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Lst>
  <p:notesMasterIdLst>
    <p:notesMasterId r:id="rId20"/>
  </p:notesMasterIdLst>
  <p:sldIdLst>
    <p:sldId id="256" r:id="rId2"/>
    <p:sldId id="257" r:id="rId3"/>
    <p:sldId id="266" r:id="rId4"/>
    <p:sldId id="260" r:id="rId5"/>
    <p:sldId id="287" r:id="rId6"/>
    <p:sldId id="288" r:id="rId7"/>
    <p:sldId id="289" r:id="rId8"/>
    <p:sldId id="268" r:id="rId9"/>
    <p:sldId id="269" r:id="rId10"/>
    <p:sldId id="270" r:id="rId11"/>
    <p:sldId id="290" r:id="rId12"/>
    <p:sldId id="292" r:id="rId13"/>
    <p:sldId id="293" r:id="rId14"/>
    <p:sldId id="280" r:id="rId15"/>
    <p:sldId id="282" r:id="rId16"/>
    <p:sldId id="283" r:id="rId17"/>
    <p:sldId id="285" r:id="rId18"/>
    <p:sldId id="28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7853B-1160-4F94-A189-D91156C3876C}" type="datetimeFigureOut">
              <a:rPr lang="en-GB" smtClean="0"/>
              <a:t>06/05/2021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12A128-CA3C-458A-B63F-A23169DC122D}" type="slidenum">
              <a:rPr lang="en-GB" smtClean="0"/>
              <a:t>‹#›</a:t>
            </a:fld>
            <a:endParaRPr lang="en-GB"/>
          </a:p>
        </p:txBody>
      </p:sp>
    </p:spTree>
    <p:extLst>
      <p:ext uri="{BB962C8B-B14F-4D97-AF65-F5344CB8AC3E}">
        <p14:creationId xmlns:p14="http://schemas.microsoft.com/office/powerpoint/2010/main" val="121702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Cadbury follows a democratic leadership style. This leadership approach is also known as the participative leadership style. In this style, the leader includes the employee in the decision-making process to discuss what to do and the way of doing it (Chan, 2019). However, the final decision is taken by the leader. This leadership style does not mean that the leader is indecisive rather it means that the leader cares about employee views and trusts employees. This style is highlighted in the Cadbury in their discussion activities and teamwork. All staff and higher authority work together in a team. This helps them improve the overall performance of the company.</a:t>
            </a:r>
          </a:p>
        </p:txBody>
      </p:sp>
      <p:sp>
        <p:nvSpPr>
          <p:cNvPr id="4" name="Slide Number Placeholder 3"/>
          <p:cNvSpPr>
            <a:spLocks noGrp="1"/>
          </p:cNvSpPr>
          <p:nvPr>
            <p:ph type="sldNum" sz="quarter" idx="10"/>
          </p:nvPr>
        </p:nvSpPr>
        <p:spPr/>
        <p:txBody>
          <a:bodyPr/>
          <a:lstStyle/>
          <a:p>
            <a:fld id="{0B24B987-B1B1-4E94-9A5B-4B90C5D3F53B}" type="slidenum">
              <a:rPr lang="en-US" smtClean="0"/>
              <a:t>8</a:t>
            </a:fld>
            <a:endParaRPr lang="en-US"/>
          </a:p>
        </p:txBody>
      </p:sp>
    </p:spTree>
    <p:extLst>
      <p:ext uri="{BB962C8B-B14F-4D97-AF65-F5344CB8AC3E}">
        <p14:creationId xmlns:p14="http://schemas.microsoft.com/office/powerpoint/2010/main" val="656771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Cadbury</a:t>
            </a:r>
            <a:r>
              <a:rPr lang="en-US" baseline="0" dirty="0"/>
              <a:t> follows a Consultative Management approach where the manager generally asks the employees to give their opinion about teamwork, decision making, process designing etc. This is very much employee friendly and it makes sure that employees are engaged and they feel connected with the organization and its internal process that motivates them to put best of them in order to accomplish the tasks assigned on them (</a:t>
            </a:r>
            <a:r>
              <a:rPr lang="en-US" baseline="0" dirty="0" err="1"/>
              <a:t>Fiaz</a:t>
            </a:r>
            <a:r>
              <a:rPr lang="en-US" baseline="0" dirty="0"/>
              <a:t>, et al, 2017)</a:t>
            </a:r>
          </a:p>
          <a:p>
            <a:r>
              <a:rPr lang="en-US" baseline="0" dirty="0"/>
              <a:t>. </a:t>
            </a:r>
            <a:endParaRPr lang="en-US" dirty="0"/>
          </a:p>
          <a:p>
            <a:endParaRPr lang="en-US" dirty="0"/>
          </a:p>
        </p:txBody>
      </p:sp>
      <p:sp>
        <p:nvSpPr>
          <p:cNvPr id="4" name="Slide Number Placeholder 3"/>
          <p:cNvSpPr>
            <a:spLocks noGrp="1"/>
          </p:cNvSpPr>
          <p:nvPr>
            <p:ph type="sldNum" sz="quarter" idx="10"/>
          </p:nvPr>
        </p:nvSpPr>
        <p:spPr/>
        <p:txBody>
          <a:bodyPr/>
          <a:lstStyle/>
          <a:p>
            <a:fld id="{0B24B987-B1B1-4E94-9A5B-4B90C5D3F53B}" type="slidenum">
              <a:rPr lang="en-US" smtClean="0"/>
              <a:t>9</a:t>
            </a:fld>
            <a:endParaRPr lang="en-US"/>
          </a:p>
        </p:txBody>
      </p:sp>
    </p:spTree>
    <p:extLst>
      <p:ext uri="{BB962C8B-B14F-4D97-AF65-F5344CB8AC3E}">
        <p14:creationId xmlns:p14="http://schemas.microsoft.com/office/powerpoint/2010/main" val="174145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of their leadership and management approaches</a:t>
            </a:r>
            <a:r>
              <a:rPr lang="en-US" baseline="0" dirty="0"/>
              <a:t> are very much dynamic and they lead to better employee morale and willful participation. When the employees are happy, they are supposed to put their best effort in the organization which will ultimately improve the performance of the organization (Smith, et al, 2017). </a:t>
            </a:r>
          </a:p>
        </p:txBody>
      </p:sp>
      <p:sp>
        <p:nvSpPr>
          <p:cNvPr id="4" name="Slide Number Placeholder 3"/>
          <p:cNvSpPr>
            <a:spLocks noGrp="1"/>
          </p:cNvSpPr>
          <p:nvPr>
            <p:ph type="sldNum" sz="quarter" idx="10"/>
          </p:nvPr>
        </p:nvSpPr>
        <p:spPr/>
        <p:txBody>
          <a:bodyPr/>
          <a:lstStyle/>
          <a:p>
            <a:fld id="{0B24B987-B1B1-4E94-9A5B-4B90C5D3F53B}" type="slidenum">
              <a:rPr lang="en-US" smtClean="0"/>
              <a:t>10</a:t>
            </a:fld>
            <a:endParaRPr lang="en-US"/>
          </a:p>
        </p:txBody>
      </p:sp>
    </p:spTree>
    <p:extLst>
      <p:ext uri="{BB962C8B-B14F-4D97-AF65-F5344CB8AC3E}">
        <p14:creationId xmlns:p14="http://schemas.microsoft.com/office/powerpoint/2010/main" val="36403655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6005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700005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9267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5/6/2021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326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793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46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635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295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9626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4156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4079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2480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639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8429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3775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8073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215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5/6/2021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971961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10.xml"/><Relationship Id="rId5" Type="http://schemas.microsoft.com/office/2007/relationships/hdphoto" Target="../media/hdphoto2.wdp"/><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2"/>
            <a:ext cx="6815669" cy="911258"/>
          </a:xfrm>
        </p:spPr>
        <p:txBody>
          <a:bodyPr/>
          <a:lstStyle/>
          <a:p>
            <a:r>
              <a:rPr lang="ro-MD" sz="6600" dirty="0" smtClean="0">
                <a:latin typeface="Algerian" panose="04020705040A02060702" pitchFamily="82" charset="0"/>
              </a:rPr>
              <a:t>Cadbury</a:t>
            </a:r>
            <a:endParaRPr lang="en-GB" sz="6600" dirty="0">
              <a:latin typeface="Algerian" panose="04020705040A02060702" pitchFamily="82" charset="0"/>
            </a:endParaRPr>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4072" y="2539938"/>
            <a:ext cx="7132320" cy="2818631"/>
          </a:xfrm>
          <a:prstGeom prst="rect">
            <a:avLst/>
          </a:prstGeom>
        </p:spPr>
      </p:pic>
    </p:spTree>
    <p:extLst>
      <p:ext uri="{BB962C8B-B14F-4D97-AF65-F5344CB8AC3E}">
        <p14:creationId xmlns:p14="http://schemas.microsoft.com/office/powerpoint/2010/main" val="163694511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93811" y="982663"/>
            <a:ext cx="3718455" cy="1329463"/>
          </a:xfrm>
        </p:spPr>
        <p:txBody>
          <a:bodyPr>
            <a:normAutofit/>
          </a:bodyPr>
          <a:lstStyle/>
          <a:p>
            <a:r>
              <a:rPr lang="ro-MD" sz="4000" dirty="0" smtClean="0"/>
              <a:t>Module Name: LCBB4003_IMW</a:t>
            </a:r>
            <a:endParaRPr lang="en-GB" sz="40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07063" y="982663"/>
            <a:ext cx="4892675" cy="4892675"/>
          </a:xfrm>
        </p:spPr>
      </p:pic>
      <p:sp>
        <p:nvSpPr>
          <p:cNvPr id="6" name="Text Placeholder 5"/>
          <p:cNvSpPr>
            <a:spLocks noGrp="1"/>
          </p:cNvSpPr>
          <p:nvPr>
            <p:ph type="body" sz="half" idx="2"/>
          </p:nvPr>
        </p:nvSpPr>
        <p:spPr>
          <a:xfrm>
            <a:off x="888275" y="3031065"/>
            <a:ext cx="4598126" cy="2716592"/>
          </a:xfrm>
        </p:spPr>
        <p:txBody>
          <a:bodyPr>
            <a:normAutofit/>
          </a:bodyPr>
          <a:lstStyle/>
          <a:p>
            <a:pPr algn="just"/>
            <a:r>
              <a:rPr lang="ro-MD" sz="2000" dirty="0" smtClean="0"/>
              <a:t>Team Members: </a:t>
            </a:r>
          </a:p>
          <a:p>
            <a:pPr algn="just"/>
            <a:r>
              <a:rPr lang="ro-MD" sz="2000" dirty="0" smtClean="0"/>
              <a:t>Beatricia Corsan ID 2013038</a:t>
            </a:r>
          </a:p>
          <a:p>
            <a:pPr algn="just"/>
            <a:r>
              <a:rPr lang="ro-MD" sz="2000" dirty="0" smtClean="0"/>
              <a:t>Petru Vutcarau ID 2013037</a:t>
            </a:r>
          </a:p>
          <a:p>
            <a:pPr algn="just"/>
            <a:r>
              <a:rPr lang="ro-MD" sz="2000" dirty="0" smtClean="0"/>
              <a:t>Hristo Haralampiev Hristov ID 2010799</a:t>
            </a:r>
          </a:p>
          <a:p>
            <a:pPr algn="just"/>
            <a:r>
              <a:rPr lang="ro-MD" sz="2000" dirty="0" smtClean="0"/>
              <a:t>Nicolay Iliyanov Petkov ID 2011288</a:t>
            </a:r>
          </a:p>
          <a:p>
            <a:endParaRPr lang="en-GB" dirty="0"/>
          </a:p>
        </p:txBody>
      </p:sp>
    </p:spTree>
    <p:extLst>
      <p:ext uri="{BB962C8B-B14F-4D97-AF65-F5344CB8AC3E}">
        <p14:creationId xmlns:p14="http://schemas.microsoft.com/office/powerpoint/2010/main" val="3816568040"/>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1016485"/>
          </a:xfrm>
        </p:spPr>
        <p:txBody>
          <a:bodyPr>
            <a:normAutofit/>
          </a:bodyPr>
          <a:lstStyle/>
          <a:p>
            <a:r>
              <a:rPr lang="ro-MD" sz="4000" dirty="0" smtClean="0">
                <a:latin typeface="Algerian" panose="04020705040A02060702" pitchFamily="82" charset="0"/>
              </a:rPr>
              <a:t>Presentation Structure</a:t>
            </a:r>
            <a:endParaRPr lang="en-GB" sz="4000" dirty="0">
              <a:latin typeface="Algerian" panose="04020705040A02060702" pitchFamily="82" charset="0"/>
            </a:endParaRPr>
          </a:p>
        </p:txBody>
      </p:sp>
      <p:sp>
        <p:nvSpPr>
          <p:cNvPr id="3" name="Text Placeholder 2"/>
          <p:cNvSpPr>
            <a:spLocks noGrp="1"/>
          </p:cNvSpPr>
          <p:nvPr>
            <p:ph type="body" idx="1"/>
          </p:nvPr>
        </p:nvSpPr>
        <p:spPr>
          <a:xfrm>
            <a:off x="1303868" y="2129245"/>
            <a:ext cx="9592732" cy="3746621"/>
          </a:xfrm>
        </p:spPr>
        <p:txBody>
          <a:bodyPr>
            <a:normAutofit fontScale="77500" lnSpcReduction="20000"/>
          </a:bodyPr>
          <a:lstStyle/>
          <a:p>
            <a:pPr marL="342900" lvl="0" indent="-342900" algn="just">
              <a:buFont typeface="Wingdings" panose="05000000000000000000" pitchFamily="2" charset="2"/>
              <a:buChar char="q"/>
            </a:pPr>
            <a:r>
              <a:rPr lang="en-GB" sz="2100" b="1" i="1" dirty="0">
                <a:latin typeface="Arial Black" panose="020B0A04020102020204" pitchFamily="34" charset="0"/>
              </a:rPr>
              <a:t>A profile of chosen organisation </a:t>
            </a:r>
            <a:r>
              <a:rPr lang="en-GB" sz="2100" b="1" i="1" dirty="0" smtClean="0">
                <a:latin typeface="Arial Black" panose="020B0A04020102020204" pitchFamily="34" charset="0"/>
              </a:rPr>
              <a:t>: </a:t>
            </a:r>
            <a:endParaRPr lang="en-GB" sz="2100" b="1" dirty="0">
              <a:latin typeface="Arial Black" panose="020B0A04020102020204" pitchFamily="34" charset="0"/>
            </a:endParaRPr>
          </a:p>
          <a:p>
            <a:pPr algn="just"/>
            <a:r>
              <a:rPr lang="en-GB" sz="2100" b="1" i="1" dirty="0">
                <a:latin typeface="Arial Black" panose="020B0A04020102020204" pitchFamily="34" charset="0"/>
              </a:rPr>
              <a:t> </a:t>
            </a:r>
            <a:endParaRPr lang="en-GB" sz="2100" b="1" dirty="0">
              <a:latin typeface="Arial Black" panose="020B0A04020102020204" pitchFamily="34" charset="0"/>
            </a:endParaRPr>
          </a:p>
          <a:p>
            <a:pPr marL="342900" lvl="0" indent="-342900" algn="just">
              <a:buFont typeface="Wingdings" panose="05000000000000000000" pitchFamily="2" charset="2"/>
              <a:buChar char="q"/>
            </a:pPr>
            <a:r>
              <a:rPr lang="en-GB" sz="2100" b="1" i="1" dirty="0" smtClean="0">
                <a:latin typeface="Arial Black" panose="020B0A04020102020204" pitchFamily="34" charset="0"/>
              </a:rPr>
              <a:t>An </a:t>
            </a:r>
            <a:r>
              <a:rPr lang="en-GB" sz="2100" b="1" i="1" dirty="0">
                <a:latin typeface="Arial Black" panose="020B0A04020102020204" pitchFamily="34" charset="0"/>
              </a:rPr>
              <a:t>organisational structure and its relationship with organisational culture</a:t>
            </a:r>
            <a:endParaRPr lang="en-GB" sz="2100" b="1" dirty="0">
              <a:latin typeface="Arial Black" panose="020B0A04020102020204" pitchFamily="34" charset="0"/>
            </a:endParaRPr>
          </a:p>
          <a:p>
            <a:pPr algn="just"/>
            <a:r>
              <a:rPr lang="en-GB" sz="2100" b="1" i="1" dirty="0">
                <a:latin typeface="Arial Black" panose="020B0A04020102020204" pitchFamily="34" charset="0"/>
              </a:rPr>
              <a:t> </a:t>
            </a:r>
            <a:endParaRPr lang="en-GB" sz="2100" b="1" dirty="0">
              <a:latin typeface="Arial Black" panose="020B0A04020102020204" pitchFamily="34" charset="0"/>
            </a:endParaRPr>
          </a:p>
          <a:p>
            <a:pPr marL="342900" lvl="0" indent="-342900" algn="just">
              <a:buFont typeface="Wingdings" panose="05000000000000000000" pitchFamily="2" charset="2"/>
              <a:buChar char="q"/>
            </a:pPr>
            <a:r>
              <a:rPr lang="en-GB" sz="2100" b="1" i="1" dirty="0">
                <a:latin typeface="Arial Black" panose="020B0A04020102020204" pitchFamily="34" charset="0"/>
              </a:rPr>
              <a:t>Leadership and management approaches within organisation</a:t>
            </a:r>
            <a:endParaRPr lang="en-GB" sz="2100" b="1" dirty="0">
              <a:latin typeface="Arial Black" panose="020B0A04020102020204" pitchFamily="34" charset="0"/>
            </a:endParaRPr>
          </a:p>
          <a:p>
            <a:pPr algn="just"/>
            <a:r>
              <a:rPr lang="en-GB" sz="2100" b="1" i="1" dirty="0">
                <a:latin typeface="Arial Black" panose="020B0A04020102020204" pitchFamily="34" charset="0"/>
              </a:rPr>
              <a:t> </a:t>
            </a:r>
            <a:endParaRPr lang="en-GB" sz="2100" b="1" dirty="0">
              <a:latin typeface="Arial Black" panose="020B0A04020102020204" pitchFamily="34" charset="0"/>
            </a:endParaRPr>
          </a:p>
          <a:p>
            <a:pPr marL="342900" lvl="0" indent="-342900" algn="just">
              <a:buFont typeface="Wingdings" panose="05000000000000000000" pitchFamily="2" charset="2"/>
              <a:buChar char="q"/>
            </a:pPr>
            <a:r>
              <a:rPr lang="en-GB" sz="2100" b="1" i="1" dirty="0">
                <a:latin typeface="Arial Black" panose="020B0A04020102020204" pitchFamily="34" charset="0"/>
              </a:rPr>
              <a:t>Factors influencing Group and team behaviours </a:t>
            </a:r>
            <a:endParaRPr lang="en-GB" sz="2100" b="1" dirty="0">
              <a:latin typeface="Arial Black" panose="020B0A04020102020204" pitchFamily="34" charset="0"/>
            </a:endParaRPr>
          </a:p>
          <a:p>
            <a:pPr algn="just"/>
            <a:r>
              <a:rPr lang="en-GB" sz="2100" b="1" i="1" dirty="0">
                <a:latin typeface="Arial Black" panose="020B0A04020102020204" pitchFamily="34" charset="0"/>
              </a:rPr>
              <a:t> </a:t>
            </a:r>
            <a:endParaRPr lang="en-GB" sz="2100" b="1" dirty="0">
              <a:latin typeface="Arial Black" panose="020B0A04020102020204" pitchFamily="34" charset="0"/>
            </a:endParaRPr>
          </a:p>
          <a:p>
            <a:pPr marL="342900" lvl="0" indent="-342900" algn="just">
              <a:buFont typeface="Wingdings" panose="05000000000000000000" pitchFamily="2" charset="2"/>
              <a:buChar char="q"/>
            </a:pPr>
            <a:r>
              <a:rPr lang="en-GB" sz="2100" b="1" i="1" dirty="0">
                <a:latin typeface="Arial Black" panose="020B0A04020102020204" pitchFamily="34" charset="0"/>
              </a:rPr>
              <a:t>How Motivation and perception are linked to organisational performances</a:t>
            </a:r>
            <a:endParaRPr lang="en-GB" sz="2100" b="1" dirty="0">
              <a:latin typeface="Arial Black" panose="020B0A04020102020204" pitchFamily="34" charset="0"/>
            </a:endParaRPr>
          </a:p>
          <a:p>
            <a:r>
              <a:rPr lang="en-GB" dirty="0"/>
              <a:t> </a:t>
            </a:r>
          </a:p>
          <a:p>
            <a:endParaRPr lang="en-GB" dirty="0"/>
          </a:p>
        </p:txBody>
      </p:sp>
    </p:spTree>
    <p:extLst>
      <p:ext uri="{BB962C8B-B14F-4D97-AF65-F5344CB8AC3E}">
        <p14:creationId xmlns:p14="http://schemas.microsoft.com/office/powerpoint/2010/main" val="128927730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399" y="1041400"/>
            <a:ext cx="6241816" cy="682897"/>
          </a:xfrm>
        </p:spPr>
        <p:txBody>
          <a:bodyPr>
            <a:normAutofit/>
          </a:bodyPr>
          <a:lstStyle/>
          <a:p>
            <a:r>
              <a:rPr lang="ro-MD" sz="3600" dirty="0" smtClean="0">
                <a:latin typeface="Algerian" panose="04020705040A02060702" pitchFamily="82" charset="0"/>
              </a:rPr>
              <a:t>A profile organisation</a:t>
            </a:r>
            <a:endParaRPr lang="en-GB" sz="3600" dirty="0">
              <a:latin typeface="Algerian" panose="04020705040A02060702" pitchFamily="82" charset="0"/>
            </a:endParaRP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226" r="2226"/>
          <a:stretch>
            <a:fillRect/>
          </a:stretch>
        </p:blipFill>
        <p:spPr/>
      </p:pic>
      <p:sp>
        <p:nvSpPr>
          <p:cNvPr id="4" name="Text Placeholder 3"/>
          <p:cNvSpPr>
            <a:spLocks noGrp="1"/>
          </p:cNvSpPr>
          <p:nvPr>
            <p:ph type="body" sz="half" idx="2"/>
          </p:nvPr>
        </p:nvSpPr>
        <p:spPr>
          <a:xfrm>
            <a:off x="1295399" y="1854927"/>
            <a:ext cx="6241816" cy="3618410"/>
          </a:xfrm>
        </p:spPr>
        <p:txBody>
          <a:bodyPr>
            <a:normAutofit fontScale="92500" lnSpcReduction="10000"/>
          </a:bodyPr>
          <a:lstStyle/>
          <a:p>
            <a:r>
              <a:rPr lang="en-GB" dirty="0"/>
              <a:t>Cadburys has been around for nearly two hundred years and was formed by John Cadbury in a shop in Bull St, in Birmingham. They started from selling cocoa to selling milk chocolate bars and eventually opened a </a:t>
            </a:r>
            <a:r>
              <a:rPr lang="ro-MD" dirty="0" err="1"/>
              <a:t>C</a:t>
            </a:r>
            <a:r>
              <a:rPr lang="en-GB" dirty="0" err="1" smtClean="0"/>
              <a:t>adbury’s</a:t>
            </a:r>
            <a:r>
              <a:rPr lang="en-GB" dirty="0" smtClean="0"/>
              <a:t> </a:t>
            </a:r>
            <a:r>
              <a:rPr lang="en-GB" dirty="0"/>
              <a:t>world factory where visitors can go and see how chocolate is made. Cadbury is a family owned empire which has been running since 1824. </a:t>
            </a:r>
            <a:endParaRPr lang="ro-MD" dirty="0" smtClean="0"/>
          </a:p>
          <a:p>
            <a:r>
              <a:rPr lang="en-GB" dirty="0"/>
              <a:t>In many ways, the company offers its candy products: hard gums, mints, sherbet lemons, pear </a:t>
            </a:r>
            <a:r>
              <a:rPr lang="en-GB" dirty="0" smtClean="0"/>
              <a:t>drops</a:t>
            </a:r>
            <a:r>
              <a:rPr lang="ro-MD" dirty="0" smtClean="0"/>
              <a:t>. </a:t>
            </a:r>
            <a:r>
              <a:rPr lang="en-GB" dirty="0" smtClean="0"/>
              <a:t>The </a:t>
            </a:r>
            <a:r>
              <a:rPr lang="en-GB" dirty="0"/>
              <a:t>key chocolate brands of the company include </a:t>
            </a:r>
            <a:r>
              <a:rPr lang="en-GB" dirty="0" err="1"/>
              <a:t>Caramilk</a:t>
            </a:r>
            <a:r>
              <a:rPr lang="en-GB" dirty="0"/>
              <a:t>, Cherry Ripe, </a:t>
            </a:r>
            <a:r>
              <a:rPr lang="en-GB" dirty="0" err="1"/>
              <a:t>Crunchie</a:t>
            </a:r>
            <a:r>
              <a:rPr lang="en-GB" dirty="0"/>
              <a:t>, Five Star, </a:t>
            </a:r>
            <a:r>
              <a:rPr lang="en-GB" dirty="0" err="1"/>
              <a:t>Freddo</a:t>
            </a:r>
            <a:r>
              <a:rPr lang="en-GB" dirty="0"/>
              <a:t>, Milk Tray, Moro, Mr. Big, Old Gold, and Perk. The company also offers a cocoa based food drink beverage under </a:t>
            </a:r>
            <a:r>
              <a:rPr lang="en-GB" dirty="0" err="1"/>
              <a:t>Bournvita</a:t>
            </a:r>
            <a:r>
              <a:rPr lang="en-GB" dirty="0"/>
              <a:t> brand name. Global sales of Cadbury products amounted to £491M in the 52 weeks to 16 August 2014.</a:t>
            </a:r>
          </a:p>
          <a:p>
            <a:endParaRPr lang="en-GB" dirty="0"/>
          </a:p>
        </p:txBody>
      </p:sp>
    </p:spTree>
    <p:extLst>
      <p:ext uri="{BB962C8B-B14F-4D97-AF65-F5344CB8AC3E}">
        <p14:creationId xmlns:p14="http://schemas.microsoft.com/office/powerpoint/2010/main" val="308584615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lvl="0"/>
            <a:r>
              <a:rPr lang="en-GB" sz="4000"/>
              <a:t>Organisational Structure of Cadbury</a:t>
            </a:r>
            <a:br>
              <a:rPr lang="en-GB" sz="4000"/>
            </a:br>
            <a:endParaRPr lang="en-GB" sz="4000"/>
          </a:p>
        </p:txBody>
      </p:sp>
      <p:sp>
        <p:nvSpPr>
          <p:cNvPr id="3" name="Content Placeholder 2"/>
          <p:cNvSpPr txBox="1">
            <a:spLocks noGrp="1"/>
          </p:cNvSpPr>
          <p:nvPr>
            <p:ph idx="1"/>
          </p:nvPr>
        </p:nvSpPr>
        <p:spPr>
          <a:xfrm>
            <a:off x="1316187" y="2556927"/>
            <a:ext cx="9601200" cy="3318933"/>
          </a:xfrm>
        </p:spPr>
        <p:txBody>
          <a:bodyPr/>
          <a:lstStyle/>
          <a:p>
            <a:pPr lvl="0">
              <a:spcBef>
                <a:spcPts val="500"/>
              </a:spcBef>
            </a:pPr>
            <a:r>
              <a:rPr lang="en-GB" sz="2000"/>
              <a:t>❑ A concept which specifies the way certain activities are conducted to achieve an</a:t>
            </a:r>
          </a:p>
          <a:p>
            <a:pPr lvl="0">
              <a:spcBef>
                <a:spcPts val="500"/>
              </a:spcBef>
            </a:pPr>
            <a:r>
              <a:rPr lang="en-GB" sz="2000"/>
              <a:t>organization's objectives and involves the practice of laws,tasks, roles and duties</a:t>
            </a:r>
          </a:p>
          <a:p>
            <a:pPr lvl="0">
              <a:spcBef>
                <a:spcPts val="500"/>
              </a:spcBef>
            </a:pPr>
            <a:r>
              <a:rPr lang="en-GB" sz="2000"/>
              <a:t>❑ Information flow is a key that is concerned in different types of organizational</a:t>
            </a:r>
          </a:p>
          <a:p>
            <a:pPr lvl="0">
              <a:spcBef>
                <a:spcPts val="500"/>
              </a:spcBef>
            </a:pPr>
            <a:r>
              <a:rPr lang="en-GB" sz="2000"/>
              <a:t>structures(Nandakumar, Ghobadian and O'Regan, 2010).</a:t>
            </a:r>
          </a:p>
          <a:p>
            <a:pPr lvl="0">
              <a:spcBef>
                <a:spcPts val="500"/>
              </a:spcBef>
            </a:pPr>
            <a:r>
              <a:rPr lang="en-GB" sz="2000"/>
              <a:t>❑ Hierarchical structure (Suman and Srivastava, 2012)</a:t>
            </a:r>
          </a:p>
          <a:p>
            <a:pPr lvl="0">
              <a:spcBef>
                <a:spcPts val="500"/>
              </a:spcBef>
            </a:pPr>
            <a:r>
              <a:rPr lang="en-GB" sz="2000"/>
              <a:t>❑ Uses a downward flow of communication</a:t>
            </a:r>
          </a:p>
        </p:txBody>
      </p:sp>
    </p:spTree>
    <p:extLst>
      <p:ext uri="{BB962C8B-B14F-4D97-AF65-F5344CB8AC3E}">
        <p14:creationId xmlns:p14="http://schemas.microsoft.com/office/powerpoint/2010/main" val="23110338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1"/>
          <p:cNvSpPr>
            <a:spLocks noMove="1" noResize="1"/>
          </p:cNvSpPr>
          <p:nvPr/>
        </p:nvSpPr>
        <p:spPr>
          <a:xfrm>
            <a:off x="0" y="0"/>
            <a:ext cx="12188952"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grpSp>
        <p:nvGrpSpPr>
          <p:cNvPr id="3" name="Group 23"/>
          <p:cNvGrpSpPr/>
          <p:nvPr/>
        </p:nvGrpSpPr>
        <p:grpSpPr>
          <a:xfrm>
            <a:off x="-15736" y="0"/>
            <a:ext cx="12229962" cy="6856216"/>
            <a:chOff x="-15736" y="0"/>
            <a:chExt cx="12229962" cy="6856216"/>
          </a:xfrm>
        </p:grpSpPr>
        <p:pic>
          <p:nvPicPr>
            <p:cNvPr id="4" name="Picture 24">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0" y="0"/>
              <a:ext cx="12188823" cy="6856216"/>
            </a:xfrm>
            <a:prstGeom prst="rect">
              <a:avLst/>
            </a:prstGeom>
            <a:noFill/>
            <a:ln cap="flat">
              <a:noFill/>
            </a:ln>
          </p:spPr>
        </p:pic>
        <p:sp>
          <p:nvSpPr>
            <p:cNvPr id="5" name="Rectangle 25"/>
            <p:cNvSpPr/>
            <p:nvPr/>
          </p:nvSpPr>
          <p:spPr>
            <a:xfrm>
              <a:off x="608011" y="609603"/>
              <a:ext cx="10972800" cy="5638803"/>
            </a:xfrm>
            <a:prstGeom prst="rect">
              <a:avLst/>
            </a:prstGeom>
            <a:noFill/>
            <a:ln w="15873" cap="flat">
              <a:solidFill>
                <a:srgbClr val="83992A"/>
              </a:solidFill>
              <a:prstDash val="solid"/>
              <a:miter/>
            </a:ln>
          </p:spPr>
          <p:txBody>
            <a:bodyPr lIns="0" tIns="0" rIns="0" bIns="0"/>
            <a:lstStyle/>
            <a:p>
              <a:endParaRPr lang="en-GB"/>
            </a:p>
          </p:txBody>
        </p:sp>
        <p:pic>
          <p:nvPicPr>
            <p:cNvPr id="6" name="Picture 26">
              <a:extLst>
                <a:ext uri="{FF2B5EF4-FFF2-40B4-BE49-F238E27FC236}">
                  <a16:creationId xmlns:a16="http://schemas.microsoft.com/office/drawing/2014/main" id="{00000000-0000-0000-0000-000000000000}"/>
                </a:ext>
              </a:extLst>
            </p:cNvPr>
            <p:cNvPicPr>
              <a:picLocks noChangeAspect="1"/>
            </p:cNvPicPr>
            <p:nvPr/>
          </p:nvPicPr>
          <p:blipFill>
            <a:blip r:embed="rId4"/>
            <a:srcRect/>
            <a:stretch>
              <a:fillRect/>
            </a:stretch>
          </p:blipFill>
          <p:spPr>
            <a:xfrm>
              <a:off x="-15736" y="3153829"/>
              <a:ext cx="777240" cy="606420"/>
            </a:xfrm>
            <a:prstGeom prst="rect">
              <a:avLst/>
            </a:prstGeom>
            <a:noFill/>
            <a:ln cap="flat">
              <a:noFill/>
            </a:ln>
          </p:spPr>
        </p:pic>
        <p:pic>
          <p:nvPicPr>
            <p:cNvPr id="7" name="Picture 27">
              <a:extLst>
                <a:ext uri="{FF2B5EF4-FFF2-40B4-BE49-F238E27FC236}">
                  <a16:creationId xmlns:a16="http://schemas.microsoft.com/office/drawing/2014/main" id="{00000000-0000-0000-0000-000000000000}"/>
                </a:ext>
              </a:extLst>
            </p:cNvPr>
            <p:cNvPicPr>
              <a:picLocks noChangeAspect="1"/>
            </p:cNvPicPr>
            <p:nvPr/>
          </p:nvPicPr>
          <p:blipFill>
            <a:blip r:embed="rId4"/>
            <a:srcRect/>
            <a:stretch>
              <a:fillRect/>
            </a:stretch>
          </p:blipFill>
          <p:spPr>
            <a:xfrm>
              <a:off x="11436986" y="3153829"/>
              <a:ext cx="777240" cy="606420"/>
            </a:xfrm>
            <a:prstGeom prst="rect">
              <a:avLst/>
            </a:prstGeom>
            <a:noFill/>
            <a:ln cap="flat">
              <a:noFill/>
            </a:ln>
          </p:spPr>
        </p:pic>
      </p:grpSp>
      <p:cxnSp>
        <p:nvCxnSpPr>
          <p:cNvPr id="8" name="Straight Connector 29"/>
          <p:cNvCxnSpPr>
            <a:cxnSpLocks noMove="1" noResize="1"/>
          </p:cNvCxnSpPr>
          <p:nvPr/>
        </p:nvCxnSpPr>
        <p:spPr>
          <a:xfrm>
            <a:off x="1295403" y="2400638"/>
            <a:ext cx="3660050" cy="0"/>
          </a:xfrm>
          <a:prstGeom prst="straightConnector1">
            <a:avLst/>
          </a:prstGeom>
          <a:noFill/>
          <a:ln w="15873" cap="flat">
            <a:solidFill>
              <a:srgbClr val="83992A"/>
            </a:solidFill>
            <a:prstDash val="solid"/>
          </a:ln>
        </p:spPr>
      </p:cxnSp>
      <p:sp>
        <p:nvSpPr>
          <p:cNvPr id="9" name="Content Placeholder 7"/>
          <p:cNvSpPr txBox="1">
            <a:spLocks noGrp="1"/>
          </p:cNvSpPr>
          <p:nvPr>
            <p:ph idx="1"/>
          </p:nvPr>
        </p:nvSpPr>
        <p:spPr>
          <a:xfrm>
            <a:off x="1295403" y="2493769"/>
            <a:ext cx="3660059" cy="3382091"/>
          </a:xfrm>
        </p:spPr>
        <p:txBody>
          <a:bodyPr anchorCtr="1"/>
          <a:lstStyle/>
          <a:p>
            <a:pPr lvl="0" algn="ctr">
              <a:spcBef>
                <a:spcPts val="400"/>
              </a:spcBef>
            </a:pPr>
            <a:r>
              <a:rPr lang="en-GB" sz="1600"/>
              <a:t>❖	The	perceptions,	experience	and ideology in the work place affecting the value of members behaviour</a:t>
            </a:r>
          </a:p>
          <a:p>
            <a:pPr lvl="0" algn="ctr">
              <a:spcBef>
                <a:spcPts val="400"/>
              </a:spcBef>
            </a:pPr>
            <a:r>
              <a:rPr lang="en-GB" sz="1600"/>
              <a:t>❖	Have an impact in communication, interactions and work place (Suman and Srivastava, 2012)</a:t>
            </a:r>
          </a:p>
          <a:p>
            <a:pPr lvl="0" algn="ctr">
              <a:spcBef>
                <a:spcPts val="400"/>
              </a:spcBef>
            </a:pPr>
            <a:r>
              <a:rPr lang="en-GB" sz="1600"/>
              <a:t>❖	Hierarchy organisational culture</a:t>
            </a:r>
          </a:p>
          <a:p>
            <a:pPr lvl="0" algn="ctr">
              <a:spcBef>
                <a:spcPts val="400"/>
              </a:spcBef>
            </a:pPr>
            <a:endParaRPr lang="en-US" sz="1600"/>
          </a:p>
        </p:txBody>
      </p:sp>
      <p:pic>
        <p:nvPicPr>
          <p:cNvPr id="10" name="Content Placeholder 3">
            <a:extLst>
              <a:ext uri="{FF2B5EF4-FFF2-40B4-BE49-F238E27FC236}">
                <a16:creationId xmlns:a16="http://schemas.microsoft.com/office/drawing/2014/main" id="{00000000-0000-0000-0000-000000000000}"/>
              </a:ext>
            </a:extLst>
          </p:cNvPr>
          <p:cNvPicPr>
            <a:picLocks noChangeAspect="1"/>
          </p:cNvPicPr>
          <p:nvPr/>
        </p:nvPicPr>
        <p:blipFill>
          <a:blip r:embed="rId5"/>
          <a:stretch>
            <a:fillRect/>
          </a:stretch>
        </p:blipFill>
        <p:spPr>
          <a:xfrm>
            <a:off x="5418670" y="1439475"/>
            <a:ext cx="5469465" cy="3979039"/>
          </a:xfrm>
          <a:prstGeom prst="rect">
            <a:avLst/>
          </a:prstGeom>
          <a:noFill/>
          <a:ln w="57150" cap="flat">
            <a:solidFill>
              <a:srgbClr val="7F7F7F"/>
            </a:solidFill>
            <a:prstDash val="solid"/>
            <a:miter/>
          </a:ln>
        </p:spPr>
      </p:pic>
    </p:spTree>
    <p:extLst>
      <p:ext uri="{BB962C8B-B14F-4D97-AF65-F5344CB8AC3E}">
        <p14:creationId xmlns:p14="http://schemas.microsoft.com/office/powerpoint/2010/main" val="37789130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marL="73664" lvl="0" indent="-6345">
              <a:lnSpc>
                <a:spcPct val="107000"/>
              </a:lnSpc>
              <a:spcAft>
                <a:spcPts val="1650"/>
              </a:spcAft>
            </a:pPr>
            <a:r>
              <a:rPr lang="en-GB" sz="4000">
                <a:latin typeface="Calibri" pitchFamily="34"/>
              </a:rPr>
              <a:t>Relationship between organizational culture and structure </a:t>
            </a:r>
            <a:r>
              <a:rPr lang="en-GB" sz="3200">
                <a:solidFill>
                  <a:srgbClr val="000000"/>
                </a:solidFill>
                <a:latin typeface="Arial" pitchFamily="34"/>
              </a:rPr>
              <a:t/>
            </a:r>
            <a:br>
              <a:rPr lang="en-GB" sz="3200">
                <a:solidFill>
                  <a:srgbClr val="000000"/>
                </a:solidFill>
                <a:latin typeface="Arial" pitchFamily="34"/>
              </a:rPr>
            </a:br>
            <a:endParaRPr lang="en-GB" sz="4000"/>
          </a:p>
        </p:txBody>
      </p:sp>
      <p:sp>
        <p:nvSpPr>
          <p:cNvPr id="3" name="Content Placeholder 2"/>
          <p:cNvSpPr txBox="1">
            <a:spLocks noGrp="1"/>
          </p:cNvSpPr>
          <p:nvPr>
            <p:ph idx="1"/>
          </p:nvPr>
        </p:nvSpPr>
        <p:spPr/>
        <p:txBody>
          <a:bodyPr/>
          <a:lstStyle/>
          <a:p>
            <a:pPr marL="342900" marR="420367" lvl="0" indent="-342900" algn="just">
              <a:spcBef>
                <a:spcPts val="400"/>
              </a:spcBef>
              <a:spcAft>
                <a:spcPts val="900"/>
              </a:spcAft>
              <a:buClr>
                <a:srgbClr val="262626"/>
              </a:buClr>
              <a:buSzPts val="1100"/>
              <a:buFont typeface="Arial" pitchFamily="34"/>
              <a:buChar char="❑"/>
            </a:pPr>
            <a:r>
              <a:rPr lang="en-GB" sz="1800">
                <a:solidFill>
                  <a:srgbClr val="000000"/>
                </a:solidFill>
                <a:uFill>
                  <a:solidFill>
                    <a:srgbClr val="000000"/>
                  </a:solidFill>
                </a:uFill>
                <a:latin typeface="Calibri" pitchFamily="34"/>
              </a:rPr>
              <a:t>Organisational culture defines organisational structure appropriately</a:t>
            </a:r>
            <a:endParaRPr lang="en-GB" sz="1800">
              <a:solidFill>
                <a:srgbClr val="000000"/>
              </a:solidFill>
              <a:uFill>
                <a:solidFill>
                  <a:srgbClr val="000000"/>
                </a:solidFill>
              </a:uFill>
              <a:latin typeface="Wingdings" pitchFamily="2"/>
            </a:endParaRPr>
          </a:p>
          <a:p>
            <a:pPr marL="342900" marR="420367" lvl="0" indent="-342900" algn="just">
              <a:spcBef>
                <a:spcPts val="400"/>
              </a:spcBef>
              <a:spcAft>
                <a:spcPts val="915"/>
              </a:spcAft>
              <a:buClr>
                <a:srgbClr val="262626"/>
              </a:buClr>
              <a:buSzPts val="1100"/>
              <a:buFont typeface="Arial" pitchFamily="34"/>
              <a:buChar char="❑"/>
            </a:pPr>
            <a:r>
              <a:rPr lang="en-GB" sz="1800">
                <a:solidFill>
                  <a:srgbClr val="000000"/>
                </a:solidFill>
                <a:uFill>
                  <a:solidFill>
                    <a:srgbClr val="000000"/>
                  </a:solidFill>
                </a:uFill>
                <a:latin typeface="Calibri" pitchFamily="34"/>
              </a:rPr>
              <a:t>Organisational structure defines organisational culture in portion</a:t>
            </a:r>
            <a:endParaRPr lang="en-GB" sz="1800">
              <a:solidFill>
                <a:srgbClr val="000000"/>
              </a:solidFill>
              <a:uFill>
                <a:solidFill>
                  <a:srgbClr val="000000"/>
                </a:solidFill>
              </a:uFill>
              <a:latin typeface="Wingdings" pitchFamily="2"/>
            </a:endParaRPr>
          </a:p>
          <a:p>
            <a:pPr marL="342900" marR="420367" lvl="0" indent="-342900" algn="just">
              <a:spcBef>
                <a:spcPts val="400"/>
              </a:spcBef>
              <a:spcAft>
                <a:spcPts val="910"/>
              </a:spcAft>
              <a:buClr>
                <a:srgbClr val="262626"/>
              </a:buClr>
              <a:buSzPts val="1100"/>
              <a:buFont typeface="Arial" pitchFamily="34"/>
              <a:buChar char="❑"/>
            </a:pPr>
            <a:r>
              <a:rPr lang="en-GB" sz="1800">
                <a:solidFill>
                  <a:srgbClr val="000000"/>
                </a:solidFill>
                <a:uFill>
                  <a:solidFill>
                    <a:srgbClr val="000000"/>
                  </a:solidFill>
                </a:uFill>
                <a:latin typeface="Calibri" pitchFamily="34"/>
              </a:rPr>
              <a:t>Cadbury follows Hierarchical structure and Hierarchy organisational culture</a:t>
            </a:r>
            <a:endParaRPr lang="en-GB" sz="1800">
              <a:solidFill>
                <a:srgbClr val="000000"/>
              </a:solidFill>
              <a:uFill>
                <a:solidFill>
                  <a:srgbClr val="000000"/>
                </a:solidFill>
              </a:uFill>
              <a:latin typeface="Wingdings" pitchFamily="2"/>
            </a:endParaRPr>
          </a:p>
          <a:p>
            <a:pPr marL="342900" marR="420367" lvl="0" indent="-342900" algn="just">
              <a:spcBef>
                <a:spcPts val="400"/>
              </a:spcBef>
              <a:spcAft>
                <a:spcPts val="910"/>
              </a:spcAft>
              <a:buClr>
                <a:srgbClr val="262626"/>
              </a:buClr>
              <a:buSzPts val="1100"/>
              <a:buFont typeface="Arial" pitchFamily="34"/>
              <a:buChar char="❑"/>
            </a:pPr>
            <a:r>
              <a:rPr lang="en-GB" sz="1800">
                <a:solidFill>
                  <a:srgbClr val="000000"/>
                </a:solidFill>
                <a:uFill>
                  <a:solidFill>
                    <a:srgbClr val="000000"/>
                  </a:solidFill>
                </a:uFill>
                <a:latin typeface="Calibri" pitchFamily="34"/>
              </a:rPr>
              <a:t>Both structure and culture of Cadbury are symmetrical (Stare, 2011)</a:t>
            </a:r>
            <a:endParaRPr lang="en-GB" sz="1800">
              <a:solidFill>
                <a:srgbClr val="000000"/>
              </a:solidFill>
              <a:uFill>
                <a:solidFill>
                  <a:srgbClr val="000000"/>
                </a:solidFill>
              </a:uFill>
              <a:latin typeface="Wingdings" pitchFamily="2"/>
            </a:endParaRPr>
          </a:p>
          <a:p>
            <a:pPr marL="342900" marR="420367" lvl="0" indent="-342900" algn="just">
              <a:lnSpc>
                <a:spcPct val="137000"/>
              </a:lnSpc>
              <a:spcBef>
                <a:spcPts val="400"/>
              </a:spcBef>
              <a:spcAft>
                <a:spcPts val="5295"/>
              </a:spcAft>
              <a:buClr>
                <a:srgbClr val="262626"/>
              </a:buClr>
              <a:buSzPts val="1100"/>
              <a:buFont typeface="Arial" pitchFamily="34"/>
              <a:buChar char="❑"/>
            </a:pPr>
            <a:r>
              <a:rPr lang="en-GB" sz="1800">
                <a:solidFill>
                  <a:srgbClr val="000000"/>
                </a:solidFill>
                <a:uFill>
                  <a:solidFill>
                    <a:srgbClr val="000000"/>
                  </a:solidFill>
                </a:uFill>
                <a:latin typeface="Calibri" pitchFamily="34"/>
              </a:rPr>
              <a:t>The structure of the organisation is right as the organisational culture of Cadbury is hierarchical structure</a:t>
            </a:r>
            <a:endParaRPr lang="en-GB" sz="1800">
              <a:solidFill>
                <a:srgbClr val="000000"/>
              </a:solidFill>
              <a:uFill>
                <a:solidFill>
                  <a:srgbClr val="000000"/>
                </a:solidFill>
              </a:uFill>
              <a:latin typeface="Wingdings" pitchFamily="2"/>
            </a:endParaRPr>
          </a:p>
          <a:p>
            <a:pPr marL="0" lvl="0" indent="0">
              <a:lnSpc>
                <a:spcPct val="90000"/>
              </a:lnSpc>
              <a:buNone/>
            </a:pPr>
            <a:endParaRPr lang="en-GB"/>
          </a:p>
        </p:txBody>
      </p:sp>
    </p:spTree>
    <p:extLst>
      <p:ext uri="{BB962C8B-B14F-4D97-AF65-F5344CB8AC3E}">
        <p14:creationId xmlns:p14="http://schemas.microsoft.com/office/powerpoint/2010/main" val="34274292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Leadership approach of Cadbury</a:t>
            </a:r>
          </a:p>
        </p:txBody>
      </p:sp>
      <p:pic>
        <p:nvPicPr>
          <p:cNvPr id="2050"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2700338" y="3209291"/>
            <a:ext cx="3338512" cy="2003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4"/>
          <p:cNvSpPr>
            <a:spLocks noGrp="1"/>
          </p:cNvSpPr>
          <p:nvPr>
            <p:ph sz="half" idx="2"/>
          </p:nvPr>
        </p:nvSpPr>
        <p:spPr>
          <a:xfrm>
            <a:off x="6172200" y="2743200"/>
            <a:ext cx="4038600" cy="2286000"/>
          </a:xfrm>
        </p:spPr>
        <p:txBody>
          <a:bodyPr>
            <a:normAutofit/>
          </a:bodyPr>
          <a:lstStyle/>
          <a:p>
            <a:endParaRPr lang="en-US" dirty="0"/>
          </a:p>
          <a:p>
            <a:r>
              <a:rPr lang="en-US" dirty="0"/>
              <a:t>Listening to everyone</a:t>
            </a:r>
          </a:p>
          <a:p>
            <a:r>
              <a:rPr lang="en-US" dirty="0"/>
              <a:t>Valuing all opinion</a:t>
            </a:r>
          </a:p>
          <a:p>
            <a:r>
              <a:rPr lang="en-US" dirty="0"/>
              <a:t>Central decision making </a:t>
            </a:r>
          </a:p>
        </p:txBody>
      </p:sp>
      <p:sp>
        <p:nvSpPr>
          <p:cNvPr id="4" name="Rounded Rectangle 3"/>
          <p:cNvSpPr/>
          <p:nvPr/>
        </p:nvSpPr>
        <p:spPr>
          <a:xfrm>
            <a:off x="1905000" y="1828800"/>
            <a:ext cx="4267200" cy="609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Participative Leadership Style</a:t>
            </a:r>
          </a:p>
        </p:txBody>
      </p:sp>
    </p:spTree>
    <p:extLst>
      <p:ext uri="{BB962C8B-B14F-4D97-AF65-F5344CB8AC3E}">
        <p14:creationId xmlns:p14="http://schemas.microsoft.com/office/powerpoint/2010/main" val="35381113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Management approach of Cadbury</a:t>
            </a:r>
          </a:p>
        </p:txBody>
      </p:sp>
      <p:pic>
        <p:nvPicPr>
          <p:cNvPr id="3074"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2700338" y="3376216"/>
            <a:ext cx="3338512" cy="1669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4"/>
          <p:cNvSpPr>
            <a:spLocks noGrp="1"/>
          </p:cNvSpPr>
          <p:nvPr>
            <p:ph sz="half" idx="2"/>
          </p:nvPr>
        </p:nvSpPr>
        <p:spPr>
          <a:xfrm>
            <a:off x="6172200" y="2590801"/>
            <a:ext cx="4038600" cy="2590800"/>
          </a:xfrm>
        </p:spPr>
        <p:txBody>
          <a:bodyPr>
            <a:normAutofit/>
          </a:bodyPr>
          <a:lstStyle/>
          <a:p>
            <a:endParaRPr lang="en-US" dirty="0"/>
          </a:p>
          <a:p>
            <a:r>
              <a:rPr lang="en-US" dirty="0"/>
              <a:t>Taking everyone in</a:t>
            </a:r>
          </a:p>
          <a:p>
            <a:r>
              <a:rPr lang="en-US" dirty="0"/>
              <a:t>Unified Growth Plan</a:t>
            </a:r>
          </a:p>
          <a:p>
            <a:r>
              <a:rPr lang="en-US" dirty="0"/>
              <a:t>Setting lofty ambitions together</a:t>
            </a:r>
          </a:p>
        </p:txBody>
      </p:sp>
      <p:sp>
        <p:nvSpPr>
          <p:cNvPr id="4" name="Rounded Rectangle 3"/>
          <p:cNvSpPr/>
          <p:nvPr/>
        </p:nvSpPr>
        <p:spPr>
          <a:xfrm>
            <a:off x="2057400" y="1899781"/>
            <a:ext cx="4191000" cy="609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Consultative Management </a:t>
            </a:r>
          </a:p>
        </p:txBody>
      </p:sp>
    </p:spTree>
    <p:extLst>
      <p:ext uri="{BB962C8B-B14F-4D97-AF65-F5344CB8AC3E}">
        <p14:creationId xmlns:p14="http://schemas.microsoft.com/office/powerpoint/2010/main" val="31603824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Impact of management and leadership in Cadbury </a:t>
            </a:r>
          </a:p>
        </p:txBody>
      </p:sp>
      <p:sp>
        <p:nvSpPr>
          <p:cNvPr id="2" name="Content Placeholder 1"/>
          <p:cNvSpPr>
            <a:spLocks noGrp="1"/>
          </p:cNvSpPr>
          <p:nvPr>
            <p:ph sz="half" idx="1"/>
          </p:nvPr>
        </p:nvSpPr>
        <p:spPr/>
        <p:txBody>
          <a:bodyPr>
            <a:normAutofit/>
          </a:bodyPr>
          <a:lstStyle/>
          <a:p>
            <a:pPr marL="45720" indent="0" algn="just">
              <a:buNone/>
            </a:pPr>
            <a:r>
              <a:rPr lang="en-US" i="1" dirty="0"/>
              <a:t>Participative Leadership Style</a:t>
            </a:r>
          </a:p>
          <a:p>
            <a:r>
              <a:rPr lang="en-US" dirty="0"/>
              <a:t>Better team morale</a:t>
            </a:r>
          </a:p>
          <a:p>
            <a:r>
              <a:rPr lang="en-US" dirty="0"/>
              <a:t>Efficient decision making </a:t>
            </a:r>
          </a:p>
          <a:p>
            <a:r>
              <a:rPr lang="en-US" dirty="0"/>
              <a:t>Low resistance from the employees</a:t>
            </a:r>
          </a:p>
          <a:p>
            <a:endParaRPr lang="en-US" dirty="0"/>
          </a:p>
        </p:txBody>
      </p:sp>
      <p:sp>
        <p:nvSpPr>
          <p:cNvPr id="3" name="Content Placeholder 2"/>
          <p:cNvSpPr>
            <a:spLocks noGrp="1"/>
          </p:cNvSpPr>
          <p:nvPr>
            <p:ph sz="half" idx="2"/>
          </p:nvPr>
        </p:nvSpPr>
        <p:spPr/>
        <p:txBody>
          <a:bodyPr>
            <a:normAutofit/>
          </a:bodyPr>
          <a:lstStyle/>
          <a:p>
            <a:pPr marL="45720" indent="0">
              <a:buNone/>
            </a:pPr>
            <a:r>
              <a:rPr lang="en-US" i="1" dirty="0"/>
              <a:t>Consultative Management Approach </a:t>
            </a:r>
          </a:p>
          <a:p>
            <a:r>
              <a:rPr lang="en-US" dirty="0"/>
              <a:t>Motivated participation of the employees</a:t>
            </a:r>
          </a:p>
          <a:p>
            <a:r>
              <a:rPr lang="en-US" dirty="0"/>
              <a:t>Higher Citizenship Behavior</a:t>
            </a:r>
          </a:p>
          <a:p>
            <a:r>
              <a:rPr lang="en-US" dirty="0"/>
              <a:t>Better performance of the company  </a:t>
            </a:r>
          </a:p>
        </p:txBody>
      </p:sp>
    </p:spTree>
    <p:extLst>
      <p:ext uri="{BB962C8B-B14F-4D97-AF65-F5344CB8AC3E}">
        <p14:creationId xmlns:p14="http://schemas.microsoft.com/office/powerpoint/2010/main" val="41811271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brightnessContrast bright="1000"/>
                    </a14:imgEffect>
                  </a14:imgLayer>
                </a14:imgProps>
              </a:ext>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Placeholder 4"/>
          <p:cNvPicPr preferRelativeResize="0">
            <a:picLocks noGrp="1"/>
          </p:cNvPicPr>
          <p:nvPr>
            <p:ph type="pic" idx="1"/>
          </p:nvPr>
        </p:nvPicPr>
        <p:blipFill>
          <a:blip r:embed="rId4">
            <a:extLst>
              <a:ext uri="{BEBA8EAE-BF5A-486C-A8C5-ECC9F3942E4B}">
                <a14:imgProps xmlns:a14="http://schemas.microsoft.com/office/drawing/2010/main">
                  <a14:imgLayer r:embed="rId5">
                    <a14:imgEffect>
                      <a14:sharpenSoften amount="1000"/>
                    </a14:imgEffect>
                    <a14:imgEffect>
                      <a14:colorTemperature colorTemp="4700"/>
                    </a14:imgEffect>
                    <a14:imgEffect>
                      <a14:saturation sat="66000"/>
                    </a14:imgEffect>
                  </a14:imgLayer>
                </a14:imgProps>
              </a:ext>
              <a:ext uri="{28A0092B-C50C-407E-A947-70E740481C1C}">
                <a14:useLocalDpi xmlns:a14="http://schemas.microsoft.com/office/drawing/2010/main" val="0"/>
              </a:ext>
            </a:extLst>
          </a:blip>
          <a:stretch>
            <a:fillRect/>
          </a:stretch>
        </p:blipFill>
        <p:spPr>
          <a:xfrm>
            <a:off x="2299063" y="849086"/>
            <a:ext cx="7289073" cy="5133703"/>
          </a:xfrm>
          <a:effectLst>
            <a:innerShdw blurRad="57150" dist="38100" dir="14460000">
              <a:schemeClr val="accent1">
                <a:lumMod val="20000"/>
                <a:lumOff val="80000"/>
                <a:alpha val="70000"/>
              </a:schemeClr>
            </a:innerShdw>
          </a:effectLst>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4056938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667934"/>
          </a:xfrm>
        </p:spPr>
        <p:txBody>
          <a:bodyPr>
            <a:normAutofit fontScale="90000"/>
          </a:bodyPr>
          <a:lstStyle/>
          <a:p>
            <a:r>
              <a:rPr lang="ro-MD" sz="3100" dirty="0" smtClean="0">
                <a:latin typeface="Algerian" panose="04020705040A02060702" pitchFamily="82" charset="0"/>
              </a:rPr>
              <a:t>Factors influencing Group processes:</a:t>
            </a:r>
            <a:br>
              <a:rPr lang="ro-MD" sz="3100" dirty="0" smtClean="0">
                <a:latin typeface="Algerian" panose="04020705040A02060702" pitchFamily="82" charset="0"/>
              </a:rPr>
            </a:br>
            <a:r>
              <a:rPr lang="ro-MD" sz="3100" dirty="0" smtClean="0">
                <a:latin typeface="Algerian" panose="04020705040A02060702" pitchFamily="82" charset="0"/>
              </a:rPr>
              <a:t>1. external factors</a:t>
            </a:r>
            <a:br>
              <a:rPr lang="ro-MD" sz="3100" dirty="0" smtClean="0">
                <a:latin typeface="Algerian" panose="04020705040A02060702" pitchFamily="82" charset="0"/>
              </a:rPr>
            </a:br>
            <a:r>
              <a:rPr lang="ro-MD" sz="3100" dirty="0" smtClean="0">
                <a:latin typeface="Algerian" panose="04020705040A02060702" pitchFamily="82" charset="0"/>
              </a:rPr>
              <a:t>2. internal factors </a:t>
            </a:r>
            <a:r>
              <a:rPr lang="ro-MD" dirty="0" smtClean="0"/>
              <a:t/>
            </a:r>
            <a:br>
              <a:rPr lang="ro-MD" dirty="0" smtClean="0"/>
            </a:br>
            <a:endParaRPr lang="en-GB" dirty="0"/>
          </a:p>
        </p:txBody>
      </p:sp>
      <p:sp>
        <p:nvSpPr>
          <p:cNvPr id="3" name="Text Placeholder 2"/>
          <p:cNvSpPr>
            <a:spLocks noGrp="1"/>
          </p:cNvSpPr>
          <p:nvPr>
            <p:ph type="body" idx="1"/>
          </p:nvPr>
        </p:nvSpPr>
        <p:spPr/>
        <p:txBody>
          <a:bodyPr/>
          <a:lstStyle/>
          <a:p>
            <a:endParaRPr lang="en-GB" dirty="0"/>
          </a:p>
        </p:txBody>
      </p:sp>
      <p:pic>
        <p:nvPicPr>
          <p:cNvPr id="8" name="Content Placeholder 7"/>
          <p:cNvPicPr>
            <a:picLocks noGrp="1" noChangeAspect="1"/>
          </p:cNvPicPr>
          <p:nvPr>
            <p:ph sz="half" idx="2"/>
          </p:nvPr>
        </p:nvPicPr>
        <p:blipFill>
          <a:blip r:embed="rId2">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1232205" y="2435369"/>
            <a:ext cx="4894571" cy="3439970"/>
          </a:xfrm>
        </p:spPr>
      </p:pic>
      <p:sp>
        <p:nvSpPr>
          <p:cNvPr id="5" name="Text Placeholder 4"/>
          <p:cNvSpPr>
            <a:spLocks noGrp="1"/>
          </p:cNvSpPr>
          <p:nvPr>
            <p:ph type="body" sz="quarter" idx="3"/>
          </p:nvPr>
        </p:nvSpPr>
        <p:spPr/>
        <p:txBody>
          <a:bodyPr/>
          <a:lstStyle/>
          <a:p>
            <a:endParaRPr lang="en-GB"/>
          </a:p>
        </p:txBody>
      </p:sp>
      <p:pic>
        <p:nvPicPr>
          <p:cNvPr id="9" name="Content Placeholder 8"/>
          <p:cNvPicPr>
            <a:picLocks noGrp="1" noChangeAspect="1"/>
          </p:cNvPicPr>
          <p:nvPr>
            <p:ph sz="quarter" idx="4"/>
          </p:nvPr>
        </p:nvPicPr>
        <p:blipFill>
          <a:blip r:embed="rId3">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6288460" y="2435370"/>
            <a:ext cx="4696274" cy="3439969"/>
          </a:xfrm>
        </p:spPr>
      </p:pic>
    </p:spTree>
    <p:extLst>
      <p:ext uri="{BB962C8B-B14F-4D97-AF65-F5344CB8AC3E}">
        <p14:creationId xmlns:p14="http://schemas.microsoft.com/office/powerpoint/2010/main" val="31573190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1625518" y="812315"/>
            <a:ext cx="8940963" cy="520966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2449032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1" y="982131"/>
            <a:ext cx="3718455" cy="1029549"/>
          </a:xfrm>
        </p:spPr>
        <p:txBody>
          <a:bodyPr>
            <a:normAutofit/>
          </a:bodyPr>
          <a:lstStyle/>
          <a:p>
            <a:r>
              <a:rPr lang="ro-MD" sz="2800" dirty="0" smtClean="0">
                <a:latin typeface="Algerian" panose="04020705040A02060702" pitchFamily="82" charset="0"/>
              </a:rPr>
              <a:t>What is motivation theory?</a:t>
            </a:r>
            <a:endParaRPr lang="en-GB" sz="2800" dirty="0">
              <a:latin typeface="Algerian" panose="04020705040A02060702" pitchFamily="82" charset="0"/>
            </a:endParaRPr>
          </a:p>
        </p:txBody>
      </p:sp>
      <p:sp>
        <p:nvSpPr>
          <p:cNvPr id="4" name="Text Placeholder 3"/>
          <p:cNvSpPr>
            <a:spLocks noGrp="1"/>
          </p:cNvSpPr>
          <p:nvPr>
            <p:ph idx="1"/>
          </p:nvPr>
        </p:nvSpPr>
        <p:spPr/>
        <p:txBody>
          <a:bodyPr>
            <a:normAutofit/>
          </a:bodyPr>
          <a:lstStyle/>
          <a:p>
            <a:r>
              <a:rPr lang="en-GB" b="1" dirty="0"/>
              <a:t>Motivation theory</a:t>
            </a:r>
            <a:r>
              <a:rPr lang="en-GB" dirty="0"/>
              <a:t> is the study of understanding what drives a person to work towards a particular goal or outcome. It's relevant to all of society but is especially important to business and management. That's because a </a:t>
            </a:r>
            <a:r>
              <a:rPr lang="en-GB" b="1" dirty="0"/>
              <a:t>motivated</a:t>
            </a:r>
            <a:r>
              <a:rPr lang="en-GB" dirty="0"/>
              <a:t> employee is more productive, and a more productive employee is more profitable.</a:t>
            </a:r>
          </a:p>
        </p:txBody>
      </p:sp>
      <p:sp>
        <p:nvSpPr>
          <p:cNvPr id="5" name="Text Placeholder 4"/>
          <p:cNvSpPr>
            <a:spLocks noGrp="1"/>
          </p:cNvSpPr>
          <p:nvPr>
            <p:ph type="body" sz="half" idx="2"/>
          </p:nvPr>
        </p:nvSpPr>
        <p:spPr/>
        <p:txBody>
          <a:bodyPr/>
          <a:lstStyle/>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598" y="2228789"/>
            <a:ext cx="4754880" cy="3442063"/>
          </a:xfrm>
          <a:prstGeom prst="rect">
            <a:avLst/>
          </a:prstGeom>
        </p:spPr>
      </p:pic>
    </p:spTree>
    <p:extLst>
      <p:ext uri="{BB962C8B-B14F-4D97-AF65-F5344CB8AC3E}">
        <p14:creationId xmlns:p14="http://schemas.microsoft.com/office/powerpoint/2010/main" val="7300562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110343"/>
            <a:ext cx="9601196" cy="679268"/>
          </a:xfrm>
        </p:spPr>
        <p:txBody>
          <a:bodyPr>
            <a:normAutofit fontScale="90000"/>
          </a:bodyPr>
          <a:lstStyle/>
          <a:p>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6657" y="809897"/>
            <a:ext cx="9078686" cy="5392013"/>
          </a:xfrm>
        </p:spPr>
      </p:pic>
    </p:spTree>
    <p:extLst>
      <p:ext uri="{BB962C8B-B14F-4D97-AF65-F5344CB8AC3E}">
        <p14:creationId xmlns:p14="http://schemas.microsoft.com/office/powerpoint/2010/main" val="28219417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1520"/>
            <a:ext cx="9601196" cy="1554479"/>
          </a:xfrm>
        </p:spPr>
        <p:txBody>
          <a:bodyPr>
            <a:normAutofit/>
          </a:bodyPr>
          <a:lstStyle/>
          <a:p>
            <a:r>
              <a:rPr lang="en-GB" sz="1800" dirty="0"/>
              <a:t>The major factors which influence the </a:t>
            </a:r>
            <a:r>
              <a:rPr lang="en-GB" sz="1800" b="1" dirty="0" smtClean="0"/>
              <a:t>employees</a:t>
            </a:r>
            <a:r>
              <a:rPr lang="ro-MD" sz="1800" b="1" dirty="0" smtClean="0"/>
              <a:t>’</a:t>
            </a:r>
            <a:r>
              <a:rPr lang="en-GB" sz="1800" b="1" dirty="0" smtClean="0"/>
              <a:t> </a:t>
            </a:r>
            <a:r>
              <a:rPr lang="en-GB" sz="1800" b="1" dirty="0"/>
              <a:t>motivation </a:t>
            </a:r>
            <a:r>
              <a:rPr lang="en-GB" sz="1800" dirty="0" smtClean="0"/>
              <a:t>are </a:t>
            </a:r>
            <a:r>
              <a:rPr lang="en-GB" sz="1800" dirty="0"/>
              <a:t>salaries and compensation, </a:t>
            </a:r>
            <a:r>
              <a:rPr lang="en-GB" sz="1800" dirty="0" smtClean="0"/>
              <a:t> </a:t>
            </a:r>
            <a:r>
              <a:rPr lang="en-GB" sz="1800" dirty="0"/>
              <a:t>incentives and rewards, </a:t>
            </a:r>
            <a:r>
              <a:rPr lang="en-GB" sz="1800" dirty="0" smtClean="0"/>
              <a:t>work-life </a:t>
            </a:r>
            <a:r>
              <a:rPr lang="en-GB" sz="1800" dirty="0"/>
              <a:t>balance, </a:t>
            </a:r>
            <a:r>
              <a:rPr lang="en-GB" sz="1800" dirty="0" smtClean="0"/>
              <a:t>promotional </a:t>
            </a:r>
            <a:r>
              <a:rPr lang="en-GB" sz="1800" dirty="0"/>
              <a:t>opportunities for growth, </a:t>
            </a:r>
            <a:r>
              <a:rPr lang="en-GB" sz="1800" dirty="0" smtClean="0"/>
              <a:t> </a:t>
            </a:r>
            <a:r>
              <a:rPr lang="en-GB" sz="1800" dirty="0"/>
              <a:t>praise and recognition, </a:t>
            </a:r>
            <a:r>
              <a:rPr lang="en-GB" sz="1800" dirty="0" smtClean="0"/>
              <a:t>organization’s </a:t>
            </a:r>
            <a:r>
              <a:rPr lang="en-GB" sz="1800" dirty="0"/>
              <a:t>culture, </a:t>
            </a:r>
            <a:r>
              <a:rPr lang="en-GB" sz="1800" dirty="0" smtClean="0"/>
              <a:t> </a:t>
            </a:r>
            <a:r>
              <a:rPr lang="en-GB" sz="1800" dirty="0"/>
              <a:t>employees’ empowerment and assigning of the responsibilities, </a:t>
            </a:r>
            <a:r>
              <a:rPr lang="en-GB" sz="1800" dirty="0" smtClean="0"/>
              <a:t>impartiality </a:t>
            </a:r>
            <a:r>
              <a:rPr lang="en-GB" sz="1800" dirty="0"/>
              <a:t>and transparency in employees’ related decisions and employees’ related organizational policies, </a:t>
            </a:r>
            <a:r>
              <a:rPr lang="en-GB" sz="1800" dirty="0" smtClean="0"/>
              <a:t>and </a:t>
            </a:r>
            <a:r>
              <a:rPr lang="en-GB" sz="1800" dirty="0"/>
              <a:t>effective and transparent communication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7318" y="2451743"/>
            <a:ext cx="8497363" cy="3322040"/>
          </a:xfrm>
        </p:spPr>
      </p:pic>
    </p:spTree>
    <p:extLst>
      <p:ext uri="{BB962C8B-B14F-4D97-AF65-F5344CB8AC3E}">
        <p14:creationId xmlns:p14="http://schemas.microsoft.com/office/powerpoint/2010/main" val="7207128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2338250"/>
            <a:ext cx="9609666" cy="3670663"/>
          </a:xfrm>
        </p:spPr>
        <p:txBody>
          <a:bodyPr>
            <a:normAutofit fontScale="90000"/>
          </a:bodyPr>
          <a:lstStyle/>
          <a:p>
            <a:r>
              <a:rPr lang="en-GB" dirty="0" smtClean="0"/>
              <a:t>The </a:t>
            </a:r>
            <a:r>
              <a:rPr lang="en-GB" dirty="0"/>
              <a:t>present systematic analysis of the literature aimed to understand consumers’ consumption and purchasing behaviour towards chocolate. The review allowed the categorisation of the factors influencing chocolate consumers in four groups: personal preferences, chocolate product attributes, socio-demographics factors, and economic attributes. This categorisation provides a comprehensive overview of the research themes, and of the methodological approaches adopted by past research</a:t>
            </a:r>
            <a:r>
              <a:rPr lang="en-GB" dirty="0" smtClean="0"/>
              <a:t>.</a:t>
            </a:r>
            <a:r>
              <a:rPr lang="ro-MD" dirty="0" smtClean="0"/>
              <a:t/>
            </a:r>
            <a:br>
              <a:rPr lang="ro-MD" dirty="0" smtClean="0"/>
            </a:br>
            <a:r>
              <a:rPr lang="en-GB" dirty="0"/>
              <a:t>Customers of Cadbury benefit also by receiving a top quality product and see the benefits that Cadbury bring to communities around the world with its numerous projects.</a:t>
            </a:r>
            <a:br>
              <a:rPr lang="en-GB" dirty="0"/>
            </a:br>
            <a:r>
              <a:rPr lang="en-GB" dirty="0"/>
              <a:t>Furthermore, leadership plays a critical role in keeping the employees motivated and devoted to Cadbury by creating a positive culture. </a:t>
            </a:r>
            <a:br>
              <a:rPr lang="en-GB" dirty="0"/>
            </a:b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3607" b="23607"/>
          <a:stretch>
            <a:fillRect/>
          </a:stretch>
        </p:blipFill>
        <p:spPr>
          <a:xfrm>
            <a:off x="4337594" y="871583"/>
            <a:ext cx="3643313" cy="1009650"/>
          </a:xfrm>
        </p:spPr>
      </p:pic>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2206040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3223" y="1345473"/>
            <a:ext cx="8072846" cy="4031873"/>
          </a:xfrm>
          <a:prstGeom prst="rect">
            <a:avLst/>
          </a:prstGeom>
        </p:spPr>
        <p:txBody>
          <a:bodyPr wrap="square">
            <a:spAutoFit/>
          </a:bodyPr>
          <a:lstStyle/>
          <a:p>
            <a:pPr marL="457200" indent="-457200">
              <a:buFont typeface="+mj-lt"/>
              <a:buAutoNum type="arabicPeriod"/>
            </a:pPr>
            <a:r>
              <a:rPr lang="en-GB" sz="1600" dirty="0">
                <a:solidFill>
                  <a:srgbClr val="212529"/>
                </a:solidFill>
                <a:latin typeface="+mj-lt"/>
              </a:rPr>
              <a:t>Cadbury A, Family Firms and their Governance, </a:t>
            </a:r>
            <a:r>
              <a:rPr lang="en-GB" sz="1600" dirty="0" err="1">
                <a:solidFill>
                  <a:srgbClr val="212529"/>
                </a:solidFill>
                <a:latin typeface="+mj-lt"/>
              </a:rPr>
              <a:t>Egon</a:t>
            </a:r>
            <a:r>
              <a:rPr lang="en-GB" sz="1600" dirty="0">
                <a:solidFill>
                  <a:srgbClr val="212529"/>
                </a:solidFill>
                <a:latin typeface="+mj-lt"/>
              </a:rPr>
              <a:t> </a:t>
            </a:r>
            <a:r>
              <a:rPr lang="en-GB" sz="1600" dirty="0" err="1">
                <a:solidFill>
                  <a:srgbClr val="212529"/>
                </a:solidFill>
                <a:latin typeface="+mj-lt"/>
              </a:rPr>
              <a:t>Zehnder</a:t>
            </a:r>
            <a:r>
              <a:rPr lang="en-GB" sz="1600" dirty="0">
                <a:solidFill>
                  <a:srgbClr val="212529"/>
                </a:solidFill>
                <a:latin typeface="+mj-lt"/>
              </a:rPr>
              <a:t> International, (2000) </a:t>
            </a:r>
            <a:r>
              <a:rPr lang="en-GB" sz="1600" dirty="0" err="1">
                <a:solidFill>
                  <a:srgbClr val="212529"/>
                </a:solidFill>
                <a:latin typeface="+mj-lt"/>
              </a:rPr>
              <a:t>pg</a:t>
            </a:r>
            <a:r>
              <a:rPr lang="en-GB" sz="1600" dirty="0">
                <a:solidFill>
                  <a:srgbClr val="212529"/>
                </a:solidFill>
                <a:latin typeface="+mj-lt"/>
              </a:rPr>
              <a:t> 9-10</a:t>
            </a:r>
          </a:p>
          <a:p>
            <a:pPr marL="457200" indent="-457200">
              <a:buFont typeface="+mj-lt"/>
              <a:buAutoNum type="arabicPeriod"/>
            </a:pPr>
            <a:r>
              <a:rPr lang="en-GB" sz="1600" dirty="0">
                <a:solidFill>
                  <a:srgbClr val="212529"/>
                </a:solidFill>
                <a:latin typeface="+mj-lt"/>
              </a:rPr>
              <a:t>Cadbury, D, Chocolate wars, London: </a:t>
            </a:r>
            <a:r>
              <a:rPr lang="en-GB" sz="1600" dirty="0" err="1">
                <a:solidFill>
                  <a:srgbClr val="212529"/>
                </a:solidFill>
                <a:latin typeface="+mj-lt"/>
              </a:rPr>
              <a:t>HaperPress</a:t>
            </a:r>
            <a:r>
              <a:rPr lang="en-GB" sz="1600" dirty="0">
                <a:solidFill>
                  <a:srgbClr val="212529"/>
                </a:solidFill>
                <a:latin typeface="+mj-lt"/>
              </a:rPr>
              <a:t>, 2011, </a:t>
            </a:r>
            <a:r>
              <a:rPr lang="en-GB" sz="1600" dirty="0" err="1">
                <a:solidFill>
                  <a:srgbClr val="212529"/>
                </a:solidFill>
                <a:latin typeface="+mj-lt"/>
              </a:rPr>
              <a:t>pg</a:t>
            </a:r>
            <a:r>
              <a:rPr lang="en-GB" sz="1600" dirty="0">
                <a:solidFill>
                  <a:srgbClr val="212529"/>
                </a:solidFill>
                <a:latin typeface="+mj-lt"/>
              </a:rPr>
              <a:t> 107</a:t>
            </a:r>
          </a:p>
          <a:p>
            <a:pPr marL="457200" indent="-457200">
              <a:buFont typeface="+mj-lt"/>
              <a:buAutoNum type="arabicPeriod"/>
            </a:pPr>
            <a:r>
              <a:rPr lang="en-GB" sz="1600" dirty="0">
                <a:solidFill>
                  <a:srgbClr val="212529"/>
                </a:solidFill>
                <a:latin typeface="+mj-lt"/>
              </a:rPr>
              <a:t>Cadbury, D, Chocolate wars, London: </a:t>
            </a:r>
            <a:r>
              <a:rPr lang="en-GB" sz="1600" dirty="0" err="1">
                <a:solidFill>
                  <a:srgbClr val="212529"/>
                </a:solidFill>
                <a:latin typeface="+mj-lt"/>
              </a:rPr>
              <a:t>HaperPress</a:t>
            </a:r>
            <a:r>
              <a:rPr lang="en-GB" sz="1600" dirty="0">
                <a:solidFill>
                  <a:srgbClr val="212529"/>
                </a:solidFill>
                <a:latin typeface="+mj-lt"/>
              </a:rPr>
              <a:t>, 2011, </a:t>
            </a:r>
            <a:r>
              <a:rPr lang="en-GB" sz="1600" dirty="0" err="1">
                <a:solidFill>
                  <a:srgbClr val="212529"/>
                </a:solidFill>
                <a:latin typeface="+mj-lt"/>
              </a:rPr>
              <a:t>pg</a:t>
            </a:r>
            <a:r>
              <a:rPr lang="en-GB" sz="1600" dirty="0">
                <a:solidFill>
                  <a:srgbClr val="212529"/>
                </a:solidFill>
                <a:latin typeface="+mj-lt"/>
              </a:rPr>
              <a:t> 236</a:t>
            </a:r>
          </a:p>
          <a:p>
            <a:pPr marL="457200" indent="-457200">
              <a:buFont typeface="+mj-lt"/>
              <a:buAutoNum type="arabicPeriod"/>
            </a:pPr>
            <a:r>
              <a:rPr lang="en-GB" sz="1600" dirty="0">
                <a:solidFill>
                  <a:srgbClr val="212529"/>
                </a:solidFill>
                <a:latin typeface="+mj-lt"/>
              </a:rPr>
              <a:t>Chrystal, Paul, Cadbury &amp; Fry through time, Stroud: Amberley, 2012 </a:t>
            </a:r>
            <a:r>
              <a:rPr lang="en-GB" sz="1600" dirty="0" err="1">
                <a:solidFill>
                  <a:srgbClr val="212529"/>
                </a:solidFill>
                <a:latin typeface="+mj-lt"/>
              </a:rPr>
              <a:t>pg</a:t>
            </a:r>
            <a:r>
              <a:rPr lang="en-GB" sz="1600" dirty="0">
                <a:solidFill>
                  <a:srgbClr val="212529"/>
                </a:solidFill>
                <a:latin typeface="+mj-lt"/>
              </a:rPr>
              <a:t> </a:t>
            </a:r>
            <a:r>
              <a:rPr lang="en-GB" sz="1600" dirty="0" smtClean="0">
                <a:solidFill>
                  <a:srgbClr val="212529"/>
                </a:solidFill>
                <a:latin typeface="+mj-lt"/>
              </a:rPr>
              <a:t>64</a:t>
            </a:r>
            <a:endParaRPr lang="ro-MD" sz="1600" dirty="0" smtClean="0">
              <a:solidFill>
                <a:srgbClr val="212529"/>
              </a:solidFill>
              <a:latin typeface="+mj-lt"/>
            </a:endParaRPr>
          </a:p>
          <a:p>
            <a:pPr marL="457200" indent="-457200">
              <a:buFont typeface="+mj-lt"/>
              <a:buAutoNum type="arabicPeriod"/>
            </a:pPr>
            <a:r>
              <a:rPr lang="en-GB" sz="1600" dirty="0">
                <a:latin typeface="+mj-lt"/>
              </a:rPr>
              <a:t>Ella, Jill, Cadbury: The Legacy in Birmingham, 15</a:t>
            </a:r>
            <a:r>
              <a:rPr lang="en-GB" sz="1600" baseline="30000" dirty="0">
                <a:latin typeface="+mj-lt"/>
              </a:rPr>
              <a:t>TH</a:t>
            </a:r>
            <a:r>
              <a:rPr lang="en-GB" sz="1600" dirty="0">
                <a:latin typeface="+mj-lt"/>
              </a:rPr>
              <a:t> December 2009, BBC Birmingham,</a:t>
            </a:r>
          </a:p>
          <a:p>
            <a:pPr marL="457200" indent="-457200">
              <a:buFont typeface="+mj-lt"/>
              <a:buAutoNum type="arabicPeriod"/>
            </a:pPr>
            <a:r>
              <a:rPr lang="en-GB" sz="1600" dirty="0">
                <a:latin typeface="+mj-lt"/>
              </a:rPr>
              <a:t>Harry Wallop, Kraft cuts 200 jobs at </a:t>
            </a:r>
            <a:r>
              <a:rPr lang="en-GB" sz="1600" dirty="0" err="1">
                <a:latin typeface="+mj-lt"/>
              </a:rPr>
              <a:t>cadbury</a:t>
            </a:r>
            <a:r>
              <a:rPr lang="en-GB" sz="1600" dirty="0">
                <a:latin typeface="+mj-lt"/>
              </a:rPr>
              <a:t> plant, 6</a:t>
            </a:r>
            <a:r>
              <a:rPr lang="en-GB" sz="1600" baseline="30000" dirty="0">
                <a:latin typeface="+mj-lt"/>
              </a:rPr>
              <a:t>th</a:t>
            </a:r>
            <a:r>
              <a:rPr lang="en-GB" sz="1600" dirty="0">
                <a:latin typeface="+mj-lt"/>
              </a:rPr>
              <a:t> December 2011, the </a:t>
            </a:r>
            <a:r>
              <a:rPr lang="en-GB" sz="1600" dirty="0" err="1">
                <a:latin typeface="+mj-lt"/>
              </a:rPr>
              <a:t>Telegrapgh</a:t>
            </a:r>
            <a:r>
              <a:rPr lang="en-GB" sz="1600" dirty="0">
                <a:latin typeface="+mj-lt"/>
              </a:rPr>
              <a:t>- link</a:t>
            </a:r>
          </a:p>
          <a:p>
            <a:pPr marL="457200" indent="-457200">
              <a:buFont typeface="+mj-lt"/>
              <a:buAutoNum type="arabicPeriod"/>
            </a:pPr>
            <a:r>
              <a:rPr lang="en-GB" sz="1600" dirty="0" err="1">
                <a:latin typeface="+mj-lt"/>
              </a:rPr>
              <a:t>Hellriegel</a:t>
            </a:r>
            <a:r>
              <a:rPr lang="en-GB" sz="1600" dirty="0">
                <a:latin typeface="+mj-lt"/>
              </a:rPr>
              <a:t>, D, Organizational Behaviour, 8</a:t>
            </a:r>
            <a:r>
              <a:rPr lang="en-GB" sz="1600" baseline="30000" dirty="0">
                <a:latin typeface="+mj-lt"/>
              </a:rPr>
              <a:t>th</a:t>
            </a:r>
            <a:r>
              <a:rPr lang="en-GB" sz="1600" dirty="0">
                <a:latin typeface="+mj-lt"/>
              </a:rPr>
              <a:t> edition, South Western Publishing (1998), P5</a:t>
            </a:r>
          </a:p>
          <a:p>
            <a:pPr marL="457200" indent="-457200">
              <a:buFont typeface="+mj-lt"/>
              <a:buAutoNum type="arabicPeriod"/>
            </a:pPr>
            <a:r>
              <a:rPr lang="en-GB" sz="1600" dirty="0">
                <a:latin typeface="+mj-lt"/>
              </a:rPr>
              <a:t>Inside Cadbury, </a:t>
            </a:r>
            <a:r>
              <a:rPr lang="en-GB" sz="1600" dirty="0" err="1">
                <a:latin typeface="+mj-lt"/>
              </a:rPr>
              <a:t>Tv</a:t>
            </a:r>
            <a:r>
              <a:rPr lang="en-GB" sz="1600" dirty="0">
                <a:latin typeface="+mj-lt"/>
              </a:rPr>
              <a:t> documentary, Channel 5, shown 7.pm 7</a:t>
            </a:r>
            <a:r>
              <a:rPr lang="en-GB" sz="1600" baseline="30000" dirty="0">
                <a:latin typeface="+mj-lt"/>
              </a:rPr>
              <a:t>th</a:t>
            </a:r>
            <a:r>
              <a:rPr lang="en-GB" sz="1600" dirty="0">
                <a:latin typeface="+mj-lt"/>
              </a:rPr>
              <a:t> October </a:t>
            </a:r>
            <a:r>
              <a:rPr lang="en-GB" sz="1600" dirty="0" smtClean="0">
                <a:latin typeface="+mj-lt"/>
              </a:rPr>
              <a:t>2018</a:t>
            </a:r>
            <a:endParaRPr lang="ro-MD" sz="1600" dirty="0" smtClean="0">
              <a:latin typeface="+mj-lt"/>
            </a:endParaRPr>
          </a:p>
          <a:p>
            <a:pPr marL="457200" indent="-457200">
              <a:buFont typeface="+mj-lt"/>
              <a:buAutoNum type="arabicPeriod"/>
            </a:pPr>
            <a:r>
              <a:rPr lang="en-GB" sz="1600" dirty="0" err="1"/>
              <a:t>Sonerie</a:t>
            </a:r>
            <a:r>
              <a:rPr lang="en-GB" sz="1600" dirty="0"/>
              <a:t> References </a:t>
            </a:r>
            <a:r>
              <a:rPr lang="en-GB" sz="1600" dirty="0" err="1"/>
              <a:t>Nandakumar</a:t>
            </a:r>
            <a:r>
              <a:rPr lang="en-GB" sz="1600" dirty="0"/>
              <a:t>, M.K., </a:t>
            </a:r>
            <a:r>
              <a:rPr lang="en-GB" sz="1600" dirty="0" err="1"/>
              <a:t>Ghobadian</a:t>
            </a:r>
            <a:r>
              <a:rPr lang="en-GB" sz="1600" dirty="0"/>
              <a:t>, A. and </a:t>
            </a:r>
            <a:r>
              <a:rPr lang="en-GB" sz="1600" dirty="0" err="1"/>
              <a:t>O'Regan</a:t>
            </a:r>
            <a:r>
              <a:rPr lang="en-GB" sz="1600" dirty="0"/>
              <a:t>, N. (2010). Business-level strategy and performance. Management Decision. </a:t>
            </a:r>
            <a:endParaRPr lang="ro-MD" sz="1600" dirty="0" smtClean="0"/>
          </a:p>
          <a:p>
            <a:pPr marL="457200" indent="-457200">
              <a:buFont typeface="+mj-lt"/>
              <a:buAutoNum type="arabicPeriod"/>
            </a:pPr>
            <a:r>
              <a:rPr lang="en-GB" sz="1600" dirty="0" smtClean="0"/>
              <a:t>Stare</a:t>
            </a:r>
            <a:r>
              <a:rPr lang="en-GB" sz="1600" dirty="0"/>
              <a:t>, A. (2011). The impact of the organizational structure and project organizational culture on project performance in Slovenian enterprises. Management: journal of contemporary management issues, 16 (2), pp.1-22. </a:t>
            </a:r>
            <a:endParaRPr lang="ro-MD" sz="1600" dirty="0" smtClean="0"/>
          </a:p>
          <a:p>
            <a:pPr marL="457200" indent="-457200">
              <a:buFont typeface="+mj-lt"/>
              <a:buAutoNum type="arabicPeriod"/>
            </a:pPr>
            <a:r>
              <a:rPr lang="en-GB" sz="1600" dirty="0" err="1" smtClean="0"/>
              <a:t>Suman</a:t>
            </a:r>
            <a:r>
              <a:rPr lang="en-GB" sz="1600" dirty="0"/>
              <a:t>, S. and Srivastava, A.K. (2012). Antecedents of organizational commitment across hierarchical levels. Psychology and Developing Societies, 24 (1), pp.61-83.</a:t>
            </a:r>
            <a:endParaRPr lang="en-GB" sz="1600" dirty="0">
              <a:latin typeface="+mj-lt"/>
            </a:endParaRPr>
          </a:p>
          <a:p>
            <a:pPr>
              <a:buFont typeface="Arial" panose="020B0604020202020204" pitchFamily="34" charset="0"/>
              <a:buChar char="•"/>
            </a:pPr>
            <a:endParaRPr lang="en-GB" sz="1600" b="0" i="0" dirty="0">
              <a:solidFill>
                <a:srgbClr val="212529"/>
              </a:solidFill>
              <a:effectLst/>
              <a:latin typeface="-apple-system"/>
            </a:endParaRPr>
          </a:p>
        </p:txBody>
      </p:sp>
    </p:spTree>
    <p:extLst>
      <p:ext uri="{BB962C8B-B14F-4D97-AF65-F5344CB8AC3E}">
        <p14:creationId xmlns:p14="http://schemas.microsoft.com/office/powerpoint/2010/main" val="37623158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7332</TotalTime>
  <Words>867</Words>
  <Application>Microsoft Office PowerPoint</Application>
  <PresentationFormat>Widescreen</PresentationFormat>
  <Paragraphs>81</Paragraphs>
  <Slides>18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Algerian</vt:lpstr>
      <vt:lpstr>-apple-system</vt:lpstr>
      <vt:lpstr>Arial</vt:lpstr>
      <vt:lpstr>Arial Black</vt:lpstr>
      <vt:lpstr>Calibri</vt:lpstr>
      <vt:lpstr>Garamond</vt:lpstr>
      <vt:lpstr>Wingdings</vt:lpstr>
      <vt:lpstr>Organic</vt:lpstr>
      <vt:lpstr>Cadbury</vt:lpstr>
      <vt:lpstr>Module Name: LCBB4003_IMW</vt:lpstr>
      <vt:lpstr>Presentation Structure</vt:lpstr>
      <vt:lpstr>A profile organisation</vt:lpstr>
      <vt:lpstr>Organisational Structure of Cadbury </vt:lpstr>
      <vt:lpstr>PowerPoint Presentation</vt:lpstr>
      <vt:lpstr>Relationship between organizational culture and structure  </vt:lpstr>
      <vt:lpstr>Leadership approach of Cadbury</vt:lpstr>
      <vt:lpstr>Management approach of Cadbury</vt:lpstr>
      <vt:lpstr>Impact of management and leadership in Cadbury </vt:lpstr>
      <vt:lpstr>PowerPoint Presentation</vt:lpstr>
      <vt:lpstr>Factors influencing Group processes: 1. external factors 2. internal factors  </vt:lpstr>
      <vt:lpstr>PowerPoint Presentation</vt:lpstr>
      <vt:lpstr>What is motivation theory?</vt:lpstr>
      <vt:lpstr>PowerPoint Presentation</vt:lpstr>
      <vt:lpstr>The major factors which influence the employees’ motivation are salaries and compensation,  incentives and rewards, work-life balance, promotional opportunities for growth,  praise and recognition, organization’s culture,  employees’ empowerment and assigning of the responsibilities, impartiality and transparency in employees’ related decisions and employees’ related organizational policies, and effective and transparent communication .</vt:lpstr>
      <vt:lpstr>The present systematic analysis of the literature aimed to understand consumers’ consumption and purchasing behaviour towards chocolate. The review allowed the categorisation of the factors influencing chocolate consumers in four groups: personal preferences, chocolate product attributes, socio-demographics factors, and economic attributes. This categorisation provides a comprehensive overview of the research themes, and of the methodological approaches adopted by past research. Customers of Cadbury benefit also by receiving a top quality product and see the benefits that Cadbury bring to communities around the world with its numerous projects. Furthermore, leadership plays a critical role in keeping the employees motivated and devoted to Cadbury by creating a positive culture.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Cadbury</dc:title>
  <dc:creator>Petru Vutcarau</dc:creator>
  <cp:lastModifiedBy>Petru Vutcarau</cp:lastModifiedBy>
  <cp:revision>20</cp:revision>
  <dcterms:created xsi:type="dcterms:W3CDTF">2021-04-15T16:03:19Z</dcterms:created>
  <dcterms:modified xsi:type="dcterms:W3CDTF">2021-05-06T22:18:04Z</dcterms:modified>
</cp:coreProperties>
</file>