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5"/>
  </p:notesMasterIdLst>
  <p:sldIdLst>
    <p:sldId id="256" r:id="rId2"/>
    <p:sldId id="266" r:id="rId3"/>
    <p:sldId id="257" r:id="rId4"/>
    <p:sldId id="258" r:id="rId5"/>
    <p:sldId id="259" r:id="rId6"/>
    <p:sldId id="260" r:id="rId7"/>
    <p:sldId id="261" r:id="rId8"/>
    <p:sldId id="262" r:id="rId9"/>
    <p:sldId id="267" r:id="rId10"/>
    <p:sldId id="263" r:id="rId11"/>
    <p:sldId id="264" r:id="rId12"/>
    <p:sldId id="265" r:id="rId13"/>
    <p:sldId id="268" r:id="rId14"/>
  </p:sldIdLst>
  <p:sldSz cx="18288000" cy="10287000"/>
  <p:notesSz cx="6858000" cy="9144000"/>
  <p:embeddedFontLst>
    <p:embeddedFont>
      <p:font typeface="Agrandir Bold" pitchFamily="2" charset="0"/>
      <p:regular r:id="rId16"/>
    </p:embeddedFont>
    <p:embeddedFont>
      <p:font typeface="Heading Now 71-78" pitchFamily="2" charset="0"/>
      <p:regular r:id="rId17"/>
    </p:embeddedFont>
    <p:embeddedFont>
      <p:font typeface="TT Firs Neue" panose="02000503030000020004" pitchFamily="2" charset="0"/>
      <p:regular r:id="rId18"/>
    </p:embeddedFont>
    <p:embeddedFont>
      <p:font typeface="TT Firs Neue Bold" panose="02000803030000020004" pitchFamily="2"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9412" autoAdjust="0"/>
  </p:normalViewPr>
  <p:slideViewPr>
    <p:cSldViewPr>
      <p:cViewPr varScale="1">
        <p:scale>
          <a:sx n="49" d="100"/>
          <a:sy n="49" d="100"/>
        </p:scale>
        <p:origin x="157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5636C-C7A2-4233-B8AF-9589D3740DAF}" type="datetimeFigureOut">
              <a:rPr lang="en-GB" smtClean="0"/>
              <a:t>01/07/2026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61EAB4-7FDC-49BD-8CA8-E680C0EA46E2}" type="slidenum">
              <a:rPr lang="en-GB" smtClean="0"/>
              <a:t>‹#›</a:t>
            </a:fld>
            <a:endParaRPr lang="en-GB"/>
          </a:p>
        </p:txBody>
      </p:sp>
    </p:spTree>
    <p:extLst>
      <p:ext uri="{BB962C8B-B14F-4D97-AF65-F5344CB8AC3E}">
        <p14:creationId xmlns:p14="http://schemas.microsoft.com/office/powerpoint/2010/main" val="4161256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following presentation will produce a pitch about seeking a strategic partnership with a Chinese company. A detailed description of the culture and its condition regarding their practice within the organisational premises will be discussed in the scope of this study. It will be followed by a brief account of the key elements and their exploration on the basis of the respective aspects. Theoretical underpinnings and the impacts, along with the potential negotiation strategies, will be presented in the pitch as well. </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3</a:t>
            </a:fld>
            <a:endParaRPr lang="en-GB"/>
          </a:p>
        </p:txBody>
      </p:sp>
    </p:spTree>
    <p:extLst>
      <p:ext uri="{BB962C8B-B14F-4D97-AF65-F5344CB8AC3E}">
        <p14:creationId xmlns:p14="http://schemas.microsoft.com/office/powerpoint/2010/main" val="810961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Culture and the various elements</a:t>
            </a:r>
          </a:p>
          <a:p>
            <a:r>
              <a:rPr lang="en-US" sz="1200" b="1" kern="1200" dirty="0">
                <a:solidFill>
                  <a:schemeClr val="tx1"/>
                </a:solidFill>
                <a:effectLst/>
                <a:latin typeface="+mn-lt"/>
                <a:ea typeface="+mn-ea"/>
                <a:cs typeface="+mn-cs"/>
              </a:rPr>
              <a:t>Overview</a:t>
            </a:r>
          </a:p>
          <a:p>
            <a:r>
              <a:rPr lang="en-US" sz="1200" kern="1200" dirty="0">
                <a:solidFill>
                  <a:schemeClr val="tx1"/>
                </a:solidFill>
                <a:effectLst/>
                <a:latin typeface="+mn-lt"/>
                <a:ea typeface="+mn-ea"/>
                <a:cs typeface="+mn-cs"/>
              </a:rPr>
              <a:t>Organisational culture is defined as the shared set of values, beliefs,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that is responsible for determining the way work is done in a business premise. A strong culture is responsible for bridging the gaps between the aims and goals of a company and the way people behave for it to actually happen (Williams, 2022). Employee retention, productivity and adaptability are some of the core factors that are determined through culture. </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4</a:t>
            </a:fld>
            <a:endParaRPr lang="en-GB"/>
          </a:p>
        </p:txBody>
      </p:sp>
    </p:spTree>
    <p:extLst>
      <p:ext uri="{BB962C8B-B14F-4D97-AF65-F5344CB8AC3E}">
        <p14:creationId xmlns:p14="http://schemas.microsoft.com/office/powerpoint/2010/main" val="1852003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Various elements</a:t>
            </a:r>
          </a:p>
          <a:p>
            <a:r>
              <a:rPr lang="en-US" sz="1200" b="1" i="1" kern="1200" dirty="0">
                <a:solidFill>
                  <a:schemeClr val="tx1"/>
                </a:solidFill>
                <a:effectLst/>
                <a:latin typeface="+mn-lt"/>
                <a:ea typeface="+mn-ea"/>
                <a:cs typeface="+mn-cs"/>
              </a:rPr>
              <a:t>Visible elements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physical environment, office layout, dress codes and company logo are a set of core visible elements that provide an immediate visual sense of identity. Daily stand-up meetings, annual rewards and team-building events are the routine activities and occurrences that aim to reinforce the company values as well (Triguero-Sánchez et al., 2022). The narratives, company history, and key figures, namely the founder, CEO and other similar individuals, are subject to representing the core values and vision. </a:t>
            </a:r>
          </a:p>
          <a:p>
            <a:r>
              <a:rPr lang="en-US" sz="1200" b="1" i="1" kern="1200" dirty="0" err="1">
                <a:solidFill>
                  <a:schemeClr val="tx1"/>
                </a:solidFill>
                <a:effectLst/>
                <a:latin typeface="+mn-lt"/>
                <a:ea typeface="+mn-ea"/>
                <a:cs typeface="+mn-cs"/>
              </a:rPr>
              <a:t>Behavioural</a:t>
            </a:r>
            <a:r>
              <a:rPr lang="en-US" sz="1200" b="1" i="1" kern="1200" dirty="0">
                <a:solidFill>
                  <a:schemeClr val="tx1"/>
                </a:solidFill>
                <a:effectLst/>
                <a:latin typeface="+mn-lt"/>
                <a:ea typeface="+mn-ea"/>
                <a:cs typeface="+mn-cs"/>
              </a:rPr>
              <a:t> elements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the key norms are considered as another important element that drives the daily workplace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including meetings and collaboration model operations. It has been followed by the leadership and guidance styles of the management and the team leaders, who are directly involved in the decision-making process. Lastly, communication is responsible for promoting transparency, frequency and means of information relay across the organisational hierarchy as well. </a:t>
            </a:r>
          </a:p>
          <a:p>
            <a:r>
              <a:rPr lang="en-US" sz="1200" b="1" i="1" kern="1200" dirty="0">
                <a:solidFill>
                  <a:schemeClr val="tx1"/>
                </a:solidFill>
                <a:effectLst/>
                <a:latin typeface="+mn-lt"/>
                <a:ea typeface="+mn-ea"/>
                <a:cs typeface="+mn-cs"/>
              </a:rPr>
              <a:t>Invisible elements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the guiding principles and beliefs that represent the goals of the company, focusing on the core values and purpose, are included in this segment (Newton and Knight, 2022). Taken-for-granted beliefs and the psychological viewpoints that have been established among the members of the business, shared over time, are involved here too. </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5</a:t>
            </a:fld>
            <a:endParaRPr lang="en-GB"/>
          </a:p>
        </p:txBody>
      </p:sp>
    </p:spTree>
    <p:extLst>
      <p:ext uri="{BB962C8B-B14F-4D97-AF65-F5344CB8AC3E}">
        <p14:creationId xmlns:p14="http://schemas.microsoft.com/office/powerpoint/2010/main" val="1332458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Theoretical underpinnings</a:t>
            </a:r>
          </a:p>
          <a:p>
            <a:r>
              <a:rPr lang="en-US" sz="1200" b="1" kern="1200" dirty="0">
                <a:solidFill>
                  <a:schemeClr val="tx1"/>
                </a:solidFill>
                <a:effectLst/>
                <a:latin typeface="+mn-lt"/>
                <a:ea typeface="+mn-ea"/>
                <a:cs typeface="+mn-cs"/>
              </a:rPr>
              <a:t>Hofstede’s Cultural Dimensions Theory</a:t>
            </a:r>
            <a:endParaRPr lang="en-US"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Overview</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Cultural Dimensions Theory by Hofstede is denoted as a framework that has been developed to identify the cultural impacts of society. It should be considered on the basis of the key values, behaviours and scope of communication, provided on a scale of 100 for comparing differences across the nations. The integration of this theoretical framework is essential for navigating the global interactions, international businesses and cross-cultural communication (Nickerson, 2022). Six core dimensions are analysed for enabling the leaders and organisations to understand, compare and adapt the diverse cultural behaviours. </a:t>
            </a:r>
          </a:p>
          <a:p>
            <a:r>
              <a:rPr lang="en-IN" sz="1200" b="1" i="1" kern="1200" dirty="0">
                <a:solidFill>
                  <a:schemeClr val="tx1"/>
                </a:solidFill>
                <a:effectLst/>
                <a:latin typeface="+mn-lt"/>
                <a:ea typeface="+mn-ea"/>
                <a:cs typeface="+mn-cs"/>
              </a:rPr>
              <a:t>Significant impact on culture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 foundational scope has been suggested for the leaders to understand how national values operate in the workplace with varied places. They are effective in adapting to the leadership styles, structuring communication, redesigning rewards and navigating the post-merger integration across the different regions. It ensures that corporate practices align with the local employee expectations and relate to the local values. Understanding these dimensions is considered critical for multinational organisations and businesses seeking expansion to other regions and countries (</a:t>
            </a:r>
            <a:r>
              <a:rPr lang="en-IN" sz="1200" kern="1200" dirty="0" err="1">
                <a:solidFill>
                  <a:schemeClr val="tx1"/>
                </a:solidFill>
                <a:effectLst/>
                <a:latin typeface="+mn-lt"/>
                <a:ea typeface="+mn-ea"/>
                <a:cs typeface="+mn-cs"/>
              </a:rPr>
              <a:t>Thetsane</a:t>
            </a:r>
            <a:r>
              <a:rPr lang="en-IN" sz="1200" kern="1200" dirty="0">
                <a:solidFill>
                  <a:schemeClr val="tx1"/>
                </a:solidFill>
                <a:effectLst/>
                <a:latin typeface="+mn-lt"/>
                <a:ea typeface="+mn-ea"/>
                <a:cs typeface="+mn-cs"/>
              </a:rPr>
              <a:t> et al., 2024). This particular framework is leveraged by the organisations to design the global policies that are considered sensitive to the local norms. Thus, the collection of these factors is responsible for ultimately reducing friction and improving workforce engagement. </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6</a:t>
            </a:fld>
            <a:endParaRPr lang="en-GB"/>
          </a:p>
        </p:txBody>
      </p:sp>
    </p:spTree>
    <p:extLst>
      <p:ext uri="{BB962C8B-B14F-4D97-AF65-F5344CB8AC3E}">
        <p14:creationId xmlns:p14="http://schemas.microsoft.com/office/powerpoint/2010/main" val="4071499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Handy’s Four Types of Culture</a:t>
            </a:r>
          </a:p>
          <a:p>
            <a:r>
              <a:rPr lang="en-IN" sz="1200" b="1" i="1" kern="1200" dirty="0">
                <a:solidFill>
                  <a:schemeClr val="tx1"/>
                </a:solidFill>
                <a:effectLst/>
                <a:latin typeface="+mn-lt"/>
                <a:ea typeface="+mn-ea"/>
                <a:cs typeface="+mn-cs"/>
              </a:rPr>
              <a:t>Overview</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scope of this framework has been derived from the representation of the Greek mythological figures in the form of a metaphor to explain them. It has been developed by the management philosopher Charles Handy to distinctly identify the primary types of organisational culture. Power culture, role culture, task culture and person culture are defined as the four particular types under the various needs (Handy, 2024). Strategic alignment, talent acquisition and change management are the key benefits for achieving several business practical outcomes through this particular framework. It helps companies to determine the working styles and meet the psychological needs that fit the existing environment. </a:t>
            </a:r>
          </a:p>
          <a:p>
            <a:r>
              <a:rPr lang="en-IN" sz="1200" b="1" i="1" kern="1200" dirty="0">
                <a:solidFill>
                  <a:schemeClr val="tx1"/>
                </a:solidFill>
                <a:effectLst/>
                <a:latin typeface="+mn-lt"/>
                <a:ea typeface="+mn-ea"/>
                <a:cs typeface="+mn-cs"/>
              </a:rPr>
              <a:t>Significant impact on culture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Four Types of Culture devised by Charles Handy are heavily responsible for shaping the organisational culture by directly influencing the business functions. It makes an impact on the decision-making speeds, employee autonomy, operational structures and the ultimate capacity to innovate the processes accordingly. The categorisation of the cultures into the archetypes has been indicative towards showing the relationship of the organisational performance. Thus, a dependency factor has been established, entirely aligned with the cultural type and the operational kinds (Bamidele, 2022). It can be determined overall that the presence of this framework tends to justify how the presence of one framework is not ideal for every situation. They are also responsible for representing easy mergers and potential acquisitions to help the HR team address the cultural clashes. </a:t>
            </a:r>
            <a:endParaRPr lang="en-IN" dirty="0"/>
          </a:p>
        </p:txBody>
      </p:sp>
      <p:sp>
        <p:nvSpPr>
          <p:cNvPr id="4" name="Slide Number Placeholder 3"/>
          <p:cNvSpPr>
            <a:spLocks noGrp="1"/>
          </p:cNvSpPr>
          <p:nvPr>
            <p:ph type="sldNum" sz="quarter" idx="5"/>
          </p:nvPr>
        </p:nvSpPr>
        <p:spPr/>
        <p:txBody>
          <a:bodyPr/>
          <a:lstStyle/>
          <a:p>
            <a:fld id="{8F61EAB4-7FDC-49BD-8CA8-E680C0EA46E2}" type="slidenum">
              <a:rPr lang="en-GB" smtClean="0"/>
              <a:t>7</a:t>
            </a:fld>
            <a:endParaRPr lang="en-GB"/>
          </a:p>
        </p:txBody>
      </p:sp>
    </p:spTree>
    <p:extLst>
      <p:ext uri="{BB962C8B-B14F-4D97-AF65-F5344CB8AC3E}">
        <p14:creationId xmlns:p14="http://schemas.microsoft.com/office/powerpoint/2010/main" val="2444807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Cultural elements</a:t>
            </a:r>
          </a:p>
          <a:p>
            <a:r>
              <a:rPr lang="en-US" sz="1200" kern="1200" dirty="0">
                <a:solidFill>
                  <a:schemeClr val="tx1"/>
                </a:solidFill>
                <a:effectLst/>
                <a:latin typeface="+mn-lt"/>
                <a:ea typeface="+mn-ea"/>
                <a:cs typeface="+mn-cs"/>
              </a:rPr>
              <a:t>The Chinese business culture is highly hierarchical in nature, where the decision-making system is </a:t>
            </a:r>
            <a:r>
              <a:rPr lang="en-US" sz="1200" kern="1200" dirty="0" err="1">
                <a:solidFill>
                  <a:schemeClr val="tx1"/>
                </a:solidFill>
                <a:effectLst/>
                <a:latin typeface="+mn-lt"/>
                <a:ea typeface="+mn-ea"/>
                <a:cs typeface="+mn-cs"/>
              </a:rPr>
              <a:t>centralised</a:t>
            </a:r>
            <a:r>
              <a:rPr lang="en-US" sz="1200" kern="1200" dirty="0">
                <a:solidFill>
                  <a:schemeClr val="tx1"/>
                </a:solidFill>
                <a:effectLst/>
                <a:latin typeface="+mn-lt"/>
                <a:ea typeface="+mn-ea"/>
                <a:cs typeface="+mn-cs"/>
              </a:rPr>
              <a:t> and expected to follow leadership blatantly. Based on the model of the Cultural Dimensions Theory, it determines a high score for power distance and masculinism. This factor can stifle the frontline initiatives and cause the employees to wait for explicit orders over the development of a proactive problem-solving culture (Escandon-Barbosa et al., 2022). An emphasis is made to promote the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of collectivism, which means that the Chinese business workplace values group cohesion over individual recognition. </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8</a:t>
            </a:fld>
            <a:endParaRPr lang="en-GB"/>
          </a:p>
        </p:txBody>
      </p:sp>
    </p:spTree>
    <p:extLst>
      <p:ext uri="{BB962C8B-B14F-4D97-AF65-F5344CB8AC3E}">
        <p14:creationId xmlns:p14="http://schemas.microsoft.com/office/powerpoint/2010/main" val="3841383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Focused on the implementation of Handy’s archetypes, the scope of the task culture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a team-oriented nature that fosters cross-functional collaboration and adaptability within the premises. It has been essential for representing the dynamic conditions that are found in the matrix-based businesses across China (</a:t>
            </a:r>
            <a:r>
              <a:rPr lang="en-US" sz="1200" kern="1200" dirty="0" err="1">
                <a:solidFill>
                  <a:schemeClr val="tx1"/>
                </a:solidFill>
                <a:effectLst/>
                <a:latin typeface="+mn-lt"/>
                <a:ea typeface="+mn-ea"/>
                <a:cs typeface="+mn-cs"/>
              </a:rPr>
              <a:t>Tanushev</a:t>
            </a:r>
            <a:r>
              <a:rPr lang="en-US" sz="1200" kern="1200" dirty="0">
                <a:solidFill>
                  <a:schemeClr val="tx1"/>
                </a:solidFill>
                <a:effectLst/>
                <a:latin typeface="+mn-lt"/>
                <a:ea typeface="+mn-ea"/>
                <a:cs typeface="+mn-cs"/>
              </a:rPr>
              <a:t>, 2022). The employers highly expect long-term commitments and tend to resist radical, disruptive changes that have the potential to threaten group harmony. </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9</a:t>
            </a:fld>
            <a:endParaRPr lang="en-GB"/>
          </a:p>
        </p:txBody>
      </p:sp>
    </p:spTree>
    <p:extLst>
      <p:ext uri="{BB962C8B-B14F-4D97-AF65-F5344CB8AC3E}">
        <p14:creationId xmlns:p14="http://schemas.microsoft.com/office/powerpoint/2010/main" val="905131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Negotiation strategies</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key negotiation strategies includes making notable investments in time to build rapport before discussing the business terms and sharing personal insights to form cordial bonds. This approach will promote trust and beliefs among the people that are established through personal connections, mutual respect and social interactions. Respecting hierarchy and maintaining the protocols within the respective premises would be another effective negotiation technique (</a:t>
            </a:r>
            <a:r>
              <a:rPr lang="en-IN" sz="1200" kern="1200" dirty="0" err="1">
                <a:solidFill>
                  <a:schemeClr val="tx1"/>
                </a:solidFill>
                <a:effectLst/>
                <a:latin typeface="+mn-lt"/>
                <a:ea typeface="+mn-ea"/>
                <a:cs typeface="+mn-cs"/>
              </a:rPr>
              <a:t>Mikušová</a:t>
            </a:r>
            <a:r>
              <a:rPr lang="en-IN" sz="1200" kern="1200" dirty="0">
                <a:solidFill>
                  <a:schemeClr val="tx1"/>
                </a:solidFill>
                <a:effectLst/>
                <a:latin typeface="+mn-lt"/>
                <a:ea typeface="+mn-ea"/>
                <a:cs typeface="+mn-cs"/>
              </a:rPr>
              <a:t> et al., 2023). It will be responsible for showing respect and accountability for the details of the business authorities and addressing their vitality as well. </a:t>
            </a:r>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F61EAB4-7FDC-49BD-8CA8-E680C0EA46E2}" type="slidenum">
              <a:rPr lang="en-GB" smtClean="0"/>
              <a:t>10</a:t>
            </a:fld>
            <a:endParaRPr lang="en-GB"/>
          </a:p>
        </p:txBody>
      </p:sp>
    </p:spTree>
    <p:extLst>
      <p:ext uri="{BB962C8B-B14F-4D97-AF65-F5344CB8AC3E}">
        <p14:creationId xmlns:p14="http://schemas.microsoft.com/office/powerpoint/2010/main" val="30770804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The pitch has been essential in producing a detailed understanding of the culture and its various elements. It has been supported with two suitable theoretical underpinnings that discuss their relative impact on the organisational functioning. There has been followed a discussion of the cultural elements in the Chinese business environment has followed, which must be overcome through appropriate practices. Thus, appropriate negotiation strategies have been devised for achieving a successful deal. </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11</a:t>
            </a:fld>
            <a:endParaRPr lang="en-GB"/>
          </a:p>
        </p:txBody>
      </p:sp>
    </p:spTree>
    <p:extLst>
      <p:ext uri="{BB962C8B-B14F-4D97-AF65-F5344CB8AC3E}">
        <p14:creationId xmlns:p14="http://schemas.microsoft.com/office/powerpoint/2010/main" val="1402419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Bamidele, R., (2022). Organizational culture. </a:t>
            </a:r>
            <a:r>
              <a:rPr lang="en-US" sz="1200" i="1" kern="1200" dirty="0">
                <a:solidFill>
                  <a:schemeClr val="tx1"/>
                </a:solidFill>
                <a:effectLst/>
                <a:latin typeface="+mn-lt"/>
                <a:ea typeface="+mn-ea"/>
                <a:cs typeface="+mn-cs"/>
              </a:rPr>
              <a:t>Industrial sociology, industrial relations and human resource management</a:t>
            </a:r>
            <a:r>
              <a:rPr lang="en-US" sz="1200" kern="1200" dirty="0">
                <a:solidFill>
                  <a:schemeClr val="tx1"/>
                </a:solidFill>
                <a:effectLst/>
                <a:latin typeface="+mn-lt"/>
                <a:ea typeface="+mn-ea"/>
                <a:cs typeface="+mn-cs"/>
              </a:rPr>
              <a:t>, 1(1), pp.109-122.</a:t>
            </a:r>
          </a:p>
          <a:p>
            <a:r>
              <a:rPr lang="en-US" sz="1200" kern="1200" dirty="0">
                <a:solidFill>
                  <a:schemeClr val="tx1"/>
                </a:solidFill>
                <a:effectLst/>
                <a:latin typeface="+mn-lt"/>
                <a:ea typeface="+mn-ea"/>
                <a:cs typeface="+mn-cs"/>
              </a:rPr>
              <a:t>Escandon-Barbosa, D., Ramirez, A. and Salas-Paramo, J., (2022). The effect of cultural orientations on country innovation performance: Hofstede cultural dimensions revisited?. </a:t>
            </a:r>
            <a:r>
              <a:rPr lang="en-US" sz="1200" i="1" kern="1200" dirty="0">
                <a:solidFill>
                  <a:schemeClr val="tx1"/>
                </a:solidFill>
                <a:effectLst/>
                <a:latin typeface="+mn-lt"/>
                <a:ea typeface="+mn-ea"/>
                <a:cs typeface="+mn-cs"/>
              </a:rPr>
              <a:t>Sustainability</a:t>
            </a:r>
            <a:r>
              <a:rPr lang="en-US" sz="1200" kern="1200" dirty="0">
                <a:solidFill>
                  <a:schemeClr val="tx1"/>
                </a:solidFill>
                <a:effectLst/>
                <a:latin typeface="+mn-lt"/>
                <a:ea typeface="+mn-ea"/>
                <a:cs typeface="+mn-cs"/>
              </a:rPr>
              <a:t>, 14(10), p.5851.</a:t>
            </a:r>
          </a:p>
          <a:p>
            <a:r>
              <a:rPr lang="en-US" sz="1200" kern="1200" dirty="0">
                <a:solidFill>
                  <a:schemeClr val="tx1"/>
                </a:solidFill>
                <a:effectLst/>
                <a:latin typeface="+mn-lt"/>
                <a:ea typeface="+mn-ea"/>
                <a:cs typeface="+mn-cs"/>
              </a:rPr>
              <a:t>Handy, C., (2024). Managing the dream. </a:t>
            </a:r>
            <a:r>
              <a:rPr lang="en-US" sz="1200" i="1" kern="1200" dirty="0">
                <a:solidFill>
                  <a:schemeClr val="tx1"/>
                </a:solidFill>
                <a:effectLst/>
                <a:latin typeface="+mn-lt"/>
                <a:ea typeface="+mn-ea"/>
                <a:cs typeface="+mn-cs"/>
              </a:rPr>
              <a:t>In Learning organizations</a:t>
            </a:r>
            <a:r>
              <a:rPr lang="en-US" sz="1200" kern="1200" dirty="0">
                <a:solidFill>
                  <a:schemeClr val="tx1"/>
                </a:solidFill>
                <a:effectLst/>
                <a:latin typeface="+mn-lt"/>
                <a:ea typeface="+mn-ea"/>
                <a:cs typeface="+mn-cs"/>
              </a:rPr>
              <a:t> (pp. 45-56). Productivity Press.</a:t>
            </a:r>
          </a:p>
          <a:p>
            <a:r>
              <a:rPr lang="en-US" sz="1200" kern="1200" dirty="0" err="1">
                <a:solidFill>
                  <a:schemeClr val="tx1"/>
                </a:solidFill>
                <a:effectLst/>
                <a:latin typeface="+mn-lt"/>
                <a:ea typeface="+mn-ea"/>
                <a:cs typeface="+mn-cs"/>
              </a:rPr>
              <a:t>Mikušová</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Klabusayová</a:t>
            </a:r>
            <a:r>
              <a:rPr lang="en-US" sz="1200" kern="1200" dirty="0">
                <a:solidFill>
                  <a:schemeClr val="tx1"/>
                </a:solidFill>
                <a:effectLst/>
                <a:latin typeface="+mn-lt"/>
                <a:ea typeface="+mn-ea"/>
                <a:cs typeface="+mn-cs"/>
              </a:rPr>
              <a:t>, N. and Meier, V., (2023). Evaluation of organisational culture dimensions and their change due to the pandemic. </a:t>
            </a:r>
            <a:r>
              <a:rPr lang="en-US" sz="1200" i="1" kern="1200" dirty="0">
                <a:solidFill>
                  <a:schemeClr val="tx1"/>
                </a:solidFill>
                <a:effectLst/>
                <a:latin typeface="+mn-lt"/>
                <a:ea typeface="+mn-ea"/>
                <a:cs typeface="+mn-cs"/>
              </a:rPr>
              <a:t>Evaluation and Program Planning</a:t>
            </a:r>
            <a:r>
              <a:rPr lang="en-US" sz="1200" kern="1200" dirty="0">
                <a:solidFill>
                  <a:schemeClr val="tx1"/>
                </a:solidFill>
                <a:effectLst/>
                <a:latin typeface="+mn-lt"/>
                <a:ea typeface="+mn-ea"/>
                <a:cs typeface="+mn-cs"/>
              </a:rPr>
              <a:t>, 97, p.102246.</a:t>
            </a:r>
          </a:p>
          <a:p>
            <a:r>
              <a:rPr lang="en-US" sz="1200" kern="1200" dirty="0">
                <a:solidFill>
                  <a:schemeClr val="tx1"/>
                </a:solidFill>
                <a:effectLst/>
                <a:latin typeface="+mn-lt"/>
                <a:ea typeface="+mn-ea"/>
                <a:cs typeface="+mn-cs"/>
              </a:rPr>
              <a:t>Newton, C. and Knight, R. eds., (2022). </a:t>
            </a:r>
            <a:r>
              <a:rPr lang="en-US" sz="1200" i="1" kern="1200" dirty="0">
                <a:solidFill>
                  <a:schemeClr val="tx1"/>
                </a:solidFill>
                <a:effectLst/>
                <a:latin typeface="+mn-lt"/>
                <a:ea typeface="+mn-ea"/>
                <a:cs typeface="+mn-cs"/>
              </a:rPr>
              <a:t>Handbook of research methods for organisational culture</a:t>
            </a:r>
            <a:r>
              <a:rPr lang="en-US" sz="1200" kern="1200" dirty="0">
                <a:solidFill>
                  <a:schemeClr val="tx1"/>
                </a:solidFill>
                <a:effectLst/>
                <a:latin typeface="+mn-lt"/>
                <a:ea typeface="+mn-ea"/>
                <a:cs typeface="+mn-cs"/>
              </a:rPr>
              <a:t>. Edward Elgar Publishing.</a:t>
            </a:r>
          </a:p>
          <a:p>
            <a:r>
              <a:rPr lang="en-US" sz="1200" kern="1200" dirty="0">
                <a:solidFill>
                  <a:schemeClr val="tx1"/>
                </a:solidFill>
                <a:effectLst/>
                <a:latin typeface="+mn-lt"/>
                <a:ea typeface="+mn-ea"/>
                <a:cs typeface="+mn-cs"/>
              </a:rPr>
              <a:t>Nickerson, C., (2022). Hofstede’s cultural dimensions theory. </a:t>
            </a:r>
            <a:r>
              <a:rPr lang="en-US" sz="1200" i="1" kern="1200" dirty="0">
                <a:solidFill>
                  <a:schemeClr val="tx1"/>
                </a:solidFill>
                <a:effectLst/>
                <a:latin typeface="+mn-lt"/>
                <a:ea typeface="+mn-ea"/>
                <a:cs typeface="+mn-cs"/>
              </a:rPr>
              <a:t>Simply Psychology</a:t>
            </a:r>
            <a:r>
              <a:rPr lang="en-US" sz="1200" kern="1200" dirty="0">
                <a:solidFill>
                  <a:schemeClr val="tx1"/>
                </a:solidFill>
                <a:effectLst/>
                <a:latin typeface="+mn-lt"/>
                <a:ea typeface="+mn-ea"/>
                <a:cs typeface="+mn-cs"/>
              </a:rPr>
              <a:t>. Retrieved May, 18, p.2022.</a:t>
            </a:r>
          </a:p>
          <a:p>
            <a:r>
              <a:rPr lang="en-US" sz="1200" kern="1200" dirty="0" err="1">
                <a:solidFill>
                  <a:schemeClr val="tx1"/>
                </a:solidFill>
                <a:effectLst/>
                <a:latin typeface="+mn-lt"/>
                <a:ea typeface="+mn-ea"/>
                <a:cs typeface="+mn-cs"/>
              </a:rPr>
              <a:t>Tanushev</a:t>
            </a:r>
            <a:r>
              <a:rPr lang="en-US" sz="1200" kern="1200" dirty="0">
                <a:solidFill>
                  <a:schemeClr val="tx1"/>
                </a:solidFill>
                <a:effectLst/>
                <a:latin typeface="+mn-lt"/>
                <a:ea typeface="+mn-ea"/>
                <a:cs typeface="+mn-cs"/>
              </a:rPr>
              <a:t>, C., (2022). Digital transformation: The impact on corporate strategy. </a:t>
            </a:r>
            <a:r>
              <a:rPr lang="en-US" sz="1200" i="1" kern="1200" dirty="0">
                <a:solidFill>
                  <a:schemeClr val="tx1"/>
                </a:solidFill>
                <a:effectLst/>
                <a:latin typeface="+mn-lt"/>
                <a:ea typeface="+mn-ea"/>
                <a:cs typeface="+mn-cs"/>
              </a:rPr>
              <a:t>Economic Alternatives</a:t>
            </a:r>
            <a:r>
              <a:rPr lang="en-US" sz="1200" kern="1200" dirty="0">
                <a:solidFill>
                  <a:schemeClr val="tx1"/>
                </a:solidFill>
                <a:effectLst/>
                <a:latin typeface="+mn-lt"/>
                <a:ea typeface="+mn-ea"/>
                <a:cs typeface="+mn-cs"/>
              </a:rPr>
              <a:t>, 3, pp.383-404.</a:t>
            </a:r>
          </a:p>
          <a:p>
            <a:r>
              <a:rPr lang="en-GB" sz="1200" kern="1200" dirty="0" err="1">
                <a:solidFill>
                  <a:schemeClr val="tx1"/>
                </a:solidFill>
                <a:effectLst/>
                <a:latin typeface="+mn-lt"/>
                <a:ea typeface="+mn-ea"/>
                <a:cs typeface="+mn-cs"/>
              </a:rPr>
              <a:t>theculturefactor</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Country Comparison tool. </a:t>
            </a:r>
            <a:r>
              <a:rPr lang="en-GB" sz="1200" kern="1200" dirty="0">
                <a:solidFill>
                  <a:schemeClr val="tx1"/>
                </a:solidFill>
                <a:effectLst/>
                <a:latin typeface="+mn-lt"/>
                <a:ea typeface="+mn-ea"/>
                <a:cs typeface="+mn-cs"/>
              </a:rPr>
              <a:t>[Online] Available at: https://www.theculturefactor.com/country-comparison-tool?countries=china%2Cunited+kingdom [Accessed 28 May 2026].</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Thetsane</a:t>
            </a:r>
            <a:r>
              <a:rPr lang="en-US" sz="1200" kern="1200" dirty="0">
                <a:solidFill>
                  <a:schemeClr val="tx1"/>
                </a:solidFill>
                <a:effectLst/>
                <a:latin typeface="+mn-lt"/>
                <a:ea typeface="+mn-ea"/>
                <a:cs typeface="+mn-cs"/>
              </a:rPr>
              <a:t>, R.M., Meyer, D. and </a:t>
            </a:r>
            <a:r>
              <a:rPr lang="en-US" sz="1200" kern="1200" dirty="0" err="1">
                <a:solidFill>
                  <a:schemeClr val="tx1"/>
                </a:solidFill>
                <a:effectLst/>
                <a:latin typeface="+mn-lt"/>
                <a:ea typeface="+mn-ea"/>
                <a:cs typeface="+mn-cs"/>
              </a:rPr>
              <a:t>Chambwe</a:t>
            </a:r>
            <a:r>
              <a:rPr lang="en-US" sz="1200" kern="1200" dirty="0">
                <a:solidFill>
                  <a:schemeClr val="tx1"/>
                </a:solidFill>
                <a:effectLst/>
                <a:latin typeface="+mn-lt"/>
                <a:ea typeface="+mn-ea"/>
                <a:cs typeface="+mn-cs"/>
              </a:rPr>
              <a:t>, M., (2024). An application of Hofstede's cultural dimensions and golden circle in entrepreneurship education. </a:t>
            </a:r>
            <a:r>
              <a:rPr lang="en-US" sz="1200" i="1" kern="1200" dirty="0">
                <a:solidFill>
                  <a:schemeClr val="tx1"/>
                </a:solidFill>
                <a:effectLst/>
                <a:latin typeface="+mn-lt"/>
                <a:ea typeface="+mn-ea"/>
                <a:cs typeface="+mn-cs"/>
              </a:rPr>
              <a:t>Southern African Journal of Entrepreneurship and Small Business Management,</a:t>
            </a:r>
            <a:r>
              <a:rPr lang="en-US" sz="1200" kern="1200" dirty="0">
                <a:solidFill>
                  <a:schemeClr val="tx1"/>
                </a:solidFill>
                <a:effectLst/>
                <a:latin typeface="+mn-lt"/>
                <a:ea typeface="+mn-ea"/>
                <a:cs typeface="+mn-cs"/>
              </a:rPr>
              <a:t> 16(1), pp.1-10.</a:t>
            </a:r>
          </a:p>
          <a:p>
            <a:r>
              <a:rPr lang="en-US" sz="1200" kern="1200" dirty="0">
                <a:solidFill>
                  <a:schemeClr val="tx1"/>
                </a:solidFill>
                <a:effectLst/>
                <a:latin typeface="+mn-lt"/>
                <a:ea typeface="+mn-ea"/>
                <a:cs typeface="+mn-cs"/>
              </a:rPr>
              <a:t>Triguero-Sánchez, R., Peña-Vinces, J. and Ferreira, J.J.M., (2022). The effect of collectivism-based organisational culture on employee commitment in public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Socio-Economic Planning Sciences</a:t>
            </a:r>
            <a:r>
              <a:rPr lang="en-US" sz="1200" kern="1200" dirty="0">
                <a:solidFill>
                  <a:schemeClr val="tx1"/>
                </a:solidFill>
                <a:effectLst/>
                <a:latin typeface="+mn-lt"/>
                <a:ea typeface="+mn-ea"/>
                <a:cs typeface="+mn-cs"/>
              </a:rPr>
              <a:t>, 83, p.101335.</a:t>
            </a:r>
          </a:p>
          <a:p>
            <a:r>
              <a:rPr lang="en-US" sz="1200" kern="1200" dirty="0">
                <a:solidFill>
                  <a:schemeClr val="tx1"/>
                </a:solidFill>
                <a:effectLst/>
                <a:latin typeface="+mn-lt"/>
                <a:ea typeface="+mn-ea"/>
                <a:cs typeface="+mn-cs"/>
              </a:rPr>
              <a:t>Williams, P., (2022). Organisational culture: definitions, distinctions and functions. </a:t>
            </a:r>
            <a:r>
              <a:rPr lang="en-US" sz="1200" i="1" kern="1200" dirty="0">
                <a:solidFill>
                  <a:schemeClr val="tx1"/>
                </a:solidFill>
                <a:effectLst/>
                <a:latin typeface="+mn-lt"/>
                <a:ea typeface="+mn-ea"/>
                <a:cs typeface="+mn-cs"/>
              </a:rPr>
              <a:t>In Handbook of research methods for organisational culture</a:t>
            </a:r>
            <a:r>
              <a:rPr lang="en-US" sz="1200" kern="1200" dirty="0">
                <a:solidFill>
                  <a:schemeClr val="tx1"/>
                </a:solidFill>
                <a:effectLst/>
                <a:latin typeface="+mn-lt"/>
                <a:ea typeface="+mn-ea"/>
                <a:cs typeface="+mn-cs"/>
              </a:rPr>
              <a:t> (pp. 5-22). Edward Elgar Publishing.</a:t>
            </a:r>
          </a:p>
          <a:p>
            <a:endParaRPr lang="en-GB" dirty="0"/>
          </a:p>
        </p:txBody>
      </p:sp>
      <p:sp>
        <p:nvSpPr>
          <p:cNvPr id="4" name="Slide Number Placeholder 3"/>
          <p:cNvSpPr>
            <a:spLocks noGrp="1"/>
          </p:cNvSpPr>
          <p:nvPr>
            <p:ph type="sldNum" sz="quarter" idx="5"/>
          </p:nvPr>
        </p:nvSpPr>
        <p:spPr/>
        <p:txBody>
          <a:bodyPr/>
          <a:lstStyle/>
          <a:p>
            <a:fld id="{8F61EAB4-7FDC-49BD-8CA8-E680C0EA46E2}" type="slidenum">
              <a:rPr lang="en-GB" smtClean="0"/>
              <a:t>12</a:t>
            </a:fld>
            <a:endParaRPr lang="en-GB"/>
          </a:p>
        </p:txBody>
      </p:sp>
    </p:spTree>
    <p:extLst>
      <p:ext uri="{BB962C8B-B14F-4D97-AF65-F5344CB8AC3E}">
        <p14:creationId xmlns:p14="http://schemas.microsoft.com/office/powerpoint/2010/main" val="13029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jpeg" /><Relationship Id="rId1" Type="http://schemas.openxmlformats.org/officeDocument/2006/relationships/slideLayout" Target="../slideLayouts/slideLayout7.xml" /><Relationship Id="rId5" Type="http://schemas.openxmlformats.org/officeDocument/2006/relationships/image" Target="../media/image4.sv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jpeg" /><Relationship Id="rId1" Type="http://schemas.openxmlformats.org/officeDocument/2006/relationships/slideLayout" Target="../slideLayouts/slideLayout7.xml" /><Relationship Id="rId4" Type="http://schemas.openxmlformats.org/officeDocument/2006/relationships/image" Target="../media/image7.svg" /></Relationships>
</file>

<file path=ppt/slides/_rels/slide3.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9.svg" /><Relationship Id="rId5" Type="http://schemas.openxmlformats.org/officeDocument/2006/relationships/image" Target="../media/image6.svg" /><Relationship Id="rId4" Type="http://schemas.openxmlformats.org/officeDocument/2006/relationships/image" Target="../media/image2.svg" /></Relationships>
</file>

<file path=ppt/slides/_rels/slide4.xml.rels><?xml version="1.0" encoding="UTF-8" standalone="yes"?>
<Relationships xmlns="http://schemas.openxmlformats.org/package/2006/relationships"><Relationship Id="rId3" Type="http://schemas.openxmlformats.org/officeDocument/2006/relationships/image" Target="../media/image10.svg" /><Relationship Id="rId2" Type="http://schemas.openxmlformats.org/officeDocument/2006/relationships/notesSlide" Target="../notesSlides/notesSlide2.xml" /><Relationship Id="rId1" Type="http://schemas.openxmlformats.org/officeDocument/2006/relationships/slideLayout" Target="../slideLayouts/slideLayout7.xml" /><Relationship Id="rId5" Type="http://schemas.openxmlformats.org/officeDocument/2006/relationships/image" Target="../media/image12.png" /><Relationship Id="rId4" Type="http://schemas.openxmlformats.org/officeDocument/2006/relationships/image" Target="../media/image11.svg" /></Relationships>
</file>

<file path=ppt/slides/_rels/slide5.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2.svg" /><Relationship Id="rId5" Type="http://schemas.openxmlformats.org/officeDocument/2006/relationships/image" Target="../media/image6.svg" /><Relationship Id="rId4" Type="http://schemas.openxmlformats.org/officeDocument/2006/relationships/image" Target="../media/image14.jpeg" /></Relationships>
</file>

<file path=ppt/slides/_rels/slide6.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15.jpeg" /><Relationship Id="rId5" Type="http://schemas.openxmlformats.org/officeDocument/2006/relationships/image" Target="../media/image4.svg" /><Relationship Id="rId4" Type="http://schemas.openxmlformats.org/officeDocument/2006/relationships/image" Target="../media/image6.svg" /></Relationships>
</file>

<file path=ppt/slides/_rels/slide7.xml.rels><?xml version="1.0" encoding="UTF-8" standalone="yes"?>
<Relationships xmlns="http://schemas.openxmlformats.org/package/2006/relationships"><Relationship Id="rId3" Type="http://schemas.openxmlformats.org/officeDocument/2006/relationships/image" Target="../media/image9.svg" /><Relationship Id="rId7" Type="http://schemas.openxmlformats.org/officeDocument/2006/relationships/image" Target="../media/image4.sv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18.jpeg" /><Relationship Id="rId5" Type="http://schemas.openxmlformats.org/officeDocument/2006/relationships/image" Target="../media/image17.jpeg" /><Relationship Id="rId4" Type="http://schemas.openxmlformats.org/officeDocument/2006/relationships/image" Target="../media/image16.jpeg" /></Relationships>
</file>

<file path=ppt/slides/_rels/slide8.xml.rels><?xml version="1.0" encoding="UTF-8" standalone="yes"?>
<Relationships xmlns="http://schemas.openxmlformats.org/package/2006/relationships"><Relationship Id="rId3" Type="http://schemas.openxmlformats.org/officeDocument/2006/relationships/image" Target="../media/image19.jpeg" /><Relationship Id="rId7" Type="http://schemas.openxmlformats.org/officeDocument/2006/relationships/image" Target="../media/image20.pn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9.svg" /><Relationship Id="rId5" Type="http://schemas.openxmlformats.org/officeDocument/2006/relationships/image" Target="../media/image11.svg" /><Relationship Id="rId4" Type="http://schemas.openxmlformats.org/officeDocument/2006/relationships/image" Target="../media/image6.svg" /></Relationships>
</file>

<file path=ppt/slides/_rels/slide9.xml.rels><?xml version="1.0" encoding="UTF-8" standalone="yes"?>
<Relationships xmlns="http://schemas.openxmlformats.org/package/2006/relationships"><Relationship Id="rId3" Type="http://schemas.openxmlformats.org/officeDocument/2006/relationships/image" Target="../media/image11.svg" /><Relationship Id="rId2" Type="http://schemas.openxmlformats.org/officeDocument/2006/relationships/notesSlide" Target="../notesSlides/notesSlide7.xml" /><Relationship Id="rId1" Type="http://schemas.openxmlformats.org/officeDocument/2006/relationships/slideLayout" Target="../slideLayouts/slideLayout7.xml" /><Relationship Id="rId5" Type="http://schemas.openxmlformats.org/officeDocument/2006/relationships/image" Target="../media/image22.png" /><Relationship Id="rId4" Type="http://schemas.openxmlformats.org/officeDocument/2006/relationships/image" Target="../media/image21.jpeg" /></Relationships>
</file>

<file path=ppt/slides/_rels/slide10.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8.xml" /><Relationship Id="rId1" Type="http://schemas.openxmlformats.org/officeDocument/2006/relationships/slideLayout" Target="../slideLayouts/slideLayout7.xml" /><Relationship Id="rId4" Type="http://schemas.openxmlformats.org/officeDocument/2006/relationships/image" Target="../media/image10.svg" /></Relationships>
</file>

<file path=ppt/slides/_rels/slide11.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image" Target="../media/image26.png" /><Relationship Id="rId5" Type="http://schemas.openxmlformats.org/officeDocument/2006/relationships/image" Target="../media/image25.png" /><Relationship Id="rId4" Type="http://schemas.openxmlformats.org/officeDocument/2006/relationships/image" Target="../media/image11.svg" /></Relationships>
</file>

<file path=ppt/slides/_rels/slide12.xml.rels><?xml version="1.0" encoding="UTF-8" standalone="yes"?>
<Relationships xmlns="http://schemas.openxmlformats.org/package/2006/relationships"><Relationship Id="rId3" Type="http://schemas.openxmlformats.org/officeDocument/2006/relationships/image" Target="../media/image27.sv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image" Target="../media/image27.svg" /><Relationship Id="rId2" Type="http://schemas.openxmlformats.org/officeDocument/2006/relationships/image" Target="../media/image28.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grpSp>
        <p:nvGrpSpPr>
          <p:cNvPr id="2" name="Group 2"/>
          <p:cNvGrpSpPr/>
          <p:nvPr/>
        </p:nvGrpSpPr>
        <p:grpSpPr>
          <a:xfrm>
            <a:off x="9684427" y="0"/>
            <a:ext cx="8603573" cy="10287000"/>
            <a:chOff x="0" y="0"/>
            <a:chExt cx="8603361" cy="10286746"/>
          </a:xfrm>
        </p:grpSpPr>
        <p:sp>
          <p:nvSpPr>
            <p:cNvPr id="3" name="Freeform 3"/>
            <p:cNvSpPr/>
            <p:nvPr/>
          </p:nvSpPr>
          <p:spPr>
            <a:xfrm>
              <a:off x="-50" y="-127"/>
              <a:ext cx="8603411" cy="10286873"/>
            </a:xfrm>
            <a:custGeom>
              <a:avLst/>
              <a:gdLst/>
              <a:ahLst/>
              <a:cxnLst/>
              <a:rect l="l" t="t" r="r" b="b"/>
              <a:pathLst>
                <a:path w="8603411" h="10286873">
                  <a:moveTo>
                    <a:pt x="8603411" y="10251440"/>
                  </a:moveTo>
                  <a:cubicBezTo>
                    <a:pt x="8603411" y="10284587"/>
                    <a:pt x="8592743" y="10286873"/>
                    <a:pt x="8564930" y="10286873"/>
                  </a:cubicBezTo>
                  <a:cubicBezTo>
                    <a:pt x="5710351" y="10286238"/>
                    <a:pt x="2855899" y="10286238"/>
                    <a:pt x="1320" y="10286238"/>
                  </a:cubicBezTo>
                  <a:cubicBezTo>
                    <a:pt x="-2744" y="10272395"/>
                    <a:pt x="3606" y="10259822"/>
                    <a:pt x="6527" y="10246995"/>
                  </a:cubicBezTo>
                  <a:cubicBezTo>
                    <a:pt x="132003" y="9685401"/>
                    <a:pt x="257606" y="9123934"/>
                    <a:pt x="383463" y="8562467"/>
                  </a:cubicBezTo>
                  <a:cubicBezTo>
                    <a:pt x="562914" y="7761986"/>
                    <a:pt x="742746" y="6961632"/>
                    <a:pt x="922070" y="6161151"/>
                  </a:cubicBezTo>
                  <a:cubicBezTo>
                    <a:pt x="1143558" y="5172583"/>
                    <a:pt x="1364538" y="4184015"/>
                    <a:pt x="1585899" y="3195574"/>
                  </a:cubicBezTo>
                  <a:cubicBezTo>
                    <a:pt x="1810816" y="2191385"/>
                    <a:pt x="2035860" y="1187323"/>
                    <a:pt x="2261412" y="183261"/>
                  </a:cubicBezTo>
                  <a:cubicBezTo>
                    <a:pt x="2275128" y="122174"/>
                    <a:pt x="2283891" y="59690"/>
                    <a:pt x="2306116" y="635"/>
                  </a:cubicBezTo>
                  <a:cubicBezTo>
                    <a:pt x="4392472" y="635"/>
                    <a:pt x="6478828" y="635"/>
                    <a:pt x="8565184" y="0"/>
                  </a:cubicBezTo>
                  <a:cubicBezTo>
                    <a:pt x="8593505" y="0"/>
                    <a:pt x="8603157" y="3429"/>
                    <a:pt x="8603157" y="35814"/>
                  </a:cubicBezTo>
                  <a:cubicBezTo>
                    <a:pt x="8602395" y="3441065"/>
                    <a:pt x="8602395" y="6846316"/>
                    <a:pt x="8603411" y="10251440"/>
                  </a:cubicBezTo>
                  <a:close/>
                </a:path>
              </a:pathLst>
            </a:custGeom>
            <a:blipFill>
              <a:blip r:embed="rId2" cstate="email">
                <a:extLst>
                  <a:ext uri="{28A0092B-C50C-407E-A947-70E740481C1C}">
                    <a14:useLocalDpi xmlns:a14="http://schemas.microsoft.com/office/drawing/2010/main"/>
                  </a:ext>
                </a:extLst>
              </a:blip>
              <a:stretch>
                <a:fillRect t="-2271" b="-2271"/>
              </a:stretch>
            </a:blipFill>
          </p:spPr>
          <p:txBody>
            <a:bodyPr/>
            <a:lstStyle/>
            <a:p>
              <a:endParaRPr lang="en-IN"/>
            </a:p>
          </p:txBody>
        </p:sp>
      </p:grpSp>
      <p:grpSp>
        <p:nvGrpSpPr>
          <p:cNvPr id="4" name="Group 4"/>
          <p:cNvGrpSpPr/>
          <p:nvPr/>
        </p:nvGrpSpPr>
        <p:grpSpPr>
          <a:xfrm rot="-10800000">
            <a:off x="3664783" y="8654951"/>
            <a:ext cx="6102445" cy="2693324"/>
            <a:chOff x="0" y="0"/>
            <a:chExt cx="1381212" cy="609600"/>
          </a:xfrm>
        </p:grpSpPr>
        <p:sp>
          <p:nvSpPr>
            <p:cNvPr id="5" name="Freeform 5"/>
            <p:cNvSpPr/>
            <p:nvPr/>
          </p:nvSpPr>
          <p:spPr>
            <a:xfrm>
              <a:off x="16947" y="0"/>
              <a:ext cx="1347318" cy="599291"/>
            </a:xfrm>
            <a:custGeom>
              <a:avLst/>
              <a:gdLst/>
              <a:ahLst/>
              <a:cxnLst/>
              <a:rect l="l" t="t" r="r" b="b"/>
              <a:pathLst>
                <a:path w="1347318" h="599291">
                  <a:moveTo>
                    <a:pt x="653225" y="591563"/>
                  </a:moveTo>
                  <a:lnTo>
                    <a:pt x="3487" y="18037"/>
                  </a:lnTo>
                  <a:cubicBezTo>
                    <a:pt x="274" y="15201"/>
                    <a:pt x="-849" y="10671"/>
                    <a:pt x="667" y="6662"/>
                  </a:cubicBezTo>
                  <a:cubicBezTo>
                    <a:pt x="2184" y="2653"/>
                    <a:pt x="6023" y="0"/>
                    <a:pt x="10309" y="0"/>
                  </a:cubicBezTo>
                  <a:lnTo>
                    <a:pt x="1337009" y="0"/>
                  </a:lnTo>
                  <a:cubicBezTo>
                    <a:pt x="1341295" y="0"/>
                    <a:pt x="1345134" y="2653"/>
                    <a:pt x="1346651" y="6662"/>
                  </a:cubicBezTo>
                  <a:cubicBezTo>
                    <a:pt x="1348167" y="10671"/>
                    <a:pt x="1347044" y="15201"/>
                    <a:pt x="1343831" y="18037"/>
                  </a:cubicBezTo>
                  <a:lnTo>
                    <a:pt x="694093" y="591563"/>
                  </a:lnTo>
                  <a:cubicBezTo>
                    <a:pt x="682419" y="601867"/>
                    <a:pt x="664899" y="601867"/>
                    <a:pt x="653225" y="591563"/>
                  </a:cubicBezTo>
                  <a:close/>
                </a:path>
              </a:pathLst>
            </a:custGeom>
            <a:solidFill>
              <a:srgbClr val="E2BC2C"/>
            </a:solidFill>
          </p:spPr>
          <p:txBody>
            <a:bodyPr/>
            <a:lstStyle/>
            <a:p>
              <a:endParaRPr lang="en-IN"/>
            </a:p>
          </p:txBody>
        </p:sp>
        <p:sp>
          <p:nvSpPr>
            <p:cNvPr id="6" name="TextBox 6"/>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grpSp>
        <p:nvGrpSpPr>
          <p:cNvPr id="7" name="Group 7"/>
          <p:cNvGrpSpPr/>
          <p:nvPr/>
        </p:nvGrpSpPr>
        <p:grpSpPr>
          <a:xfrm>
            <a:off x="-685175" y="-679912"/>
            <a:ext cx="6555123" cy="3245605"/>
            <a:chOff x="0" y="0"/>
            <a:chExt cx="1231205" cy="609600"/>
          </a:xfrm>
        </p:grpSpPr>
        <p:sp>
          <p:nvSpPr>
            <p:cNvPr id="8" name="Freeform 8"/>
            <p:cNvSpPr/>
            <p:nvPr/>
          </p:nvSpPr>
          <p:spPr>
            <a:xfrm>
              <a:off x="14936" y="0"/>
              <a:ext cx="1201332" cy="599162"/>
            </a:xfrm>
            <a:custGeom>
              <a:avLst/>
              <a:gdLst/>
              <a:ahLst/>
              <a:cxnLst/>
              <a:rect l="l" t="t" r="r" b="b"/>
              <a:pathLst>
                <a:path w="1201332" h="599162">
                  <a:moveTo>
                    <a:pt x="582636" y="591746"/>
                  </a:moveTo>
                  <a:lnTo>
                    <a:pt x="3094" y="17854"/>
                  </a:lnTo>
                  <a:cubicBezTo>
                    <a:pt x="88" y="14877"/>
                    <a:pt x="-824" y="10380"/>
                    <a:pt x="785" y="6467"/>
                  </a:cubicBezTo>
                  <a:cubicBezTo>
                    <a:pt x="2395" y="2554"/>
                    <a:pt x="6207" y="0"/>
                    <a:pt x="10438" y="0"/>
                  </a:cubicBezTo>
                  <a:lnTo>
                    <a:pt x="1190894" y="0"/>
                  </a:lnTo>
                  <a:cubicBezTo>
                    <a:pt x="1195125" y="0"/>
                    <a:pt x="1198938" y="2554"/>
                    <a:pt x="1200547" y="6467"/>
                  </a:cubicBezTo>
                  <a:cubicBezTo>
                    <a:pt x="1202157" y="10380"/>
                    <a:pt x="1201245" y="14877"/>
                    <a:pt x="1198239" y="17854"/>
                  </a:cubicBezTo>
                  <a:lnTo>
                    <a:pt x="618696" y="591746"/>
                  </a:lnTo>
                  <a:cubicBezTo>
                    <a:pt x="608710" y="601635"/>
                    <a:pt x="592622" y="601635"/>
                    <a:pt x="582636" y="591746"/>
                  </a:cubicBezTo>
                  <a:close/>
                </a:path>
              </a:pathLst>
            </a:custGeom>
            <a:solidFill>
              <a:srgbClr val="404341"/>
            </a:solidFill>
          </p:spPr>
          <p:txBody>
            <a:bodyPr/>
            <a:lstStyle/>
            <a:p>
              <a:endParaRPr lang="en-IN"/>
            </a:p>
          </p:txBody>
        </p:sp>
        <p:sp>
          <p:nvSpPr>
            <p:cNvPr id="9" name="TextBox 9"/>
            <p:cNvSpPr txBox="1"/>
            <p:nvPr/>
          </p:nvSpPr>
          <p:spPr>
            <a:xfrm>
              <a:off x="380554" y="-47625"/>
              <a:ext cx="470096" cy="428625"/>
            </a:xfrm>
            <a:prstGeom prst="rect">
              <a:avLst/>
            </a:prstGeom>
          </p:spPr>
          <p:txBody>
            <a:bodyPr lIns="50800" tIns="50800" rIns="50800" bIns="50800" rtlCol="0" anchor="ctr"/>
            <a:lstStyle/>
            <a:p>
              <a:pPr algn="ctr">
                <a:lnSpc>
                  <a:spcPts val="3359"/>
                </a:lnSpc>
              </a:pPr>
              <a:endParaRPr/>
            </a:p>
          </p:txBody>
        </p:sp>
      </p:grpSp>
      <p:sp>
        <p:nvSpPr>
          <p:cNvPr id="10" name="Freeform 10"/>
          <p:cNvSpPr/>
          <p:nvPr/>
        </p:nvSpPr>
        <p:spPr>
          <a:xfrm rot="2700000">
            <a:off x="5652496" y="-853414"/>
            <a:ext cx="1621911" cy="1706828"/>
          </a:xfrm>
          <a:custGeom>
            <a:avLst/>
            <a:gdLst/>
            <a:ahLst/>
            <a:cxnLst/>
            <a:rect l="l" t="t" r="r" b="b"/>
            <a:pathLst>
              <a:path w="1621911" h="1706828">
                <a:moveTo>
                  <a:pt x="0" y="0"/>
                </a:moveTo>
                <a:lnTo>
                  <a:pt x="1621911" y="0"/>
                </a:lnTo>
                <a:lnTo>
                  <a:pt x="1621911" y="1706828"/>
                </a:lnTo>
                <a:lnTo>
                  <a:pt x="0" y="170682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1" name="Freeform 11"/>
          <p:cNvSpPr/>
          <p:nvPr/>
        </p:nvSpPr>
        <p:spPr>
          <a:xfrm rot="2700000">
            <a:off x="3298722" y="9754546"/>
            <a:ext cx="1621911" cy="1706828"/>
          </a:xfrm>
          <a:custGeom>
            <a:avLst/>
            <a:gdLst/>
            <a:ahLst/>
            <a:cxnLst/>
            <a:rect l="l" t="t" r="r" b="b"/>
            <a:pathLst>
              <a:path w="1621911" h="1706828">
                <a:moveTo>
                  <a:pt x="0" y="0"/>
                </a:moveTo>
                <a:lnTo>
                  <a:pt x="1621911" y="0"/>
                </a:lnTo>
                <a:lnTo>
                  <a:pt x="1621911" y="1706828"/>
                </a:lnTo>
                <a:lnTo>
                  <a:pt x="0" y="170682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2" name="Freeform 12"/>
          <p:cNvSpPr/>
          <p:nvPr/>
        </p:nvSpPr>
        <p:spPr>
          <a:xfrm flipH="1">
            <a:off x="-944268" y="4199890"/>
            <a:ext cx="1888536" cy="3594100"/>
          </a:xfrm>
          <a:custGeom>
            <a:avLst/>
            <a:gdLst/>
            <a:ahLst/>
            <a:cxnLst/>
            <a:rect l="l" t="t" r="r" b="b"/>
            <a:pathLst>
              <a:path w="1888536" h="3594100">
                <a:moveTo>
                  <a:pt x="1888536" y="0"/>
                </a:moveTo>
                <a:lnTo>
                  <a:pt x="0" y="0"/>
                </a:lnTo>
                <a:lnTo>
                  <a:pt x="0" y="3594100"/>
                </a:lnTo>
                <a:lnTo>
                  <a:pt x="1888536" y="3594100"/>
                </a:lnTo>
                <a:lnTo>
                  <a:pt x="1888536"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6" name="TextBox 16"/>
          <p:cNvSpPr txBox="1"/>
          <p:nvPr/>
        </p:nvSpPr>
        <p:spPr>
          <a:xfrm>
            <a:off x="522232" y="3007094"/>
            <a:ext cx="10536379" cy="2670988"/>
          </a:xfrm>
          <a:prstGeom prst="rect">
            <a:avLst/>
          </a:prstGeom>
        </p:spPr>
        <p:txBody>
          <a:bodyPr wrap="square" lIns="0" tIns="0" rIns="0" bIns="0" rtlCol="0" anchor="t">
            <a:spAutoFit/>
          </a:bodyPr>
          <a:lstStyle/>
          <a:p>
            <a:pPr algn="l">
              <a:lnSpc>
                <a:spcPts val="6800"/>
              </a:lnSpc>
            </a:pPr>
            <a:r>
              <a:rPr lang="en-US" sz="8800" b="1" spc="-374" dirty="0">
                <a:solidFill>
                  <a:srgbClr val="000000"/>
                </a:solidFill>
                <a:latin typeface="Heading Now 71-78"/>
                <a:ea typeface="Heading Now 71-78"/>
                <a:cs typeface="Heading Now 71-78"/>
                <a:sym typeface="Heading Now 71-78"/>
              </a:rPr>
              <a:t>International Business Communications</a:t>
            </a:r>
          </a:p>
        </p:txBody>
      </p:sp>
      <p:sp>
        <p:nvSpPr>
          <p:cNvPr id="20" name="TextBox 20"/>
          <p:cNvSpPr txBox="1"/>
          <p:nvPr/>
        </p:nvSpPr>
        <p:spPr>
          <a:xfrm>
            <a:off x="400586" y="7573694"/>
            <a:ext cx="4134381" cy="438582"/>
          </a:xfrm>
          <a:prstGeom prst="rect">
            <a:avLst/>
          </a:prstGeom>
        </p:spPr>
        <p:txBody>
          <a:bodyPr wrap="square" lIns="0" tIns="0" rIns="0" bIns="0" rtlCol="0" anchor="t">
            <a:spAutoFit/>
          </a:bodyPr>
          <a:lstStyle/>
          <a:p>
            <a:pPr algn="l">
              <a:lnSpc>
                <a:spcPts val="2800"/>
              </a:lnSpc>
            </a:pPr>
            <a:r>
              <a:rPr lang="en-US" sz="4400" dirty="0">
                <a:solidFill>
                  <a:srgbClr val="000000"/>
                </a:solidFill>
                <a:latin typeface="TT Firs Neue"/>
                <a:ea typeface="TT Firs Neue"/>
                <a:cs typeface="TT Firs Neue"/>
                <a:sym typeface="TT Firs Neue"/>
              </a:rPr>
              <a:t>Presented By:</a:t>
            </a:r>
          </a:p>
        </p:txBody>
      </p:sp>
      <p:sp>
        <p:nvSpPr>
          <p:cNvPr id="21" name="TextBox 21"/>
          <p:cNvSpPr txBox="1"/>
          <p:nvPr/>
        </p:nvSpPr>
        <p:spPr>
          <a:xfrm>
            <a:off x="4182146" y="7573694"/>
            <a:ext cx="5413684" cy="438582"/>
          </a:xfrm>
          <a:prstGeom prst="rect">
            <a:avLst/>
          </a:prstGeom>
        </p:spPr>
        <p:txBody>
          <a:bodyPr wrap="square" lIns="0" tIns="0" rIns="0" bIns="0" rtlCol="0" anchor="t">
            <a:spAutoFit/>
          </a:bodyPr>
          <a:lstStyle/>
          <a:p>
            <a:pPr algn="l">
              <a:lnSpc>
                <a:spcPts val="2800"/>
              </a:lnSpc>
            </a:pPr>
            <a:r>
              <a:rPr lang="en-US" sz="4400" b="1" dirty="0">
                <a:solidFill>
                  <a:srgbClr val="000000"/>
                </a:solidFill>
                <a:latin typeface="TT Firs Neue Bold"/>
                <a:ea typeface="TT Firs Neue Bold"/>
                <a:cs typeface="TT Firs Neue Bold"/>
                <a:sym typeface="TT Firs Neue Bold"/>
              </a:rPr>
              <a:t>H Shahzad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a:extLst>
            <a:ext uri="{FF2B5EF4-FFF2-40B4-BE49-F238E27FC236}">
              <a16:creationId xmlns:a16="http://schemas.microsoft.com/office/drawing/2014/main" id="{2AAB3C2C-DFAB-BB12-C456-75CF4A33550B}"/>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1046624A-F636-AF8F-7E65-C6C4207822D4}"/>
              </a:ext>
            </a:extLst>
          </p:cNvPr>
          <p:cNvSpPr txBox="1"/>
          <p:nvPr/>
        </p:nvSpPr>
        <p:spPr>
          <a:xfrm>
            <a:off x="6299809" y="1146028"/>
            <a:ext cx="9383099" cy="902106"/>
          </a:xfrm>
          <a:prstGeom prst="rect">
            <a:avLst/>
          </a:prstGeom>
        </p:spPr>
        <p:txBody>
          <a:bodyPr wrap="square" lIns="0" tIns="0" rIns="0" bIns="0" rtlCol="0" anchor="t">
            <a:spAutoFit/>
          </a:bodyPr>
          <a:lstStyle/>
          <a:p>
            <a:pPr marL="0" marR="0" lvl="0" indent="0" algn="l" defTabSz="914400" rtl="0" eaLnBrk="1" fontAlgn="auto" latinLnBrk="0" hangingPunct="1">
              <a:lnSpc>
                <a:spcPts val="6800"/>
              </a:lnSpc>
              <a:spcBef>
                <a:spcPts val="0"/>
              </a:spcBef>
              <a:spcAft>
                <a:spcPts val="0"/>
              </a:spcAft>
              <a:buClrTx/>
              <a:buSzTx/>
              <a:buFontTx/>
              <a:buNone/>
              <a:tabLst/>
              <a:defRPr/>
            </a:pPr>
            <a:r>
              <a:rPr kumimoji="0" lang="en-US" sz="8000" b="0" i="0" u="none" strike="noStrike" kern="1200" cap="none" spc="-374" normalizeH="0" baseline="0" noProof="0" dirty="0">
                <a:ln>
                  <a:noFill/>
                </a:ln>
                <a:solidFill>
                  <a:srgbClr val="231F20"/>
                </a:solidFill>
                <a:effectLst/>
                <a:uLnTx/>
                <a:uFillTx/>
                <a:latin typeface="Heading Now 71-78"/>
                <a:ea typeface="Heading Now 71-78"/>
                <a:cs typeface="Heading Now 71-78"/>
                <a:sym typeface="Heading Now 71-78"/>
              </a:rPr>
              <a:t>Table of Contents</a:t>
            </a:r>
          </a:p>
        </p:txBody>
      </p:sp>
      <p:sp>
        <p:nvSpPr>
          <p:cNvPr id="4" name="TextBox 4">
            <a:extLst>
              <a:ext uri="{FF2B5EF4-FFF2-40B4-BE49-F238E27FC236}">
                <a16:creationId xmlns:a16="http://schemas.microsoft.com/office/drawing/2014/main" id="{358C65D2-E8B4-30E7-DA52-E62F1284963F}"/>
              </a:ext>
            </a:extLst>
          </p:cNvPr>
          <p:cNvSpPr txBox="1"/>
          <p:nvPr/>
        </p:nvSpPr>
        <p:spPr>
          <a:xfrm>
            <a:off x="7692873" y="6587833"/>
            <a:ext cx="9909327" cy="450123"/>
          </a:xfrm>
          <a:prstGeom prst="rect">
            <a:avLst/>
          </a:prstGeom>
        </p:spPr>
        <p:txBody>
          <a:bodyPr wrap="square" lIns="0" tIns="0" rIns="0" bIns="0" rtlCol="0" anchor="t">
            <a:spAutoFit/>
          </a:bodyPr>
          <a:lstStyle/>
          <a:p>
            <a:pPr lvl="0">
              <a:lnSpc>
                <a:spcPts val="3359"/>
              </a:lnSpc>
              <a:defRPr/>
            </a:pPr>
            <a:r>
              <a:rPr lang="en-US" sz="3200" b="1" dirty="0">
                <a:solidFill>
                  <a:srgbClr val="231F20"/>
                </a:solidFill>
                <a:latin typeface="TT Firs Neue Bold"/>
                <a:ea typeface="TT Firs Neue Bold"/>
                <a:cs typeface="TT Firs Neue Bold"/>
                <a:sym typeface="TT Firs Neue Bold"/>
              </a:rPr>
              <a:t>Conclusion	……………………………………………………11</a:t>
            </a:r>
          </a:p>
        </p:txBody>
      </p:sp>
      <p:grpSp>
        <p:nvGrpSpPr>
          <p:cNvPr id="8" name="Group 8">
            <a:extLst>
              <a:ext uri="{FF2B5EF4-FFF2-40B4-BE49-F238E27FC236}">
                <a16:creationId xmlns:a16="http://schemas.microsoft.com/office/drawing/2014/main" id="{E170798B-F0A9-1FAE-F19C-79DF3F41D23A}"/>
              </a:ext>
            </a:extLst>
          </p:cNvPr>
          <p:cNvGrpSpPr/>
          <p:nvPr/>
        </p:nvGrpSpPr>
        <p:grpSpPr>
          <a:xfrm>
            <a:off x="452506" y="664301"/>
            <a:ext cx="4966286" cy="8958397"/>
            <a:chOff x="0" y="0"/>
            <a:chExt cx="1736557" cy="3259369"/>
          </a:xfrm>
        </p:grpSpPr>
        <p:sp>
          <p:nvSpPr>
            <p:cNvPr id="9" name="Freeform 9">
              <a:extLst>
                <a:ext uri="{FF2B5EF4-FFF2-40B4-BE49-F238E27FC236}">
                  <a16:creationId xmlns:a16="http://schemas.microsoft.com/office/drawing/2014/main" id="{872B6751-5AA4-DC1C-ABBF-AC08C63E8826}"/>
                </a:ext>
              </a:extLst>
            </p:cNvPr>
            <p:cNvSpPr/>
            <p:nvPr/>
          </p:nvSpPr>
          <p:spPr>
            <a:xfrm>
              <a:off x="0" y="0"/>
              <a:ext cx="1736557" cy="3259369"/>
            </a:xfrm>
            <a:custGeom>
              <a:avLst/>
              <a:gdLst/>
              <a:ahLst/>
              <a:cxnLst/>
              <a:rect l="l" t="t" r="r" b="b"/>
              <a:pathLst>
                <a:path w="1736557" h="3259369">
                  <a:moveTo>
                    <a:pt x="1322294" y="38122"/>
                  </a:moveTo>
                  <a:cubicBezTo>
                    <a:pt x="1300595" y="13865"/>
                    <a:pt x="1269589" y="0"/>
                    <a:pt x="1174985" y="0"/>
                  </a:cubicBezTo>
                  <a:lnTo>
                    <a:pt x="528968" y="0"/>
                  </a:lnTo>
                  <a:cubicBezTo>
                    <a:pt x="465795" y="0"/>
                    <a:pt x="414584" y="51211"/>
                    <a:pt x="414584" y="114384"/>
                  </a:cubicBezTo>
                  <a:lnTo>
                    <a:pt x="414584" y="386829"/>
                  </a:lnTo>
                  <a:cubicBezTo>
                    <a:pt x="414584" y="417166"/>
                    <a:pt x="402533" y="446260"/>
                    <a:pt x="381081" y="467712"/>
                  </a:cubicBezTo>
                  <a:cubicBezTo>
                    <a:pt x="359630" y="489163"/>
                    <a:pt x="330536" y="501214"/>
                    <a:pt x="300199" y="501214"/>
                  </a:cubicBezTo>
                  <a:lnTo>
                    <a:pt x="114384" y="501214"/>
                  </a:lnTo>
                  <a:cubicBezTo>
                    <a:pt x="84047" y="501214"/>
                    <a:pt x="54953" y="513266"/>
                    <a:pt x="33502" y="534717"/>
                  </a:cubicBezTo>
                  <a:cubicBezTo>
                    <a:pt x="12051" y="556168"/>
                    <a:pt x="0" y="585262"/>
                    <a:pt x="0" y="615598"/>
                  </a:cubicBezTo>
                  <a:lnTo>
                    <a:pt x="0" y="2648596"/>
                  </a:lnTo>
                  <a:cubicBezTo>
                    <a:pt x="0" y="2676734"/>
                    <a:pt x="10372" y="2703886"/>
                    <a:pt x="29133" y="2724858"/>
                  </a:cubicBezTo>
                  <a:lnTo>
                    <a:pt x="248999" y="2970641"/>
                  </a:lnTo>
                  <a:cubicBezTo>
                    <a:pt x="270698" y="2994898"/>
                    <a:pt x="301704" y="3008762"/>
                    <a:pt x="334250" y="3008762"/>
                  </a:cubicBezTo>
                  <a:lnTo>
                    <a:pt x="587615" y="3008762"/>
                  </a:lnTo>
                  <a:cubicBezTo>
                    <a:pt x="620162" y="3008763"/>
                    <a:pt x="651168" y="3022628"/>
                    <a:pt x="672868" y="3046885"/>
                  </a:cubicBezTo>
                  <a:lnTo>
                    <a:pt x="828844" y="3221247"/>
                  </a:lnTo>
                  <a:cubicBezTo>
                    <a:pt x="850543" y="3245505"/>
                    <a:pt x="881549" y="3259369"/>
                    <a:pt x="914095" y="3259369"/>
                  </a:cubicBezTo>
                  <a:lnTo>
                    <a:pt x="1622172" y="3259369"/>
                  </a:lnTo>
                  <a:cubicBezTo>
                    <a:pt x="1652508" y="3259370"/>
                    <a:pt x="1681603" y="3247318"/>
                    <a:pt x="1703054" y="3225867"/>
                  </a:cubicBezTo>
                  <a:cubicBezTo>
                    <a:pt x="1724505" y="3204416"/>
                    <a:pt x="1736557" y="3175322"/>
                    <a:pt x="1736557" y="3144985"/>
                  </a:cubicBezTo>
                  <a:lnTo>
                    <a:pt x="1736557" y="3008762"/>
                  </a:lnTo>
                  <a:lnTo>
                    <a:pt x="1736557" y="567445"/>
                  </a:lnTo>
                  <a:cubicBezTo>
                    <a:pt x="1736557" y="524794"/>
                    <a:pt x="1720835" y="483639"/>
                    <a:pt x="1692399" y="451851"/>
                  </a:cubicBezTo>
                  <a:close/>
                </a:path>
              </a:pathLst>
            </a:custGeom>
            <a:blipFill>
              <a:blip r:embed="rId2" cstate="email">
                <a:extLst>
                  <a:ext uri="{28A0092B-C50C-407E-A947-70E740481C1C}">
                    <a14:useLocalDpi xmlns:a14="http://schemas.microsoft.com/office/drawing/2010/main"/>
                  </a:ext>
                </a:extLst>
              </a:blip>
              <a:stretch>
                <a:fillRect l="-12620" r="-12620"/>
              </a:stretch>
            </a:blipFill>
          </p:spPr>
          <p:txBody>
            <a:bodyPr/>
            <a:lstStyle/>
            <a:p>
              <a:endParaRPr lang="en-GB" dirty="0"/>
            </a:p>
          </p:txBody>
        </p:sp>
      </p:grpSp>
      <p:grpSp>
        <p:nvGrpSpPr>
          <p:cNvPr id="10" name="Group 10">
            <a:extLst>
              <a:ext uri="{FF2B5EF4-FFF2-40B4-BE49-F238E27FC236}">
                <a16:creationId xmlns:a16="http://schemas.microsoft.com/office/drawing/2014/main" id="{6F973CDC-A2E8-930A-2012-621597C3158A}"/>
              </a:ext>
            </a:extLst>
          </p:cNvPr>
          <p:cNvGrpSpPr/>
          <p:nvPr/>
        </p:nvGrpSpPr>
        <p:grpSpPr>
          <a:xfrm>
            <a:off x="13780869" y="-1302762"/>
            <a:ext cx="6102445" cy="2693324"/>
            <a:chOff x="0" y="0"/>
            <a:chExt cx="1381212" cy="609600"/>
          </a:xfrm>
        </p:grpSpPr>
        <p:sp>
          <p:nvSpPr>
            <p:cNvPr id="11" name="Freeform 11">
              <a:extLst>
                <a:ext uri="{FF2B5EF4-FFF2-40B4-BE49-F238E27FC236}">
                  <a16:creationId xmlns:a16="http://schemas.microsoft.com/office/drawing/2014/main" id="{79F6BB56-B08A-6D18-8AB0-FFDFBFD90B8A}"/>
                </a:ext>
              </a:extLst>
            </p:cNvPr>
            <p:cNvSpPr/>
            <p:nvPr/>
          </p:nvSpPr>
          <p:spPr>
            <a:xfrm>
              <a:off x="16947" y="0"/>
              <a:ext cx="1347318" cy="599291"/>
            </a:xfrm>
            <a:custGeom>
              <a:avLst/>
              <a:gdLst/>
              <a:ahLst/>
              <a:cxnLst/>
              <a:rect l="l" t="t" r="r" b="b"/>
              <a:pathLst>
                <a:path w="1347318" h="599291">
                  <a:moveTo>
                    <a:pt x="653225" y="591563"/>
                  </a:moveTo>
                  <a:lnTo>
                    <a:pt x="3487" y="18037"/>
                  </a:lnTo>
                  <a:cubicBezTo>
                    <a:pt x="274" y="15201"/>
                    <a:pt x="-849" y="10671"/>
                    <a:pt x="667" y="6662"/>
                  </a:cubicBezTo>
                  <a:cubicBezTo>
                    <a:pt x="2184" y="2653"/>
                    <a:pt x="6023" y="0"/>
                    <a:pt x="10309" y="0"/>
                  </a:cubicBezTo>
                  <a:lnTo>
                    <a:pt x="1337009" y="0"/>
                  </a:lnTo>
                  <a:cubicBezTo>
                    <a:pt x="1341295" y="0"/>
                    <a:pt x="1345134" y="2653"/>
                    <a:pt x="1346651" y="6662"/>
                  </a:cubicBezTo>
                  <a:cubicBezTo>
                    <a:pt x="1348167" y="10671"/>
                    <a:pt x="1347044" y="15201"/>
                    <a:pt x="1343831" y="18037"/>
                  </a:cubicBezTo>
                  <a:lnTo>
                    <a:pt x="694093" y="591563"/>
                  </a:lnTo>
                  <a:cubicBezTo>
                    <a:pt x="682419" y="601867"/>
                    <a:pt x="664899" y="601867"/>
                    <a:pt x="653225" y="591563"/>
                  </a:cubicBezTo>
                  <a:close/>
                </a:path>
              </a:pathLst>
            </a:custGeom>
            <a:solidFill>
              <a:srgbClr val="404341"/>
            </a:solidFill>
          </p:spPr>
          <p:txBody>
            <a:bodyPr/>
            <a:lstStyle/>
            <a:p>
              <a:endParaRPr lang="en-IN"/>
            </a:p>
          </p:txBody>
        </p:sp>
        <p:sp>
          <p:nvSpPr>
            <p:cNvPr id="12" name="TextBox 12">
              <a:extLst>
                <a:ext uri="{FF2B5EF4-FFF2-40B4-BE49-F238E27FC236}">
                  <a16:creationId xmlns:a16="http://schemas.microsoft.com/office/drawing/2014/main" id="{0E7DAA68-D018-C4A7-EEBD-51AB9F78DE28}"/>
                </a:ext>
              </a:extLst>
            </p:cNvPr>
            <p:cNvSpPr txBox="1"/>
            <p:nvPr/>
          </p:nvSpPr>
          <p:spPr>
            <a:xfrm>
              <a:off x="426920" y="-47625"/>
              <a:ext cx="527372" cy="4286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3" name="Freeform 13">
            <a:extLst>
              <a:ext uri="{FF2B5EF4-FFF2-40B4-BE49-F238E27FC236}">
                <a16:creationId xmlns:a16="http://schemas.microsoft.com/office/drawing/2014/main" id="{CF3BCCFC-BC5C-C7AB-0D6A-E9DEF9940EB0}"/>
              </a:ext>
            </a:extLst>
          </p:cNvPr>
          <p:cNvSpPr/>
          <p:nvPr/>
        </p:nvSpPr>
        <p:spPr>
          <a:xfrm flipV="1">
            <a:off x="15617779" y="-2238576"/>
            <a:ext cx="4750130" cy="4114800"/>
          </a:xfrm>
          <a:custGeom>
            <a:avLst/>
            <a:gdLst/>
            <a:ahLst/>
            <a:cxnLst/>
            <a:rect l="l" t="t" r="r" b="b"/>
            <a:pathLst>
              <a:path w="4750130" h="4114800">
                <a:moveTo>
                  <a:pt x="0" y="4114800"/>
                </a:moveTo>
                <a:lnTo>
                  <a:pt x="4750130" y="4114800"/>
                </a:lnTo>
                <a:lnTo>
                  <a:pt x="4750130"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IN"/>
          </a:p>
        </p:txBody>
      </p:sp>
      <p:sp>
        <p:nvSpPr>
          <p:cNvPr id="19" name="Freeform 17">
            <a:extLst>
              <a:ext uri="{FF2B5EF4-FFF2-40B4-BE49-F238E27FC236}">
                <a16:creationId xmlns:a16="http://schemas.microsoft.com/office/drawing/2014/main" id="{03F207F2-F816-54F0-E11C-108A059BE644}"/>
              </a:ext>
            </a:extLst>
          </p:cNvPr>
          <p:cNvSpPr/>
          <p:nvPr/>
        </p:nvSpPr>
        <p:spPr>
          <a:xfrm>
            <a:off x="6813175" y="3150006"/>
            <a:ext cx="642873" cy="3915938"/>
          </a:xfrm>
          <a:custGeom>
            <a:avLst/>
            <a:gdLst/>
            <a:ahLst/>
            <a:cxnLst/>
            <a:rect l="l" t="t" r="r" b="b"/>
            <a:pathLst>
              <a:path w="413924" h="2529537">
                <a:moveTo>
                  <a:pt x="0" y="0"/>
                </a:moveTo>
                <a:lnTo>
                  <a:pt x="413924" y="0"/>
                </a:lnTo>
                <a:lnTo>
                  <a:pt x="413924" y="2529537"/>
                </a:lnTo>
                <a:lnTo>
                  <a:pt x="0" y="252953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6" name="Freeform 17">
            <a:extLst>
              <a:ext uri="{FF2B5EF4-FFF2-40B4-BE49-F238E27FC236}">
                <a16:creationId xmlns:a16="http://schemas.microsoft.com/office/drawing/2014/main" id="{6DF0E0A2-64A9-F91A-F438-6A4BBC747765}"/>
              </a:ext>
            </a:extLst>
          </p:cNvPr>
          <p:cNvSpPr/>
          <p:nvPr/>
        </p:nvSpPr>
        <p:spPr>
          <a:xfrm>
            <a:off x="6813175" y="7183002"/>
            <a:ext cx="642873" cy="597713"/>
          </a:xfrm>
          <a:custGeom>
            <a:avLst/>
            <a:gdLst/>
            <a:ahLst/>
            <a:cxnLst/>
            <a:rect l="l" t="t" r="r" b="b"/>
            <a:pathLst>
              <a:path w="413924" h="2529537">
                <a:moveTo>
                  <a:pt x="0" y="0"/>
                </a:moveTo>
                <a:lnTo>
                  <a:pt x="413924" y="0"/>
                </a:lnTo>
                <a:lnTo>
                  <a:pt x="413924" y="2529537"/>
                </a:lnTo>
                <a:lnTo>
                  <a:pt x="0" y="2529537"/>
                </a:lnTo>
                <a:lnTo>
                  <a:pt x="0" y="0"/>
                </a:lnTo>
                <a:close/>
              </a:path>
            </a:pathLst>
          </a:custGeom>
          <a:blipFill>
            <a:blip>
              <a:extLst>
                <a:ext uri="{96DAC541-7B7A-43D3-8B79-37D633B846F1}">
                  <asvg:svgBlip xmlns:asvg="http://schemas.microsoft.com/office/drawing/2016/SVG/main" r:embed="rId4"/>
                </a:ext>
              </a:extLst>
            </a:blip>
            <a:stretch>
              <a:fillRect b="-555154"/>
            </a:stretch>
          </a:blipFill>
        </p:spPr>
        <p:txBody>
          <a:bodyPr/>
          <a:lstStyle/>
          <a:p>
            <a:endParaRPr lang="en-GB" dirty="0"/>
          </a:p>
        </p:txBody>
      </p:sp>
      <p:sp>
        <p:nvSpPr>
          <p:cNvPr id="18" name="TextBox 17">
            <a:extLst>
              <a:ext uri="{FF2B5EF4-FFF2-40B4-BE49-F238E27FC236}">
                <a16:creationId xmlns:a16="http://schemas.microsoft.com/office/drawing/2014/main" id="{6BDAB2CD-AEB9-7ABC-5812-CE668F2A12C9}"/>
              </a:ext>
            </a:extLst>
          </p:cNvPr>
          <p:cNvSpPr txBox="1"/>
          <p:nvPr/>
        </p:nvSpPr>
        <p:spPr>
          <a:xfrm>
            <a:off x="7656778" y="3253148"/>
            <a:ext cx="10178716" cy="542456"/>
          </a:xfrm>
          <a:prstGeom prst="rect">
            <a:avLst/>
          </a:prstGeom>
          <a:noFill/>
        </p:spPr>
        <p:txBody>
          <a:bodyPr wrap="square">
            <a:spAutoFit/>
          </a:bodyPr>
          <a:lstStyle/>
          <a:p>
            <a:pPr marL="0" marR="0" lvl="0" indent="0" algn="l" defTabSz="914400" rtl="0" eaLnBrk="1" fontAlgn="auto" latinLnBrk="0" hangingPunct="1">
              <a:lnSpc>
                <a:spcPts val="3359"/>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rPr>
              <a:t>Introduction	……………………………………………………3</a:t>
            </a:r>
          </a:p>
        </p:txBody>
      </p:sp>
      <p:sp>
        <p:nvSpPr>
          <p:cNvPr id="23" name="TextBox 22">
            <a:extLst>
              <a:ext uri="{FF2B5EF4-FFF2-40B4-BE49-F238E27FC236}">
                <a16:creationId xmlns:a16="http://schemas.microsoft.com/office/drawing/2014/main" id="{CDF3F6C2-F6A9-1986-05CA-B0FFB2F9CBFE}"/>
              </a:ext>
            </a:extLst>
          </p:cNvPr>
          <p:cNvSpPr txBox="1"/>
          <p:nvPr/>
        </p:nvSpPr>
        <p:spPr>
          <a:xfrm>
            <a:off x="7632715" y="3901202"/>
            <a:ext cx="10178716" cy="542456"/>
          </a:xfrm>
          <a:prstGeom prst="rect">
            <a:avLst/>
          </a:prstGeom>
          <a:noFill/>
        </p:spPr>
        <p:txBody>
          <a:bodyPr wrap="square">
            <a:spAutoFit/>
          </a:bodyPr>
          <a:lstStyle/>
          <a:p>
            <a:pPr marL="0" marR="0" lvl="0" indent="0" algn="l" defTabSz="914400" rtl="0" eaLnBrk="1" fontAlgn="auto" latinLnBrk="0" hangingPunct="1">
              <a:lnSpc>
                <a:spcPts val="3359"/>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rPr>
              <a:t>Culture and the various elements	……………….4</a:t>
            </a:r>
          </a:p>
        </p:txBody>
      </p:sp>
      <p:sp>
        <p:nvSpPr>
          <p:cNvPr id="27" name="TextBox 26">
            <a:extLst>
              <a:ext uri="{FF2B5EF4-FFF2-40B4-BE49-F238E27FC236}">
                <a16:creationId xmlns:a16="http://schemas.microsoft.com/office/drawing/2014/main" id="{5EB92EFB-7109-65B1-0804-398B8F014C5E}"/>
              </a:ext>
            </a:extLst>
          </p:cNvPr>
          <p:cNvSpPr txBox="1"/>
          <p:nvPr/>
        </p:nvSpPr>
        <p:spPr>
          <a:xfrm>
            <a:off x="7632714" y="4582309"/>
            <a:ext cx="10178716" cy="542456"/>
          </a:xfrm>
          <a:prstGeom prst="rect">
            <a:avLst/>
          </a:prstGeom>
          <a:noFill/>
        </p:spPr>
        <p:txBody>
          <a:bodyPr wrap="square">
            <a:spAutoFit/>
          </a:bodyPr>
          <a:lstStyle/>
          <a:p>
            <a:pPr marL="0" marR="0" lvl="0" indent="0" algn="l" defTabSz="914400" rtl="0" eaLnBrk="1" fontAlgn="auto" latinLnBrk="0" hangingPunct="1">
              <a:lnSpc>
                <a:spcPts val="3359"/>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rPr>
              <a:t>Theoretical underpinnings	 ……………………………..</a:t>
            </a:r>
            <a:r>
              <a:rPr lang="en-US" sz="3200" b="1" dirty="0">
                <a:solidFill>
                  <a:srgbClr val="231F20"/>
                </a:solidFill>
                <a:latin typeface="TT Firs Neue Bold"/>
                <a:ea typeface="TT Firs Neue Bold"/>
                <a:cs typeface="TT Firs Neue Bold"/>
                <a:sym typeface="TT Firs Neue Bold"/>
              </a:rPr>
              <a:t>6</a:t>
            </a:r>
            <a:endPar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endParaRPr>
          </a:p>
        </p:txBody>
      </p:sp>
      <p:sp>
        <p:nvSpPr>
          <p:cNvPr id="31" name="TextBox 30">
            <a:extLst>
              <a:ext uri="{FF2B5EF4-FFF2-40B4-BE49-F238E27FC236}">
                <a16:creationId xmlns:a16="http://schemas.microsoft.com/office/drawing/2014/main" id="{0AB34ECF-6306-829D-A02A-0717DD87D564}"/>
              </a:ext>
            </a:extLst>
          </p:cNvPr>
          <p:cNvSpPr txBox="1"/>
          <p:nvPr/>
        </p:nvSpPr>
        <p:spPr>
          <a:xfrm>
            <a:off x="7656778" y="5230363"/>
            <a:ext cx="10178716" cy="542456"/>
          </a:xfrm>
          <a:prstGeom prst="rect">
            <a:avLst/>
          </a:prstGeom>
          <a:noFill/>
        </p:spPr>
        <p:txBody>
          <a:bodyPr wrap="square">
            <a:spAutoFit/>
          </a:bodyPr>
          <a:lstStyle/>
          <a:p>
            <a:pPr marL="0" marR="0" lvl="0" indent="0" algn="l" defTabSz="914400" rtl="0" eaLnBrk="1" fontAlgn="auto" latinLnBrk="0" hangingPunct="1">
              <a:lnSpc>
                <a:spcPts val="3359"/>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rPr>
              <a:t>Cultural elements  ………………………………………...</a:t>
            </a:r>
            <a:r>
              <a:rPr lang="en-US" sz="3200" b="1" dirty="0">
                <a:solidFill>
                  <a:srgbClr val="231F20"/>
                </a:solidFill>
                <a:latin typeface="TT Firs Neue Bold"/>
                <a:ea typeface="TT Firs Neue Bold"/>
                <a:cs typeface="TT Firs Neue Bold"/>
                <a:sym typeface="TT Firs Neue Bold"/>
              </a:rPr>
              <a:t>8</a:t>
            </a:r>
            <a:endPar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endParaRPr>
          </a:p>
        </p:txBody>
      </p:sp>
      <p:sp>
        <p:nvSpPr>
          <p:cNvPr id="35" name="TextBox 34">
            <a:extLst>
              <a:ext uri="{FF2B5EF4-FFF2-40B4-BE49-F238E27FC236}">
                <a16:creationId xmlns:a16="http://schemas.microsoft.com/office/drawing/2014/main" id="{E0C0385D-1982-2502-337E-2D32F41702B5}"/>
              </a:ext>
            </a:extLst>
          </p:cNvPr>
          <p:cNvSpPr txBox="1"/>
          <p:nvPr/>
        </p:nvSpPr>
        <p:spPr>
          <a:xfrm>
            <a:off x="7660789" y="5909098"/>
            <a:ext cx="10178716" cy="542456"/>
          </a:xfrm>
          <a:prstGeom prst="rect">
            <a:avLst/>
          </a:prstGeom>
          <a:noFill/>
        </p:spPr>
        <p:txBody>
          <a:bodyPr wrap="square">
            <a:spAutoFit/>
          </a:bodyPr>
          <a:lstStyle/>
          <a:p>
            <a:pPr marL="0" marR="0" lvl="0" indent="0" algn="l" defTabSz="914400" rtl="0" eaLnBrk="1" fontAlgn="auto" latinLnBrk="0" hangingPunct="1">
              <a:lnSpc>
                <a:spcPts val="3359"/>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rPr>
              <a:t>Negotiation strategies	……………………………..10</a:t>
            </a:r>
          </a:p>
        </p:txBody>
      </p:sp>
      <p:sp>
        <p:nvSpPr>
          <p:cNvPr id="39" name="TextBox 38">
            <a:extLst>
              <a:ext uri="{FF2B5EF4-FFF2-40B4-BE49-F238E27FC236}">
                <a16:creationId xmlns:a16="http://schemas.microsoft.com/office/drawing/2014/main" id="{5310DD8C-D4B3-A5BC-70B5-AA9D09E6D165}"/>
              </a:ext>
            </a:extLst>
          </p:cNvPr>
          <p:cNvSpPr txBox="1"/>
          <p:nvPr/>
        </p:nvSpPr>
        <p:spPr>
          <a:xfrm>
            <a:off x="7632714" y="7207578"/>
            <a:ext cx="10178716" cy="542456"/>
          </a:xfrm>
          <a:prstGeom prst="rect">
            <a:avLst/>
          </a:prstGeom>
          <a:noFill/>
        </p:spPr>
        <p:txBody>
          <a:bodyPr wrap="square">
            <a:spAutoFit/>
          </a:bodyPr>
          <a:lstStyle/>
          <a:p>
            <a:pPr marL="0" marR="0" lvl="0" indent="0" algn="l" defTabSz="914400" rtl="0" eaLnBrk="1" fontAlgn="auto" latinLnBrk="0" hangingPunct="1">
              <a:lnSpc>
                <a:spcPts val="3359"/>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231F20"/>
                </a:solidFill>
                <a:effectLst/>
                <a:uLnTx/>
                <a:uFillTx/>
                <a:latin typeface="TT Firs Neue Bold"/>
                <a:ea typeface="TT Firs Neue Bold"/>
                <a:cs typeface="TT Firs Neue Bold"/>
                <a:sym typeface="TT Firs Neue Bold"/>
              </a:rPr>
              <a:t>References	……………………………………………………12</a:t>
            </a:r>
          </a:p>
        </p:txBody>
      </p:sp>
    </p:spTree>
    <p:extLst>
      <p:ext uri="{BB962C8B-B14F-4D97-AF65-F5344CB8AC3E}">
        <p14:creationId xmlns:p14="http://schemas.microsoft.com/office/powerpoint/2010/main" val="562272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grpSp>
        <p:nvGrpSpPr>
          <p:cNvPr id="2" name="Group 2"/>
          <p:cNvGrpSpPr/>
          <p:nvPr/>
        </p:nvGrpSpPr>
        <p:grpSpPr>
          <a:xfrm>
            <a:off x="1298828" y="6109831"/>
            <a:ext cx="15014518" cy="3758482"/>
            <a:chOff x="0" y="0"/>
            <a:chExt cx="3121582" cy="781404"/>
          </a:xfrm>
        </p:grpSpPr>
        <p:sp>
          <p:nvSpPr>
            <p:cNvPr id="3" name="Freeform 3"/>
            <p:cNvSpPr/>
            <p:nvPr/>
          </p:nvSpPr>
          <p:spPr>
            <a:xfrm>
              <a:off x="0" y="0"/>
              <a:ext cx="3121583" cy="781411"/>
            </a:xfrm>
            <a:custGeom>
              <a:avLst/>
              <a:gdLst/>
              <a:ahLst/>
              <a:cxnLst/>
              <a:rect l="l" t="t" r="r" b="b"/>
              <a:pathLst>
                <a:path w="3121583" h="781411">
                  <a:moveTo>
                    <a:pt x="3025984" y="0"/>
                  </a:moveTo>
                  <a:lnTo>
                    <a:pt x="95598" y="0"/>
                  </a:lnTo>
                  <a:cubicBezTo>
                    <a:pt x="42801" y="0"/>
                    <a:pt x="0" y="42801"/>
                    <a:pt x="0" y="95598"/>
                  </a:cubicBezTo>
                  <a:lnTo>
                    <a:pt x="0" y="483490"/>
                  </a:lnTo>
                  <a:cubicBezTo>
                    <a:pt x="0" y="536288"/>
                    <a:pt x="42801" y="579088"/>
                    <a:pt x="95598" y="579088"/>
                  </a:cubicBezTo>
                  <a:lnTo>
                    <a:pt x="204343" y="579088"/>
                  </a:lnTo>
                  <a:cubicBezTo>
                    <a:pt x="231994" y="579088"/>
                    <a:pt x="258291" y="591060"/>
                    <a:pt x="276447" y="611915"/>
                  </a:cubicBezTo>
                  <a:lnTo>
                    <a:pt x="395420" y="748576"/>
                  </a:lnTo>
                  <a:cubicBezTo>
                    <a:pt x="413574" y="769435"/>
                    <a:pt x="439871" y="781410"/>
                    <a:pt x="467524" y="781411"/>
                  </a:cubicBezTo>
                  <a:lnTo>
                    <a:pt x="2654059" y="781411"/>
                  </a:lnTo>
                  <a:cubicBezTo>
                    <a:pt x="2681710" y="781411"/>
                    <a:pt x="2708007" y="769438"/>
                    <a:pt x="2726163" y="748583"/>
                  </a:cubicBezTo>
                  <a:lnTo>
                    <a:pt x="2845134" y="611923"/>
                  </a:lnTo>
                  <a:cubicBezTo>
                    <a:pt x="2863290" y="591067"/>
                    <a:pt x="2889587" y="579094"/>
                    <a:pt x="2917238" y="579095"/>
                  </a:cubicBezTo>
                  <a:lnTo>
                    <a:pt x="3025984" y="579095"/>
                  </a:lnTo>
                  <a:cubicBezTo>
                    <a:pt x="3078782" y="579095"/>
                    <a:pt x="3121583" y="536294"/>
                    <a:pt x="3121583" y="483497"/>
                  </a:cubicBezTo>
                  <a:lnTo>
                    <a:pt x="3121583" y="95598"/>
                  </a:lnTo>
                  <a:cubicBezTo>
                    <a:pt x="3121583" y="42801"/>
                    <a:pt x="3078782" y="0"/>
                    <a:pt x="3025984" y="0"/>
                  </a:cubicBezTo>
                  <a:close/>
                </a:path>
              </a:pathLst>
            </a:custGeom>
            <a:blipFill>
              <a:blip r:embed="rId3" cstate="email">
                <a:extLst>
                  <a:ext uri="{28A0092B-C50C-407E-A947-70E740481C1C}">
                    <a14:useLocalDpi xmlns:a14="http://schemas.microsoft.com/office/drawing/2010/main"/>
                  </a:ext>
                </a:extLst>
              </a:blip>
              <a:stretch>
                <a:fillRect t="-109758" b="-56804"/>
              </a:stretch>
            </a:blipFill>
          </p:spPr>
          <p:txBody>
            <a:bodyPr/>
            <a:lstStyle/>
            <a:p>
              <a:endParaRPr lang="en-IN"/>
            </a:p>
          </p:txBody>
        </p:sp>
      </p:grpSp>
      <p:sp>
        <p:nvSpPr>
          <p:cNvPr id="4" name="TextBox 4"/>
          <p:cNvSpPr txBox="1"/>
          <p:nvPr/>
        </p:nvSpPr>
        <p:spPr>
          <a:xfrm>
            <a:off x="1473412" y="1955975"/>
            <a:ext cx="7332675" cy="872034"/>
          </a:xfrm>
          <a:prstGeom prst="rect">
            <a:avLst/>
          </a:prstGeom>
        </p:spPr>
        <p:txBody>
          <a:bodyPr lIns="0" tIns="0" rIns="0" bIns="0" rtlCol="0" anchor="t">
            <a:spAutoFit/>
          </a:bodyPr>
          <a:lstStyle/>
          <a:p>
            <a:pPr algn="l">
              <a:lnSpc>
                <a:spcPts val="6800"/>
              </a:lnSpc>
            </a:pPr>
            <a:r>
              <a:rPr lang="en-US" sz="6800" spc="-374" dirty="0">
                <a:solidFill>
                  <a:srgbClr val="231F20"/>
                </a:solidFill>
                <a:latin typeface="Heading Now 71-78"/>
                <a:ea typeface="Heading Now 71-78"/>
                <a:cs typeface="Heading Now 71-78"/>
                <a:sym typeface="Heading Now 71-78"/>
              </a:rPr>
              <a:t>Introduction</a:t>
            </a:r>
          </a:p>
        </p:txBody>
      </p:sp>
      <p:grpSp>
        <p:nvGrpSpPr>
          <p:cNvPr id="10" name="Group 10"/>
          <p:cNvGrpSpPr/>
          <p:nvPr/>
        </p:nvGrpSpPr>
        <p:grpSpPr>
          <a:xfrm rot="-10800000">
            <a:off x="-1577811" y="9340541"/>
            <a:ext cx="6102445" cy="2693324"/>
            <a:chOff x="0" y="0"/>
            <a:chExt cx="1381212" cy="609600"/>
          </a:xfrm>
        </p:grpSpPr>
        <p:sp>
          <p:nvSpPr>
            <p:cNvPr id="11" name="Freeform 11"/>
            <p:cNvSpPr/>
            <p:nvPr/>
          </p:nvSpPr>
          <p:spPr>
            <a:xfrm>
              <a:off x="16947" y="0"/>
              <a:ext cx="1347318" cy="599291"/>
            </a:xfrm>
            <a:custGeom>
              <a:avLst/>
              <a:gdLst/>
              <a:ahLst/>
              <a:cxnLst/>
              <a:rect l="l" t="t" r="r" b="b"/>
              <a:pathLst>
                <a:path w="1347318" h="599291">
                  <a:moveTo>
                    <a:pt x="653225" y="591563"/>
                  </a:moveTo>
                  <a:lnTo>
                    <a:pt x="3487" y="18037"/>
                  </a:lnTo>
                  <a:cubicBezTo>
                    <a:pt x="274" y="15201"/>
                    <a:pt x="-849" y="10671"/>
                    <a:pt x="667" y="6662"/>
                  </a:cubicBezTo>
                  <a:cubicBezTo>
                    <a:pt x="2184" y="2653"/>
                    <a:pt x="6023" y="0"/>
                    <a:pt x="10309" y="0"/>
                  </a:cubicBezTo>
                  <a:lnTo>
                    <a:pt x="1337009" y="0"/>
                  </a:lnTo>
                  <a:cubicBezTo>
                    <a:pt x="1341295" y="0"/>
                    <a:pt x="1345134" y="2653"/>
                    <a:pt x="1346651" y="6662"/>
                  </a:cubicBezTo>
                  <a:cubicBezTo>
                    <a:pt x="1348167" y="10671"/>
                    <a:pt x="1347044" y="15201"/>
                    <a:pt x="1343831" y="18037"/>
                  </a:cubicBezTo>
                  <a:lnTo>
                    <a:pt x="694093" y="591563"/>
                  </a:lnTo>
                  <a:cubicBezTo>
                    <a:pt x="682419" y="601867"/>
                    <a:pt x="664899" y="601867"/>
                    <a:pt x="653225" y="591563"/>
                  </a:cubicBezTo>
                  <a:close/>
                </a:path>
              </a:pathLst>
            </a:custGeom>
            <a:solidFill>
              <a:srgbClr val="E2BC2C"/>
            </a:solidFill>
          </p:spPr>
          <p:txBody>
            <a:bodyPr/>
            <a:lstStyle/>
            <a:p>
              <a:endParaRPr lang="en-IN"/>
            </a:p>
          </p:txBody>
        </p:sp>
        <p:sp>
          <p:nvSpPr>
            <p:cNvPr id="12" name="TextBox 12"/>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3" name="Freeform 13"/>
          <p:cNvSpPr/>
          <p:nvPr/>
        </p:nvSpPr>
        <p:spPr>
          <a:xfrm rot="2700000">
            <a:off x="17477044" y="175286"/>
            <a:ext cx="1621911" cy="1706828"/>
          </a:xfrm>
          <a:custGeom>
            <a:avLst/>
            <a:gdLst/>
            <a:ahLst/>
            <a:cxnLst/>
            <a:rect l="l" t="t" r="r" b="b"/>
            <a:pathLst>
              <a:path w="1621911" h="1706828">
                <a:moveTo>
                  <a:pt x="0" y="0"/>
                </a:moveTo>
                <a:lnTo>
                  <a:pt x="1621912" y="0"/>
                </a:lnTo>
                <a:lnTo>
                  <a:pt x="1621912" y="1706828"/>
                </a:lnTo>
                <a:lnTo>
                  <a:pt x="0" y="170682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16" name="Group 16"/>
          <p:cNvGrpSpPr/>
          <p:nvPr/>
        </p:nvGrpSpPr>
        <p:grpSpPr>
          <a:xfrm>
            <a:off x="-95823" y="-1031410"/>
            <a:ext cx="5310446" cy="2343773"/>
            <a:chOff x="0" y="0"/>
            <a:chExt cx="1381212" cy="609600"/>
          </a:xfrm>
        </p:grpSpPr>
        <p:sp>
          <p:nvSpPr>
            <p:cNvPr id="17" name="Freeform 17"/>
            <p:cNvSpPr/>
            <p:nvPr/>
          </p:nvSpPr>
          <p:spPr>
            <a:xfrm>
              <a:off x="19475" y="0"/>
              <a:ext cx="1342263" cy="597754"/>
            </a:xfrm>
            <a:custGeom>
              <a:avLst/>
              <a:gdLst/>
              <a:ahLst/>
              <a:cxnLst/>
              <a:rect l="l" t="t" r="r" b="b"/>
              <a:pathLst>
                <a:path w="1342263" h="597754">
                  <a:moveTo>
                    <a:pt x="647649" y="588872"/>
                  </a:moveTo>
                  <a:lnTo>
                    <a:pt x="4007" y="20728"/>
                  </a:lnTo>
                  <a:cubicBezTo>
                    <a:pt x="314" y="17468"/>
                    <a:pt x="-976" y="12263"/>
                    <a:pt x="766" y="7656"/>
                  </a:cubicBezTo>
                  <a:cubicBezTo>
                    <a:pt x="2509" y="3048"/>
                    <a:pt x="6921" y="0"/>
                    <a:pt x="11846" y="0"/>
                  </a:cubicBezTo>
                  <a:lnTo>
                    <a:pt x="1330416" y="0"/>
                  </a:lnTo>
                  <a:cubicBezTo>
                    <a:pt x="1335341" y="0"/>
                    <a:pt x="1339753" y="3048"/>
                    <a:pt x="1341496" y="7656"/>
                  </a:cubicBezTo>
                  <a:cubicBezTo>
                    <a:pt x="1343238" y="12263"/>
                    <a:pt x="1341948" y="17468"/>
                    <a:pt x="1338255" y="20728"/>
                  </a:cubicBezTo>
                  <a:lnTo>
                    <a:pt x="694613" y="588872"/>
                  </a:lnTo>
                  <a:cubicBezTo>
                    <a:pt x="681198" y="600714"/>
                    <a:pt x="661064" y="600714"/>
                    <a:pt x="647649" y="588872"/>
                  </a:cubicBezTo>
                  <a:close/>
                </a:path>
              </a:pathLst>
            </a:custGeom>
            <a:solidFill>
              <a:srgbClr val="404341"/>
            </a:solidFill>
          </p:spPr>
          <p:txBody>
            <a:bodyPr/>
            <a:lstStyle/>
            <a:p>
              <a:endParaRPr lang="en-IN"/>
            </a:p>
          </p:txBody>
        </p:sp>
        <p:sp>
          <p:nvSpPr>
            <p:cNvPr id="18" name="TextBox 18"/>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9" name="Freeform 19"/>
          <p:cNvSpPr/>
          <p:nvPr/>
        </p:nvSpPr>
        <p:spPr>
          <a:xfrm flipV="1">
            <a:off x="-738324" y="-1515068"/>
            <a:ext cx="4133639" cy="3580765"/>
          </a:xfrm>
          <a:custGeom>
            <a:avLst/>
            <a:gdLst/>
            <a:ahLst/>
            <a:cxnLst/>
            <a:rect l="l" t="t" r="r" b="b"/>
            <a:pathLst>
              <a:path w="4133639" h="3580765">
                <a:moveTo>
                  <a:pt x="0" y="3580765"/>
                </a:moveTo>
                <a:lnTo>
                  <a:pt x="4133639" y="3580765"/>
                </a:lnTo>
                <a:lnTo>
                  <a:pt x="4133639" y="0"/>
                </a:lnTo>
                <a:lnTo>
                  <a:pt x="0" y="0"/>
                </a:lnTo>
                <a:lnTo>
                  <a:pt x="0" y="3580765"/>
                </a:lnTo>
                <a:close/>
              </a:path>
            </a:pathLst>
          </a:custGeom>
          <a:blipFill>
            <a:blip>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IN"/>
          </a:p>
        </p:txBody>
      </p:sp>
      <p:sp>
        <p:nvSpPr>
          <p:cNvPr id="20" name="Freeform 7">
            <a:extLst>
              <a:ext uri="{FF2B5EF4-FFF2-40B4-BE49-F238E27FC236}">
                <a16:creationId xmlns:a16="http://schemas.microsoft.com/office/drawing/2014/main" id="{C4D3DD7A-FD00-986C-4AFB-D13792316425}"/>
              </a:ext>
            </a:extLst>
          </p:cNvPr>
          <p:cNvSpPr/>
          <p:nvPr/>
        </p:nvSpPr>
        <p:spPr>
          <a:xfrm>
            <a:off x="7824180" y="1732082"/>
            <a:ext cx="1319820" cy="1319820"/>
          </a:xfrm>
          <a:custGeom>
            <a:avLst/>
            <a:gdLst/>
            <a:ahLst/>
            <a:cxnLst/>
            <a:rect l="l" t="t" r="r" b="b"/>
            <a:pathLst>
              <a:path w="1319820" h="1319820">
                <a:moveTo>
                  <a:pt x="0" y="0"/>
                </a:moveTo>
                <a:lnTo>
                  <a:pt x="1319820" y="0"/>
                </a:lnTo>
                <a:lnTo>
                  <a:pt x="1319820" y="1319820"/>
                </a:lnTo>
                <a:lnTo>
                  <a:pt x="0" y="131982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22" name="TextBox 21">
            <a:extLst>
              <a:ext uri="{FF2B5EF4-FFF2-40B4-BE49-F238E27FC236}">
                <a16:creationId xmlns:a16="http://schemas.microsoft.com/office/drawing/2014/main" id="{D803E260-863C-23BD-BA17-3C1DD6A31F6A}"/>
              </a:ext>
            </a:extLst>
          </p:cNvPr>
          <p:cNvSpPr txBox="1"/>
          <p:nvPr/>
        </p:nvSpPr>
        <p:spPr>
          <a:xfrm>
            <a:off x="10162142" y="1391846"/>
            <a:ext cx="7465439" cy="4031873"/>
          </a:xfrm>
          <a:prstGeom prst="rect">
            <a:avLst/>
          </a:prstGeom>
          <a:noFill/>
          <a:ln w="76200">
            <a:solidFill>
              <a:schemeClr val="tx1"/>
            </a:solidFill>
          </a:ln>
        </p:spPr>
        <p:txBody>
          <a:bodyPr wrap="square">
            <a:spAutoFit/>
          </a:bodyPr>
          <a:lstStyle/>
          <a:p>
            <a:pPr marL="457200" marR="0" indent="-457200" algn="just">
              <a:buFont typeface="Arial" panose="020B0604020202020204" pitchFamily="34" charset="0"/>
              <a:buChar char="•"/>
            </a:pPr>
            <a:r>
              <a:rPr lang="en-US" sz="3200" dirty="0">
                <a:effectLst/>
                <a:latin typeface="Times New Roman" panose="02020603050405020304" pitchFamily="18" charset="0"/>
                <a:ea typeface="Times New Roman" panose="02020603050405020304" pitchFamily="18" charset="0"/>
              </a:rPr>
              <a:t>Informational content regarding a pitch for a strategic partnership will be produced. </a:t>
            </a:r>
          </a:p>
          <a:p>
            <a:pPr marL="457200" marR="0" indent="-457200" algn="just">
              <a:buFont typeface="Arial" panose="020B0604020202020204" pitchFamily="34" charset="0"/>
              <a:buChar char="•"/>
            </a:pPr>
            <a:r>
              <a:rPr lang="en-US" sz="3200" dirty="0">
                <a:effectLst/>
                <a:latin typeface="Times New Roman" panose="02020603050405020304" pitchFamily="18" charset="0"/>
                <a:ea typeface="Times New Roman" panose="02020603050405020304" pitchFamily="18" charset="0"/>
              </a:rPr>
              <a:t>Culture and its various elements will be defined and explained. </a:t>
            </a:r>
          </a:p>
          <a:p>
            <a:pPr marL="457200" marR="0" indent="-457200" algn="just">
              <a:buFont typeface="Arial" panose="020B0604020202020204" pitchFamily="34" charset="0"/>
              <a:buChar char="•"/>
            </a:pPr>
            <a:r>
              <a:rPr lang="en-US" sz="3200" dirty="0">
                <a:effectLst/>
                <a:latin typeface="Times New Roman" panose="02020603050405020304" pitchFamily="18" charset="0"/>
                <a:ea typeface="Times New Roman" panose="02020603050405020304" pitchFamily="18" charset="0"/>
              </a:rPr>
              <a:t>It will be followed by a discussion of the cultural elements and negotiation strategies.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grpSp>
        <p:nvGrpSpPr>
          <p:cNvPr id="2" name="Group 2"/>
          <p:cNvGrpSpPr/>
          <p:nvPr/>
        </p:nvGrpSpPr>
        <p:grpSpPr>
          <a:xfrm>
            <a:off x="7160654" y="-233069"/>
            <a:ext cx="14802125" cy="11101594"/>
            <a:chOff x="0" y="0"/>
            <a:chExt cx="812800" cy="609600"/>
          </a:xfrm>
        </p:grpSpPr>
        <p:sp>
          <p:nvSpPr>
            <p:cNvPr id="3" name="Freeform 3"/>
            <p:cNvSpPr/>
            <p:nvPr/>
          </p:nvSpPr>
          <p:spPr>
            <a:xfrm>
              <a:off x="0" y="0"/>
              <a:ext cx="812800" cy="609600"/>
            </a:xfrm>
            <a:custGeom>
              <a:avLst/>
              <a:gdLst/>
              <a:ahLst/>
              <a:cxnLst/>
              <a:rect l="l" t="t" r="r" b="b"/>
              <a:pathLst>
                <a:path w="812800" h="609600">
                  <a:moveTo>
                    <a:pt x="203200" y="0"/>
                  </a:moveTo>
                  <a:lnTo>
                    <a:pt x="812800" y="0"/>
                  </a:lnTo>
                  <a:lnTo>
                    <a:pt x="609600" y="609600"/>
                  </a:lnTo>
                  <a:lnTo>
                    <a:pt x="0" y="609600"/>
                  </a:lnTo>
                  <a:lnTo>
                    <a:pt x="203200" y="0"/>
                  </a:lnTo>
                  <a:close/>
                </a:path>
              </a:pathLst>
            </a:custGeom>
            <a:solidFill>
              <a:srgbClr val="404341"/>
            </a:solidFill>
          </p:spPr>
          <p:txBody>
            <a:bodyPr/>
            <a:lstStyle/>
            <a:p>
              <a:endParaRPr lang="en-IN"/>
            </a:p>
          </p:txBody>
        </p:sp>
        <p:sp>
          <p:nvSpPr>
            <p:cNvPr id="4" name="TextBox 4"/>
            <p:cNvSpPr txBox="1"/>
            <p:nvPr/>
          </p:nvSpPr>
          <p:spPr>
            <a:xfrm>
              <a:off x="101600" y="-47625"/>
              <a:ext cx="609600" cy="657225"/>
            </a:xfrm>
            <a:prstGeom prst="rect">
              <a:avLst/>
            </a:prstGeom>
          </p:spPr>
          <p:txBody>
            <a:bodyPr lIns="50800" tIns="50800" rIns="50800" bIns="50800" rtlCol="0" anchor="ctr"/>
            <a:lstStyle/>
            <a:p>
              <a:pPr algn="ctr">
                <a:lnSpc>
                  <a:spcPts val="3359"/>
                </a:lnSpc>
              </a:pPr>
              <a:endParaRPr/>
            </a:p>
          </p:txBody>
        </p:sp>
      </p:grpSp>
      <p:sp>
        <p:nvSpPr>
          <p:cNvPr id="9" name="Freeform 9"/>
          <p:cNvSpPr/>
          <p:nvPr/>
        </p:nvSpPr>
        <p:spPr>
          <a:xfrm>
            <a:off x="-2197793" y="8067253"/>
            <a:ext cx="3069026" cy="1679594"/>
          </a:xfrm>
          <a:custGeom>
            <a:avLst/>
            <a:gdLst/>
            <a:ahLst/>
            <a:cxnLst/>
            <a:rect l="l" t="t" r="r" b="b"/>
            <a:pathLst>
              <a:path w="3069026" h="1679594">
                <a:moveTo>
                  <a:pt x="0" y="0"/>
                </a:moveTo>
                <a:lnTo>
                  <a:pt x="3069026" y="0"/>
                </a:lnTo>
                <a:lnTo>
                  <a:pt x="3069026" y="1679594"/>
                </a:lnTo>
                <a:lnTo>
                  <a:pt x="0" y="167959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0" name="Freeform 10"/>
          <p:cNvSpPr/>
          <p:nvPr/>
        </p:nvSpPr>
        <p:spPr>
          <a:xfrm>
            <a:off x="-663280" y="-233069"/>
            <a:ext cx="2758990" cy="993236"/>
          </a:xfrm>
          <a:custGeom>
            <a:avLst/>
            <a:gdLst/>
            <a:ahLst/>
            <a:cxnLst/>
            <a:rect l="l" t="t" r="r" b="b"/>
            <a:pathLst>
              <a:path w="2758990" h="993236">
                <a:moveTo>
                  <a:pt x="0" y="0"/>
                </a:moveTo>
                <a:lnTo>
                  <a:pt x="2758990" y="0"/>
                </a:lnTo>
                <a:lnTo>
                  <a:pt x="2758990" y="993236"/>
                </a:lnTo>
                <a:lnTo>
                  <a:pt x="0" y="99323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2" name="TextBox 12"/>
          <p:cNvSpPr txBox="1"/>
          <p:nvPr/>
        </p:nvSpPr>
        <p:spPr>
          <a:xfrm>
            <a:off x="1561748" y="1150557"/>
            <a:ext cx="7716464" cy="1760354"/>
          </a:xfrm>
          <a:prstGeom prst="rect">
            <a:avLst/>
          </a:prstGeom>
        </p:spPr>
        <p:txBody>
          <a:bodyPr wrap="square" lIns="0" tIns="0" rIns="0" bIns="0" rtlCol="0" anchor="t">
            <a:spAutoFit/>
          </a:bodyPr>
          <a:lstStyle/>
          <a:p>
            <a:pPr algn="ctr">
              <a:lnSpc>
                <a:spcPts val="6800"/>
              </a:lnSpc>
            </a:pPr>
            <a:r>
              <a:rPr lang="en-US" sz="6800" b="1" dirty="0">
                <a:solidFill>
                  <a:srgbClr val="000000"/>
                </a:solidFill>
                <a:latin typeface="Agrandir Bold"/>
                <a:ea typeface="Agrandir Bold"/>
                <a:cs typeface="Agrandir Bold"/>
                <a:sym typeface="Agrandir Bold"/>
              </a:rPr>
              <a:t>Culture and the various elements</a:t>
            </a:r>
          </a:p>
        </p:txBody>
      </p:sp>
      <p:sp>
        <p:nvSpPr>
          <p:cNvPr id="15" name="TextBox 14">
            <a:extLst>
              <a:ext uri="{FF2B5EF4-FFF2-40B4-BE49-F238E27FC236}">
                <a16:creationId xmlns:a16="http://schemas.microsoft.com/office/drawing/2014/main" id="{A575920E-CDEC-C8A4-4EF8-EB2264AC0578}"/>
              </a:ext>
            </a:extLst>
          </p:cNvPr>
          <p:cNvSpPr txBox="1"/>
          <p:nvPr/>
        </p:nvSpPr>
        <p:spPr>
          <a:xfrm>
            <a:off x="207437" y="4077969"/>
            <a:ext cx="8631763" cy="1384995"/>
          </a:xfrm>
          <a:prstGeom prst="rect">
            <a:avLst/>
          </a:prstGeom>
          <a:noFill/>
        </p:spPr>
        <p:txBody>
          <a:bodyPr wrap="square">
            <a:spAutoFit/>
          </a:bodyPr>
          <a:lstStyle/>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The shared set of beliefs, </a:t>
            </a:r>
            <a:r>
              <a:rPr lang="en-US" sz="2800" dirty="0" err="1">
                <a:effectLst/>
                <a:latin typeface="Times New Roman" panose="02020603050405020304" pitchFamily="18" charset="0"/>
                <a:ea typeface="Times New Roman" panose="02020603050405020304" pitchFamily="18" charset="0"/>
              </a:rPr>
              <a:t>behaviours</a:t>
            </a:r>
            <a:r>
              <a:rPr lang="en-US" sz="2800" dirty="0">
                <a:effectLst/>
                <a:latin typeface="Times New Roman" panose="02020603050405020304" pitchFamily="18" charset="0"/>
                <a:ea typeface="Times New Roman" panose="02020603050405020304" pitchFamily="18" charset="0"/>
              </a:rPr>
              <a:t> and values that affect functioning in an organisational premise is referred to as organisational culture (Williams, 2022). </a:t>
            </a:r>
          </a:p>
        </p:txBody>
      </p:sp>
      <p:sp>
        <p:nvSpPr>
          <p:cNvPr id="17" name="TextBox 16">
            <a:extLst>
              <a:ext uri="{FF2B5EF4-FFF2-40B4-BE49-F238E27FC236}">
                <a16:creationId xmlns:a16="http://schemas.microsoft.com/office/drawing/2014/main" id="{90B07B1B-260A-4132-B442-0A233F055973}"/>
              </a:ext>
            </a:extLst>
          </p:cNvPr>
          <p:cNvSpPr txBox="1"/>
          <p:nvPr/>
        </p:nvSpPr>
        <p:spPr>
          <a:xfrm>
            <a:off x="211448" y="6032716"/>
            <a:ext cx="7789552" cy="2677656"/>
          </a:xfrm>
          <a:prstGeom prst="rect">
            <a:avLst/>
          </a:prstGeom>
          <a:noFill/>
        </p:spPr>
        <p:txBody>
          <a:bodyPr wrap="square">
            <a:spAutoFit/>
          </a:bodyPr>
          <a:lstStyle/>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It drives employee retention, organisational productivity and adaptability as well. </a:t>
            </a:r>
          </a:p>
          <a:p>
            <a:pPr marL="457200" marR="0" indent="-457200" algn="just">
              <a:buFont typeface="Wingdings" panose="05000000000000000000" pitchFamily="2" charset="2"/>
              <a:buChar char="Ø"/>
            </a:pPr>
            <a:endParaRPr lang="en-US" sz="2800" dirty="0">
              <a:effectLst/>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This condition is also essential for bridging the gaps between the formulated aims and the </a:t>
            </a:r>
            <a:r>
              <a:rPr lang="en-US" sz="2800" dirty="0" err="1">
                <a:effectLst/>
                <a:latin typeface="Times New Roman" panose="02020603050405020304" pitchFamily="18" charset="0"/>
                <a:ea typeface="Times New Roman" panose="02020603050405020304" pitchFamily="18" charset="0"/>
              </a:rPr>
              <a:t>behaviour</a:t>
            </a:r>
            <a:r>
              <a:rPr lang="en-US" sz="2800" dirty="0">
                <a:effectLst/>
                <a:latin typeface="Times New Roman" panose="02020603050405020304" pitchFamily="18" charset="0"/>
                <a:ea typeface="Times New Roman" panose="02020603050405020304" pitchFamily="18" charset="0"/>
              </a:rPr>
              <a:t> to make them happen. </a:t>
            </a:r>
          </a:p>
        </p:txBody>
      </p:sp>
      <p:sp>
        <p:nvSpPr>
          <p:cNvPr id="21" name="TextBox 20">
            <a:extLst>
              <a:ext uri="{FF2B5EF4-FFF2-40B4-BE49-F238E27FC236}">
                <a16:creationId xmlns:a16="http://schemas.microsoft.com/office/drawing/2014/main" id="{6495B383-95EA-B6C1-F339-AAFFC0A7792B}"/>
              </a:ext>
            </a:extLst>
          </p:cNvPr>
          <p:cNvSpPr txBox="1"/>
          <p:nvPr/>
        </p:nvSpPr>
        <p:spPr>
          <a:xfrm>
            <a:off x="12801600" y="8907050"/>
            <a:ext cx="12079704" cy="369332"/>
          </a:xfrm>
          <a:prstGeom prst="rect">
            <a:avLst/>
          </a:prstGeom>
          <a:noFill/>
        </p:spPr>
        <p:txBody>
          <a:bodyPr wrap="square">
            <a:spAutoFit/>
          </a:bodyPr>
          <a:lstStyle/>
          <a:p>
            <a:r>
              <a:rPr lang="en-US" sz="1800" dirty="0">
                <a:solidFill>
                  <a:schemeClr val="bg1"/>
                </a:solidFill>
                <a:effectLst/>
                <a:latin typeface="Times New Roman" panose="02020603050405020304" pitchFamily="18" charset="0"/>
                <a:ea typeface="Times New Roman" panose="02020603050405020304" pitchFamily="18" charset="0"/>
              </a:rPr>
              <a:t>(Williams, 2022)</a:t>
            </a:r>
            <a:endParaRPr lang="en-GB" dirty="0">
              <a:solidFill>
                <a:schemeClr val="bg1"/>
              </a:solidFill>
            </a:endParaRPr>
          </a:p>
        </p:txBody>
      </p:sp>
      <p:pic>
        <p:nvPicPr>
          <p:cNvPr id="23" name="Picture 22" descr="What is Culture? - Ask the Experts 23709">
            <a:extLst>
              <a:ext uri="{FF2B5EF4-FFF2-40B4-BE49-F238E27FC236}">
                <a16:creationId xmlns:a16="http://schemas.microsoft.com/office/drawing/2014/main" id="{4A14645F-03E3-80DA-501C-27985CC71B0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618980" y="2102453"/>
            <a:ext cx="8570328" cy="643055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sp>
        <p:nvSpPr>
          <p:cNvPr id="2" name="TextBox 2"/>
          <p:cNvSpPr txBox="1"/>
          <p:nvPr/>
        </p:nvSpPr>
        <p:spPr>
          <a:xfrm>
            <a:off x="7605725" y="664184"/>
            <a:ext cx="6071256" cy="872034"/>
          </a:xfrm>
          <a:prstGeom prst="rect">
            <a:avLst/>
          </a:prstGeom>
        </p:spPr>
        <p:txBody>
          <a:bodyPr lIns="0" tIns="0" rIns="0" bIns="0" rtlCol="0" anchor="t">
            <a:spAutoFit/>
          </a:bodyPr>
          <a:lstStyle/>
          <a:p>
            <a:pPr algn="l">
              <a:lnSpc>
                <a:spcPts val="6800"/>
              </a:lnSpc>
            </a:pPr>
            <a:r>
              <a:rPr lang="en-US" sz="6800" spc="-374" dirty="0" err="1">
                <a:solidFill>
                  <a:srgbClr val="231F20"/>
                </a:solidFill>
                <a:latin typeface="Heading Now 71-78"/>
                <a:ea typeface="Heading Now 71-78"/>
                <a:cs typeface="Heading Now 71-78"/>
                <a:sym typeface="Heading Now 71-78"/>
              </a:rPr>
              <a:t>Contd</a:t>
            </a:r>
            <a:r>
              <a:rPr lang="en-US" sz="6800" spc="-374" dirty="0">
                <a:solidFill>
                  <a:srgbClr val="231F20"/>
                </a:solidFill>
                <a:latin typeface="Heading Now 71-78"/>
                <a:ea typeface="Heading Now 71-78"/>
                <a:cs typeface="Heading Now 71-78"/>
                <a:sym typeface="Heading Now 71-78"/>
              </a:rPr>
              <a:t>…</a:t>
            </a:r>
          </a:p>
        </p:txBody>
      </p:sp>
      <p:grpSp>
        <p:nvGrpSpPr>
          <p:cNvPr id="5" name="Group 5"/>
          <p:cNvGrpSpPr/>
          <p:nvPr/>
        </p:nvGrpSpPr>
        <p:grpSpPr>
          <a:xfrm>
            <a:off x="-1397680" y="380565"/>
            <a:ext cx="6020730" cy="7037982"/>
            <a:chOff x="0" y="0"/>
            <a:chExt cx="1934557" cy="2261416"/>
          </a:xfrm>
        </p:grpSpPr>
        <p:sp>
          <p:nvSpPr>
            <p:cNvPr id="6" name="Freeform 6"/>
            <p:cNvSpPr/>
            <p:nvPr/>
          </p:nvSpPr>
          <p:spPr>
            <a:xfrm>
              <a:off x="0" y="0"/>
              <a:ext cx="1934558" cy="2261416"/>
            </a:xfrm>
            <a:custGeom>
              <a:avLst/>
              <a:gdLst/>
              <a:ahLst/>
              <a:cxnLst/>
              <a:rect l="l" t="t" r="r" b="b"/>
              <a:pathLst>
                <a:path w="1934558" h="2261416">
                  <a:moveTo>
                    <a:pt x="1833071" y="0"/>
                  </a:moveTo>
                  <a:lnTo>
                    <a:pt x="993437" y="0"/>
                  </a:lnTo>
                  <a:cubicBezTo>
                    <a:pt x="937388" y="0"/>
                    <a:pt x="891952" y="45437"/>
                    <a:pt x="891952" y="101486"/>
                  </a:cubicBezTo>
                  <a:lnTo>
                    <a:pt x="891952" y="494266"/>
                  </a:lnTo>
                  <a:cubicBezTo>
                    <a:pt x="891952" y="521182"/>
                    <a:pt x="881260" y="546996"/>
                    <a:pt x="862228" y="566028"/>
                  </a:cubicBezTo>
                  <a:cubicBezTo>
                    <a:pt x="843195" y="585061"/>
                    <a:pt x="817382" y="595753"/>
                    <a:pt x="790466" y="595753"/>
                  </a:cubicBezTo>
                  <a:lnTo>
                    <a:pt x="101486" y="595753"/>
                  </a:lnTo>
                  <a:cubicBezTo>
                    <a:pt x="74570" y="595753"/>
                    <a:pt x="48757" y="606445"/>
                    <a:pt x="29724" y="625478"/>
                  </a:cubicBezTo>
                  <a:cubicBezTo>
                    <a:pt x="10692" y="644510"/>
                    <a:pt x="0" y="670323"/>
                    <a:pt x="0" y="697239"/>
                  </a:cubicBezTo>
                  <a:lnTo>
                    <a:pt x="0" y="2159931"/>
                  </a:lnTo>
                  <a:cubicBezTo>
                    <a:pt x="0" y="2215980"/>
                    <a:pt x="45437" y="2261416"/>
                    <a:pt x="101486" y="2261416"/>
                  </a:cubicBezTo>
                  <a:lnTo>
                    <a:pt x="1321998" y="2261416"/>
                  </a:lnTo>
                  <a:cubicBezTo>
                    <a:pt x="1378047" y="2261416"/>
                    <a:pt x="1423484" y="2215980"/>
                    <a:pt x="1423484" y="2159931"/>
                  </a:cubicBezTo>
                  <a:lnTo>
                    <a:pt x="1423484" y="986605"/>
                  </a:lnTo>
                  <a:cubicBezTo>
                    <a:pt x="1423484" y="959689"/>
                    <a:pt x="1434176" y="933875"/>
                    <a:pt x="1453208" y="914843"/>
                  </a:cubicBezTo>
                  <a:cubicBezTo>
                    <a:pt x="1472241" y="895811"/>
                    <a:pt x="1498055" y="885119"/>
                    <a:pt x="1524971" y="885119"/>
                  </a:cubicBezTo>
                  <a:lnTo>
                    <a:pt x="1833073" y="885119"/>
                  </a:lnTo>
                  <a:cubicBezTo>
                    <a:pt x="1859989" y="885119"/>
                    <a:pt x="1885802" y="874426"/>
                    <a:pt x="1904834" y="855394"/>
                  </a:cubicBezTo>
                  <a:cubicBezTo>
                    <a:pt x="1923866" y="836361"/>
                    <a:pt x="1934559" y="810548"/>
                    <a:pt x="1934558" y="783632"/>
                  </a:cubicBezTo>
                  <a:lnTo>
                    <a:pt x="1934558" y="101486"/>
                  </a:lnTo>
                  <a:cubicBezTo>
                    <a:pt x="1934558" y="74570"/>
                    <a:pt x="1923866" y="48756"/>
                    <a:pt x="1904833" y="29724"/>
                  </a:cubicBezTo>
                  <a:cubicBezTo>
                    <a:pt x="1885801" y="10692"/>
                    <a:pt x="1859987" y="0"/>
                    <a:pt x="1833071" y="0"/>
                  </a:cubicBezTo>
                  <a:close/>
                </a:path>
              </a:pathLst>
            </a:custGeom>
            <a:blipFill>
              <a:blip r:embed="rId3" cstate="email">
                <a:extLst>
                  <a:ext uri="{28A0092B-C50C-407E-A947-70E740481C1C}">
                    <a14:useLocalDpi xmlns:a14="http://schemas.microsoft.com/office/drawing/2010/main"/>
                  </a:ext>
                </a:extLst>
              </a:blip>
              <a:stretch>
                <a:fillRect l="-14673" r="-5456" b="-54009"/>
              </a:stretch>
            </a:blipFill>
          </p:spPr>
          <p:txBody>
            <a:bodyPr/>
            <a:lstStyle/>
            <a:p>
              <a:endParaRPr lang="en-IN"/>
            </a:p>
          </p:txBody>
        </p:sp>
      </p:grpSp>
      <p:grpSp>
        <p:nvGrpSpPr>
          <p:cNvPr id="8" name="Group 8"/>
          <p:cNvGrpSpPr/>
          <p:nvPr/>
        </p:nvGrpSpPr>
        <p:grpSpPr>
          <a:xfrm>
            <a:off x="14253581" y="2700162"/>
            <a:ext cx="3739263" cy="7018277"/>
            <a:chOff x="0" y="0"/>
            <a:chExt cx="1736557" cy="3259369"/>
          </a:xfrm>
        </p:grpSpPr>
        <p:sp>
          <p:nvSpPr>
            <p:cNvPr id="9" name="Freeform 9"/>
            <p:cNvSpPr/>
            <p:nvPr/>
          </p:nvSpPr>
          <p:spPr>
            <a:xfrm>
              <a:off x="0" y="0"/>
              <a:ext cx="1736557" cy="3259369"/>
            </a:xfrm>
            <a:custGeom>
              <a:avLst/>
              <a:gdLst/>
              <a:ahLst/>
              <a:cxnLst/>
              <a:rect l="l" t="t" r="r" b="b"/>
              <a:pathLst>
                <a:path w="1736557" h="3259369">
                  <a:moveTo>
                    <a:pt x="1322294" y="38122"/>
                  </a:moveTo>
                  <a:cubicBezTo>
                    <a:pt x="1300595" y="13865"/>
                    <a:pt x="1269589" y="0"/>
                    <a:pt x="1174985" y="0"/>
                  </a:cubicBezTo>
                  <a:lnTo>
                    <a:pt x="528968" y="0"/>
                  </a:lnTo>
                  <a:cubicBezTo>
                    <a:pt x="465795" y="0"/>
                    <a:pt x="414584" y="51211"/>
                    <a:pt x="414584" y="114384"/>
                  </a:cubicBezTo>
                  <a:lnTo>
                    <a:pt x="414584" y="386829"/>
                  </a:lnTo>
                  <a:cubicBezTo>
                    <a:pt x="414584" y="417166"/>
                    <a:pt x="402533" y="446260"/>
                    <a:pt x="381081" y="467712"/>
                  </a:cubicBezTo>
                  <a:cubicBezTo>
                    <a:pt x="359630" y="489163"/>
                    <a:pt x="330536" y="501214"/>
                    <a:pt x="300199" y="501214"/>
                  </a:cubicBezTo>
                  <a:lnTo>
                    <a:pt x="114384" y="501214"/>
                  </a:lnTo>
                  <a:cubicBezTo>
                    <a:pt x="84047" y="501214"/>
                    <a:pt x="54953" y="513266"/>
                    <a:pt x="33502" y="534717"/>
                  </a:cubicBezTo>
                  <a:cubicBezTo>
                    <a:pt x="12051" y="556168"/>
                    <a:pt x="0" y="585262"/>
                    <a:pt x="0" y="615598"/>
                  </a:cubicBezTo>
                  <a:lnTo>
                    <a:pt x="0" y="2648596"/>
                  </a:lnTo>
                  <a:cubicBezTo>
                    <a:pt x="0" y="2676734"/>
                    <a:pt x="10372" y="2703886"/>
                    <a:pt x="29133" y="2724858"/>
                  </a:cubicBezTo>
                  <a:lnTo>
                    <a:pt x="248999" y="2970641"/>
                  </a:lnTo>
                  <a:cubicBezTo>
                    <a:pt x="270698" y="2994898"/>
                    <a:pt x="301704" y="3008762"/>
                    <a:pt x="334250" y="3008762"/>
                  </a:cubicBezTo>
                  <a:lnTo>
                    <a:pt x="587615" y="3008762"/>
                  </a:lnTo>
                  <a:cubicBezTo>
                    <a:pt x="620162" y="3008763"/>
                    <a:pt x="651168" y="3022628"/>
                    <a:pt x="672868" y="3046885"/>
                  </a:cubicBezTo>
                  <a:lnTo>
                    <a:pt x="828844" y="3221247"/>
                  </a:lnTo>
                  <a:cubicBezTo>
                    <a:pt x="850543" y="3245505"/>
                    <a:pt x="881549" y="3259369"/>
                    <a:pt x="914095" y="3259369"/>
                  </a:cubicBezTo>
                  <a:lnTo>
                    <a:pt x="1622172" y="3259369"/>
                  </a:lnTo>
                  <a:cubicBezTo>
                    <a:pt x="1652508" y="3259370"/>
                    <a:pt x="1681603" y="3247318"/>
                    <a:pt x="1703054" y="3225867"/>
                  </a:cubicBezTo>
                  <a:cubicBezTo>
                    <a:pt x="1724505" y="3204416"/>
                    <a:pt x="1736557" y="3175322"/>
                    <a:pt x="1736557" y="3144985"/>
                  </a:cubicBezTo>
                  <a:lnTo>
                    <a:pt x="1736557" y="3008762"/>
                  </a:lnTo>
                  <a:lnTo>
                    <a:pt x="1736557" y="567445"/>
                  </a:lnTo>
                  <a:cubicBezTo>
                    <a:pt x="1736557" y="524794"/>
                    <a:pt x="1720835" y="483639"/>
                    <a:pt x="1692399" y="451851"/>
                  </a:cubicBezTo>
                  <a:close/>
                </a:path>
              </a:pathLst>
            </a:custGeom>
            <a:blipFill>
              <a:blip r:embed="rId4" cstate="email">
                <a:extLst>
                  <a:ext uri="{28A0092B-C50C-407E-A947-70E740481C1C}">
                    <a14:useLocalDpi xmlns:a14="http://schemas.microsoft.com/office/drawing/2010/main"/>
                  </a:ext>
                </a:extLst>
              </a:blip>
              <a:stretch>
                <a:fillRect l="-12620" r="-12620"/>
              </a:stretch>
            </a:blipFill>
          </p:spPr>
          <p:txBody>
            <a:bodyPr/>
            <a:lstStyle/>
            <a:p>
              <a:endParaRPr lang="en-IN"/>
            </a:p>
          </p:txBody>
        </p:sp>
      </p:grpSp>
      <p:grpSp>
        <p:nvGrpSpPr>
          <p:cNvPr id="10" name="Group 10"/>
          <p:cNvGrpSpPr/>
          <p:nvPr/>
        </p:nvGrpSpPr>
        <p:grpSpPr>
          <a:xfrm>
            <a:off x="13780869" y="-1302762"/>
            <a:ext cx="6102445" cy="2693324"/>
            <a:chOff x="0" y="0"/>
            <a:chExt cx="1381212" cy="609600"/>
          </a:xfrm>
        </p:grpSpPr>
        <p:sp>
          <p:nvSpPr>
            <p:cNvPr id="11" name="Freeform 11"/>
            <p:cNvSpPr/>
            <p:nvPr/>
          </p:nvSpPr>
          <p:spPr>
            <a:xfrm>
              <a:off x="16947" y="0"/>
              <a:ext cx="1347318" cy="599291"/>
            </a:xfrm>
            <a:custGeom>
              <a:avLst/>
              <a:gdLst/>
              <a:ahLst/>
              <a:cxnLst/>
              <a:rect l="l" t="t" r="r" b="b"/>
              <a:pathLst>
                <a:path w="1347318" h="599291">
                  <a:moveTo>
                    <a:pt x="653225" y="591563"/>
                  </a:moveTo>
                  <a:lnTo>
                    <a:pt x="3487" y="18037"/>
                  </a:lnTo>
                  <a:cubicBezTo>
                    <a:pt x="274" y="15201"/>
                    <a:pt x="-849" y="10671"/>
                    <a:pt x="667" y="6662"/>
                  </a:cubicBezTo>
                  <a:cubicBezTo>
                    <a:pt x="2184" y="2653"/>
                    <a:pt x="6023" y="0"/>
                    <a:pt x="10309" y="0"/>
                  </a:cubicBezTo>
                  <a:lnTo>
                    <a:pt x="1337009" y="0"/>
                  </a:lnTo>
                  <a:cubicBezTo>
                    <a:pt x="1341295" y="0"/>
                    <a:pt x="1345134" y="2653"/>
                    <a:pt x="1346651" y="6662"/>
                  </a:cubicBezTo>
                  <a:cubicBezTo>
                    <a:pt x="1348167" y="10671"/>
                    <a:pt x="1347044" y="15201"/>
                    <a:pt x="1343831" y="18037"/>
                  </a:cubicBezTo>
                  <a:lnTo>
                    <a:pt x="694093" y="591563"/>
                  </a:lnTo>
                  <a:cubicBezTo>
                    <a:pt x="682419" y="601867"/>
                    <a:pt x="664899" y="601867"/>
                    <a:pt x="653225" y="591563"/>
                  </a:cubicBezTo>
                  <a:close/>
                </a:path>
              </a:pathLst>
            </a:custGeom>
            <a:solidFill>
              <a:srgbClr val="404341"/>
            </a:solidFill>
          </p:spPr>
          <p:txBody>
            <a:bodyPr/>
            <a:lstStyle/>
            <a:p>
              <a:endParaRPr lang="en-IN"/>
            </a:p>
          </p:txBody>
        </p:sp>
        <p:sp>
          <p:nvSpPr>
            <p:cNvPr id="12" name="TextBox 12"/>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3" name="Freeform 13"/>
          <p:cNvSpPr/>
          <p:nvPr/>
        </p:nvSpPr>
        <p:spPr>
          <a:xfrm flipV="1">
            <a:off x="15617779" y="-2238576"/>
            <a:ext cx="4750130" cy="4114800"/>
          </a:xfrm>
          <a:custGeom>
            <a:avLst/>
            <a:gdLst/>
            <a:ahLst/>
            <a:cxnLst/>
            <a:rect l="l" t="t" r="r" b="b"/>
            <a:pathLst>
              <a:path w="4750130" h="4114800">
                <a:moveTo>
                  <a:pt x="0" y="4114800"/>
                </a:moveTo>
                <a:lnTo>
                  <a:pt x="4750130" y="4114800"/>
                </a:lnTo>
                <a:lnTo>
                  <a:pt x="4750130"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IN"/>
          </a:p>
        </p:txBody>
      </p:sp>
      <p:grpSp>
        <p:nvGrpSpPr>
          <p:cNvPr id="14" name="Group 14"/>
          <p:cNvGrpSpPr/>
          <p:nvPr/>
        </p:nvGrpSpPr>
        <p:grpSpPr>
          <a:xfrm rot="-10800000">
            <a:off x="-2022523" y="9258300"/>
            <a:ext cx="6102445" cy="2693324"/>
            <a:chOff x="0" y="0"/>
            <a:chExt cx="1381212" cy="609600"/>
          </a:xfrm>
        </p:grpSpPr>
        <p:sp>
          <p:nvSpPr>
            <p:cNvPr id="15" name="Freeform 15"/>
            <p:cNvSpPr/>
            <p:nvPr/>
          </p:nvSpPr>
          <p:spPr>
            <a:xfrm>
              <a:off x="16947" y="0"/>
              <a:ext cx="1347318" cy="599291"/>
            </a:xfrm>
            <a:custGeom>
              <a:avLst/>
              <a:gdLst/>
              <a:ahLst/>
              <a:cxnLst/>
              <a:rect l="l" t="t" r="r" b="b"/>
              <a:pathLst>
                <a:path w="1347318" h="599291">
                  <a:moveTo>
                    <a:pt x="653225" y="591563"/>
                  </a:moveTo>
                  <a:lnTo>
                    <a:pt x="3487" y="18037"/>
                  </a:lnTo>
                  <a:cubicBezTo>
                    <a:pt x="274" y="15201"/>
                    <a:pt x="-849" y="10671"/>
                    <a:pt x="667" y="6662"/>
                  </a:cubicBezTo>
                  <a:cubicBezTo>
                    <a:pt x="2184" y="2653"/>
                    <a:pt x="6023" y="0"/>
                    <a:pt x="10309" y="0"/>
                  </a:cubicBezTo>
                  <a:lnTo>
                    <a:pt x="1337009" y="0"/>
                  </a:lnTo>
                  <a:cubicBezTo>
                    <a:pt x="1341295" y="0"/>
                    <a:pt x="1345134" y="2653"/>
                    <a:pt x="1346651" y="6662"/>
                  </a:cubicBezTo>
                  <a:cubicBezTo>
                    <a:pt x="1348167" y="10671"/>
                    <a:pt x="1347044" y="15201"/>
                    <a:pt x="1343831" y="18037"/>
                  </a:cubicBezTo>
                  <a:lnTo>
                    <a:pt x="694093" y="591563"/>
                  </a:lnTo>
                  <a:cubicBezTo>
                    <a:pt x="682419" y="601867"/>
                    <a:pt x="664899" y="601867"/>
                    <a:pt x="653225" y="591563"/>
                  </a:cubicBezTo>
                  <a:close/>
                </a:path>
              </a:pathLst>
            </a:custGeom>
            <a:solidFill>
              <a:srgbClr val="E2BC2C"/>
            </a:solidFill>
          </p:spPr>
          <p:txBody>
            <a:bodyPr/>
            <a:lstStyle/>
            <a:p>
              <a:endParaRPr lang="en-IN"/>
            </a:p>
          </p:txBody>
        </p:sp>
        <p:sp>
          <p:nvSpPr>
            <p:cNvPr id="16" name="TextBox 16"/>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8" name="Freeform 18"/>
          <p:cNvSpPr/>
          <p:nvPr/>
        </p:nvSpPr>
        <p:spPr>
          <a:xfrm rot="2700000">
            <a:off x="1911904" y="9769325"/>
            <a:ext cx="2374953" cy="2499296"/>
          </a:xfrm>
          <a:custGeom>
            <a:avLst/>
            <a:gdLst/>
            <a:ahLst/>
            <a:cxnLst/>
            <a:rect l="l" t="t" r="r" b="b"/>
            <a:pathLst>
              <a:path w="2374953" h="2499296">
                <a:moveTo>
                  <a:pt x="0" y="0"/>
                </a:moveTo>
                <a:lnTo>
                  <a:pt x="2374953" y="0"/>
                </a:lnTo>
                <a:lnTo>
                  <a:pt x="2374953" y="2499296"/>
                </a:lnTo>
                <a:lnTo>
                  <a:pt x="0" y="249929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sp>
        <p:nvSpPr>
          <p:cNvPr id="20" name="TextBox 19">
            <a:extLst>
              <a:ext uri="{FF2B5EF4-FFF2-40B4-BE49-F238E27FC236}">
                <a16:creationId xmlns:a16="http://schemas.microsoft.com/office/drawing/2014/main" id="{FE9C6684-E209-98E1-FB0E-4295E1C45C2E}"/>
              </a:ext>
            </a:extLst>
          </p:cNvPr>
          <p:cNvSpPr txBox="1"/>
          <p:nvPr/>
        </p:nvSpPr>
        <p:spPr>
          <a:xfrm>
            <a:off x="4023108" y="2614230"/>
            <a:ext cx="9661894" cy="6986528"/>
          </a:xfrm>
          <a:prstGeom prst="rect">
            <a:avLst/>
          </a:prstGeom>
          <a:noFill/>
          <a:ln w="76200">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p>
            <a:pPr marL="457200" marR="0" indent="-457200" algn="just">
              <a:buFont typeface="Wingdings" panose="05000000000000000000" pitchFamily="2" charset="2"/>
              <a:buChar char="q"/>
            </a:pPr>
            <a:r>
              <a:rPr lang="en-US" sz="3200" dirty="0">
                <a:effectLst/>
                <a:latin typeface="Times New Roman" panose="02020603050405020304" pitchFamily="18" charset="0"/>
                <a:ea typeface="Times New Roman" panose="02020603050405020304" pitchFamily="18" charset="0"/>
              </a:rPr>
              <a:t>Artefacts, symbols, routines and symbolic individuals have represented the core visible elements for a business. </a:t>
            </a:r>
          </a:p>
          <a:p>
            <a:pPr marL="457200" marR="0" indent="-457200" algn="just">
              <a:buFont typeface="Wingdings" panose="05000000000000000000" pitchFamily="2" charset="2"/>
              <a:buChar char="q"/>
            </a:pPr>
            <a:endParaRPr lang="en-US" sz="3200" dirty="0">
              <a:effectLst/>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q"/>
            </a:pPr>
            <a:endParaRPr lang="en-US" sz="3200" dirty="0">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q"/>
            </a:pPr>
            <a:endParaRPr lang="en-US" sz="3200" dirty="0">
              <a:effectLst/>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q"/>
            </a:pPr>
            <a:r>
              <a:rPr lang="en-US" sz="3200" dirty="0">
                <a:effectLst/>
                <a:latin typeface="Times New Roman" panose="02020603050405020304" pitchFamily="18" charset="0"/>
                <a:ea typeface="Times New Roman" panose="02020603050405020304" pitchFamily="18" charset="0"/>
              </a:rPr>
              <a:t>It has been followed by the </a:t>
            </a:r>
            <a:r>
              <a:rPr lang="en-US" sz="3200" dirty="0" err="1">
                <a:effectLst/>
                <a:latin typeface="Times New Roman" panose="02020603050405020304" pitchFamily="18" charset="0"/>
                <a:ea typeface="Times New Roman" panose="02020603050405020304" pitchFamily="18" charset="0"/>
              </a:rPr>
              <a:t>behaviour</a:t>
            </a:r>
            <a:r>
              <a:rPr lang="en-US" sz="3200" dirty="0">
                <a:effectLst/>
                <a:latin typeface="Times New Roman" panose="02020603050405020304" pitchFamily="18" charset="0"/>
                <a:ea typeface="Times New Roman" panose="02020603050405020304" pitchFamily="18" charset="0"/>
              </a:rPr>
              <a:t> elements that include norms, leadership style and communication </a:t>
            </a:r>
            <a:r>
              <a:rPr lang="en-US" sz="3200" dirty="0" err="1">
                <a:effectLst/>
                <a:latin typeface="Times New Roman" panose="02020603050405020304" pitchFamily="18" charset="0"/>
                <a:ea typeface="Times New Roman" panose="02020603050405020304" pitchFamily="18" charset="0"/>
              </a:rPr>
              <a:t>practises</a:t>
            </a:r>
            <a:r>
              <a:rPr lang="en-US" sz="3200" dirty="0">
                <a:effectLst/>
                <a:latin typeface="Times New Roman" panose="02020603050405020304" pitchFamily="18" charset="0"/>
                <a:ea typeface="Times New Roman" panose="02020603050405020304" pitchFamily="18" charset="0"/>
              </a:rPr>
              <a:t>. </a:t>
            </a:r>
          </a:p>
          <a:p>
            <a:pPr marL="457200" marR="0" indent="-457200" algn="just">
              <a:buFont typeface="Wingdings" panose="05000000000000000000" pitchFamily="2" charset="2"/>
              <a:buChar char="q"/>
            </a:pPr>
            <a:endParaRPr lang="en-US" sz="3200" dirty="0">
              <a:effectLst/>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q"/>
            </a:pPr>
            <a:endParaRPr lang="en-US" sz="3200" dirty="0">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q"/>
            </a:pPr>
            <a:endParaRPr lang="en-US" sz="3200" dirty="0">
              <a:effectLst/>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q"/>
            </a:pPr>
            <a:r>
              <a:rPr lang="en-US" sz="3200" dirty="0">
                <a:effectLst/>
                <a:latin typeface="Times New Roman" panose="02020603050405020304" pitchFamily="18" charset="0"/>
                <a:ea typeface="Times New Roman" panose="02020603050405020304" pitchFamily="18" charset="0"/>
              </a:rPr>
              <a:t>Core values, purpose and the operational beliefs of the business tend to discuss the invisible elements.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grpSp>
        <p:nvGrpSpPr>
          <p:cNvPr id="2" name="Group 2"/>
          <p:cNvGrpSpPr/>
          <p:nvPr/>
        </p:nvGrpSpPr>
        <p:grpSpPr>
          <a:xfrm>
            <a:off x="9174717" y="2935504"/>
            <a:ext cx="9950331" cy="5737952"/>
            <a:chOff x="0" y="0"/>
            <a:chExt cx="3057008" cy="1032928"/>
          </a:xfrm>
        </p:grpSpPr>
        <p:sp>
          <p:nvSpPr>
            <p:cNvPr id="3" name="Freeform 3"/>
            <p:cNvSpPr/>
            <p:nvPr/>
          </p:nvSpPr>
          <p:spPr>
            <a:xfrm>
              <a:off x="0" y="0"/>
              <a:ext cx="3057008" cy="1032928"/>
            </a:xfrm>
            <a:custGeom>
              <a:avLst/>
              <a:gdLst/>
              <a:ahLst/>
              <a:cxnLst/>
              <a:rect l="l" t="t" r="r" b="b"/>
              <a:pathLst>
                <a:path w="3057008" h="1032928">
                  <a:moveTo>
                    <a:pt x="14458" y="0"/>
                  </a:moveTo>
                  <a:lnTo>
                    <a:pt x="3042550" y="0"/>
                  </a:lnTo>
                  <a:cubicBezTo>
                    <a:pt x="3046385" y="0"/>
                    <a:pt x="3050062" y="1523"/>
                    <a:pt x="3052774" y="4235"/>
                  </a:cubicBezTo>
                  <a:cubicBezTo>
                    <a:pt x="3055485" y="6946"/>
                    <a:pt x="3057008" y="10624"/>
                    <a:pt x="3057008" y="14458"/>
                  </a:cubicBezTo>
                  <a:lnTo>
                    <a:pt x="3057008" y="1018470"/>
                  </a:lnTo>
                  <a:cubicBezTo>
                    <a:pt x="3057008" y="1022305"/>
                    <a:pt x="3055485" y="1025982"/>
                    <a:pt x="3052774" y="1028694"/>
                  </a:cubicBezTo>
                  <a:cubicBezTo>
                    <a:pt x="3050062" y="1031405"/>
                    <a:pt x="3046385" y="1032928"/>
                    <a:pt x="3042550" y="1032928"/>
                  </a:cubicBezTo>
                  <a:lnTo>
                    <a:pt x="14458" y="1032928"/>
                  </a:lnTo>
                  <a:cubicBezTo>
                    <a:pt x="10624" y="1032928"/>
                    <a:pt x="6946" y="1031405"/>
                    <a:pt x="4235" y="1028694"/>
                  </a:cubicBezTo>
                  <a:cubicBezTo>
                    <a:pt x="1523" y="1025982"/>
                    <a:pt x="0" y="1022305"/>
                    <a:pt x="0" y="1018470"/>
                  </a:cubicBezTo>
                  <a:lnTo>
                    <a:pt x="0" y="14458"/>
                  </a:lnTo>
                  <a:cubicBezTo>
                    <a:pt x="0" y="10624"/>
                    <a:pt x="1523" y="6946"/>
                    <a:pt x="4235" y="4235"/>
                  </a:cubicBezTo>
                  <a:cubicBezTo>
                    <a:pt x="6946" y="1523"/>
                    <a:pt x="10624" y="0"/>
                    <a:pt x="14458" y="0"/>
                  </a:cubicBezTo>
                  <a:close/>
                </a:path>
              </a:pathLst>
            </a:custGeom>
            <a:solidFill>
              <a:srgbClr val="404341"/>
            </a:solidFill>
            <a:ln cap="rnd">
              <a:noFill/>
              <a:prstDash val="solid"/>
              <a:round/>
            </a:ln>
          </p:spPr>
          <p:txBody>
            <a:bodyPr/>
            <a:lstStyle/>
            <a:p>
              <a:endParaRPr lang="en-IN"/>
            </a:p>
          </p:txBody>
        </p:sp>
        <p:sp>
          <p:nvSpPr>
            <p:cNvPr id="4" name="TextBox 4"/>
            <p:cNvSpPr txBox="1"/>
            <p:nvPr/>
          </p:nvSpPr>
          <p:spPr>
            <a:xfrm>
              <a:off x="0" y="-47625"/>
              <a:ext cx="3057008" cy="1080553"/>
            </a:xfrm>
            <a:prstGeom prst="rect">
              <a:avLst/>
            </a:prstGeom>
          </p:spPr>
          <p:txBody>
            <a:bodyPr lIns="50800" tIns="50800" rIns="50800" bIns="50800" rtlCol="0" anchor="ctr"/>
            <a:lstStyle/>
            <a:p>
              <a:pPr algn="ctr">
                <a:lnSpc>
                  <a:spcPts val="3359"/>
                </a:lnSpc>
              </a:pPr>
              <a:endParaRPr/>
            </a:p>
          </p:txBody>
        </p:sp>
      </p:grpSp>
      <p:sp>
        <p:nvSpPr>
          <p:cNvPr id="7" name="TextBox 7"/>
          <p:cNvSpPr txBox="1"/>
          <p:nvPr/>
        </p:nvSpPr>
        <p:spPr>
          <a:xfrm>
            <a:off x="1792340" y="624162"/>
            <a:ext cx="6874392" cy="1744067"/>
          </a:xfrm>
          <a:prstGeom prst="rect">
            <a:avLst/>
          </a:prstGeom>
        </p:spPr>
        <p:txBody>
          <a:bodyPr lIns="0" tIns="0" rIns="0" bIns="0" rtlCol="0" anchor="t">
            <a:spAutoFit/>
          </a:bodyPr>
          <a:lstStyle/>
          <a:p>
            <a:pPr algn="l">
              <a:lnSpc>
                <a:spcPts val="6800"/>
              </a:lnSpc>
            </a:pPr>
            <a:r>
              <a:rPr lang="en-US" sz="6800" spc="-374" dirty="0">
                <a:solidFill>
                  <a:srgbClr val="231F20"/>
                </a:solidFill>
                <a:latin typeface="Heading Now 71-78"/>
                <a:ea typeface="Heading Now 71-78"/>
                <a:cs typeface="Heading Now 71-78"/>
                <a:sym typeface="Heading Now 71-78"/>
              </a:rPr>
              <a:t>Theoretical underpinnings</a:t>
            </a:r>
          </a:p>
        </p:txBody>
      </p:sp>
      <p:sp>
        <p:nvSpPr>
          <p:cNvPr id="12" name="Freeform 12"/>
          <p:cNvSpPr/>
          <p:nvPr/>
        </p:nvSpPr>
        <p:spPr>
          <a:xfrm rot="-2700000">
            <a:off x="8784513" y="2556223"/>
            <a:ext cx="942956" cy="942956"/>
          </a:xfrm>
          <a:custGeom>
            <a:avLst/>
            <a:gdLst/>
            <a:ahLst/>
            <a:cxnLst/>
            <a:rect l="l" t="t" r="r" b="b"/>
            <a:pathLst>
              <a:path w="942956" h="942956">
                <a:moveTo>
                  <a:pt x="0" y="0"/>
                </a:moveTo>
                <a:lnTo>
                  <a:pt x="942956" y="0"/>
                </a:lnTo>
                <a:lnTo>
                  <a:pt x="942956" y="942956"/>
                </a:lnTo>
                <a:lnTo>
                  <a:pt x="0" y="94295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13" name="Group 13"/>
          <p:cNvGrpSpPr/>
          <p:nvPr/>
        </p:nvGrpSpPr>
        <p:grpSpPr>
          <a:xfrm>
            <a:off x="10225163" y="-369508"/>
            <a:ext cx="6102445" cy="2693324"/>
            <a:chOff x="0" y="0"/>
            <a:chExt cx="1381212" cy="609600"/>
          </a:xfrm>
        </p:grpSpPr>
        <p:sp>
          <p:nvSpPr>
            <p:cNvPr id="14" name="Freeform 14"/>
            <p:cNvSpPr/>
            <p:nvPr/>
          </p:nvSpPr>
          <p:spPr>
            <a:xfrm>
              <a:off x="16947" y="0"/>
              <a:ext cx="1347318" cy="599291"/>
            </a:xfrm>
            <a:custGeom>
              <a:avLst/>
              <a:gdLst/>
              <a:ahLst/>
              <a:cxnLst/>
              <a:rect l="l" t="t" r="r" b="b"/>
              <a:pathLst>
                <a:path w="1347318" h="599291">
                  <a:moveTo>
                    <a:pt x="653225" y="591563"/>
                  </a:moveTo>
                  <a:lnTo>
                    <a:pt x="3487" y="18037"/>
                  </a:lnTo>
                  <a:cubicBezTo>
                    <a:pt x="274" y="15201"/>
                    <a:pt x="-849" y="10671"/>
                    <a:pt x="667" y="6662"/>
                  </a:cubicBezTo>
                  <a:cubicBezTo>
                    <a:pt x="2184" y="2653"/>
                    <a:pt x="6023" y="0"/>
                    <a:pt x="10309" y="0"/>
                  </a:cubicBezTo>
                  <a:lnTo>
                    <a:pt x="1337009" y="0"/>
                  </a:lnTo>
                  <a:cubicBezTo>
                    <a:pt x="1341295" y="0"/>
                    <a:pt x="1345134" y="2653"/>
                    <a:pt x="1346651" y="6662"/>
                  </a:cubicBezTo>
                  <a:cubicBezTo>
                    <a:pt x="1348167" y="10671"/>
                    <a:pt x="1347044" y="15201"/>
                    <a:pt x="1343831" y="18037"/>
                  </a:cubicBezTo>
                  <a:lnTo>
                    <a:pt x="694093" y="591563"/>
                  </a:lnTo>
                  <a:cubicBezTo>
                    <a:pt x="682419" y="601867"/>
                    <a:pt x="664899" y="601867"/>
                    <a:pt x="653225" y="591563"/>
                  </a:cubicBezTo>
                  <a:close/>
                </a:path>
              </a:pathLst>
            </a:custGeom>
            <a:solidFill>
              <a:srgbClr val="404341"/>
            </a:solidFill>
          </p:spPr>
          <p:txBody>
            <a:bodyPr/>
            <a:lstStyle/>
            <a:p>
              <a:endParaRPr lang="en-IN"/>
            </a:p>
          </p:txBody>
        </p:sp>
        <p:sp>
          <p:nvSpPr>
            <p:cNvPr id="15" name="TextBox 15"/>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6" name="Freeform 16"/>
          <p:cNvSpPr/>
          <p:nvPr/>
        </p:nvSpPr>
        <p:spPr>
          <a:xfrm flipV="1">
            <a:off x="12472181" y="-1991192"/>
            <a:ext cx="6972333" cy="6039784"/>
          </a:xfrm>
          <a:custGeom>
            <a:avLst/>
            <a:gdLst/>
            <a:ahLst/>
            <a:cxnLst/>
            <a:rect l="l" t="t" r="r" b="b"/>
            <a:pathLst>
              <a:path w="6972333" h="6039784">
                <a:moveTo>
                  <a:pt x="0" y="6039784"/>
                </a:moveTo>
                <a:lnTo>
                  <a:pt x="6972334" y="6039784"/>
                </a:lnTo>
                <a:lnTo>
                  <a:pt x="6972334" y="0"/>
                </a:lnTo>
                <a:lnTo>
                  <a:pt x="0" y="0"/>
                </a:lnTo>
                <a:lnTo>
                  <a:pt x="0" y="6039784"/>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sp>
        <p:nvSpPr>
          <p:cNvPr id="17" name="Freeform 17"/>
          <p:cNvSpPr/>
          <p:nvPr/>
        </p:nvSpPr>
        <p:spPr>
          <a:xfrm flipH="1">
            <a:off x="-685177" y="-215482"/>
            <a:ext cx="1888536" cy="3594100"/>
          </a:xfrm>
          <a:custGeom>
            <a:avLst/>
            <a:gdLst/>
            <a:ahLst/>
            <a:cxnLst/>
            <a:rect l="l" t="t" r="r" b="b"/>
            <a:pathLst>
              <a:path w="1888536" h="3594100">
                <a:moveTo>
                  <a:pt x="1888537" y="0"/>
                </a:moveTo>
                <a:lnTo>
                  <a:pt x="0" y="0"/>
                </a:lnTo>
                <a:lnTo>
                  <a:pt x="0" y="3594100"/>
                </a:lnTo>
                <a:lnTo>
                  <a:pt x="1888537" y="3594100"/>
                </a:lnTo>
                <a:lnTo>
                  <a:pt x="1888537"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20" name="TextBox 19">
            <a:extLst>
              <a:ext uri="{FF2B5EF4-FFF2-40B4-BE49-F238E27FC236}">
                <a16:creationId xmlns:a16="http://schemas.microsoft.com/office/drawing/2014/main" id="{926479DB-256F-939E-0A73-EDDF303FA889}"/>
              </a:ext>
            </a:extLst>
          </p:cNvPr>
          <p:cNvSpPr txBox="1"/>
          <p:nvPr/>
        </p:nvSpPr>
        <p:spPr>
          <a:xfrm>
            <a:off x="1009034" y="2552700"/>
            <a:ext cx="10058400" cy="927177"/>
          </a:xfrm>
          <a:prstGeom prst="rect">
            <a:avLst/>
          </a:prstGeom>
          <a:noFill/>
        </p:spPr>
        <p:txBody>
          <a:bodyPr wrap="square">
            <a:spAutoFit/>
          </a:bodyPr>
          <a:lstStyle/>
          <a:p>
            <a:pPr marL="0" marR="0" algn="just">
              <a:lnSpc>
                <a:spcPct val="200000"/>
              </a:lnSpc>
              <a:buNone/>
            </a:pPr>
            <a:r>
              <a:rPr lang="en-US" sz="3200" b="1" dirty="0">
                <a:effectLst/>
                <a:latin typeface="Times New Roman" panose="02020603050405020304" pitchFamily="18" charset="0"/>
              </a:rPr>
              <a:t>Hofstede’s Cultural Dimensions Theory</a:t>
            </a:r>
          </a:p>
        </p:txBody>
      </p:sp>
      <p:sp>
        <p:nvSpPr>
          <p:cNvPr id="22" name="TextBox 21">
            <a:extLst>
              <a:ext uri="{FF2B5EF4-FFF2-40B4-BE49-F238E27FC236}">
                <a16:creationId xmlns:a16="http://schemas.microsoft.com/office/drawing/2014/main" id="{C80EBCC3-B87C-FBA1-3EDA-B476D14C4FD7}"/>
              </a:ext>
            </a:extLst>
          </p:cNvPr>
          <p:cNvSpPr txBox="1"/>
          <p:nvPr/>
        </p:nvSpPr>
        <p:spPr>
          <a:xfrm>
            <a:off x="353807" y="3789892"/>
            <a:ext cx="8235413" cy="6124754"/>
          </a:xfrm>
          <a:prstGeom prst="rect">
            <a:avLst/>
          </a:prstGeom>
          <a:noFill/>
          <a:ln w="76200">
            <a:solidFill>
              <a:schemeClr val="tx1"/>
            </a:solidFill>
          </a:ln>
        </p:spPr>
        <p:txBody>
          <a:bodyPr wrap="square">
            <a:spAutoFit/>
          </a:bodyPr>
          <a:lstStyle/>
          <a:p>
            <a:pPr marL="0" marR="0" algn="just">
              <a:buNone/>
            </a:pPr>
            <a:r>
              <a:rPr lang="en-US" sz="2800" b="1" i="1" dirty="0">
                <a:effectLst/>
                <a:latin typeface="Times New Roman" panose="02020603050405020304" pitchFamily="18" charset="0"/>
                <a:ea typeface="Times New Roman" panose="02020603050405020304" pitchFamily="18" charset="0"/>
              </a:rPr>
              <a:t>Overview</a:t>
            </a:r>
            <a:endParaRPr lang="en-US" sz="2800" dirty="0">
              <a:effectLst/>
              <a:latin typeface="Times New Roman" panose="02020603050405020304" pitchFamily="18" charset="0"/>
              <a:ea typeface="Times New Roman" panose="02020603050405020304" pitchFamily="18" charset="0"/>
            </a:endParaRPr>
          </a:p>
          <a:p>
            <a:pPr marL="457200" marR="0" indent="-45720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One of the key choices for theoretical frameworks is Hofstede’s cultural dimensions theory. </a:t>
            </a:r>
          </a:p>
          <a:p>
            <a:pPr marL="457200" marR="0" indent="-45720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The use of this underpinning is important for guiding companies to determine their international operations strategy (Nickerson, 2022). </a:t>
            </a:r>
          </a:p>
          <a:p>
            <a:pPr marL="0" marR="0" algn="just">
              <a:buNone/>
            </a:pPr>
            <a:endParaRPr lang="en-US" sz="2800" dirty="0">
              <a:effectLst/>
              <a:latin typeface="Times New Roman" panose="02020603050405020304" pitchFamily="18" charset="0"/>
              <a:ea typeface="Times New Roman" panose="02020603050405020304" pitchFamily="18" charset="0"/>
            </a:endParaRPr>
          </a:p>
          <a:p>
            <a:pPr marL="0" marR="0" algn="just">
              <a:buNone/>
            </a:pPr>
            <a:r>
              <a:rPr lang="en-US" sz="2800" b="1" i="1" dirty="0">
                <a:effectLst/>
                <a:latin typeface="Times New Roman" panose="02020603050405020304" pitchFamily="18" charset="0"/>
                <a:ea typeface="Times New Roman" panose="02020603050405020304" pitchFamily="18" charset="0"/>
              </a:rPr>
              <a:t>Significant impact on culture</a:t>
            </a:r>
            <a:endParaRPr lang="en-US" sz="2800" dirty="0">
              <a:effectLst/>
              <a:latin typeface="Times New Roman" panose="02020603050405020304" pitchFamily="18" charset="0"/>
              <a:ea typeface="Times New Roman" panose="02020603050405020304" pitchFamily="18" charset="0"/>
            </a:endParaRPr>
          </a:p>
          <a:p>
            <a:pPr marL="457200" marR="0" indent="-45720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Hofstede’s cultural dimensions theory tends to highlight the societal values that shape workplace </a:t>
            </a:r>
            <a:r>
              <a:rPr lang="en-US" sz="2800" dirty="0" err="1">
                <a:effectLst/>
                <a:latin typeface="Times New Roman" panose="02020603050405020304" pitchFamily="18" charset="0"/>
                <a:ea typeface="Times New Roman" panose="02020603050405020304" pitchFamily="18" charset="0"/>
              </a:rPr>
              <a:t>behaviour</a:t>
            </a:r>
            <a:r>
              <a:rPr lang="en-US" sz="2800" dirty="0">
                <a:effectLst/>
                <a:latin typeface="Times New Roman" panose="02020603050405020304" pitchFamily="18" charset="0"/>
                <a:ea typeface="Times New Roman" panose="02020603050405020304" pitchFamily="18" charset="0"/>
              </a:rPr>
              <a:t>. </a:t>
            </a:r>
          </a:p>
          <a:p>
            <a:pPr marL="457200" marR="0" indent="-457200" algn="just">
              <a:buFont typeface="Arial" panose="020B0604020202020204" pitchFamily="34" charset="0"/>
              <a:buChar char="•"/>
            </a:pPr>
            <a:r>
              <a:rPr lang="en-US" sz="2800" dirty="0">
                <a:effectLst/>
                <a:latin typeface="Times New Roman" panose="02020603050405020304" pitchFamily="18" charset="0"/>
                <a:ea typeface="Times New Roman" panose="02020603050405020304" pitchFamily="18" charset="0"/>
              </a:rPr>
              <a:t>It also ensures alignment between the corporate practices and the local employee expectations of the business. </a:t>
            </a:r>
          </a:p>
        </p:txBody>
      </p:sp>
      <p:sp>
        <p:nvSpPr>
          <p:cNvPr id="24" name="TextBox 23">
            <a:extLst>
              <a:ext uri="{FF2B5EF4-FFF2-40B4-BE49-F238E27FC236}">
                <a16:creationId xmlns:a16="http://schemas.microsoft.com/office/drawing/2014/main" id="{FABE5384-F2BA-EE5E-FBF4-BF43879AE283}"/>
              </a:ext>
            </a:extLst>
          </p:cNvPr>
          <p:cNvSpPr txBox="1"/>
          <p:nvPr/>
        </p:nvSpPr>
        <p:spPr>
          <a:xfrm>
            <a:off x="13487400" y="9010369"/>
            <a:ext cx="1005840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(Nickerson, 2022)</a:t>
            </a:r>
            <a:endParaRPr lang="en-GB" dirty="0"/>
          </a:p>
        </p:txBody>
      </p:sp>
      <p:pic>
        <p:nvPicPr>
          <p:cNvPr id="27" name="Picture 26" descr="Understanding Cultures and people with Hofstede Dimensions – Maratha  Mandir's Babasaheb Gawde Institute Of Management Studies">
            <a:extLst>
              <a:ext uri="{FF2B5EF4-FFF2-40B4-BE49-F238E27FC236}">
                <a16:creationId xmlns:a16="http://schemas.microsoft.com/office/drawing/2014/main" id="{1E7D9B24-593E-9D4E-CF7B-E0571B5BA3D7}"/>
              </a:ext>
            </a:extLst>
          </p:cNvPr>
          <p:cNvPicPr>
            <a:picLocks noChangeAspect="1"/>
          </p:cNvPicPr>
          <p:nvPr/>
        </p:nvPicPr>
        <p:blipFill>
          <a:blip r:embed="rId6"/>
          <a:stretch>
            <a:fillRect/>
          </a:stretch>
        </p:blipFill>
        <p:spPr>
          <a:xfrm>
            <a:off x="9922763" y="3215884"/>
            <a:ext cx="8075732" cy="5185260"/>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sp>
        <p:nvSpPr>
          <p:cNvPr id="2" name="TextBox 2"/>
          <p:cNvSpPr txBox="1"/>
          <p:nvPr/>
        </p:nvSpPr>
        <p:spPr>
          <a:xfrm>
            <a:off x="1676400" y="637246"/>
            <a:ext cx="5813903" cy="872034"/>
          </a:xfrm>
          <a:prstGeom prst="rect">
            <a:avLst/>
          </a:prstGeom>
        </p:spPr>
        <p:txBody>
          <a:bodyPr lIns="0" tIns="0" rIns="0" bIns="0" rtlCol="0" anchor="t">
            <a:spAutoFit/>
          </a:bodyPr>
          <a:lstStyle/>
          <a:p>
            <a:pPr algn="l">
              <a:lnSpc>
                <a:spcPts val="6800"/>
              </a:lnSpc>
            </a:pPr>
            <a:r>
              <a:rPr lang="en-US" sz="7200" spc="-374" dirty="0" err="1">
                <a:solidFill>
                  <a:srgbClr val="231F20"/>
                </a:solidFill>
                <a:latin typeface="Heading Now 71-78"/>
                <a:ea typeface="Heading Now 71-78"/>
                <a:cs typeface="Heading Now 71-78"/>
                <a:sym typeface="Heading Now 71-78"/>
              </a:rPr>
              <a:t>Contd</a:t>
            </a:r>
            <a:r>
              <a:rPr lang="en-US" sz="7200" spc="-374" dirty="0">
                <a:solidFill>
                  <a:srgbClr val="231F20"/>
                </a:solidFill>
                <a:latin typeface="Heading Now 71-78"/>
                <a:ea typeface="Heading Now 71-78"/>
                <a:cs typeface="Heading Now 71-78"/>
                <a:sym typeface="Heading Now 71-78"/>
              </a:rPr>
              <a:t>…</a:t>
            </a:r>
          </a:p>
        </p:txBody>
      </p:sp>
      <p:sp>
        <p:nvSpPr>
          <p:cNvPr id="3" name="Freeform 3"/>
          <p:cNvSpPr/>
          <p:nvPr/>
        </p:nvSpPr>
        <p:spPr>
          <a:xfrm rot="-2700000">
            <a:off x="64487" y="5555103"/>
            <a:ext cx="942956" cy="942956"/>
          </a:xfrm>
          <a:custGeom>
            <a:avLst/>
            <a:gdLst/>
            <a:ahLst/>
            <a:cxnLst/>
            <a:rect l="l" t="t" r="r" b="b"/>
            <a:pathLst>
              <a:path w="942956" h="942956">
                <a:moveTo>
                  <a:pt x="0" y="0"/>
                </a:moveTo>
                <a:lnTo>
                  <a:pt x="942956" y="0"/>
                </a:lnTo>
                <a:lnTo>
                  <a:pt x="942956" y="942957"/>
                </a:lnTo>
                <a:lnTo>
                  <a:pt x="0" y="94295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nvGrpSpPr>
          <p:cNvPr id="7" name="Group 7"/>
          <p:cNvGrpSpPr/>
          <p:nvPr/>
        </p:nvGrpSpPr>
        <p:grpSpPr>
          <a:xfrm>
            <a:off x="228600" y="6323868"/>
            <a:ext cx="17754600" cy="3862676"/>
            <a:chOff x="0" y="0"/>
            <a:chExt cx="3832988" cy="958788"/>
          </a:xfrm>
        </p:grpSpPr>
        <p:sp>
          <p:nvSpPr>
            <p:cNvPr id="8" name="Freeform 8"/>
            <p:cNvSpPr/>
            <p:nvPr/>
          </p:nvSpPr>
          <p:spPr>
            <a:xfrm>
              <a:off x="0" y="0"/>
              <a:ext cx="3832987" cy="958788"/>
            </a:xfrm>
            <a:custGeom>
              <a:avLst/>
              <a:gdLst/>
              <a:ahLst/>
              <a:cxnLst/>
              <a:rect l="l" t="t" r="r" b="b"/>
              <a:pathLst>
                <a:path w="3832987" h="958788">
                  <a:moveTo>
                    <a:pt x="11531" y="0"/>
                  </a:moveTo>
                  <a:lnTo>
                    <a:pt x="3821456" y="0"/>
                  </a:lnTo>
                  <a:cubicBezTo>
                    <a:pt x="3824515" y="0"/>
                    <a:pt x="3827447" y="1215"/>
                    <a:pt x="3829610" y="3377"/>
                  </a:cubicBezTo>
                  <a:cubicBezTo>
                    <a:pt x="3831772" y="5540"/>
                    <a:pt x="3832987" y="8473"/>
                    <a:pt x="3832987" y="11531"/>
                  </a:cubicBezTo>
                  <a:lnTo>
                    <a:pt x="3832987" y="947257"/>
                  </a:lnTo>
                  <a:cubicBezTo>
                    <a:pt x="3832987" y="950315"/>
                    <a:pt x="3831772" y="953248"/>
                    <a:pt x="3829610" y="955411"/>
                  </a:cubicBezTo>
                  <a:cubicBezTo>
                    <a:pt x="3827447" y="957573"/>
                    <a:pt x="3824515" y="958788"/>
                    <a:pt x="3821456" y="958788"/>
                  </a:cubicBezTo>
                  <a:lnTo>
                    <a:pt x="11531" y="958788"/>
                  </a:lnTo>
                  <a:cubicBezTo>
                    <a:pt x="8473" y="958788"/>
                    <a:pt x="5540" y="957573"/>
                    <a:pt x="3377" y="955411"/>
                  </a:cubicBezTo>
                  <a:cubicBezTo>
                    <a:pt x="1215" y="953248"/>
                    <a:pt x="0" y="950315"/>
                    <a:pt x="0" y="947257"/>
                  </a:cubicBezTo>
                  <a:lnTo>
                    <a:pt x="0" y="11531"/>
                  </a:lnTo>
                  <a:cubicBezTo>
                    <a:pt x="0" y="8473"/>
                    <a:pt x="1215" y="5540"/>
                    <a:pt x="3377" y="3377"/>
                  </a:cubicBezTo>
                  <a:cubicBezTo>
                    <a:pt x="5540" y="1215"/>
                    <a:pt x="8473" y="0"/>
                    <a:pt x="11531" y="0"/>
                  </a:cubicBezTo>
                  <a:close/>
                </a:path>
              </a:pathLst>
            </a:custGeom>
            <a:solidFill>
              <a:srgbClr val="404341"/>
            </a:solidFill>
            <a:ln cap="rnd">
              <a:noFill/>
              <a:prstDash val="solid"/>
              <a:round/>
            </a:ln>
          </p:spPr>
          <p:txBody>
            <a:bodyPr/>
            <a:lstStyle/>
            <a:p>
              <a:endParaRPr lang="en-IN"/>
            </a:p>
          </p:txBody>
        </p:sp>
        <p:sp>
          <p:nvSpPr>
            <p:cNvPr id="9" name="TextBox 9"/>
            <p:cNvSpPr txBox="1"/>
            <p:nvPr/>
          </p:nvSpPr>
          <p:spPr>
            <a:xfrm>
              <a:off x="0" y="-47625"/>
              <a:ext cx="3832988" cy="1006413"/>
            </a:xfrm>
            <a:prstGeom prst="rect">
              <a:avLst/>
            </a:prstGeom>
          </p:spPr>
          <p:txBody>
            <a:bodyPr lIns="50800" tIns="50800" rIns="50800" bIns="50800" rtlCol="0" anchor="ctr"/>
            <a:lstStyle/>
            <a:p>
              <a:pPr algn="ctr">
                <a:lnSpc>
                  <a:spcPts val="3359"/>
                </a:lnSpc>
              </a:pPr>
              <a:endParaRPr/>
            </a:p>
          </p:txBody>
        </p:sp>
      </p:grpSp>
      <p:grpSp>
        <p:nvGrpSpPr>
          <p:cNvPr id="6" name="Group 5">
            <a:extLst>
              <a:ext uri="{FF2B5EF4-FFF2-40B4-BE49-F238E27FC236}">
                <a16:creationId xmlns:a16="http://schemas.microsoft.com/office/drawing/2014/main" id="{60CDCC95-256B-B777-8426-43FF6E0DF445}"/>
              </a:ext>
            </a:extLst>
          </p:cNvPr>
          <p:cNvGrpSpPr/>
          <p:nvPr/>
        </p:nvGrpSpPr>
        <p:grpSpPr>
          <a:xfrm>
            <a:off x="457200" y="6625982"/>
            <a:ext cx="17161619" cy="3218929"/>
            <a:chOff x="535970" y="6562840"/>
            <a:chExt cx="17161619" cy="3218929"/>
          </a:xfrm>
        </p:grpSpPr>
        <p:grpSp>
          <p:nvGrpSpPr>
            <p:cNvPr id="10" name="Group 10"/>
            <p:cNvGrpSpPr/>
            <p:nvPr/>
          </p:nvGrpSpPr>
          <p:grpSpPr>
            <a:xfrm>
              <a:off x="535970" y="6562841"/>
              <a:ext cx="5483830" cy="3192861"/>
              <a:chOff x="0" y="0"/>
              <a:chExt cx="748177" cy="494658"/>
            </a:xfrm>
          </p:grpSpPr>
          <p:sp>
            <p:nvSpPr>
              <p:cNvPr id="11" name="Freeform 11"/>
              <p:cNvSpPr/>
              <p:nvPr/>
            </p:nvSpPr>
            <p:spPr>
              <a:xfrm>
                <a:off x="0" y="0"/>
                <a:ext cx="748177" cy="494658"/>
              </a:xfrm>
              <a:prstGeom prst="flowChartConnector">
                <a:avLst/>
              </a:prstGeom>
              <a:blipFill>
                <a:blip r:embed="rId4" cstate="email">
                  <a:extLst>
                    <a:ext uri="{28A0092B-C50C-407E-A947-70E740481C1C}">
                      <a14:useLocalDpi xmlns:a14="http://schemas.microsoft.com/office/drawing/2010/main"/>
                    </a:ext>
                  </a:extLst>
                </a:blip>
                <a:stretch>
                  <a:fillRect t="-417" b="-417"/>
                </a:stretch>
              </a:blipFill>
            </p:spPr>
            <p:txBody>
              <a:bodyPr/>
              <a:lstStyle/>
              <a:p>
                <a:endParaRPr lang="en-IN"/>
              </a:p>
            </p:txBody>
          </p:sp>
        </p:grpSp>
        <p:grpSp>
          <p:nvGrpSpPr>
            <p:cNvPr id="12" name="Group 12"/>
            <p:cNvGrpSpPr/>
            <p:nvPr/>
          </p:nvGrpSpPr>
          <p:grpSpPr>
            <a:xfrm>
              <a:off x="6691272" y="6562840"/>
              <a:ext cx="5483830" cy="3192861"/>
              <a:chOff x="0" y="0"/>
              <a:chExt cx="748177" cy="494658"/>
            </a:xfrm>
          </p:grpSpPr>
          <p:sp>
            <p:nvSpPr>
              <p:cNvPr id="13" name="Freeform 13"/>
              <p:cNvSpPr/>
              <p:nvPr/>
            </p:nvSpPr>
            <p:spPr>
              <a:xfrm>
                <a:off x="0" y="0"/>
                <a:ext cx="748177" cy="494658"/>
              </a:xfrm>
              <a:prstGeom prst="flowChartConnector">
                <a:avLst/>
              </a:prstGeom>
              <a:blipFill>
                <a:blip r:embed="rId5" cstate="email">
                  <a:extLst>
                    <a:ext uri="{28A0092B-C50C-407E-A947-70E740481C1C}">
                      <a14:useLocalDpi xmlns:a14="http://schemas.microsoft.com/office/drawing/2010/main"/>
                    </a:ext>
                  </a:extLst>
                </a:blip>
                <a:stretch>
                  <a:fillRect t="-83950" b="-42926"/>
                </a:stretch>
              </a:blipFill>
            </p:spPr>
            <p:txBody>
              <a:bodyPr/>
              <a:lstStyle/>
              <a:p>
                <a:endParaRPr lang="en-IN"/>
              </a:p>
            </p:txBody>
          </p:sp>
        </p:grpSp>
        <p:grpSp>
          <p:nvGrpSpPr>
            <p:cNvPr id="14" name="Group 14"/>
            <p:cNvGrpSpPr/>
            <p:nvPr/>
          </p:nvGrpSpPr>
          <p:grpSpPr>
            <a:xfrm>
              <a:off x="12801600" y="6588908"/>
              <a:ext cx="4895989" cy="3192861"/>
              <a:chOff x="0" y="0"/>
              <a:chExt cx="696291" cy="494658"/>
            </a:xfrm>
          </p:grpSpPr>
          <p:sp>
            <p:nvSpPr>
              <p:cNvPr id="15" name="Freeform 15"/>
              <p:cNvSpPr/>
              <p:nvPr/>
            </p:nvSpPr>
            <p:spPr>
              <a:xfrm>
                <a:off x="0" y="0"/>
                <a:ext cx="696291" cy="494658"/>
              </a:xfrm>
              <a:prstGeom prst="flowChartConnector">
                <a:avLst/>
              </a:prstGeom>
              <a:blipFill>
                <a:blip r:embed="rId6" cstate="email">
                  <a:extLst>
                    <a:ext uri="{28A0092B-C50C-407E-A947-70E740481C1C}">
                      <a14:useLocalDpi xmlns:a14="http://schemas.microsoft.com/office/drawing/2010/main"/>
                    </a:ext>
                  </a:extLst>
                </a:blip>
                <a:stretch>
                  <a:fillRect l="-3281" r="-3281"/>
                </a:stretch>
              </a:blipFill>
            </p:spPr>
            <p:txBody>
              <a:bodyPr/>
              <a:lstStyle/>
              <a:p>
                <a:endParaRPr lang="en-IN"/>
              </a:p>
            </p:txBody>
          </p:sp>
        </p:grpSp>
      </p:grpSp>
      <p:grpSp>
        <p:nvGrpSpPr>
          <p:cNvPr id="16" name="Group 16"/>
          <p:cNvGrpSpPr/>
          <p:nvPr/>
        </p:nvGrpSpPr>
        <p:grpSpPr>
          <a:xfrm rot="-5400000">
            <a:off x="-907772" y="819266"/>
            <a:ext cx="2933030" cy="1294498"/>
            <a:chOff x="0" y="0"/>
            <a:chExt cx="1381212" cy="609600"/>
          </a:xfrm>
        </p:grpSpPr>
        <p:sp>
          <p:nvSpPr>
            <p:cNvPr id="17" name="Freeform 17"/>
            <p:cNvSpPr/>
            <p:nvPr/>
          </p:nvSpPr>
          <p:spPr>
            <a:xfrm>
              <a:off x="35260" y="0"/>
              <a:ext cx="1310692" cy="588152"/>
            </a:xfrm>
            <a:custGeom>
              <a:avLst/>
              <a:gdLst/>
              <a:ahLst/>
              <a:cxnLst/>
              <a:rect l="l" t="t" r="r" b="b"/>
              <a:pathLst>
                <a:path w="1310692" h="588152">
                  <a:moveTo>
                    <a:pt x="612831" y="572071"/>
                  </a:moveTo>
                  <a:lnTo>
                    <a:pt x="7255" y="37529"/>
                  </a:lnTo>
                  <a:cubicBezTo>
                    <a:pt x="569" y="31626"/>
                    <a:pt x="-1767" y="22203"/>
                    <a:pt x="1388" y="13861"/>
                  </a:cubicBezTo>
                  <a:cubicBezTo>
                    <a:pt x="4543" y="5519"/>
                    <a:pt x="12531" y="0"/>
                    <a:pt x="21449" y="0"/>
                  </a:cubicBezTo>
                  <a:lnTo>
                    <a:pt x="1289243" y="0"/>
                  </a:lnTo>
                  <a:cubicBezTo>
                    <a:pt x="1298161" y="0"/>
                    <a:pt x="1306149" y="5519"/>
                    <a:pt x="1309304" y="13861"/>
                  </a:cubicBezTo>
                  <a:cubicBezTo>
                    <a:pt x="1312459" y="22203"/>
                    <a:pt x="1310123" y="31627"/>
                    <a:pt x="1303436" y="37529"/>
                  </a:cubicBezTo>
                  <a:lnTo>
                    <a:pt x="697861" y="572071"/>
                  </a:lnTo>
                  <a:cubicBezTo>
                    <a:pt x="673572" y="593512"/>
                    <a:pt x="637120" y="593512"/>
                    <a:pt x="612831" y="572071"/>
                  </a:cubicBezTo>
                  <a:close/>
                </a:path>
              </a:pathLst>
            </a:custGeom>
            <a:solidFill>
              <a:srgbClr val="404341"/>
            </a:solidFill>
          </p:spPr>
          <p:txBody>
            <a:bodyPr/>
            <a:lstStyle/>
            <a:p>
              <a:endParaRPr lang="en-IN"/>
            </a:p>
          </p:txBody>
        </p:sp>
        <p:sp>
          <p:nvSpPr>
            <p:cNvPr id="18" name="TextBox 18"/>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9" name="Freeform 19"/>
          <p:cNvSpPr/>
          <p:nvPr/>
        </p:nvSpPr>
        <p:spPr>
          <a:xfrm flipH="1">
            <a:off x="16864991" y="442089"/>
            <a:ext cx="2617753" cy="4981883"/>
          </a:xfrm>
          <a:custGeom>
            <a:avLst/>
            <a:gdLst/>
            <a:ahLst/>
            <a:cxnLst/>
            <a:rect l="l" t="t" r="r" b="b"/>
            <a:pathLst>
              <a:path w="2617753" h="4981883">
                <a:moveTo>
                  <a:pt x="2617753" y="0"/>
                </a:moveTo>
                <a:lnTo>
                  <a:pt x="0" y="0"/>
                </a:lnTo>
                <a:lnTo>
                  <a:pt x="0" y="4981883"/>
                </a:lnTo>
                <a:lnTo>
                  <a:pt x="2617753" y="4981883"/>
                </a:lnTo>
                <a:lnTo>
                  <a:pt x="2617753"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IN"/>
          </a:p>
        </p:txBody>
      </p:sp>
      <p:sp>
        <p:nvSpPr>
          <p:cNvPr id="21" name="TextBox 20">
            <a:extLst>
              <a:ext uri="{FF2B5EF4-FFF2-40B4-BE49-F238E27FC236}">
                <a16:creationId xmlns:a16="http://schemas.microsoft.com/office/drawing/2014/main" id="{98D2EA66-45C9-DE77-6D35-18EFC2480F31}"/>
              </a:ext>
            </a:extLst>
          </p:cNvPr>
          <p:cNvSpPr txBox="1"/>
          <p:nvPr/>
        </p:nvSpPr>
        <p:spPr>
          <a:xfrm>
            <a:off x="1271785" y="2392444"/>
            <a:ext cx="6830267" cy="3600986"/>
          </a:xfrm>
          <a:prstGeom prst="rect">
            <a:avLst/>
          </a:prstGeom>
          <a:noFill/>
        </p:spPr>
        <p:txBody>
          <a:bodyPr wrap="square">
            <a:spAutoFit/>
          </a:bodyPr>
          <a:lstStyle/>
          <a:p>
            <a:pPr marR="0" algn="just"/>
            <a:r>
              <a:rPr lang="en-US" sz="3200" b="1" i="1" dirty="0">
                <a:effectLst/>
                <a:latin typeface="Times New Roman" panose="02020603050405020304" pitchFamily="18" charset="0"/>
                <a:ea typeface="Times New Roman" panose="02020603050405020304" pitchFamily="18" charset="0"/>
              </a:rPr>
              <a:t>Overview</a:t>
            </a:r>
            <a:endParaRPr lang="en-US" sz="3200" dirty="0">
              <a:effectLst/>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Handy’s Four Types of Culture is another theoretical model that provides a shared language for workplace diagnosis. </a:t>
            </a:r>
          </a:p>
          <a:p>
            <a:pPr marL="457200" marR="0" indent="-457200" algn="just">
              <a:buFont typeface="Wingdings" panose="05000000000000000000" pitchFamily="2" charset="2"/>
              <a:buChar char="Ø"/>
            </a:pPr>
            <a:endParaRPr lang="en-US" sz="2800" dirty="0">
              <a:effectLst/>
              <a:latin typeface="Times New Roman" panose="02020603050405020304" pitchFamily="18" charset="0"/>
              <a:ea typeface="Times New Roman" panose="02020603050405020304" pitchFamily="18" charset="0"/>
            </a:endParaRPr>
          </a:p>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It determines the most effective management style to motivate the organisational team (Handy, 2024). </a:t>
            </a:r>
          </a:p>
        </p:txBody>
      </p:sp>
      <p:sp>
        <p:nvSpPr>
          <p:cNvPr id="25" name="TextBox 24">
            <a:extLst>
              <a:ext uri="{FF2B5EF4-FFF2-40B4-BE49-F238E27FC236}">
                <a16:creationId xmlns:a16="http://schemas.microsoft.com/office/drawing/2014/main" id="{1B6FAC2C-4A49-8F93-360B-F73D050ECBEF}"/>
              </a:ext>
            </a:extLst>
          </p:cNvPr>
          <p:cNvSpPr txBox="1"/>
          <p:nvPr/>
        </p:nvSpPr>
        <p:spPr>
          <a:xfrm>
            <a:off x="9549852" y="2392444"/>
            <a:ext cx="6514635" cy="3170099"/>
          </a:xfrm>
          <a:prstGeom prst="rect">
            <a:avLst/>
          </a:prstGeom>
          <a:noFill/>
        </p:spPr>
        <p:txBody>
          <a:bodyPr wrap="square">
            <a:spAutoFit/>
          </a:bodyPr>
          <a:lstStyle/>
          <a:p>
            <a:pPr marR="0" lvl="0" algn="just" defTabSz="914400" rtl="0" eaLnBrk="1" fontAlgn="auto" latinLnBrk="0" hangingPunct="1">
              <a:lnSpc>
                <a:spcPct val="100000"/>
              </a:lnSpc>
              <a:spcBef>
                <a:spcPts val="0"/>
              </a:spcBef>
              <a:spcAft>
                <a:spcPts val="0"/>
              </a:spcAft>
              <a:buClrTx/>
              <a:buSzTx/>
              <a:tabLst/>
              <a:defRPr/>
            </a:pPr>
            <a:r>
              <a:rPr kumimoji="0" lang="en-US" sz="3200" b="1" i="1"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Significant impact on culture</a:t>
            </a:r>
            <a:endPar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presence of this framework drives structural </a:t>
            </a:r>
            <a:r>
              <a:rPr kumimoji="0" lang="en-US" sz="2800" b="0" i="0"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hybridisation</a:t>
            </a: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and balances the local agility of the business. </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It also promotes customisation of the processes to fit the situation accordingly. </a:t>
            </a:r>
          </a:p>
        </p:txBody>
      </p:sp>
      <p:sp>
        <p:nvSpPr>
          <p:cNvPr id="31" name="TextBox 30">
            <a:extLst>
              <a:ext uri="{FF2B5EF4-FFF2-40B4-BE49-F238E27FC236}">
                <a16:creationId xmlns:a16="http://schemas.microsoft.com/office/drawing/2014/main" id="{2B0D319C-FCED-2163-0AE1-3D7053A9F40D}"/>
              </a:ext>
            </a:extLst>
          </p:cNvPr>
          <p:cNvSpPr txBox="1"/>
          <p:nvPr/>
        </p:nvSpPr>
        <p:spPr>
          <a:xfrm>
            <a:off x="5900984" y="1180538"/>
            <a:ext cx="12091736" cy="927177"/>
          </a:xfrm>
          <a:prstGeom prst="rect">
            <a:avLst/>
          </a:prstGeom>
          <a:noFill/>
        </p:spPr>
        <p:txBody>
          <a:bodyPr wrap="square">
            <a:spAutoFit/>
          </a:bodyPr>
          <a:lstStyle/>
          <a:p>
            <a:pPr marL="0" marR="0" algn="just">
              <a:lnSpc>
                <a:spcPct val="200000"/>
              </a:lnSpc>
              <a:buNone/>
            </a:pPr>
            <a:r>
              <a:rPr lang="en-US" sz="3200" b="1" dirty="0">
                <a:effectLst/>
                <a:latin typeface="Times New Roman" panose="02020603050405020304" pitchFamily="18" charset="0"/>
              </a:rPr>
              <a:t>Handy’s Four Types of Culture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grpSp>
        <p:nvGrpSpPr>
          <p:cNvPr id="5" name="Group 5"/>
          <p:cNvGrpSpPr/>
          <p:nvPr/>
        </p:nvGrpSpPr>
        <p:grpSpPr>
          <a:xfrm>
            <a:off x="-1400641" y="1105132"/>
            <a:ext cx="6314833" cy="3466546"/>
            <a:chOff x="0" y="0"/>
            <a:chExt cx="2315364" cy="860461"/>
          </a:xfrm>
        </p:grpSpPr>
        <p:sp>
          <p:nvSpPr>
            <p:cNvPr id="6" name="Freeform 6"/>
            <p:cNvSpPr/>
            <p:nvPr/>
          </p:nvSpPr>
          <p:spPr>
            <a:xfrm>
              <a:off x="0" y="0"/>
              <a:ext cx="2315364" cy="860461"/>
            </a:xfrm>
            <a:custGeom>
              <a:avLst/>
              <a:gdLst/>
              <a:ahLst/>
              <a:cxnLst/>
              <a:rect l="l" t="t" r="r" b="b"/>
              <a:pathLst>
                <a:path w="2315364" h="860461">
                  <a:moveTo>
                    <a:pt x="19089" y="0"/>
                  </a:moveTo>
                  <a:lnTo>
                    <a:pt x="2296275" y="0"/>
                  </a:lnTo>
                  <a:cubicBezTo>
                    <a:pt x="2301338" y="0"/>
                    <a:pt x="2306193" y="2011"/>
                    <a:pt x="2309773" y="5591"/>
                  </a:cubicBezTo>
                  <a:cubicBezTo>
                    <a:pt x="2313353" y="9171"/>
                    <a:pt x="2315364" y="14027"/>
                    <a:pt x="2315364" y="19089"/>
                  </a:cubicBezTo>
                  <a:lnTo>
                    <a:pt x="2315364" y="841372"/>
                  </a:lnTo>
                  <a:cubicBezTo>
                    <a:pt x="2315364" y="851915"/>
                    <a:pt x="2306818" y="860461"/>
                    <a:pt x="2296275" y="860461"/>
                  </a:cubicBezTo>
                  <a:lnTo>
                    <a:pt x="19089" y="860461"/>
                  </a:lnTo>
                  <a:cubicBezTo>
                    <a:pt x="14027" y="860461"/>
                    <a:pt x="9171" y="858450"/>
                    <a:pt x="5591" y="854870"/>
                  </a:cubicBezTo>
                  <a:cubicBezTo>
                    <a:pt x="2011" y="851290"/>
                    <a:pt x="0" y="846435"/>
                    <a:pt x="0" y="841372"/>
                  </a:cubicBezTo>
                  <a:lnTo>
                    <a:pt x="0" y="19089"/>
                  </a:lnTo>
                  <a:cubicBezTo>
                    <a:pt x="0" y="14027"/>
                    <a:pt x="2011" y="9171"/>
                    <a:pt x="5591" y="5591"/>
                  </a:cubicBezTo>
                  <a:cubicBezTo>
                    <a:pt x="9171" y="2011"/>
                    <a:pt x="14027" y="0"/>
                    <a:pt x="19089" y="0"/>
                  </a:cubicBezTo>
                  <a:close/>
                </a:path>
              </a:pathLst>
            </a:custGeom>
            <a:solidFill>
              <a:srgbClr val="404341"/>
            </a:solidFill>
            <a:ln cap="rnd">
              <a:noFill/>
              <a:prstDash val="solid"/>
              <a:round/>
            </a:ln>
          </p:spPr>
          <p:txBody>
            <a:bodyPr/>
            <a:lstStyle/>
            <a:p>
              <a:endParaRPr lang="en-IN"/>
            </a:p>
          </p:txBody>
        </p:sp>
        <p:sp>
          <p:nvSpPr>
            <p:cNvPr id="7" name="TextBox 7"/>
            <p:cNvSpPr txBox="1"/>
            <p:nvPr/>
          </p:nvSpPr>
          <p:spPr>
            <a:xfrm>
              <a:off x="0" y="-47625"/>
              <a:ext cx="2315364" cy="908086"/>
            </a:xfrm>
            <a:prstGeom prst="rect">
              <a:avLst/>
            </a:prstGeom>
          </p:spPr>
          <p:txBody>
            <a:bodyPr lIns="50800" tIns="50800" rIns="50800" bIns="50800" rtlCol="0" anchor="ctr"/>
            <a:lstStyle/>
            <a:p>
              <a:pPr algn="ctr">
                <a:lnSpc>
                  <a:spcPts val="3359"/>
                </a:lnSpc>
              </a:pPr>
              <a:endParaRPr/>
            </a:p>
          </p:txBody>
        </p:sp>
      </p:grpSp>
      <p:grpSp>
        <p:nvGrpSpPr>
          <p:cNvPr id="10" name="Group 10"/>
          <p:cNvGrpSpPr/>
          <p:nvPr/>
        </p:nvGrpSpPr>
        <p:grpSpPr>
          <a:xfrm>
            <a:off x="304800" y="1379618"/>
            <a:ext cx="4253614" cy="2932094"/>
            <a:chOff x="0" y="0"/>
            <a:chExt cx="658996" cy="454258"/>
          </a:xfrm>
        </p:grpSpPr>
        <p:sp>
          <p:nvSpPr>
            <p:cNvPr id="11" name="Freeform 11"/>
            <p:cNvSpPr/>
            <p:nvPr/>
          </p:nvSpPr>
          <p:spPr>
            <a:xfrm>
              <a:off x="0" y="0"/>
              <a:ext cx="658996" cy="454258"/>
            </a:xfrm>
            <a:custGeom>
              <a:avLst/>
              <a:gdLst/>
              <a:ahLst/>
              <a:cxnLst/>
              <a:rect l="l" t="t" r="r" b="b"/>
              <a:pathLst>
                <a:path w="658996" h="454258">
                  <a:moveTo>
                    <a:pt x="36402" y="0"/>
                  </a:moveTo>
                  <a:lnTo>
                    <a:pt x="622595" y="0"/>
                  </a:lnTo>
                  <a:cubicBezTo>
                    <a:pt x="642699" y="0"/>
                    <a:pt x="658996" y="16298"/>
                    <a:pt x="658996" y="36402"/>
                  </a:cubicBezTo>
                  <a:lnTo>
                    <a:pt x="658996" y="417856"/>
                  </a:lnTo>
                  <a:cubicBezTo>
                    <a:pt x="658996" y="437960"/>
                    <a:pt x="642699" y="454258"/>
                    <a:pt x="622595" y="454258"/>
                  </a:cubicBezTo>
                  <a:lnTo>
                    <a:pt x="36402" y="454258"/>
                  </a:lnTo>
                  <a:cubicBezTo>
                    <a:pt x="16298" y="454258"/>
                    <a:pt x="0" y="437960"/>
                    <a:pt x="0" y="417856"/>
                  </a:cubicBezTo>
                  <a:lnTo>
                    <a:pt x="0" y="36402"/>
                  </a:lnTo>
                  <a:cubicBezTo>
                    <a:pt x="0" y="16298"/>
                    <a:pt x="16298" y="0"/>
                    <a:pt x="36402" y="0"/>
                  </a:cubicBezTo>
                  <a:close/>
                </a:path>
              </a:pathLst>
            </a:custGeom>
            <a:blipFill>
              <a:blip r:embed="rId3" cstate="email">
                <a:extLst>
                  <a:ext uri="{28A0092B-C50C-407E-A947-70E740481C1C}">
                    <a14:useLocalDpi xmlns:a14="http://schemas.microsoft.com/office/drawing/2010/main"/>
                  </a:ext>
                </a:extLst>
              </a:blip>
              <a:stretch>
                <a:fillRect l="-1651" r="-1651"/>
              </a:stretch>
            </a:blipFill>
          </p:spPr>
          <p:txBody>
            <a:bodyPr/>
            <a:lstStyle/>
            <a:p>
              <a:endParaRPr lang="en-IN"/>
            </a:p>
          </p:txBody>
        </p:sp>
      </p:grpSp>
      <p:sp>
        <p:nvSpPr>
          <p:cNvPr id="20" name="TextBox 20"/>
          <p:cNvSpPr txBox="1"/>
          <p:nvPr/>
        </p:nvSpPr>
        <p:spPr>
          <a:xfrm>
            <a:off x="10134551" y="798995"/>
            <a:ext cx="6314833" cy="1774140"/>
          </a:xfrm>
          <a:prstGeom prst="rect">
            <a:avLst/>
          </a:prstGeom>
        </p:spPr>
        <p:txBody>
          <a:bodyPr wrap="square" lIns="0" tIns="0" rIns="0" bIns="0" rtlCol="0" anchor="t">
            <a:spAutoFit/>
          </a:bodyPr>
          <a:lstStyle/>
          <a:p>
            <a:pPr algn="l">
              <a:lnSpc>
                <a:spcPts val="6800"/>
              </a:lnSpc>
            </a:pPr>
            <a:r>
              <a:rPr lang="en-US" sz="8000" spc="-374" dirty="0">
                <a:solidFill>
                  <a:srgbClr val="231F20"/>
                </a:solidFill>
                <a:latin typeface="Heading Now 71-78"/>
                <a:ea typeface="Heading Now 71-78"/>
                <a:cs typeface="Heading Now 71-78"/>
                <a:sym typeface="Heading Now 71-78"/>
              </a:rPr>
              <a:t>Cultural elements</a:t>
            </a:r>
          </a:p>
        </p:txBody>
      </p:sp>
      <p:sp>
        <p:nvSpPr>
          <p:cNvPr id="21" name="Freeform 21"/>
          <p:cNvSpPr/>
          <p:nvPr/>
        </p:nvSpPr>
        <p:spPr>
          <a:xfrm>
            <a:off x="-268074" y="8283370"/>
            <a:ext cx="3007321" cy="2605092"/>
          </a:xfrm>
          <a:custGeom>
            <a:avLst/>
            <a:gdLst/>
            <a:ahLst/>
            <a:cxnLst/>
            <a:rect l="l" t="t" r="r" b="b"/>
            <a:pathLst>
              <a:path w="3007321" h="2605092">
                <a:moveTo>
                  <a:pt x="0" y="0"/>
                </a:moveTo>
                <a:lnTo>
                  <a:pt x="3007320" y="0"/>
                </a:lnTo>
                <a:lnTo>
                  <a:pt x="3007320" y="2605092"/>
                </a:lnTo>
                <a:lnTo>
                  <a:pt x="0" y="2605092"/>
                </a:lnTo>
                <a:lnTo>
                  <a:pt x="0" y="0"/>
                </a:lnTo>
                <a:close/>
              </a:path>
            </a:pathLst>
          </a:custGeom>
          <a:blipFill>
            <a:blip>
              <a:extLst>
                <a:ext uri="{96DAC541-7B7A-43D3-8B79-37D633B846F1}">
                  <asvg:svgBlip xmlns:asvg="http://schemas.microsoft.com/office/drawing/2016/SVG/main" r:embed="rId4"/>
                </a:ext>
              </a:extLst>
            </a:blip>
            <a:stretch>
              <a:fillRect/>
            </a:stretch>
          </a:blipFill>
          <a:ln cap="sq">
            <a:noFill/>
            <a:prstDash val="solid"/>
            <a:miter/>
          </a:ln>
        </p:spPr>
        <p:txBody>
          <a:bodyPr/>
          <a:lstStyle/>
          <a:p>
            <a:endParaRPr lang="en-IN"/>
          </a:p>
        </p:txBody>
      </p:sp>
      <p:grpSp>
        <p:nvGrpSpPr>
          <p:cNvPr id="22" name="Group 22"/>
          <p:cNvGrpSpPr/>
          <p:nvPr/>
        </p:nvGrpSpPr>
        <p:grpSpPr>
          <a:xfrm rot="-6092105">
            <a:off x="-1249873" y="7100457"/>
            <a:ext cx="3152403" cy="1818516"/>
            <a:chOff x="0" y="0"/>
            <a:chExt cx="1056743" cy="609600"/>
          </a:xfrm>
        </p:grpSpPr>
        <p:sp>
          <p:nvSpPr>
            <p:cNvPr id="23" name="Freeform 23"/>
            <p:cNvSpPr/>
            <p:nvPr/>
          </p:nvSpPr>
          <p:spPr>
            <a:xfrm>
              <a:off x="28671" y="0"/>
              <a:ext cx="999401" cy="585508"/>
            </a:xfrm>
            <a:custGeom>
              <a:avLst/>
              <a:gdLst/>
              <a:ahLst/>
              <a:cxnLst/>
              <a:rect l="l" t="t" r="r" b="b"/>
              <a:pathLst>
                <a:path w="999401" h="585508">
                  <a:moveTo>
                    <a:pt x="465143" y="569729"/>
                  </a:moveTo>
                  <a:lnTo>
                    <a:pt x="5887" y="39871"/>
                  </a:lnTo>
                  <a:cubicBezTo>
                    <a:pt x="-291" y="32743"/>
                    <a:pt x="-1741" y="22666"/>
                    <a:pt x="2177" y="14085"/>
                  </a:cubicBezTo>
                  <a:cubicBezTo>
                    <a:pt x="6095" y="5505"/>
                    <a:pt x="14660" y="0"/>
                    <a:pt x="24092" y="0"/>
                  </a:cubicBezTo>
                  <a:lnTo>
                    <a:pt x="975309" y="0"/>
                  </a:lnTo>
                  <a:cubicBezTo>
                    <a:pt x="984742" y="0"/>
                    <a:pt x="993307" y="5505"/>
                    <a:pt x="997225" y="14085"/>
                  </a:cubicBezTo>
                  <a:cubicBezTo>
                    <a:pt x="1001142" y="22666"/>
                    <a:pt x="999692" y="32743"/>
                    <a:pt x="993514" y="39871"/>
                  </a:cubicBezTo>
                  <a:lnTo>
                    <a:pt x="534259" y="569729"/>
                  </a:lnTo>
                  <a:cubicBezTo>
                    <a:pt x="525572" y="579751"/>
                    <a:pt x="512963" y="585508"/>
                    <a:pt x="499701" y="585508"/>
                  </a:cubicBezTo>
                  <a:cubicBezTo>
                    <a:pt x="486438" y="585508"/>
                    <a:pt x="473829" y="579751"/>
                    <a:pt x="465143" y="569729"/>
                  </a:cubicBezTo>
                  <a:close/>
                </a:path>
              </a:pathLst>
            </a:custGeom>
            <a:solidFill>
              <a:srgbClr val="404341"/>
            </a:solidFill>
          </p:spPr>
          <p:txBody>
            <a:bodyPr/>
            <a:lstStyle/>
            <a:p>
              <a:endParaRPr lang="en-IN"/>
            </a:p>
          </p:txBody>
        </p:sp>
        <p:sp>
          <p:nvSpPr>
            <p:cNvPr id="24" name="TextBox 24"/>
            <p:cNvSpPr txBox="1"/>
            <p:nvPr/>
          </p:nvSpPr>
          <p:spPr>
            <a:xfrm>
              <a:off x="326630" y="-47625"/>
              <a:ext cx="403484" cy="428625"/>
            </a:xfrm>
            <a:prstGeom prst="rect">
              <a:avLst/>
            </a:prstGeom>
          </p:spPr>
          <p:txBody>
            <a:bodyPr lIns="50800" tIns="50800" rIns="50800" bIns="50800" rtlCol="0" anchor="ctr"/>
            <a:lstStyle/>
            <a:p>
              <a:pPr algn="ctr">
                <a:lnSpc>
                  <a:spcPts val="3359"/>
                </a:lnSpc>
              </a:pPr>
              <a:endParaRPr/>
            </a:p>
          </p:txBody>
        </p:sp>
      </p:grpSp>
      <p:sp>
        <p:nvSpPr>
          <p:cNvPr id="25" name="Freeform 25"/>
          <p:cNvSpPr/>
          <p:nvPr/>
        </p:nvSpPr>
        <p:spPr>
          <a:xfrm rot="5400000">
            <a:off x="15566507" y="969552"/>
            <a:ext cx="2758990" cy="993236"/>
          </a:xfrm>
          <a:custGeom>
            <a:avLst/>
            <a:gdLst/>
            <a:ahLst/>
            <a:cxnLst/>
            <a:rect l="l" t="t" r="r" b="b"/>
            <a:pathLst>
              <a:path w="2758990" h="993236">
                <a:moveTo>
                  <a:pt x="0" y="0"/>
                </a:moveTo>
                <a:lnTo>
                  <a:pt x="2758990" y="0"/>
                </a:lnTo>
                <a:lnTo>
                  <a:pt x="2758990" y="993236"/>
                </a:lnTo>
                <a:lnTo>
                  <a:pt x="0" y="99323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grpSp>
        <p:nvGrpSpPr>
          <p:cNvPr id="28" name="Group 27">
            <a:extLst>
              <a:ext uri="{FF2B5EF4-FFF2-40B4-BE49-F238E27FC236}">
                <a16:creationId xmlns:a16="http://schemas.microsoft.com/office/drawing/2014/main" id="{9B493D2D-050A-4C66-D464-3608FF5358F2}"/>
              </a:ext>
            </a:extLst>
          </p:cNvPr>
          <p:cNvGrpSpPr/>
          <p:nvPr/>
        </p:nvGrpSpPr>
        <p:grpSpPr>
          <a:xfrm>
            <a:off x="761697" y="5428552"/>
            <a:ext cx="8095785" cy="1077218"/>
            <a:chOff x="2178765" y="6284827"/>
            <a:chExt cx="8095785" cy="1077218"/>
          </a:xfrm>
        </p:grpSpPr>
        <p:sp>
          <p:nvSpPr>
            <p:cNvPr id="16" name="Freeform 16"/>
            <p:cNvSpPr/>
            <p:nvPr/>
          </p:nvSpPr>
          <p:spPr>
            <a:xfrm>
              <a:off x="2178765" y="6284827"/>
              <a:ext cx="602099" cy="602099"/>
            </a:xfrm>
            <a:custGeom>
              <a:avLst/>
              <a:gdLst/>
              <a:ahLst/>
              <a:cxnLst/>
              <a:rect l="l" t="t" r="r" b="b"/>
              <a:pathLst>
                <a:path w="602099" h="602099">
                  <a:moveTo>
                    <a:pt x="0" y="0"/>
                  </a:moveTo>
                  <a:lnTo>
                    <a:pt x="602099" y="0"/>
                  </a:lnTo>
                  <a:lnTo>
                    <a:pt x="602099" y="602099"/>
                  </a:lnTo>
                  <a:lnTo>
                    <a:pt x="0" y="602099"/>
                  </a:lnTo>
                  <a:lnTo>
                    <a:pt x="0" y="0"/>
                  </a:lnTo>
                  <a:close/>
                </a:path>
              </a:pathLst>
            </a:custGeom>
            <a:blipFill>
              <a:blip>
                <a:extLst>
                  <a:ext uri="{96DAC541-7B7A-43D3-8B79-37D633B846F1}">
                    <asvg:svgBlip xmlns:asvg="http://schemas.microsoft.com/office/drawing/2016/SVG/main" r:embed="rId6"/>
                  </a:ext>
                </a:extLst>
              </a:blip>
              <a:stretch>
                <a:fillRect/>
              </a:stretch>
            </a:blipFill>
            <a:ln cap="sq">
              <a:noFill/>
              <a:prstDash val="solid"/>
              <a:miter/>
            </a:ln>
          </p:spPr>
          <p:txBody>
            <a:bodyPr/>
            <a:lstStyle/>
            <a:p>
              <a:endParaRPr lang="en-IN"/>
            </a:p>
          </p:txBody>
        </p:sp>
        <p:sp>
          <p:nvSpPr>
            <p:cNvPr id="27" name="TextBox 26">
              <a:extLst>
                <a:ext uri="{FF2B5EF4-FFF2-40B4-BE49-F238E27FC236}">
                  <a16:creationId xmlns:a16="http://schemas.microsoft.com/office/drawing/2014/main" id="{45FEFB57-D3E8-2552-D89B-7503C64720CD}"/>
                </a:ext>
              </a:extLst>
            </p:cNvPr>
            <p:cNvSpPr txBox="1"/>
            <p:nvPr/>
          </p:nvSpPr>
          <p:spPr>
            <a:xfrm>
              <a:off x="2392411" y="6284827"/>
              <a:ext cx="7882139" cy="1077218"/>
            </a:xfrm>
            <a:prstGeom prst="rect">
              <a:avLst/>
            </a:prstGeom>
            <a:noFill/>
          </p:spPr>
          <p:txBody>
            <a:bodyPr wrap="square">
              <a:spAutoFit/>
            </a:bodyPr>
            <a:lstStyle/>
            <a:p>
              <a:pPr marL="457200" marR="0" indent="-457200" algn="just">
                <a:buFont typeface="Wingdings" panose="05000000000000000000" pitchFamily="2" charset="2"/>
                <a:buChar char="§"/>
              </a:pPr>
              <a:r>
                <a:rPr lang="en-US" sz="3200" dirty="0">
                  <a:effectLst/>
                  <a:latin typeface="Times New Roman" panose="02020603050405020304" pitchFamily="18" charset="0"/>
                  <a:ea typeface="Times New Roman" panose="02020603050405020304" pitchFamily="18" charset="0"/>
                </a:rPr>
                <a:t>A high-power distance is found, which makes the decision-making </a:t>
              </a:r>
              <a:r>
                <a:rPr lang="en-US" sz="3200" dirty="0" err="1">
                  <a:effectLst/>
                  <a:latin typeface="Times New Roman" panose="02020603050405020304" pitchFamily="18" charset="0"/>
                  <a:ea typeface="Times New Roman" panose="02020603050405020304" pitchFamily="18" charset="0"/>
                </a:rPr>
                <a:t>centralised</a:t>
              </a:r>
              <a:r>
                <a:rPr lang="en-US" sz="3200" dirty="0">
                  <a:effectLst/>
                  <a:latin typeface="Times New Roman" panose="02020603050405020304" pitchFamily="18" charset="0"/>
                  <a:ea typeface="Times New Roman" panose="02020603050405020304" pitchFamily="18" charset="0"/>
                </a:rPr>
                <a:t>. </a:t>
              </a:r>
            </a:p>
          </p:txBody>
        </p:sp>
      </p:grpSp>
      <p:pic>
        <p:nvPicPr>
          <p:cNvPr id="3" name="Picture 2">
            <a:extLst>
              <a:ext uri="{FF2B5EF4-FFF2-40B4-BE49-F238E27FC236}">
                <a16:creationId xmlns:a16="http://schemas.microsoft.com/office/drawing/2014/main" id="{57CAA280-9CCF-FA0B-F319-A2AED18A40C7}"/>
              </a:ext>
            </a:extLst>
          </p:cNvPr>
          <p:cNvPicPr>
            <a:picLocks noChangeAspect="1"/>
          </p:cNvPicPr>
          <p:nvPr/>
        </p:nvPicPr>
        <p:blipFill>
          <a:blip r:embed="rId7"/>
          <a:stretch>
            <a:fillRect/>
          </a:stretch>
        </p:blipFill>
        <p:spPr>
          <a:xfrm>
            <a:off x="9160042" y="3285455"/>
            <a:ext cx="8366261" cy="6071530"/>
          </a:xfrm>
          <a:prstGeom prst="rect">
            <a:avLst/>
          </a:prstGeom>
          <a:ln>
            <a:solidFill>
              <a:schemeClr val="accent1"/>
            </a:solid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3083A186-5165-1F8A-70EB-931BDF1F5A1A}"/>
              </a:ext>
            </a:extLst>
          </p:cNvPr>
          <p:cNvSpPr txBox="1"/>
          <p:nvPr/>
        </p:nvSpPr>
        <p:spPr>
          <a:xfrm>
            <a:off x="11811000" y="9488005"/>
            <a:ext cx="9841830" cy="369332"/>
          </a:xfrm>
          <a:prstGeom prst="rect">
            <a:avLst/>
          </a:prstGeom>
          <a:noFill/>
        </p:spPr>
        <p:txBody>
          <a:bodyPr wrap="square">
            <a:spAutoFit/>
          </a:bodyPr>
          <a:lstStyle/>
          <a:p>
            <a:r>
              <a:rPr lang="en-US" sz="1800" kern="0" dirty="0">
                <a:effectLst/>
                <a:latin typeface="Times New Roman" panose="02020603050405020304" pitchFamily="18" charset="0"/>
                <a:ea typeface="Times New Roman" panose="02020603050405020304" pitchFamily="18" charset="0"/>
              </a:rPr>
              <a:t>(</a:t>
            </a:r>
            <a:r>
              <a:rPr lang="en-US" sz="1800" kern="0" dirty="0" err="1">
                <a:effectLst/>
                <a:latin typeface="Times New Roman" panose="02020603050405020304" pitchFamily="18" charset="0"/>
                <a:ea typeface="Times New Roman" panose="02020603050405020304" pitchFamily="18" charset="0"/>
              </a:rPr>
              <a:t>theculturefactor</a:t>
            </a:r>
            <a:r>
              <a:rPr lang="en-US" sz="1800" kern="0" dirty="0">
                <a:effectLst/>
                <a:latin typeface="Times New Roman" panose="02020603050405020304" pitchFamily="18" charset="0"/>
                <a:ea typeface="Times New Roman" panose="02020603050405020304" pitchFamily="18" charset="0"/>
              </a:rPr>
              <a:t>, 2026)</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a:extLst>
            <a:ext uri="{FF2B5EF4-FFF2-40B4-BE49-F238E27FC236}">
              <a16:creationId xmlns:a16="http://schemas.microsoft.com/office/drawing/2014/main" id="{EAB4D7DF-8325-D3E1-DE3F-287EE94C9281}"/>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0A7F4217-BAD6-35FA-7B94-100BCBEA5D74}"/>
              </a:ext>
            </a:extLst>
          </p:cNvPr>
          <p:cNvSpPr txBox="1"/>
          <p:nvPr/>
        </p:nvSpPr>
        <p:spPr>
          <a:xfrm>
            <a:off x="9939984" y="1300418"/>
            <a:ext cx="6725864" cy="888320"/>
          </a:xfrm>
          <a:prstGeom prst="rect">
            <a:avLst/>
          </a:prstGeom>
        </p:spPr>
        <p:txBody>
          <a:bodyPr lIns="0" tIns="0" rIns="0" bIns="0" rtlCol="0" anchor="t">
            <a:spAutoFit/>
          </a:bodyPr>
          <a:lstStyle/>
          <a:p>
            <a:pPr marL="0" marR="0" lvl="0" indent="0" algn="l" defTabSz="914400" rtl="0" eaLnBrk="1" fontAlgn="auto" latinLnBrk="0" hangingPunct="1">
              <a:lnSpc>
                <a:spcPts val="6800"/>
              </a:lnSpc>
              <a:spcBef>
                <a:spcPts val="0"/>
              </a:spcBef>
              <a:spcAft>
                <a:spcPts val="0"/>
              </a:spcAft>
              <a:buClrTx/>
              <a:buSzTx/>
              <a:buFontTx/>
              <a:buNone/>
              <a:tabLst/>
              <a:defRPr/>
            </a:pPr>
            <a:r>
              <a:rPr kumimoji="0" lang="en-US" sz="6800" b="1" i="0" u="none" strike="noStrike" kern="1200" cap="none" spc="0" normalizeH="0" baseline="0" noProof="0" dirty="0" err="1">
                <a:ln>
                  <a:noFill/>
                </a:ln>
                <a:solidFill>
                  <a:srgbClr val="000000"/>
                </a:solidFill>
                <a:effectLst/>
                <a:uLnTx/>
                <a:uFillTx/>
                <a:latin typeface="Agrandir Bold"/>
                <a:ea typeface="Agrandir Bold"/>
                <a:cs typeface="Agrandir Bold"/>
                <a:sym typeface="Agrandir Bold"/>
              </a:rPr>
              <a:t>Contd</a:t>
            </a:r>
            <a:r>
              <a:rPr kumimoji="0" lang="en-US" sz="6800" b="1" i="0" u="none" strike="noStrike" kern="1200" cap="none" spc="0" normalizeH="0" baseline="0" noProof="0" dirty="0">
                <a:ln>
                  <a:noFill/>
                </a:ln>
                <a:solidFill>
                  <a:srgbClr val="000000"/>
                </a:solidFill>
                <a:effectLst/>
                <a:uLnTx/>
                <a:uFillTx/>
                <a:latin typeface="Agrandir Bold"/>
                <a:ea typeface="Agrandir Bold"/>
                <a:cs typeface="Agrandir Bold"/>
                <a:sym typeface="Agrandir Bold"/>
              </a:rPr>
              <a:t>…</a:t>
            </a:r>
          </a:p>
        </p:txBody>
      </p:sp>
      <p:grpSp>
        <p:nvGrpSpPr>
          <p:cNvPr id="7" name="Group 7">
            <a:extLst>
              <a:ext uri="{FF2B5EF4-FFF2-40B4-BE49-F238E27FC236}">
                <a16:creationId xmlns:a16="http://schemas.microsoft.com/office/drawing/2014/main" id="{F8D2A880-D8AB-8F09-F249-99CE77CBEE80}"/>
              </a:ext>
            </a:extLst>
          </p:cNvPr>
          <p:cNvGrpSpPr/>
          <p:nvPr/>
        </p:nvGrpSpPr>
        <p:grpSpPr>
          <a:xfrm rot="-5400000">
            <a:off x="-1107895" y="7121705"/>
            <a:ext cx="2964710" cy="1308479"/>
            <a:chOff x="0" y="0"/>
            <a:chExt cx="1381212" cy="609600"/>
          </a:xfrm>
        </p:grpSpPr>
        <p:sp>
          <p:nvSpPr>
            <p:cNvPr id="8" name="Freeform 8">
              <a:extLst>
                <a:ext uri="{FF2B5EF4-FFF2-40B4-BE49-F238E27FC236}">
                  <a16:creationId xmlns:a16="http://schemas.microsoft.com/office/drawing/2014/main" id="{B53A5442-CF41-8AC7-3F66-2EC667F63FE7}"/>
                </a:ext>
              </a:extLst>
            </p:cNvPr>
            <p:cNvSpPr/>
            <p:nvPr/>
          </p:nvSpPr>
          <p:spPr>
            <a:xfrm>
              <a:off x="34883" y="0"/>
              <a:ext cx="1311446" cy="588381"/>
            </a:xfrm>
            <a:custGeom>
              <a:avLst/>
              <a:gdLst/>
              <a:ahLst/>
              <a:cxnLst/>
              <a:rect l="l" t="t" r="r" b="b"/>
              <a:pathLst>
                <a:path w="1311446" h="588381">
                  <a:moveTo>
                    <a:pt x="613662" y="572473"/>
                  </a:moveTo>
                  <a:lnTo>
                    <a:pt x="7178" y="37128"/>
                  </a:lnTo>
                  <a:cubicBezTo>
                    <a:pt x="563" y="31289"/>
                    <a:pt x="-1748" y="21965"/>
                    <a:pt x="1373" y="13713"/>
                  </a:cubicBezTo>
                  <a:cubicBezTo>
                    <a:pt x="4495" y="5460"/>
                    <a:pt x="12397" y="0"/>
                    <a:pt x="21220" y="0"/>
                  </a:cubicBezTo>
                  <a:lnTo>
                    <a:pt x="1290226" y="0"/>
                  </a:lnTo>
                  <a:cubicBezTo>
                    <a:pt x="1299049" y="0"/>
                    <a:pt x="1306951" y="5460"/>
                    <a:pt x="1310073" y="13713"/>
                  </a:cubicBezTo>
                  <a:cubicBezTo>
                    <a:pt x="1313194" y="21966"/>
                    <a:pt x="1310883" y="31289"/>
                    <a:pt x="1304268" y="37128"/>
                  </a:cubicBezTo>
                  <a:lnTo>
                    <a:pt x="697784" y="572473"/>
                  </a:lnTo>
                  <a:cubicBezTo>
                    <a:pt x="673755" y="593683"/>
                    <a:pt x="637691" y="593683"/>
                    <a:pt x="613662" y="572473"/>
                  </a:cubicBezTo>
                  <a:close/>
                </a:path>
              </a:pathLst>
            </a:custGeom>
            <a:solidFill>
              <a:srgbClr val="E2BC2C"/>
            </a:solidFill>
          </p:spPr>
          <p:txBody>
            <a:bodyPr/>
            <a:lstStyle/>
            <a:p>
              <a:endParaRPr lang="en-IN"/>
            </a:p>
          </p:txBody>
        </p:sp>
        <p:sp>
          <p:nvSpPr>
            <p:cNvPr id="9" name="TextBox 9">
              <a:extLst>
                <a:ext uri="{FF2B5EF4-FFF2-40B4-BE49-F238E27FC236}">
                  <a16:creationId xmlns:a16="http://schemas.microsoft.com/office/drawing/2014/main" id="{3D2373F3-1F7B-B91D-1736-D71145238AD0}"/>
                </a:ext>
              </a:extLst>
            </p:cNvPr>
            <p:cNvSpPr txBox="1"/>
            <p:nvPr/>
          </p:nvSpPr>
          <p:spPr>
            <a:xfrm>
              <a:off x="426920" y="-47625"/>
              <a:ext cx="527372" cy="4286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0" name="Group 10">
            <a:extLst>
              <a:ext uri="{FF2B5EF4-FFF2-40B4-BE49-F238E27FC236}">
                <a16:creationId xmlns:a16="http://schemas.microsoft.com/office/drawing/2014/main" id="{4D4B0BFF-3FD9-753C-5809-FAD4FB9B9371}"/>
              </a:ext>
            </a:extLst>
          </p:cNvPr>
          <p:cNvGrpSpPr/>
          <p:nvPr/>
        </p:nvGrpSpPr>
        <p:grpSpPr>
          <a:xfrm>
            <a:off x="14549900" y="-72424"/>
            <a:ext cx="4120334" cy="1818516"/>
            <a:chOff x="0" y="0"/>
            <a:chExt cx="1381212" cy="609600"/>
          </a:xfrm>
        </p:grpSpPr>
        <p:sp>
          <p:nvSpPr>
            <p:cNvPr id="11" name="Freeform 11">
              <a:extLst>
                <a:ext uri="{FF2B5EF4-FFF2-40B4-BE49-F238E27FC236}">
                  <a16:creationId xmlns:a16="http://schemas.microsoft.com/office/drawing/2014/main" id="{349A260E-8C7A-E619-B230-C0D519459BF0}"/>
                </a:ext>
              </a:extLst>
            </p:cNvPr>
            <p:cNvSpPr/>
            <p:nvPr/>
          </p:nvSpPr>
          <p:spPr>
            <a:xfrm>
              <a:off x="25100" y="0"/>
              <a:ext cx="1331013" cy="594332"/>
            </a:xfrm>
            <a:custGeom>
              <a:avLst/>
              <a:gdLst/>
              <a:ahLst/>
              <a:cxnLst/>
              <a:rect l="l" t="t" r="r" b="b"/>
              <a:pathLst>
                <a:path w="1331013" h="594332">
                  <a:moveTo>
                    <a:pt x="635242" y="582886"/>
                  </a:moveTo>
                  <a:lnTo>
                    <a:pt x="5164" y="26714"/>
                  </a:lnTo>
                  <a:cubicBezTo>
                    <a:pt x="405" y="22513"/>
                    <a:pt x="-1258" y="15805"/>
                    <a:pt x="988" y="9867"/>
                  </a:cubicBezTo>
                  <a:cubicBezTo>
                    <a:pt x="3233" y="3929"/>
                    <a:pt x="8920" y="0"/>
                    <a:pt x="15268" y="0"/>
                  </a:cubicBezTo>
                  <a:lnTo>
                    <a:pt x="1315744" y="0"/>
                  </a:lnTo>
                  <a:cubicBezTo>
                    <a:pt x="1322092" y="0"/>
                    <a:pt x="1327778" y="3929"/>
                    <a:pt x="1330024" y="9867"/>
                  </a:cubicBezTo>
                  <a:cubicBezTo>
                    <a:pt x="1332270" y="15805"/>
                    <a:pt x="1330607" y="22513"/>
                    <a:pt x="1325848" y="26714"/>
                  </a:cubicBezTo>
                  <a:lnTo>
                    <a:pt x="695770" y="582886"/>
                  </a:lnTo>
                  <a:cubicBezTo>
                    <a:pt x="678480" y="598148"/>
                    <a:pt x="652532" y="598148"/>
                    <a:pt x="635242" y="582886"/>
                  </a:cubicBezTo>
                  <a:close/>
                </a:path>
              </a:pathLst>
            </a:custGeom>
            <a:solidFill>
              <a:srgbClr val="404341"/>
            </a:solidFill>
          </p:spPr>
          <p:txBody>
            <a:bodyPr/>
            <a:lstStyle/>
            <a:p>
              <a:endParaRPr lang="en-IN"/>
            </a:p>
          </p:txBody>
        </p:sp>
        <p:sp>
          <p:nvSpPr>
            <p:cNvPr id="12" name="TextBox 12">
              <a:extLst>
                <a:ext uri="{FF2B5EF4-FFF2-40B4-BE49-F238E27FC236}">
                  <a16:creationId xmlns:a16="http://schemas.microsoft.com/office/drawing/2014/main" id="{9B5A38D6-4B19-0E7C-C902-D2065CFC0981}"/>
                </a:ext>
              </a:extLst>
            </p:cNvPr>
            <p:cNvSpPr txBox="1"/>
            <p:nvPr/>
          </p:nvSpPr>
          <p:spPr>
            <a:xfrm>
              <a:off x="426920" y="-47625"/>
              <a:ext cx="527372" cy="4286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3" name="Freeform 13">
            <a:extLst>
              <a:ext uri="{FF2B5EF4-FFF2-40B4-BE49-F238E27FC236}">
                <a16:creationId xmlns:a16="http://schemas.microsoft.com/office/drawing/2014/main" id="{CC698EA5-DBFB-E6ED-0139-42C12E50D567}"/>
              </a:ext>
            </a:extLst>
          </p:cNvPr>
          <p:cNvSpPr/>
          <p:nvPr/>
        </p:nvSpPr>
        <p:spPr>
          <a:xfrm rot="16200000">
            <a:off x="16185923" y="8388829"/>
            <a:ext cx="2758990" cy="993236"/>
          </a:xfrm>
          <a:custGeom>
            <a:avLst/>
            <a:gdLst/>
            <a:ahLst/>
            <a:cxnLst/>
            <a:rect l="l" t="t" r="r" b="b"/>
            <a:pathLst>
              <a:path w="2758990" h="993236">
                <a:moveTo>
                  <a:pt x="0" y="0"/>
                </a:moveTo>
                <a:lnTo>
                  <a:pt x="2758989" y="0"/>
                </a:lnTo>
                <a:lnTo>
                  <a:pt x="2758989" y="993237"/>
                </a:lnTo>
                <a:lnTo>
                  <a:pt x="0" y="99323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5" name="TextBox 14">
            <a:extLst>
              <a:ext uri="{FF2B5EF4-FFF2-40B4-BE49-F238E27FC236}">
                <a16:creationId xmlns:a16="http://schemas.microsoft.com/office/drawing/2014/main" id="{66A27ABF-136E-092D-814B-37FF750C3B77}"/>
              </a:ext>
            </a:extLst>
          </p:cNvPr>
          <p:cNvSpPr txBox="1"/>
          <p:nvPr/>
        </p:nvSpPr>
        <p:spPr>
          <a:xfrm>
            <a:off x="10546151" y="4798804"/>
            <a:ext cx="6063916" cy="1569660"/>
          </a:xfrm>
          <a:prstGeom prst="rect">
            <a:avLst/>
          </a:prstGeom>
          <a:noFill/>
        </p:spPr>
        <p:txBody>
          <a:bodyPr wrap="square">
            <a:spAutoFit/>
          </a:bodyPr>
          <a:lstStyle/>
          <a:p>
            <a:pPr marL="457200" marR="0" indent="-457200" algn="just">
              <a:buFont typeface="Wingdings" panose="05000000000000000000" pitchFamily="2" charset="2"/>
              <a:buChar char="q"/>
            </a:pPr>
            <a:r>
              <a:rPr lang="en-US" sz="3200" dirty="0">
                <a:effectLst/>
                <a:latin typeface="Times New Roman" panose="02020603050405020304" pitchFamily="18" charset="0"/>
                <a:ea typeface="Times New Roman" panose="02020603050405020304" pitchFamily="18" charset="0"/>
              </a:rPr>
              <a:t>The promotion is focused on a team-oriented culture across the business workplace. </a:t>
            </a:r>
          </a:p>
        </p:txBody>
      </p:sp>
      <p:sp>
        <p:nvSpPr>
          <p:cNvPr id="17" name="TextBox 16">
            <a:extLst>
              <a:ext uri="{FF2B5EF4-FFF2-40B4-BE49-F238E27FC236}">
                <a16:creationId xmlns:a16="http://schemas.microsoft.com/office/drawing/2014/main" id="{A504000D-860C-1FAA-D666-FAE221C0CFB9}"/>
              </a:ext>
            </a:extLst>
          </p:cNvPr>
          <p:cNvSpPr txBox="1"/>
          <p:nvPr/>
        </p:nvSpPr>
        <p:spPr>
          <a:xfrm>
            <a:off x="3886200" y="9429017"/>
            <a:ext cx="9492916"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a:t>
            </a:r>
            <a:r>
              <a:rPr lang="en-US" sz="1800" dirty="0" err="1">
                <a:effectLst/>
                <a:latin typeface="Times New Roman" panose="02020603050405020304" pitchFamily="18" charset="0"/>
                <a:ea typeface="Times New Roman" panose="02020603050405020304" pitchFamily="18" charset="0"/>
              </a:rPr>
              <a:t>Tanushev</a:t>
            </a:r>
            <a:r>
              <a:rPr lang="en-US" sz="1800" dirty="0">
                <a:effectLst/>
                <a:latin typeface="Times New Roman" panose="02020603050405020304" pitchFamily="18" charset="0"/>
                <a:ea typeface="Times New Roman" panose="02020603050405020304" pitchFamily="18" charset="0"/>
              </a:rPr>
              <a:t>, 2022)</a:t>
            </a:r>
            <a:endParaRPr lang="en-GB" dirty="0"/>
          </a:p>
        </p:txBody>
      </p:sp>
      <p:grpSp>
        <p:nvGrpSpPr>
          <p:cNvPr id="18" name="Group 7"/>
          <p:cNvGrpSpPr/>
          <p:nvPr/>
        </p:nvGrpSpPr>
        <p:grpSpPr>
          <a:xfrm>
            <a:off x="0" y="34960"/>
            <a:ext cx="6725864" cy="3051140"/>
            <a:chOff x="0" y="0"/>
            <a:chExt cx="707961" cy="412994"/>
          </a:xfrm>
        </p:grpSpPr>
        <p:sp>
          <p:nvSpPr>
            <p:cNvPr id="19" name="Freeform 8"/>
            <p:cNvSpPr/>
            <p:nvPr/>
          </p:nvSpPr>
          <p:spPr>
            <a:xfrm>
              <a:off x="0" y="0"/>
              <a:ext cx="707961" cy="412994"/>
            </a:xfrm>
            <a:prstGeom prst="homePlate">
              <a:avLst/>
            </a:prstGeom>
            <a:blipFill>
              <a:blip r:embed="rId4" cstate="email">
                <a:extLst>
                  <a:ext uri="{28A0092B-C50C-407E-A947-70E740481C1C}">
                    <a14:useLocalDpi xmlns:a14="http://schemas.microsoft.com/office/drawing/2010/main"/>
                  </a:ext>
                </a:extLst>
              </a:blip>
              <a:stretch>
                <a:fillRect t="-7140" b="-7140"/>
              </a:stretch>
            </a:blipFill>
          </p:spPr>
          <p:txBody>
            <a:bodyPr/>
            <a:lstStyle/>
            <a:p>
              <a:endParaRPr lang="en-IN"/>
            </a:p>
          </p:txBody>
        </p:sp>
      </p:grpSp>
      <p:pic>
        <p:nvPicPr>
          <p:cNvPr id="21" name="Picture 20" descr="Model of organisational culture according to Ch. Handy Source: Krukowski, 2016: 218.">
            <a:extLst>
              <a:ext uri="{FF2B5EF4-FFF2-40B4-BE49-F238E27FC236}">
                <a16:creationId xmlns:a16="http://schemas.microsoft.com/office/drawing/2014/main" id="{E117BE80-17FF-03C4-B993-4C9CBF50E861}"/>
              </a:ext>
            </a:extLst>
          </p:cNvPr>
          <p:cNvPicPr>
            <a:picLocks noChangeAspect="1"/>
          </p:cNvPicPr>
          <p:nvPr/>
        </p:nvPicPr>
        <p:blipFill>
          <a:blip r:embed="rId5"/>
          <a:stretch>
            <a:fillRect/>
          </a:stretch>
        </p:blipFill>
        <p:spPr>
          <a:xfrm>
            <a:off x="1228777" y="3677895"/>
            <a:ext cx="8829623" cy="5505530"/>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05987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01E36A7-B291-5A06-64B1-DBCFDFC16EE6}"/>
              </a:ext>
            </a:extLst>
          </p:cNvPr>
          <p:cNvPicPr>
            <a:picLocks noChangeAspect="1"/>
          </p:cNvPicPr>
          <p:nvPr/>
        </p:nvPicPr>
        <p:blipFill>
          <a:blip r:embed="rId3"/>
          <a:srcRect b="59959"/>
          <a:stretch>
            <a:fillRect/>
          </a:stretch>
        </p:blipFill>
        <p:spPr>
          <a:xfrm>
            <a:off x="0" y="-1"/>
            <a:ext cx="18288000" cy="4745187"/>
          </a:xfrm>
          <a:prstGeom prst="rect">
            <a:avLst/>
          </a:prstGeom>
          <a:ln>
            <a:noFill/>
          </a:ln>
          <a:effectLst>
            <a:outerShdw blurRad="190500" algn="tl" rotWithShape="0">
              <a:srgbClr val="000000">
                <a:alpha val="70000"/>
              </a:srgbClr>
            </a:outerShdw>
          </a:effectLst>
        </p:spPr>
      </p:pic>
      <p:grpSp>
        <p:nvGrpSpPr>
          <p:cNvPr id="9" name="Group 9"/>
          <p:cNvGrpSpPr/>
          <p:nvPr/>
        </p:nvGrpSpPr>
        <p:grpSpPr>
          <a:xfrm rot="-5400000">
            <a:off x="-1404842" y="4485316"/>
            <a:ext cx="4120334" cy="1818516"/>
            <a:chOff x="0" y="0"/>
            <a:chExt cx="1381212" cy="609600"/>
          </a:xfrm>
        </p:grpSpPr>
        <p:sp>
          <p:nvSpPr>
            <p:cNvPr id="10" name="Freeform 10"/>
            <p:cNvSpPr/>
            <p:nvPr/>
          </p:nvSpPr>
          <p:spPr>
            <a:xfrm>
              <a:off x="25100" y="0"/>
              <a:ext cx="1331013" cy="594332"/>
            </a:xfrm>
            <a:custGeom>
              <a:avLst/>
              <a:gdLst/>
              <a:ahLst/>
              <a:cxnLst/>
              <a:rect l="l" t="t" r="r" b="b"/>
              <a:pathLst>
                <a:path w="1331013" h="594332">
                  <a:moveTo>
                    <a:pt x="635242" y="582886"/>
                  </a:moveTo>
                  <a:lnTo>
                    <a:pt x="5164" y="26714"/>
                  </a:lnTo>
                  <a:cubicBezTo>
                    <a:pt x="405" y="22513"/>
                    <a:pt x="-1258" y="15805"/>
                    <a:pt x="988" y="9867"/>
                  </a:cubicBezTo>
                  <a:cubicBezTo>
                    <a:pt x="3233" y="3929"/>
                    <a:pt x="8920" y="0"/>
                    <a:pt x="15268" y="0"/>
                  </a:cubicBezTo>
                  <a:lnTo>
                    <a:pt x="1315744" y="0"/>
                  </a:lnTo>
                  <a:cubicBezTo>
                    <a:pt x="1322092" y="0"/>
                    <a:pt x="1327778" y="3929"/>
                    <a:pt x="1330024" y="9867"/>
                  </a:cubicBezTo>
                  <a:cubicBezTo>
                    <a:pt x="1332270" y="15805"/>
                    <a:pt x="1330607" y="22513"/>
                    <a:pt x="1325848" y="26714"/>
                  </a:cubicBezTo>
                  <a:lnTo>
                    <a:pt x="695770" y="582886"/>
                  </a:lnTo>
                  <a:cubicBezTo>
                    <a:pt x="678480" y="598148"/>
                    <a:pt x="652532" y="598148"/>
                    <a:pt x="635242" y="582886"/>
                  </a:cubicBezTo>
                  <a:close/>
                </a:path>
              </a:pathLst>
            </a:custGeom>
            <a:solidFill>
              <a:srgbClr val="E2BC2C"/>
            </a:solidFill>
          </p:spPr>
          <p:txBody>
            <a:bodyPr/>
            <a:lstStyle/>
            <a:p>
              <a:endParaRPr lang="en-IN"/>
            </a:p>
          </p:txBody>
        </p:sp>
        <p:sp>
          <p:nvSpPr>
            <p:cNvPr id="11" name="TextBox 11"/>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2" name="Freeform 12"/>
          <p:cNvSpPr/>
          <p:nvPr/>
        </p:nvSpPr>
        <p:spPr>
          <a:xfrm>
            <a:off x="2096455" y="9341027"/>
            <a:ext cx="3069026" cy="1679594"/>
          </a:xfrm>
          <a:custGeom>
            <a:avLst/>
            <a:gdLst/>
            <a:ahLst/>
            <a:cxnLst/>
            <a:rect l="l" t="t" r="r" b="b"/>
            <a:pathLst>
              <a:path w="3069026" h="1679594">
                <a:moveTo>
                  <a:pt x="0" y="0"/>
                </a:moveTo>
                <a:lnTo>
                  <a:pt x="3069025" y="0"/>
                </a:lnTo>
                <a:lnTo>
                  <a:pt x="3069025" y="1679594"/>
                </a:lnTo>
                <a:lnTo>
                  <a:pt x="0" y="167959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4" name="TextBox 14"/>
          <p:cNvSpPr txBox="1"/>
          <p:nvPr/>
        </p:nvSpPr>
        <p:spPr>
          <a:xfrm>
            <a:off x="1519037" y="5541813"/>
            <a:ext cx="10699052" cy="872034"/>
          </a:xfrm>
          <a:prstGeom prst="rect">
            <a:avLst/>
          </a:prstGeom>
        </p:spPr>
        <p:txBody>
          <a:bodyPr wrap="square" lIns="0" tIns="0" rIns="0" bIns="0" rtlCol="0" anchor="t">
            <a:spAutoFit/>
          </a:bodyPr>
          <a:lstStyle/>
          <a:p>
            <a:pPr algn="l">
              <a:lnSpc>
                <a:spcPts val="6800"/>
              </a:lnSpc>
            </a:pPr>
            <a:r>
              <a:rPr lang="en-US" sz="7200" spc="-374" dirty="0">
                <a:solidFill>
                  <a:srgbClr val="231F20"/>
                </a:solidFill>
                <a:latin typeface="Heading Now 71-78"/>
                <a:ea typeface="Heading Now 71-78"/>
                <a:cs typeface="Heading Now 71-78"/>
                <a:sym typeface="Heading Now 71-78"/>
              </a:rPr>
              <a:t>Negotiation strategies</a:t>
            </a:r>
          </a:p>
        </p:txBody>
      </p:sp>
      <p:sp>
        <p:nvSpPr>
          <p:cNvPr id="17" name="TextBox 16">
            <a:extLst>
              <a:ext uri="{FF2B5EF4-FFF2-40B4-BE49-F238E27FC236}">
                <a16:creationId xmlns:a16="http://schemas.microsoft.com/office/drawing/2014/main" id="{7D2E80FA-8C9F-B6B1-791B-D216D3746D26}"/>
              </a:ext>
            </a:extLst>
          </p:cNvPr>
          <p:cNvSpPr txBox="1"/>
          <p:nvPr/>
        </p:nvSpPr>
        <p:spPr>
          <a:xfrm>
            <a:off x="1219200" y="6902811"/>
            <a:ext cx="9336504" cy="1077218"/>
          </a:xfrm>
          <a:prstGeom prst="rect">
            <a:avLst/>
          </a:prstGeom>
          <a:noFill/>
        </p:spPr>
        <p:txBody>
          <a:bodyPr wrap="square">
            <a:spAutoFit/>
          </a:bodyPr>
          <a:lstStyle/>
          <a:p>
            <a:pPr marL="457200" marR="0" indent="-457200" algn="just">
              <a:buFont typeface="Wingdings" panose="05000000000000000000" pitchFamily="2" charset="2"/>
              <a:buChar char="q"/>
            </a:pPr>
            <a:r>
              <a:rPr lang="en-US" sz="3200" dirty="0">
                <a:effectLst/>
                <a:latin typeface="Times New Roman" panose="02020603050405020304" pitchFamily="18" charset="0"/>
                <a:ea typeface="Times New Roman" panose="02020603050405020304" pitchFamily="18" charset="0"/>
              </a:rPr>
              <a:t>Rapport building should be promoted as a suitable negotiation strategy to increase trust. </a:t>
            </a:r>
          </a:p>
        </p:txBody>
      </p:sp>
      <p:sp>
        <p:nvSpPr>
          <p:cNvPr id="21" name="TextBox 20">
            <a:extLst>
              <a:ext uri="{FF2B5EF4-FFF2-40B4-BE49-F238E27FC236}">
                <a16:creationId xmlns:a16="http://schemas.microsoft.com/office/drawing/2014/main" id="{1B6FE857-C18F-49FE-64DC-71877DC761D2}"/>
              </a:ext>
            </a:extLst>
          </p:cNvPr>
          <p:cNvSpPr txBox="1"/>
          <p:nvPr/>
        </p:nvSpPr>
        <p:spPr>
          <a:xfrm>
            <a:off x="7848600" y="8386920"/>
            <a:ext cx="9336504" cy="1077218"/>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It should be followed by respecting hierarchy and organisational protocols (</a:t>
            </a:r>
            <a:r>
              <a:rPr kumimoji="0" lang="en-US" sz="3200" b="0" i="0" u="none" strike="noStrike" kern="1200" cap="none" spc="0" normalizeH="0" baseline="0" noProof="0" dirty="0" err="1">
                <a:ln>
                  <a:noFill/>
                </a:ln>
                <a:solidFill>
                  <a:prstClr val="black"/>
                </a:solidFill>
                <a:effectLst/>
                <a:uLnTx/>
                <a:uFillTx/>
                <a:latin typeface="Times New Roman" panose="02020603050405020304" pitchFamily="18" charset="0"/>
                <a:ea typeface="Times New Roman" panose="02020603050405020304" pitchFamily="18" charset="0"/>
                <a:cs typeface="+mn-cs"/>
              </a:rPr>
              <a:t>Mikušová</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 et al., 2023).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6000" r="-6000"/>
          </a:stretch>
        </a:blipFill>
        <a:effectLst/>
      </p:bgPr>
    </p:bg>
    <p:spTree>
      <p:nvGrpSpPr>
        <p:cNvPr id="1" name=""/>
        <p:cNvGrpSpPr/>
        <p:nvPr/>
      </p:nvGrpSpPr>
      <p:grpSpPr>
        <a:xfrm>
          <a:off x="0" y="0"/>
          <a:ext cx="0" cy="0"/>
          <a:chOff x="0" y="0"/>
          <a:chExt cx="0" cy="0"/>
        </a:xfrm>
      </p:grpSpPr>
      <p:sp>
        <p:nvSpPr>
          <p:cNvPr id="4" name="TextBox 4"/>
          <p:cNvSpPr txBox="1"/>
          <p:nvPr/>
        </p:nvSpPr>
        <p:spPr>
          <a:xfrm>
            <a:off x="2418136" y="1166447"/>
            <a:ext cx="6725864" cy="888320"/>
          </a:xfrm>
          <a:prstGeom prst="rect">
            <a:avLst/>
          </a:prstGeom>
        </p:spPr>
        <p:txBody>
          <a:bodyPr lIns="0" tIns="0" rIns="0" bIns="0" rtlCol="0" anchor="t">
            <a:spAutoFit/>
          </a:bodyPr>
          <a:lstStyle/>
          <a:p>
            <a:pPr algn="l">
              <a:lnSpc>
                <a:spcPts val="6800"/>
              </a:lnSpc>
            </a:pPr>
            <a:r>
              <a:rPr lang="en-US" sz="6800" b="1" dirty="0">
                <a:solidFill>
                  <a:srgbClr val="000000"/>
                </a:solidFill>
                <a:latin typeface="Agrandir Bold"/>
                <a:ea typeface="Agrandir Bold"/>
                <a:cs typeface="Agrandir Bold"/>
                <a:sym typeface="Agrandir Bold"/>
              </a:rPr>
              <a:t>Conclusion</a:t>
            </a:r>
          </a:p>
        </p:txBody>
      </p:sp>
      <p:grpSp>
        <p:nvGrpSpPr>
          <p:cNvPr id="7" name="Group 7"/>
          <p:cNvGrpSpPr/>
          <p:nvPr/>
        </p:nvGrpSpPr>
        <p:grpSpPr>
          <a:xfrm rot="-5400000">
            <a:off x="-1107895" y="7121705"/>
            <a:ext cx="2964710" cy="1308479"/>
            <a:chOff x="0" y="0"/>
            <a:chExt cx="1381212" cy="609600"/>
          </a:xfrm>
        </p:grpSpPr>
        <p:sp>
          <p:nvSpPr>
            <p:cNvPr id="8" name="Freeform 8"/>
            <p:cNvSpPr/>
            <p:nvPr/>
          </p:nvSpPr>
          <p:spPr>
            <a:xfrm>
              <a:off x="34883" y="0"/>
              <a:ext cx="1311446" cy="588381"/>
            </a:xfrm>
            <a:custGeom>
              <a:avLst/>
              <a:gdLst/>
              <a:ahLst/>
              <a:cxnLst/>
              <a:rect l="l" t="t" r="r" b="b"/>
              <a:pathLst>
                <a:path w="1311446" h="588381">
                  <a:moveTo>
                    <a:pt x="613662" y="572473"/>
                  </a:moveTo>
                  <a:lnTo>
                    <a:pt x="7178" y="37128"/>
                  </a:lnTo>
                  <a:cubicBezTo>
                    <a:pt x="563" y="31289"/>
                    <a:pt x="-1748" y="21965"/>
                    <a:pt x="1373" y="13713"/>
                  </a:cubicBezTo>
                  <a:cubicBezTo>
                    <a:pt x="4495" y="5460"/>
                    <a:pt x="12397" y="0"/>
                    <a:pt x="21220" y="0"/>
                  </a:cubicBezTo>
                  <a:lnTo>
                    <a:pt x="1290226" y="0"/>
                  </a:lnTo>
                  <a:cubicBezTo>
                    <a:pt x="1299049" y="0"/>
                    <a:pt x="1306951" y="5460"/>
                    <a:pt x="1310073" y="13713"/>
                  </a:cubicBezTo>
                  <a:cubicBezTo>
                    <a:pt x="1313194" y="21966"/>
                    <a:pt x="1310883" y="31289"/>
                    <a:pt x="1304268" y="37128"/>
                  </a:cubicBezTo>
                  <a:lnTo>
                    <a:pt x="697784" y="572473"/>
                  </a:lnTo>
                  <a:cubicBezTo>
                    <a:pt x="673755" y="593683"/>
                    <a:pt x="637691" y="593683"/>
                    <a:pt x="613662" y="572473"/>
                  </a:cubicBezTo>
                  <a:close/>
                </a:path>
              </a:pathLst>
            </a:custGeom>
            <a:solidFill>
              <a:srgbClr val="E2BC2C"/>
            </a:solidFill>
          </p:spPr>
          <p:txBody>
            <a:bodyPr/>
            <a:lstStyle/>
            <a:p>
              <a:endParaRPr lang="en-IN"/>
            </a:p>
          </p:txBody>
        </p:sp>
        <p:sp>
          <p:nvSpPr>
            <p:cNvPr id="9" name="TextBox 9"/>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grpSp>
        <p:nvGrpSpPr>
          <p:cNvPr id="10" name="Group 10"/>
          <p:cNvGrpSpPr/>
          <p:nvPr/>
        </p:nvGrpSpPr>
        <p:grpSpPr>
          <a:xfrm>
            <a:off x="14549900" y="-72424"/>
            <a:ext cx="4120334" cy="1818516"/>
            <a:chOff x="0" y="0"/>
            <a:chExt cx="1381212" cy="609600"/>
          </a:xfrm>
        </p:grpSpPr>
        <p:sp>
          <p:nvSpPr>
            <p:cNvPr id="11" name="Freeform 11"/>
            <p:cNvSpPr/>
            <p:nvPr/>
          </p:nvSpPr>
          <p:spPr>
            <a:xfrm>
              <a:off x="25100" y="0"/>
              <a:ext cx="1331013" cy="594332"/>
            </a:xfrm>
            <a:custGeom>
              <a:avLst/>
              <a:gdLst/>
              <a:ahLst/>
              <a:cxnLst/>
              <a:rect l="l" t="t" r="r" b="b"/>
              <a:pathLst>
                <a:path w="1331013" h="594332">
                  <a:moveTo>
                    <a:pt x="635242" y="582886"/>
                  </a:moveTo>
                  <a:lnTo>
                    <a:pt x="5164" y="26714"/>
                  </a:lnTo>
                  <a:cubicBezTo>
                    <a:pt x="405" y="22513"/>
                    <a:pt x="-1258" y="15805"/>
                    <a:pt x="988" y="9867"/>
                  </a:cubicBezTo>
                  <a:cubicBezTo>
                    <a:pt x="3233" y="3929"/>
                    <a:pt x="8920" y="0"/>
                    <a:pt x="15268" y="0"/>
                  </a:cubicBezTo>
                  <a:lnTo>
                    <a:pt x="1315744" y="0"/>
                  </a:lnTo>
                  <a:cubicBezTo>
                    <a:pt x="1322092" y="0"/>
                    <a:pt x="1327778" y="3929"/>
                    <a:pt x="1330024" y="9867"/>
                  </a:cubicBezTo>
                  <a:cubicBezTo>
                    <a:pt x="1332270" y="15805"/>
                    <a:pt x="1330607" y="22513"/>
                    <a:pt x="1325848" y="26714"/>
                  </a:cubicBezTo>
                  <a:lnTo>
                    <a:pt x="695770" y="582886"/>
                  </a:lnTo>
                  <a:cubicBezTo>
                    <a:pt x="678480" y="598148"/>
                    <a:pt x="652532" y="598148"/>
                    <a:pt x="635242" y="582886"/>
                  </a:cubicBezTo>
                  <a:close/>
                </a:path>
              </a:pathLst>
            </a:custGeom>
            <a:solidFill>
              <a:srgbClr val="404341"/>
            </a:solidFill>
          </p:spPr>
          <p:txBody>
            <a:bodyPr/>
            <a:lstStyle/>
            <a:p>
              <a:endParaRPr lang="en-IN"/>
            </a:p>
          </p:txBody>
        </p:sp>
        <p:sp>
          <p:nvSpPr>
            <p:cNvPr id="12" name="TextBox 12"/>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13" name="Freeform 13"/>
          <p:cNvSpPr/>
          <p:nvPr/>
        </p:nvSpPr>
        <p:spPr>
          <a:xfrm rot="5400000">
            <a:off x="-932020" y="691945"/>
            <a:ext cx="2758990" cy="993236"/>
          </a:xfrm>
          <a:custGeom>
            <a:avLst/>
            <a:gdLst/>
            <a:ahLst/>
            <a:cxnLst/>
            <a:rect l="l" t="t" r="r" b="b"/>
            <a:pathLst>
              <a:path w="2758990" h="993236">
                <a:moveTo>
                  <a:pt x="0" y="0"/>
                </a:moveTo>
                <a:lnTo>
                  <a:pt x="2758989" y="0"/>
                </a:lnTo>
                <a:lnTo>
                  <a:pt x="2758989" y="993237"/>
                </a:lnTo>
                <a:lnTo>
                  <a:pt x="0" y="99323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5" name="TextBox 14">
            <a:extLst>
              <a:ext uri="{FF2B5EF4-FFF2-40B4-BE49-F238E27FC236}">
                <a16:creationId xmlns:a16="http://schemas.microsoft.com/office/drawing/2014/main" id="{7B859DCA-1897-B321-59E1-092B76A8B65E}"/>
              </a:ext>
            </a:extLst>
          </p:cNvPr>
          <p:cNvSpPr txBox="1"/>
          <p:nvPr/>
        </p:nvSpPr>
        <p:spPr>
          <a:xfrm>
            <a:off x="1295400" y="3573840"/>
            <a:ext cx="6151572" cy="1569660"/>
          </a:xfrm>
          <a:prstGeom prst="rect">
            <a:avLst/>
          </a:prstGeom>
          <a:noFill/>
        </p:spPr>
        <p:txBody>
          <a:bodyPr wrap="square">
            <a:spAutoFit/>
          </a:bodyPr>
          <a:lstStyle/>
          <a:p>
            <a:pPr marL="457200" marR="0" indent="-457200" algn="just">
              <a:buFont typeface="Wingdings" panose="05000000000000000000" pitchFamily="2" charset="2"/>
              <a:buChar char="Ø"/>
            </a:pPr>
            <a:r>
              <a:rPr lang="en-US" sz="3200" dirty="0">
                <a:effectLst/>
                <a:latin typeface="Times New Roman" panose="02020603050405020304" pitchFamily="18" charset="0"/>
                <a:ea typeface="Times New Roman" panose="02020603050405020304" pitchFamily="18" charset="0"/>
              </a:rPr>
              <a:t>A summary of the key points has been reflected with appropriate evidence. </a:t>
            </a:r>
          </a:p>
        </p:txBody>
      </p:sp>
      <p:sp>
        <p:nvSpPr>
          <p:cNvPr id="19" name="TextBox 18">
            <a:extLst>
              <a:ext uri="{FF2B5EF4-FFF2-40B4-BE49-F238E27FC236}">
                <a16:creationId xmlns:a16="http://schemas.microsoft.com/office/drawing/2014/main" id="{95B1BA44-047D-1D19-E3A4-161EA0A1C7E7}"/>
              </a:ext>
            </a:extLst>
          </p:cNvPr>
          <p:cNvSpPr txBox="1"/>
          <p:nvPr/>
        </p:nvSpPr>
        <p:spPr>
          <a:xfrm>
            <a:off x="8839200" y="7541900"/>
            <a:ext cx="7478099" cy="1569660"/>
          </a:xfrm>
          <a:prstGeom prst="rect">
            <a:avLst/>
          </a:prstGeom>
          <a:noFill/>
        </p:spPr>
        <p:txBody>
          <a:bodyPr wrap="square">
            <a:spAutoFit/>
          </a:bodyPr>
          <a:lstStyle/>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The alignment of the Chinese cultural elements has been followed by suitable negotiation strategies. </a:t>
            </a:r>
          </a:p>
        </p:txBody>
      </p:sp>
      <p:pic>
        <p:nvPicPr>
          <p:cNvPr id="3" name="Picture 2">
            <a:extLst>
              <a:ext uri="{FF2B5EF4-FFF2-40B4-BE49-F238E27FC236}">
                <a16:creationId xmlns:a16="http://schemas.microsoft.com/office/drawing/2014/main" id="{5A26FE4E-9C29-64F4-F723-E755F8CFEC89}"/>
              </a:ext>
            </a:extLst>
          </p:cNvPr>
          <p:cNvPicPr>
            <a:picLocks noChangeAspect="1"/>
          </p:cNvPicPr>
          <p:nvPr/>
        </p:nvPicPr>
        <p:blipFill>
          <a:blip r:embed="rId5"/>
          <a:stretch>
            <a:fillRect/>
          </a:stretch>
        </p:blipFill>
        <p:spPr>
          <a:xfrm>
            <a:off x="2714175" y="5385003"/>
            <a:ext cx="4466194" cy="4313794"/>
          </a:xfrm>
          <a:prstGeom prst="rect">
            <a:avLst/>
          </a:prstGeom>
        </p:spPr>
      </p:pic>
      <p:pic>
        <p:nvPicPr>
          <p:cNvPr id="5" name="Picture 4" descr="Growth icons | Canva">
            <a:extLst>
              <a:ext uri="{FF2B5EF4-FFF2-40B4-BE49-F238E27FC236}">
                <a16:creationId xmlns:a16="http://schemas.microsoft.com/office/drawing/2014/main" id="{C0A97471-2D56-7280-EAD6-3664DA6B8181}"/>
              </a:ext>
            </a:extLst>
          </p:cNvPr>
          <p:cNvPicPr>
            <a:picLocks noChangeAspect="1"/>
          </p:cNvPicPr>
          <p:nvPr/>
        </p:nvPicPr>
        <p:blipFill>
          <a:blip r:embed="rId6"/>
          <a:stretch>
            <a:fillRect/>
          </a:stretch>
        </p:blipFill>
        <p:spPr>
          <a:xfrm>
            <a:off x="9198046" y="1875171"/>
            <a:ext cx="7249499" cy="44672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p:cNvGrpSpPr/>
        <p:nvPr/>
      </p:nvGrpSpPr>
      <p:grpSpPr>
        <a:xfrm>
          <a:off x="0" y="0"/>
          <a:ext cx="0" cy="0"/>
          <a:chOff x="0" y="0"/>
          <a:chExt cx="0" cy="0"/>
        </a:xfrm>
      </p:grpSpPr>
      <p:grpSp>
        <p:nvGrpSpPr>
          <p:cNvPr id="7" name="Group 7"/>
          <p:cNvGrpSpPr/>
          <p:nvPr/>
        </p:nvGrpSpPr>
        <p:grpSpPr>
          <a:xfrm>
            <a:off x="1371599" y="852197"/>
            <a:ext cx="11595575" cy="1573220"/>
            <a:chOff x="0" y="0"/>
            <a:chExt cx="1835097" cy="515699"/>
          </a:xfrm>
        </p:grpSpPr>
        <p:sp>
          <p:nvSpPr>
            <p:cNvPr id="8" name="Freeform 8"/>
            <p:cNvSpPr/>
            <p:nvPr/>
          </p:nvSpPr>
          <p:spPr>
            <a:xfrm>
              <a:off x="0" y="0"/>
              <a:ext cx="1835097" cy="515699"/>
            </a:xfrm>
            <a:custGeom>
              <a:avLst/>
              <a:gdLst/>
              <a:ahLst/>
              <a:cxnLst/>
              <a:rect l="l" t="t" r="r" b="b"/>
              <a:pathLst>
                <a:path w="1835097" h="515699">
                  <a:moveTo>
                    <a:pt x="25556" y="0"/>
                  </a:moveTo>
                  <a:lnTo>
                    <a:pt x="1809542" y="0"/>
                  </a:lnTo>
                  <a:cubicBezTo>
                    <a:pt x="1816319" y="0"/>
                    <a:pt x="1822820" y="2692"/>
                    <a:pt x="1827612" y="7485"/>
                  </a:cubicBezTo>
                  <a:cubicBezTo>
                    <a:pt x="1832405" y="12278"/>
                    <a:pt x="1835097" y="18778"/>
                    <a:pt x="1835097" y="25556"/>
                  </a:cubicBezTo>
                  <a:lnTo>
                    <a:pt x="1835097" y="490143"/>
                  </a:lnTo>
                  <a:cubicBezTo>
                    <a:pt x="1835097" y="504257"/>
                    <a:pt x="1823656" y="515699"/>
                    <a:pt x="1809542" y="515699"/>
                  </a:cubicBezTo>
                  <a:lnTo>
                    <a:pt x="25556" y="515699"/>
                  </a:lnTo>
                  <a:cubicBezTo>
                    <a:pt x="11442" y="515699"/>
                    <a:pt x="0" y="504257"/>
                    <a:pt x="0" y="490143"/>
                  </a:cubicBezTo>
                  <a:lnTo>
                    <a:pt x="0" y="25556"/>
                  </a:lnTo>
                  <a:cubicBezTo>
                    <a:pt x="0" y="11442"/>
                    <a:pt x="11442" y="0"/>
                    <a:pt x="25556" y="0"/>
                  </a:cubicBezTo>
                  <a:close/>
                </a:path>
              </a:pathLst>
            </a:custGeom>
            <a:solidFill>
              <a:srgbClr val="404341"/>
            </a:solidFill>
          </p:spPr>
          <p:txBody>
            <a:bodyPr/>
            <a:lstStyle/>
            <a:p>
              <a:endParaRPr lang="en-IN"/>
            </a:p>
          </p:txBody>
        </p:sp>
        <p:sp>
          <p:nvSpPr>
            <p:cNvPr id="9" name="TextBox 9"/>
            <p:cNvSpPr txBox="1"/>
            <p:nvPr/>
          </p:nvSpPr>
          <p:spPr>
            <a:xfrm>
              <a:off x="0" y="-47625"/>
              <a:ext cx="1835097" cy="563324"/>
            </a:xfrm>
            <a:prstGeom prst="rect">
              <a:avLst/>
            </a:prstGeom>
          </p:spPr>
          <p:txBody>
            <a:bodyPr lIns="50800" tIns="50800" rIns="50800" bIns="50800" rtlCol="0" anchor="ctr"/>
            <a:lstStyle/>
            <a:p>
              <a:pPr algn="ctr">
                <a:lnSpc>
                  <a:spcPts val="3360"/>
                </a:lnSpc>
              </a:pPr>
              <a:endParaRPr/>
            </a:p>
          </p:txBody>
        </p:sp>
      </p:grpSp>
      <p:grpSp>
        <p:nvGrpSpPr>
          <p:cNvPr id="18" name="Group 18"/>
          <p:cNvGrpSpPr/>
          <p:nvPr/>
        </p:nvGrpSpPr>
        <p:grpSpPr>
          <a:xfrm rot="5400000">
            <a:off x="15723130" y="729548"/>
            <a:ext cx="4120334" cy="1818516"/>
            <a:chOff x="0" y="0"/>
            <a:chExt cx="1381212" cy="609600"/>
          </a:xfrm>
        </p:grpSpPr>
        <p:sp>
          <p:nvSpPr>
            <p:cNvPr id="19" name="Freeform 19"/>
            <p:cNvSpPr/>
            <p:nvPr/>
          </p:nvSpPr>
          <p:spPr>
            <a:xfrm>
              <a:off x="25100" y="0"/>
              <a:ext cx="1331013" cy="594332"/>
            </a:xfrm>
            <a:custGeom>
              <a:avLst/>
              <a:gdLst/>
              <a:ahLst/>
              <a:cxnLst/>
              <a:rect l="l" t="t" r="r" b="b"/>
              <a:pathLst>
                <a:path w="1331013" h="594332">
                  <a:moveTo>
                    <a:pt x="635242" y="582886"/>
                  </a:moveTo>
                  <a:lnTo>
                    <a:pt x="5164" y="26714"/>
                  </a:lnTo>
                  <a:cubicBezTo>
                    <a:pt x="405" y="22513"/>
                    <a:pt x="-1258" y="15805"/>
                    <a:pt x="988" y="9867"/>
                  </a:cubicBezTo>
                  <a:cubicBezTo>
                    <a:pt x="3233" y="3929"/>
                    <a:pt x="8920" y="0"/>
                    <a:pt x="15268" y="0"/>
                  </a:cubicBezTo>
                  <a:lnTo>
                    <a:pt x="1315744" y="0"/>
                  </a:lnTo>
                  <a:cubicBezTo>
                    <a:pt x="1322092" y="0"/>
                    <a:pt x="1327778" y="3929"/>
                    <a:pt x="1330024" y="9867"/>
                  </a:cubicBezTo>
                  <a:cubicBezTo>
                    <a:pt x="1332270" y="15805"/>
                    <a:pt x="1330607" y="22513"/>
                    <a:pt x="1325848" y="26714"/>
                  </a:cubicBezTo>
                  <a:lnTo>
                    <a:pt x="695770" y="582886"/>
                  </a:lnTo>
                  <a:cubicBezTo>
                    <a:pt x="678480" y="598148"/>
                    <a:pt x="652532" y="598148"/>
                    <a:pt x="635242" y="582886"/>
                  </a:cubicBezTo>
                  <a:close/>
                </a:path>
              </a:pathLst>
            </a:custGeom>
            <a:solidFill>
              <a:srgbClr val="404341"/>
            </a:solidFill>
          </p:spPr>
          <p:txBody>
            <a:bodyPr/>
            <a:lstStyle/>
            <a:p>
              <a:endParaRPr lang="en-IN"/>
            </a:p>
          </p:txBody>
        </p:sp>
        <p:sp>
          <p:nvSpPr>
            <p:cNvPr id="20" name="TextBox 20"/>
            <p:cNvSpPr txBox="1"/>
            <p:nvPr/>
          </p:nvSpPr>
          <p:spPr>
            <a:xfrm>
              <a:off x="426920" y="-47625"/>
              <a:ext cx="527372" cy="428625"/>
            </a:xfrm>
            <a:prstGeom prst="rect">
              <a:avLst/>
            </a:prstGeom>
          </p:spPr>
          <p:txBody>
            <a:bodyPr lIns="50800" tIns="50800" rIns="50800" bIns="50800" rtlCol="0" anchor="ctr"/>
            <a:lstStyle/>
            <a:p>
              <a:pPr algn="ctr">
                <a:lnSpc>
                  <a:spcPts val="3359"/>
                </a:lnSpc>
              </a:pPr>
              <a:endParaRPr/>
            </a:p>
          </p:txBody>
        </p:sp>
      </p:grpSp>
      <p:sp>
        <p:nvSpPr>
          <p:cNvPr id="21" name="Freeform 21"/>
          <p:cNvSpPr/>
          <p:nvPr/>
        </p:nvSpPr>
        <p:spPr>
          <a:xfrm>
            <a:off x="12967175" y="9355297"/>
            <a:ext cx="3069026" cy="1679594"/>
          </a:xfrm>
          <a:custGeom>
            <a:avLst/>
            <a:gdLst/>
            <a:ahLst/>
            <a:cxnLst/>
            <a:rect l="l" t="t" r="r" b="b"/>
            <a:pathLst>
              <a:path w="3069026" h="1679594">
                <a:moveTo>
                  <a:pt x="0" y="0"/>
                </a:moveTo>
                <a:lnTo>
                  <a:pt x="3069025" y="0"/>
                </a:lnTo>
                <a:lnTo>
                  <a:pt x="3069025" y="1679595"/>
                </a:lnTo>
                <a:lnTo>
                  <a:pt x="0" y="16795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3" name="TextBox 22">
            <a:extLst>
              <a:ext uri="{FF2B5EF4-FFF2-40B4-BE49-F238E27FC236}">
                <a16:creationId xmlns:a16="http://schemas.microsoft.com/office/drawing/2014/main" id="{4249C290-151C-56D7-D012-2C632D3EFCBA}"/>
              </a:ext>
            </a:extLst>
          </p:cNvPr>
          <p:cNvSpPr txBox="1"/>
          <p:nvPr/>
        </p:nvSpPr>
        <p:spPr>
          <a:xfrm>
            <a:off x="1847191" y="977086"/>
            <a:ext cx="11277600" cy="1323439"/>
          </a:xfrm>
          <a:prstGeom prst="rect">
            <a:avLst/>
          </a:prstGeom>
          <a:noFill/>
        </p:spPr>
        <p:txBody>
          <a:bodyPr wrap="square">
            <a:spAutoFit/>
          </a:bodyPr>
          <a:lstStyle/>
          <a:p>
            <a:pPr marL="0" marR="0" algn="just">
              <a:buNone/>
            </a:pPr>
            <a:r>
              <a:rPr lang="en-US" sz="8000" b="1" kern="0" dirty="0">
                <a:solidFill>
                  <a:schemeClr val="bg1"/>
                </a:solidFill>
                <a:effectLst/>
                <a:latin typeface="Agrandir Bold" panose="020B0604020202020204" charset="0"/>
              </a:rPr>
              <a:t>References</a:t>
            </a:r>
          </a:p>
        </p:txBody>
      </p:sp>
      <p:sp>
        <p:nvSpPr>
          <p:cNvPr id="25" name="TextBox 24">
            <a:extLst>
              <a:ext uri="{FF2B5EF4-FFF2-40B4-BE49-F238E27FC236}">
                <a16:creationId xmlns:a16="http://schemas.microsoft.com/office/drawing/2014/main" id="{55B13099-EF38-9AE2-F7F7-2CB98FE7FA31}"/>
              </a:ext>
            </a:extLst>
          </p:cNvPr>
          <p:cNvSpPr txBox="1"/>
          <p:nvPr/>
        </p:nvSpPr>
        <p:spPr>
          <a:xfrm>
            <a:off x="685800" y="3009900"/>
            <a:ext cx="16462385" cy="5262979"/>
          </a:xfrm>
          <a:prstGeom prst="rect">
            <a:avLst/>
          </a:prstGeom>
          <a:noFill/>
        </p:spPr>
        <p:txBody>
          <a:bodyPr wrap="square">
            <a:spAutoFit/>
          </a:bodyPr>
          <a:lstStyle/>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Bamidele, R., (2022). Organizational culture. </a:t>
            </a:r>
            <a:r>
              <a:rPr lang="en-US" sz="2800" i="1" dirty="0">
                <a:effectLst/>
                <a:latin typeface="Times New Roman" panose="02020603050405020304" pitchFamily="18" charset="0"/>
                <a:ea typeface="Times New Roman" panose="02020603050405020304" pitchFamily="18" charset="0"/>
              </a:rPr>
              <a:t>Industrial sociology, industrial relations and human resource management</a:t>
            </a:r>
            <a:r>
              <a:rPr lang="en-US" sz="2800" dirty="0">
                <a:effectLst/>
                <a:latin typeface="Times New Roman" panose="02020603050405020304" pitchFamily="18" charset="0"/>
                <a:ea typeface="Times New Roman" panose="02020603050405020304" pitchFamily="18" charset="0"/>
              </a:rPr>
              <a:t>, 1(1), pp.109-122.</a:t>
            </a:r>
          </a:p>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Escandon-Barbosa, D., Ramirez, A. and Salas-Paramo, J., (2022). The effect of cultural orientations on country innovation performance: Hofstede cultural dimensions revisited?. </a:t>
            </a:r>
            <a:r>
              <a:rPr lang="en-US" sz="2800" i="1" dirty="0">
                <a:effectLst/>
                <a:latin typeface="Times New Roman" panose="02020603050405020304" pitchFamily="18" charset="0"/>
                <a:ea typeface="Times New Roman" panose="02020603050405020304" pitchFamily="18" charset="0"/>
              </a:rPr>
              <a:t>Sustainability</a:t>
            </a:r>
            <a:r>
              <a:rPr lang="en-US" sz="2800" dirty="0">
                <a:effectLst/>
                <a:latin typeface="Times New Roman" panose="02020603050405020304" pitchFamily="18" charset="0"/>
                <a:ea typeface="Times New Roman" panose="02020603050405020304" pitchFamily="18" charset="0"/>
              </a:rPr>
              <a:t>, 14(10), p.5851.</a:t>
            </a:r>
          </a:p>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Handy, C., (2024). Managing the dream. </a:t>
            </a:r>
            <a:r>
              <a:rPr lang="en-US" sz="2800" i="1" dirty="0">
                <a:effectLst/>
                <a:latin typeface="Times New Roman" panose="02020603050405020304" pitchFamily="18" charset="0"/>
                <a:ea typeface="Times New Roman" panose="02020603050405020304" pitchFamily="18" charset="0"/>
              </a:rPr>
              <a:t>In Learning organizations</a:t>
            </a:r>
            <a:r>
              <a:rPr lang="en-US" sz="2800" dirty="0">
                <a:effectLst/>
                <a:latin typeface="Times New Roman" panose="02020603050405020304" pitchFamily="18" charset="0"/>
                <a:ea typeface="Times New Roman" panose="02020603050405020304" pitchFamily="18" charset="0"/>
              </a:rPr>
              <a:t> (pp. 45-56). Productivity Press.</a:t>
            </a:r>
          </a:p>
          <a:p>
            <a:pPr marL="457200" marR="0" indent="-457200" algn="just">
              <a:buFont typeface="Wingdings" panose="05000000000000000000" pitchFamily="2" charset="2"/>
              <a:buChar char="Ø"/>
            </a:pPr>
            <a:r>
              <a:rPr lang="en-US" sz="2800" dirty="0" err="1">
                <a:effectLst/>
                <a:latin typeface="Times New Roman" panose="02020603050405020304" pitchFamily="18" charset="0"/>
                <a:ea typeface="Times New Roman" panose="02020603050405020304" pitchFamily="18" charset="0"/>
              </a:rPr>
              <a:t>Mikušová</a:t>
            </a:r>
            <a:r>
              <a:rPr lang="en-US" sz="2800" dirty="0">
                <a:effectLst/>
                <a:latin typeface="Times New Roman" panose="02020603050405020304" pitchFamily="18" charset="0"/>
                <a:ea typeface="Times New Roman" panose="02020603050405020304" pitchFamily="18" charset="0"/>
              </a:rPr>
              <a:t>, M., </a:t>
            </a:r>
            <a:r>
              <a:rPr lang="en-US" sz="2800" dirty="0" err="1">
                <a:effectLst/>
                <a:latin typeface="Times New Roman" panose="02020603050405020304" pitchFamily="18" charset="0"/>
                <a:ea typeface="Times New Roman" panose="02020603050405020304" pitchFamily="18" charset="0"/>
              </a:rPr>
              <a:t>Klabusayová</a:t>
            </a:r>
            <a:r>
              <a:rPr lang="en-US" sz="2800" dirty="0">
                <a:effectLst/>
                <a:latin typeface="Times New Roman" panose="02020603050405020304" pitchFamily="18" charset="0"/>
                <a:ea typeface="Times New Roman" panose="02020603050405020304" pitchFamily="18" charset="0"/>
              </a:rPr>
              <a:t>, N. and Meier, V., (2023). Evaluation of organisational culture dimensions and their change due to the pandemic. </a:t>
            </a:r>
            <a:r>
              <a:rPr lang="en-US" sz="2800" i="1" dirty="0">
                <a:effectLst/>
                <a:latin typeface="Times New Roman" panose="02020603050405020304" pitchFamily="18" charset="0"/>
                <a:ea typeface="Times New Roman" panose="02020603050405020304" pitchFamily="18" charset="0"/>
              </a:rPr>
              <a:t>Evaluation and Program Planning</a:t>
            </a:r>
            <a:r>
              <a:rPr lang="en-US" sz="2800" dirty="0">
                <a:effectLst/>
                <a:latin typeface="Times New Roman" panose="02020603050405020304" pitchFamily="18" charset="0"/>
                <a:ea typeface="Times New Roman" panose="02020603050405020304" pitchFamily="18" charset="0"/>
              </a:rPr>
              <a:t>, 97, p.102246.</a:t>
            </a:r>
          </a:p>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Newton, C. and Knight, R. eds., (2022). </a:t>
            </a:r>
            <a:r>
              <a:rPr lang="en-US" sz="2800" i="1" dirty="0">
                <a:effectLst/>
                <a:latin typeface="Times New Roman" panose="02020603050405020304" pitchFamily="18" charset="0"/>
                <a:ea typeface="Times New Roman" panose="02020603050405020304" pitchFamily="18" charset="0"/>
              </a:rPr>
              <a:t>Handbook of research methods for organisational culture</a:t>
            </a:r>
            <a:r>
              <a:rPr lang="en-US" sz="2800" dirty="0">
                <a:effectLst/>
                <a:latin typeface="Times New Roman" panose="02020603050405020304" pitchFamily="18" charset="0"/>
                <a:ea typeface="Times New Roman" panose="02020603050405020304" pitchFamily="18" charset="0"/>
              </a:rPr>
              <a:t>. Edward Elgar Publishing.</a:t>
            </a:r>
          </a:p>
          <a:p>
            <a:pPr marL="457200" marR="0" indent="-457200" algn="just">
              <a:buFont typeface="Wingdings" panose="05000000000000000000" pitchFamily="2" charset="2"/>
              <a:buChar char="Ø"/>
            </a:pPr>
            <a:r>
              <a:rPr lang="en-US" sz="2800" dirty="0">
                <a:effectLst/>
                <a:latin typeface="Times New Roman" panose="02020603050405020304" pitchFamily="18" charset="0"/>
                <a:ea typeface="Times New Roman" panose="02020603050405020304" pitchFamily="18" charset="0"/>
              </a:rPr>
              <a:t>Nickerson, C., (2022). Hofstede’s cultural dimensions theory. </a:t>
            </a:r>
            <a:r>
              <a:rPr lang="en-US" sz="2800" i="1" dirty="0">
                <a:effectLst/>
                <a:latin typeface="Times New Roman" panose="02020603050405020304" pitchFamily="18" charset="0"/>
                <a:ea typeface="Times New Roman" panose="02020603050405020304" pitchFamily="18" charset="0"/>
              </a:rPr>
              <a:t>Simply Psychology</a:t>
            </a:r>
            <a:r>
              <a:rPr lang="en-US" sz="2800" dirty="0">
                <a:effectLst/>
                <a:latin typeface="Times New Roman" panose="02020603050405020304" pitchFamily="18" charset="0"/>
                <a:ea typeface="Times New Roman" panose="02020603050405020304" pitchFamily="18" charset="0"/>
              </a:rPr>
              <a:t>. Retrieved May, 18, p.2022.</a:t>
            </a:r>
          </a:p>
          <a:p>
            <a:pPr marL="457200" marR="0" indent="-457200" algn="just">
              <a:buFont typeface="Wingdings" panose="05000000000000000000" pitchFamily="2" charset="2"/>
              <a:buChar char="Ø"/>
            </a:pPr>
            <a:r>
              <a:rPr lang="en-US" sz="2800" dirty="0" err="1">
                <a:effectLst/>
                <a:latin typeface="Times New Roman" panose="02020603050405020304" pitchFamily="18" charset="0"/>
                <a:ea typeface="Times New Roman" panose="02020603050405020304" pitchFamily="18" charset="0"/>
              </a:rPr>
              <a:t>Tanushev</a:t>
            </a:r>
            <a:r>
              <a:rPr lang="en-US" sz="2800" dirty="0">
                <a:effectLst/>
                <a:latin typeface="Times New Roman" panose="02020603050405020304" pitchFamily="18" charset="0"/>
                <a:ea typeface="Times New Roman" panose="02020603050405020304" pitchFamily="18" charset="0"/>
              </a:rPr>
              <a:t>, C., (2022). Digital transformation: The impact on corporate strategy. </a:t>
            </a:r>
            <a:r>
              <a:rPr lang="en-US" sz="2800" i="1" dirty="0">
                <a:effectLst/>
                <a:latin typeface="Times New Roman" panose="02020603050405020304" pitchFamily="18" charset="0"/>
                <a:ea typeface="Times New Roman" panose="02020603050405020304" pitchFamily="18" charset="0"/>
              </a:rPr>
              <a:t>Economic Alternatives</a:t>
            </a:r>
            <a:r>
              <a:rPr lang="en-US" sz="2800" dirty="0">
                <a:effectLst/>
                <a:latin typeface="Times New Roman" panose="02020603050405020304" pitchFamily="18" charset="0"/>
                <a:ea typeface="Times New Roman" panose="02020603050405020304" pitchFamily="18" charset="0"/>
              </a:rPr>
              <a:t>, 3, pp.383-404.</a:t>
            </a:r>
          </a:p>
        </p:txBody>
      </p:sp>
      <p:sp>
        <p:nvSpPr>
          <p:cNvPr id="26" name="Rectangle: Rounded Corners 25">
            <a:extLst>
              <a:ext uri="{FF2B5EF4-FFF2-40B4-BE49-F238E27FC236}">
                <a16:creationId xmlns:a16="http://schemas.microsoft.com/office/drawing/2014/main" id="{F134187E-37DF-2038-689F-854D8AF5CE76}"/>
              </a:ext>
            </a:extLst>
          </p:cNvPr>
          <p:cNvSpPr/>
          <p:nvPr/>
        </p:nvSpPr>
        <p:spPr>
          <a:xfrm>
            <a:off x="304800" y="2628900"/>
            <a:ext cx="17251182" cy="6019800"/>
          </a:xfrm>
          <a:prstGeom prst="roundRect">
            <a:avLst/>
          </a:prstGeom>
          <a:noFill/>
          <a:ln w="762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2E2DD"/>
        </a:solidFill>
        <a:effectLst/>
      </p:bgPr>
    </p:bg>
    <p:spTree>
      <p:nvGrpSpPr>
        <p:cNvPr id="1" name="">
          <a:extLst>
            <a:ext uri="{FF2B5EF4-FFF2-40B4-BE49-F238E27FC236}">
              <a16:creationId xmlns:a16="http://schemas.microsoft.com/office/drawing/2014/main" id="{178A0C90-707A-8387-E7E2-BAE6D612A6F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355202B-99FC-6D2A-D882-B80C22B1B185}"/>
              </a:ext>
            </a:extLst>
          </p:cNvPr>
          <p:cNvGrpSpPr/>
          <p:nvPr/>
        </p:nvGrpSpPr>
        <p:grpSpPr>
          <a:xfrm>
            <a:off x="-5066630" y="-703611"/>
            <a:ext cx="15942140" cy="11101594"/>
            <a:chOff x="0" y="0"/>
            <a:chExt cx="875399" cy="609600"/>
          </a:xfrm>
        </p:grpSpPr>
        <p:sp>
          <p:nvSpPr>
            <p:cNvPr id="3" name="Freeform 3">
              <a:extLst>
                <a:ext uri="{FF2B5EF4-FFF2-40B4-BE49-F238E27FC236}">
                  <a16:creationId xmlns:a16="http://schemas.microsoft.com/office/drawing/2014/main" id="{1424E7F2-52C2-2A02-6297-D796F1A6961A}"/>
                </a:ext>
              </a:extLst>
            </p:cNvPr>
            <p:cNvSpPr/>
            <p:nvPr/>
          </p:nvSpPr>
          <p:spPr>
            <a:xfrm>
              <a:off x="0" y="0"/>
              <a:ext cx="875399" cy="609600"/>
            </a:xfrm>
            <a:custGeom>
              <a:avLst/>
              <a:gdLst/>
              <a:ahLst/>
              <a:cxnLst/>
              <a:rect l="l" t="t" r="r" b="b"/>
              <a:pathLst>
                <a:path w="875399" h="609600">
                  <a:moveTo>
                    <a:pt x="203200" y="0"/>
                  </a:moveTo>
                  <a:lnTo>
                    <a:pt x="875399" y="0"/>
                  </a:lnTo>
                  <a:lnTo>
                    <a:pt x="672199" y="609600"/>
                  </a:lnTo>
                  <a:lnTo>
                    <a:pt x="0" y="609600"/>
                  </a:lnTo>
                  <a:lnTo>
                    <a:pt x="203200" y="0"/>
                  </a:lnTo>
                  <a:close/>
                </a:path>
              </a:pathLst>
            </a:custGeom>
            <a:solidFill>
              <a:srgbClr val="404341"/>
            </a:solidFill>
          </p:spPr>
          <p:txBody>
            <a:bodyPr/>
            <a:lstStyle/>
            <a:p>
              <a:endParaRPr lang="en-IN"/>
            </a:p>
          </p:txBody>
        </p:sp>
        <p:sp>
          <p:nvSpPr>
            <p:cNvPr id="4" name="TextBox 4">
              <a:extLst>
                <a:ext uri="{FF2B5EF4-FFF2-40B4-BE49-F238E27FC236}">
                  <a16:creationId xmlns:a16="http://schemas.microsoft.com/office/drawing/2014/main" id="{B5924178-5C77-D4B7-5C18-E2FB95DA9A87}"/>
                </a:ext>
              </a:extLst>
            </p:cNvPr>
            <p:cNvSpPr txBox="1"/>
            <p:nvPr/>
          </p:nvSpPr>
          <p:spPr>
            <a:xfrm>
              <a:off x="101600" y="-47625"/>
              <a:ext cx="672199" cy="6572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a:extLst>
              <a:ext uri="{FF2B5EF4-FFF2-40B4-BE49-F238E27FC236}">
                <a16:creationId xmlns:a16="http://schemas.microsoft.com/office/drawing/2014/main" id="{8FC9DC87-8517-6FB4-71A1-C8ACBC051480}"/>
              </a:ext>
            </a:extLst>
          </p:cNvPr>
          <p:cNvGrpSpPr/>
          <p:nvPr/>
        </p:nvGrpSpPr>
        <p:grpSpPr>
          <a:xfrm>
            <a:off x="8736980" y="1638806"/>
            <a:ext cx="7799503" cy="6416760"/>
            <a:chOff x="0" y="0"/>
            <a:chExt cx="1321798" cy="1087462"/>
          </a:xfrm>
        </p:grpSpPr>
        <p:sp>
          <p:nvSpPr>
            <p:cNvPr id="6" name="Freeform 6">
              <a:extLst>
                <a:ext uri="{FF2B5EF4-FFF2-40B4-BE49-F238E27FC236}">
                  <a16:creationId xmlns:a16="http://schemas.microsoft.com/office/drawing/2014/main" id="{6BB0644C-0B06-4938-339B-4E5EC7776938}"/>
                </a:ext>
              </a:extLst>
            </p:cNvPr>
            <p:cNvSpPr/>
            <p:nvPr/>
          </p:nvSpPr>
          <p:spPr>
            <a:xfrm>
              <a:off x="0" y="0"/>
              <a:ext cx="1321798" cy="1087462"/>
            </a:xfrm>
            <a:custGeom>
              <a:avLst/>
              <a:gdLst/>
              <a:ahLst/>
              <a:cxnLst/>
              <a:rect l="l" t="t" r="r" b="b"/>
              <a:pathLst>
                <a:path w="1321798" h="1087462">
                  <a:moveTo>
                    <a:pt x="19852" y="0"/>
                  </a:moveTo>
                  <a:lnTo>
                    <a:pt x="1301946" y="0"/>
                  </a:lnTo>
                  <a:cubicBezTo>
                    <a:pt x="1312910" y="0"/>
                    <a:pt x="1321798" y="8888"/>
                    <a:pt x="1321798" y="19852"/>
                  </a:cubicBezTo>
                  <a:lnTo>
                    <a:pt x="1321798" y="1067609"/>
                  </a:lnTo>
                  <a:cubicBezTo>
                    <a:pt x="1321798" y="1072874"/>
                    <a:pt x="1319706" y="1077924"/>
                    <a:pt x="1315983" y="1081647"/>
                  </a:cubicBezTo>
                  <a:cubicBezTo>
                    <a:pt x="1312260" y="1085370"/>
                    <a:pt x="1307211" y="1087462"/>
                    <a:pt x="1301946" y="1087462"/>
                  </a:cubicBezTo>
                  <a:lnTo>
                    <a:pt x="19852" y="1087462"/>
                  </a:lnTo>
                  <a:cubicBezTo>
                    <a:pt x="14587" y="1087462"/>
                    <a:pt x="9538" y="1085370"/>
                    <a:pt x="5815" y="1081647"/>
                  </a:cubicBezTo>
                  <a:cubicBezTo>
                    <a:pt x="2092" y="1077924"/>
                    <a:pt x="0" y="1072874"/>
                    <a:pt x="0" y="1067609"/>
                  </a:cubicBezTo>
                  <a:lnTo>
                    <a:pt x="0" y="19852"/>
                  </a:lnTo>
                  <a:cubicBezTo>
                    <a:pt x="0" y="14587"/>
                    <a:pt x="2092" y="9538"/>
                    <a:pt x="5815" y="5815"/>
                  </a:cubicBezTo>
                  <a:cubicBezTo>
                    <a:pt x="9538" y="2092"/>
                    <a:pt x="14587" y="0"/>
                    <a:pt x="19852" y="0"/>
                  </a:cubicBezTo>
                  <a:close/>
                </a:path>
              </a:pathLst>
            </a:custGeom>
            <a:blipFill>
              <a:blip r:embed="rId2" cstate="email">
                <a:extLst>
                  <a:ext uri="{28A0092B-C50C-407E-A947-70E740481C1C}">
                    <a14:useLocalDpi xmlns:a14="http://schemas.microsoft.com/office/drawing/2010/main"/>
                  </a:ext>
                </a:extLst>
              </a:blip>
              <a:stretch>
                <a:fillRect t="-51936"/>
              </a:stretch>
            </a:blipFill>
          </p:spPr>
          <p:txBody>
            <a:bodyPr/>
            <a:lstStyle/>
            <a:p>
              <a:endParaRPr lang="en-IN"/>
            </a:p>
          </p:txBody>
        </p:sp>
      </p:grpSp>
      <p:grpSp>
        <p:nvGrpSpPr>
          <p:cNvPr id="7" name="Group 7">
            <a:extLst>
              <a:ext uri="{FF2B5EF4-FFF2-40B4-BE49-F238E27FC236}">
                <a16:creationId xmlns:a16="http://schemas.microsoft.com/office/drawing/2014/main" id="{F58CDD57-AB34-34B4-C8A2-2EA19E32C02C}"/>
              </a:ext>
            </a:extLst>
          </p:cNvPr>
          <p:cNvGrpSpPr/>
          <p:nvPr/>
        </p:nvGrpSpPr>
        <p:grpSpPr>
          <a:xfrm>
            <a:off x="8860869" y="7397254"/>
            <a:ext cx="6967636" cy="1958043"/>
            <a:chOff x="0" y="0"/>
            <a:chExt cx="1835097" cy="515699"/>
          </a:xfrm>
        </p:grpSpPr>
        <p:sp>
          <p:nvSpPr>
            <p:cNvPr id="8" name="Freeform 8">
              <a:extLst>
                <a:ext uri="{FF2B5EF4-FFF2-40B4-BE49-F238E27FC236}">
                  <a16:creationId xmlns:a16="http://schemas.microsoft.com/office/drawing/2014/main" id="{D2A2E5D2-1730-D813-9306-23F8C3D5FBA7}"/>
                </a:ext>
              </a:extLst>
            </p:cNvPr>
            <p:cNvSpPr/>
            <p:nvPr/>
          </p:nvSpPr>
          <p:spPr>
            <a:xfrm>
              <a:off x="0" y="0"/>
              <a:ext cx="1835097" cy="515699"/>
            </a:xfrm>
            <a:custGeom>
              <a:avLst/>
              <a:gdLst/>
              <a:ahLst/>
              <a:cxnLst/>
              <a:rect l="l" t="t" r="r" b="b"/>
              <a:pathLst>
                <a:path w="1835097" h="515699">
                  <a:moveTo>
                    <a:pt x="25556" y="0"/>
                  </a:moveTo>
                  <a:lnTo>
                    <a:pt x="1809542" y="0"/>
                  </a:lnTo>
                  <a:cubicBezTo>
                    <a:pt x="1816319" y="0"/>
                    <a:pt x="1822820" y="2692"/>
                    <a:pt x="1827612" y="7485"/>
                  </a:cubicBezTo>
                  <a:cubicBezTo>
                    <a:pt x="1832405" y="12278"/>
                    <a:pt x="1835097" y="18778"/>
                    <a:pt x="1835097" y="25556"/>
                  </a:cubicBezTo>
                  <a:lnTo>
                    <a:pt x="1835097" y="490143"/>
                  </a:lnTo>
                  <a:cubicBezTo>
                    <a:pt x="1835097" y="504257"/>
                    <a:pt x="1823656" y="515699"/>
                    <a:pt x="1809542" y="515699"/>
                  </a:cubicBezTo>
                  <a:lnTo>
                    <a:pt x="25556" y="515699"/>
                  </a:lnTo>
                  <a:cubicBezTo>
                    <a:pt x="11442" y="515699"/>
                    <a:pt x="0" y="504257"/>
                    <a:pt x="0" y="490143"/>
                  </a:cubicBezTo>
                  <a:lnTo>
                    <a:pt x="0" y="25556"/>
                  </a:lnTo>
                  <a:cubicBezTo>
                    <a:pt x="0" y="11442"/>
                    <a:pt x="11442" y="0"/>
                    <a:pt x="25556" y="0"/>
                  </a:cubicBezTo>
                  <a:close/>
                </a:path>
              </a:pathLst>
            </a:custGeom>
            <a:solidFill>
              <a:srgbClr val="404341"/>
            </a:solidFill>
          </p:spPr>
          <p:txBody>
            <a:bodyPr/>
            <a:lstStyle/>
            <a:p>
              <a:endParaRPr lang="en-IN"/>
            </a:p>
          </p:txBody>
        </p:sp>
        <p:sp>
          <p:nvSpPr>
            <p:cNvPr id="9" name="TextBox 9">
              <a:extLst>
                <a:ext uri="{FF2B5EF4-FFF2-40B4-BE49-F238E27FC236}">
                  <a16:creationId xmlns:a16="http://schemas.microsoft.com/office/drawing/2014/main" id="{F30C19D9-9CE8-CE22-B678-707E4BDFB18D}"/>
                </a:ext>
              </a:extLst>
            </p:cNvPr>
            <p:cNvSpPr txBox="1"/>
            <p:nvPr/>
          </p:nvSpPr>
          <p:spPr>
            <a:xfrm>
              <a:off x="0" y="-47625"/>
              <a:ext cx="1835097" cy="563324"/>
            </a:xfrm>
            <a:prstGeom prst="rect">
              <a:avLst/>
            </a:prstGeom>
          </p:spPr>
          <p:txBody>
            <a:bodyPr lIns="50800" tIns="50800" rIns="50800" bIns="50800" rtlCol="0" anchor="ctr"/>
            <a:lstStyle/>
            <a:p>
              <a:pPr marL="0" marR="0" lvl="0" indent="0" algn="ctr" defTabSz="914400" rtl="0" eaLnBrk="1" fontAlgn="auto" latinLnBrk="0" hangingPunct="1">
                <a:lnSpc>
                  <a:spcPts val="336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13" name="TextBox 13">
            <a:extLst>
              <a:ext uri="{FF2B5EF4-FFF2-40B4-BE49-F238E27FC236}">
                <a16:creationId xmlns:a16="http://schemas.microsoft.com/office/drawing/2014/main" id="{672A22D2-EAA6-D1D4-5269-69A7C34E04F5}"/>
              </a:ext>
            </a:extLst>
          </p:cNvPr>
          <p:cNvSpPr txBox="1"/>
          <p:nvPr/>
        </p:nvSpPr>
        <p:spPr>
          <a:xfrm>
            <a:off x="1539125" y="2186975"/>
            <a:ext cx="6814753" cy="2646174"/>
          </a:xfrm>
          <a:prstGeom prst="rect">
            <a:avLst/>
          </a:prstGeom>
        </p:spPr>
        <p:txBody>
          <a:bodyPr wrap="square" lIns="0" tIns="0" rIns="0" bIns="0" rtlCol="0" anchor="t">
            <a:spAutoFit/>
          </a:bodyPr>
          <a:lstStyle/>
          <a:p>
            <a:pPr marL="0" marR="0" lvl="0" indent="0" algn="l" defTabSz="914400" rtl="0" eaLnBrk="1" fontAlgn="auto" latinLnBrk="0" hangingPunct="1">
              <a:lnSpc>
                <a:spcPts val="6800"/>
              </a:lnSpc>
              <a:spcBef>
                <a:spcPts val="0"/>
              </a:spcBef>
              <a:spcAft>
                <a:spcPts val="0"/>
              </a:spcAft>
              <a:buClrTx/>
              <a:buSzTx/>
              <a:buFontTx/>
              <a:buNone/>
              <a:tabLst/>
              <a:defRPr/>
            </a:pPr>
            <a:r>
              <a:rPr kumimoji="0" lang="en-US" sz="8000" b="0" i="0" u="none" strike="noStrike" kern="1200" cap="none" spc="-374" normalizeH="0" baseline="0" noProof="0" dirty="0">
                <a:ln>
                  <a:noFill/>
                </a:ln>
                <a:solidFill>
                  <a:srgbClr val="FFFFFF"/>
                </a:solidFill>
                <a:effectLst/>
                <a:uLnTx/>
                <a:uFillTx/>
                <a:latin typeface="Heading Now 71-78"/>
                <a:ea typeface="Heading Now 71-78"/>
                <a:cs typeface="Heading Now 71-78"/>
                <a:sym typeface="Heading Now 71-78"/>
              </a:rPr>
              <a:t>Question &amp; Answer session. </a:t>
            </a:r>
          </a:p>
        </p:txBody>
      </p:sp>
      <p:grpSp>
        <p:nvGrpSpPr>
          <p:cNvPr id="18" name="Group 18">
            <a:extLst>
              <a:ext uri="{FF2B5EF4-FFF2-40B4-BE49-F238E27FC236}">
                <a16:creationId xmlns:a16="http://schemas.microsoft.com/office/drawing/2014/main" id="{3F7C000D-0D20-E264-BD5A-4C684644B4A3}"/>
              </a:ext>
            </a:extLst>
          </p:cNvPr>
          <p:cNvGrpSpPr/>
          <p:nvPr/>
        </p:nvGrpSpPr>
        <p:grpSpPr>
          <a:xfrm rot="5400000">
            <a:off x="15723130" y="729548"/>
            <a:ext cx="4120334" cy="1818516"/>
            <a:chOff x="0" y="0"/>
            <a:chExt cx="1381212" cy="609600"/>
          </a:xfrm>
        </p:grpSpPr>
        <p:sp>
          <p:nvSpPr>
            <p:cNvPr id="19" name="Freeform 19">
              <a:extLst>
                <a:ext uri="{FF2B5EF4-FFF2-40B4-BE49-F238E27FC236}">
                  <a16:creationId xmlns:a16="http://schemas.microsoft.com/office/drawing/2014/main" id="{F77DC9FC-98F0-48B1-4044-D2828138B1BB}"/>
                </a:ext>
              </a:extLst>
            </p:cNvPr>
            <p:cNvSpPr/>
            <p:nvPr/>
          </p:nvSpPr>
          <p:spPr>
            <a:xfrm>
              <a:off x="25100" y="0"/>
              <a:ext cx="1331013" cy="594332"/>
            </a:xfrm>
            <a:custGeom>
              <a:avLst/>
              <a:gdLst/>
              <a:ahLst/>
              <a:cxnLst/>
              <a:rect l="l" t="t" r="r" b="b"/>
              <a:pathLst>
                <a:path w="1331013" h="594332">
                  <a:moveTo>
                    <a:pt x="635242" y="582886"/>
                  </a:moveTo>
                  <a:lnTo>
                    <a:pt x="5164" y="26714"/>
                  </a:lnTo>
                  <a:cubicBezTo>
                    <a:pt x="405" y="22513"/>
                    <a:pt x="-1258" y="15805"/>
                    <a:pt x="988" y="9867"/>
                  </a:cubicBezTo>
                  <a:cubicBezTo>
                    <a:pt x="3233" y="3929"/>
                    <a:pt x="8920" y="0"/>
                    <a:pt x="15268" y="0"/>
                  </a:cubicBezTo>
                  <a:lnTo>
                    <a:pt x="1315744" y="0"/>
                  </a:lnTo>
                  <a:cubicBezTo>
                    <a:pt x="1322092" y="0"/>
                    <a:pt x="1327778" y="3929"/>
                    <a:pt x="1330024" y="9867"/>
                  </a:cubicBezTo>
                  <a:cubicBezTo>
                    <a:pt x="1332270" y="15805"/>
                    <a:pt x="1330607" y="22513"/>
                    <a:pt x="1325848" y="26714"/>
                  </a:cubicBezTo>
                  <a:lnTo>
                    <a:pt x="695770" y="582886"/>
                  </a:lnTo>
                  <a:cubicBezTo>
                    <a:pt x="678480" y="598148"/>
                    <a:pt x="652532" y="598148"/>
                    <a:pt x="635242" y="582886"/>
                  </a:cubicBezTo>
                  <a:close/>
                </a:path>
              </a:pathLst>
            </a:custGeom>
            <a:solidFill>
              <a:srgbClr val="404341"/>
            </a:solidFill>
          </p:spPr>
          <p:txBody>
            <a:bodyPr/>
            <a:lstStyle/>
            <a:p>
              <a:endParaRPr lang="en-IN"/>
            </a:p>
          </p:txBody>
        </p:sp>
        <p:sp>
          <p:nvSpPr>
            <p:cNvPr id="20" name="TextBox 20">
              <a:extLst>
                <a:ext uri="{FF2B5EF4-FFF2-40B4-BE49-F238E27FC236}">
                  <a16:creationId xmlns:a16="http://schemas.microsoft.com/office/drawing/2014/main" id="{CAFAF4EB-0910-FC7E-8A80-86C8B820B53F}"/>
                </a:ext>
              </a:extLst>
            </p:cNvPr>
            <p:cNvSpPr txBox="1"/>
            <p:nvPr/>
          </p:nvSpPr>
          <p:spPr>
            <a:xfrm>
              <a:off x="426920" y="-47625"/>
              <a:ext cx="527372" cy="428625"/>
            </a:xfrm>
            <a:prstGeom prst="rect">
              <a:avLst/>
            </a:prstGeom>
          </p:spPr>
          <p:txBody>
            <a:bodyPr lIns="50800" tIns="50800" rIns="50800" bIns="50800" rtlCol="0" anchor="ctr"/>
            <a:lstStyle/>
            <a:p>
              <a:pPr marL="0" marR="0" lvl="0" indent="0" algn="ctr" defTabSz="914400" rtl="0" eaLnBrk="1" fontAlgn="auto" latinLnBrk="0" hangingPunct="1">
                <a:lnSpc>
                  <a:spcPts val="3359"/>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a:ea typeface="+mn-ea"/>
                <a:cs typeface="+mn-cs"/>
              </a:endParaRPr>
            </a:p>
          </p:txBody>
        </p:sp>
      </p:grpSp>
      <p:sp>
        <p:nvSpPr>
          <p:cNvPr id="21" name="Freeform 21">
            <a:extLst>
              <a:ext uri="{FF2B5EF4-FFF2-40B4-BE49-F238E27FC236}">
                <a16:creationId xmlns:a16="http://schemas.microsoft.com/office/drawing/2014/main" id="{EDDAEB91-E087-2210-2B76-CEC1E16CCD8E}"/>
              </a:ext>
            </a:extLst>
          </p:cNvPr>
          <p:cNvSpPr/>
          <p:nvPr/>
        </p:nvSpPr>
        <p:spPr>
          <a:xfrm>
            <a:off x="12967175" y="9355297"/>
            <a:ext cx="3069026" cy="1679594"/>
          </a:xfrm>
          <a:custGeom>
            <a:avLst/>
            <a:gdLst/>
            <a:ahLst/>
            <a:cxnLst/>
            <a:rect l="l" t="t" r="r" b="b"/>
            <a:pathLst>
              <a:path w="3069026" h="1679594">
                <a:moveTo>
                  <a:pt x="0" y="0"/>
                </a:moveTo>
                <a:lnTo>
                  <a:pt x="3069025" y="0"/>
                </a:lnTo>
                <a:lnTo>
                  <a:pt x="3069025" y="1679595"/>
                </a:lnTo>
                <a:lnTo>
                  <a:pt x="0" y="16795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22" name="TextBox 13">
            <a:extLst>
              <a:ext uri="{FF2B5EF4-FFF2-40B4-BE49-F238E27FC236}">
                <a16:creationId xmlns:a16="http://schemas.microsoft.com/office/drawing/2014/main" id="{FC452D8D-8B76-9540-E8B2-084E5E370FC2}"/>
              </a:ext>
            </a:extLst>
          </p:cNvPr>
          <p:cNvSpPr txBox="1"/>
          <p:nvPr/>
        </p:nvSpPr>
        <p:spPr>
          <a:xfrm>
            <a:off x="9913281" y="8053561"/>
            <a:ext cx="6814753" cy="902106"/>
          </a:xfrm>
          <a:prstGeom prst="rect">
            <a:avLst/>
          </a:prstGeom>
        </p:spPr>
        <p:txBody>
          <a:bodyPr wrap="square" lIns="0" tIns="0" rIns="0" bIns="0" rtlCol="0" anchor="t">
            <a:spAutoFit/>
          </a:bodyPr>
          <a:lstStyle/>
          <a:p>
            <a:pPr marL="0" marR="0" lvl="0" indent="0" algn="l" defTabSz="914400" rtl="0" eaLnBrk="1" fontAlgn="auto" latinLnBrk="0" hangingPunct="1">
              <a:lnSpc>
                <a:spcPts val="6800"/>
              </a:lnSpc>
              <a:spcBef>
                <a:spcPts val="0"/>
              </a:spcBef>
              <a:spcAft>
                <a:spcPts val="0"/>
              </a:spcAft>
              <a:buClrTx/>
              <a:buSzTx/>
              <a:buFontTx/>
              <a:buNone/>
              <a:tabLst/>
              <a:defRPr/>
            </a:pPr>
            <a:r>
              <a:rPr kumimoji="0" lang="en-US" sz="6000" b="0" i="0" u="none" strike="noStrike" kern="1200" cap="none" spc="-374" normalizeH="0" baseline="0" noProof="0" dirty="0">
                <a:ln>
                  <a:noFill/>
                </a:ln>
                <a:solidFill>
                  <a:srgbClr val="FFFFFF"/>
                </a:solidFill>
                <a:effectLst/>
                <a:uLnTx/>
                <a:uFillTx/>
                <a:latin typeface="Heading Now 71-78"/>
                <a:ea typeface="Heading Now 71-78"/>
                <a:cs typeface="Heading Now 71-78"/>
                <a:sym typeface="Heading Now 71-78"/>
              </a:rPr>
              <a:t>Thank you. </a:t>
            </a:r>
          </a:p>
        </p:txBody>
      </p:sp>
    </p:spTree>
    <p:extLst>
      <p:ext uri="{BB962C8B-B14F-4D97-AF65-F5344CB8AC3E}">
        <p14:creationId xmlns:p14="http://schemas.microsoft.com/office/powerpoint/2010/main" val="11175905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2323</Words>
  <Application>Microsoft Office PowerPoint</Application>
  <PresentationFormat>Custom</PresentationFormat>
  <Paragraphs>126</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Laiba shahzad</cp:lastModifiedBy>
  <cp:revision>2</cp:revision>
  <dcterms:created xsi:type="dcterms:W3CDTF">2026-06-02T11:04:47Z</dcterms:created>
  <dcterms:modified xsi:type="dcterms:W3CDTF">2026-07-01T22:57:14Z</dcterms:modified>
  <dc:identifier/>
</cp:coreProperties>
</file>