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66" r:id="rId5"/>
    <p:sldId id="258" r:id="rId6"/>
    <p:sldId id="267" r:id="rId7"/>
    <p:sldId id="259" r:id="rId8"/>
    <p:sldId id="273" r:id="rId9"/>
    <p:sldId id="274" r:id="rId10"/>
    <p:sldId id="269" r:id="rId11"/>
    <p:sldId id="261" r:id="rId12"/>
    <p:sldId id="270" r:id="rId13"/>
    <p:sldId id="262" r:id="rId14"/>
    <p:sldId id="271" r:id="rId15"/>
    <p:sldId id="263" r:id="rId16"/>
    <p:sldId id="272"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94" autoAdjust="0"/>
    <p:restoredTop sz="94660"/>
  </p:normalViewPr>
  <p:slideViewPr>
    <p:cSldViewPr snapToGrid="0">
      <p:cViewPr varScale="1">
        <p:scale>
          <a:sx n="68" d="100"/>
          <a:sy n="68" d="100"/>
        </p:scale>
        <p:origin x="70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F315C9ED-5B96-493B-A69F-9D8F8F9F7E9C}" type="datetimeFigureOut">
              <a:rPr lang="en-GB" smtClean="0"/>
              <a:t>20/03/2020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1AB19A80-7B9C-4516-A888-D03AE870025C}"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572892127"/>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15C9ED-5B96-493B-A69F-9D8F8F9F7E9C}"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19A80-7B9C-4516-A888-D03AE870025C}" type="slidenum">
              <a:rPr lang="en-GB" smtClean="0"/>
              <a:t>‹#›</a:t>
            </a:fld>
            <a:endParaRPr lang="en-GB"/>
          </a:p>
        </p:txBody>
      </p:sp>
    </p:spTree>
    <p:extLst>
      <p:ext uri="{BB962C8B-B14F-4D97-AF65-F5344CB8AC3E}">
        <p14:creationId xmlns:p14="http://schemas.microsoft.com/office/powerpoint/2010/main" val="198462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F315C9ED-5B96-493B-A69F-9D8F8F9F7E9C}" type="datetimeFigureOut">
              <a:rPr lang="en-GB" smtClean="0"/>
              <a:t>20/03/2020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1AB19A80-7B9C-4516-A888-D03AE870025C}"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9438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15C9ED-5B96-493B-A69F-9D8F8F9F7E9C}" type="datetimeFigureOut">
              <a:rPr lang="en-GB" smtClean="0"/>
              <a:t>20/03/2020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B19A80-7B9C-4516-A888-D03AE870025C}" type="slidenum">
              <a:rPr lang="en-GB" smtClean="0"/>
              <a:t>‹#›</a:t>
            </a:fld>
            <a:endParaRPr lang="en-GB"/>
          </a:p>
        </p:txBody>
      </p:sp>
    </p:spTree>
    <p:extLst>
      <p:ext uri="{BB962C8B-B14F-4D97-AF65-F5344CB8AC3E}">
        <p14:creationId xmlns:p14="http://schemas.microsoft.com/office/powerpoint/2010/main" val="2858476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15C9ED-5B96-493B-A69F-9D8F8F9F7E9C}" type="datetimeFigureOut">
              <a:rPr lang="en-GB" smtClean="0"/>
              <a:t>20/03/2020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B19A80-7B9C-4516-A888-D03AE870025C}" type="slidenum">
              <a:rPr lang="en-GB" smtClean="0"/>
              <a:t>‹#›</a:t>
            </a:fld>
            <a:endParaRPr lang="en-GB"/>
          </a:p>
        </p:txBody>
      </p:sp>
    </p:spTree>
    <p:extLst>
      <p:ext uri="{BB962C8B-B14F-4D97-AF65-F5344CB8AC3E}">
        <p14:creationId xmlns:p14="http://schemas.microsoft.com/office/powerpoint/2010/main" val="999108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15C9ED-5B96-493B-A69F-9D8F8F9F7E9C}" type="datetimeFigureOut">
              <a:rPr lang="en-GB" smtClean="0"/>
              <a:t>20/03/2020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B19A80-7B9C-4516-A888-D03AE870025C}" type="slidenum">
              <a:rPr lang="en-GB" smtClean="0"/>
              <a:t>‹#›</a:t>
            </a:fld>
            <a:endParaRPr lang="en-GB"/>
          </a:p>
        </p:txBody>
      </p:sp>
    </p:spTree>
    <p:extLst>
      <p:ext uri="{BB962C8B-B14F-4D97-AF65-F5344CB8AC3E}">
        <p14:creationId xmlns:p14="http://schemas.microsoft.com/office/powerpoint/2010/main" val="1202436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F315C9ED-5B96-493B-A69F-9D8F8F9F7E9C}" type="datetimeFigureOut">
              <a:rPr lang="en-GB" smtClean="0"/>
              <a:t>20/03/2020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B19A80-7B9C-4516-A888-D03AE870025C}" type="slidenum">
              <a:rPr lang="en-GB" smtClean="0"/>
              <a:t>‹#›</a:t>
            </a:fld>
            <a:endParaRPr lang="en-GB"/>
          </a:p>
        </p:txBody>
      </p:sp>
    </p:spTree>
    <p:extLst>
      <p:ext uri="{BB962C8B-B14F-4D97-AF65-F5344CB8AC3E}">
        <p14:creationId xmlns:p14="http://schemas.microsoft.com/office/powerpoint/2010/main" val="401278791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F315C9ED-5B96-493B-A69F-9D8F8F9F7E9C}" type="datetimeFigureOut">
              <a:rPr lang="en-GB" smtClean="0"/>
              <a:t>20/03/2020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1AB19A80-7B9C-4516-A888-D03AE870025C}" type="slidenum">
              <a:rPr lang="en-GB" smtClean="0"/>
              <a:t>‹#›</a:t>
            </a:fld>
            <a:endParaRPr lang="en-GB"/>
          </a:p>
        </p:txBody>
      </p:sp>
    </p:spTree>
    <p:extLst>
      <p:ext uri="{BB962C8B-B14F-4D97-AF65-F5344CB8AC3E}">
        <p14:creationId xmlns:p14="http://schemas.microsoft.com/office/powerpoint/2010/main" val="361640329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F315C9ED-5B96-493B-A69F-9D8F8F9F7E9C}" type="datetimeFigureOut">
              <a:rPr lang="en-GB" smtClean="0"/>
              <a:t>20/03/2020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1AB19A80-7B9C-4516-A888-D03AE870025C}" type="slidenum">
              <a:rPr lang="en-GB" smtClean="0"/>
              <a:t>‹#›</a:t>
            </a:fld>
            <a:endParaRPr lang="en-GB"/>
          </a:p>
        </p:txBody>
      </p:sp>
    </p:spTree>
    <p:extLst>
      <p:ext uri="{BB962C8B-B14F-4D97-AF65-F5344CB8AC3E}">
        <p14:creationId xmlns:p14="http://schemas.microsoft.com/office/powerpoint/2010/main" val="1231956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15C9ED-5B96-493B-A69F-9D8F8F9F7E9C}"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19A80-7B9C-4516-A888-D03AE870025C}" type="slidenum">
              <a:rPr lang="en-GB" smtClean="0"/>
              <a:t>‹#›</a:t>
            </a:fld>
            <a:endParaRPr lang="en-GB"/>
          </a:p>
        </p:txBody>
      </p:sp>
    </p:spTree>
    <p:extLst>
      <p:ext uri="{BB962C8B-B14F-4D97-AF65-F5344CB8AC3E}">
        <p14:creationId xmlns:p14="http://schemas.microsoft.com/office/powerpoint/2010/main" val="3144670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315C9ED-5B96-493B-A69F-9D8F8F9F7E9C}" type="datetimeFigureOut">
              <a:rPr lang="en-GB" smtClean="0"/>
              <a:t>20/03/2020</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1AB19A80-7B9C-4516-A888-D03AE870025C}"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8332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315C9ED-5B96-493B-A69F-9D8F8F9F7E9C}" type="datetimeFigureOut">
              <a:rPr lang="en-GB" smtClean="0"/>
              <a:t>20/03/2020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1AB19A80-7B9C-4516-A888-D03AE870025C}"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86851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479F1-4BBA-485E-9AD6-9723348A53C9}"/>
              </a:ext>
            </a:extLst>
          </p:cNvPr>
          <p:cNvSpPr>
            <a:spLocks noGrp="1"/>
          </p:cNvSpPr>
          <p:nvPr>
            <p:ph type="ctrTitle"/>
          </p:nvPr>
        </p:nvSpPr>
        <p:spPr>
          <a:xfrm>
            <a:off x="7438672" y="1071258"/>
            <a:ext cx="4753328" cy="3340183"/>
          </a:xfrm>
        </p:spPr>
        <p:txBody>
          <a:bodyPr>
            <a:noAutofit/>
          </a:bodyPr>
          <a:lstStyle/>
          <a:p>
            <a:pPr algn="ctr"/>
            <a:r>
              <a:rPr lang="en-GB" sz="5500" dirty="0"/>
              <a:t>My Reflective Seminar Presentation</a:t>
            </a:r>
          </a:p>
        </p:txBody>
      </p:sp>
      <p:sp>
        <p:nvSpPr>
          <p:cNvPr id="3" name="Subtitle 2">
            <a:extLst>
              <a:ext uri="{FF2B5EF4-FFF2-40B4-BE49-F238E27FC236}">
                <a16:creationId xmlns:a16="http://schemas.microsoft.com/office/drawing/2014/main" id="{BBE81855-2460-43AF-B77F-370070B8BCD6}"/>
              </a:ext>
            </a:extLst>
          </p:cNvPr>
          <p:cNvSpPr>
            <a:spLocks noGrp="1"/>
          </p:cNvSpPr>
          <p:nvPr>
            <p:ph type="subTitle" idx="1"/>
          </p:nvPr>
        </p:nvSpPr>
        <p:spPr>
          <a:xfrm>
            <a:off x="7706569" y="5191157"/>
            <a:ext cx="4123482" cy="595585"/>
          </a:xfrm>
        </p:spPr>
        <p:txBody>
          <a:bodyPr>
            <a:noAutofit/>
          </a:bodyPr>
          <a:lstStyle/>
          <a:p>
            <a:pPr algn="l"/>
            <a:r>
              <a:rPr lang="en-GB" sz="2800" dirty="0"/>
              <a:t>Ashlie Day - 1901731</a:t>
            </a:r>
          </a:p>
        </p:txBody>
      </p:sp>
    </p:spTree>
    <p:extLst>
      <p:ext uri="{BB962C8B-B14F-4D97-AF65-F5344CB8AC3E}">
        <p14:creationId xmlns:p14="http://schemas.microsoft.com/office/powerpoint/2010/main" val="4219523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3" name="Rectangle 39">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41">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43"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55"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45"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47" name="Freeform: Shape 46">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49" name="Rectangle: Rounded Corners 48">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345C2-6ADB-4EE2-95F5-76A989E09109}"/>
              </a:ext>
            </a:extLst>
          </p:cNvPr>
          <p:cNvSpPr>
            <a:spLocks noGrp="1"/>
          </p:cNvSpPr>
          <p:nvPr>
            <p:ph type="title"/>
          </p:nvPr>
        </p:nvSpPr>
        <p:spPr>
          <a:xfrm>
            <a:off x="1352846" y="1055489"/>
            <a:ext cx="9486309" cy="1073572"/>
          </a:xfrm>
        </p:spPr>
        <p:txBody>
          <a:bodyPr anchor="ctr">
            <a:normAutofit fontScale="90000"/>
          </a:bodyPr>
          <a:lstStyle/>
          <a:p>
            <a:pPr algn="ctr"/>
            <a:r>
              <a:rPr lang="en-GB" sz="6000" dirty="0"/>
              <a:t>Gibbs Reflective Cycle (1988)</a:t>
            </a:r>
          </a:p>
        </p:txBody>
      </p:sp>
      <p:cxnSp>
        <p:nvCxnSpPr>
          <p:cNvPr id="56" name="Straight Connector 50">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C00D7A-1BF2-4DFD-A693-092CB4927246}"/>
              </a:ext>
            </a:extLst>
          </p:cNvPr>
          <p:cNvSpPr>
            <a:spLocks noGrp="1"/>
          </p:cNvSpPr>
          <p:nvPr>
            <p:ph idx="1"/>
          </p:nvPr>
        </p:nvSpPr>
        <p:spPr>
          <a:xfrm>
            <a:off x="1352846" y="2438400"/>
            <a:ext cx="9486309" cy="3124200"/>
          </a:xfrm>
        </p:spPr>
        <p:txBody>
          <a:bodyPr anchor="ctr">
            <a:normAutofit/>
          </a:bodyPr>
          <a:lstStyle/>
          <a:p>
            <a:r>
              <a:rPr lang="en-GB" dirty="0"/>
              <a:t>For me to be able to improve my practice I must reflect on my practice as a trainee youth worker. By doing this I can identify what might have one well, what didn’t go too well and what I can do if something similar happened again. By reflecting it will allow me to ensure that I’m able to offer young people opportunities for them to grow and promote positive development as my role as a youth worker. For my reflections. I will be using Gibbs Model of Reflection (1988). Gibbs is just one model created to help individuals reflect in situations. </a:t>
            </a:r>
          </a:p>
          <a:p>
            <a:endParaRPr lang="en-GB" sz="1800" dirty="0"/>
          </a:p>
        </p:txBody>
      </p:sp>
    </p:spTree>
    <p:extLst>
      <p:ext uri="{BB962C8B-B14F-4D97-AF65-F5344CB8AC3E}">
        <p14:creationId xmlns:p14="http://schemas.microsoft.com/office/powerpoint/2010/main" val="3105970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2FB1-C58B-4A9C-A5C3-895EABEC9A67}"/>
              </a:ext>
            </a:extLst>
          </p:cNvPr>
          <p:cNvSpPr>
            <a:spLocks noGrp="1"/>
          </p:cNvSpPr>
          <p:nvPr>
            <p:ph type="title"/>
          </p:nvPr>
        </p:nvSpPr>
        <p:spPr>
          <a:xfrm>
            <a:off x="2532185" y="258855"/>
            <a:ext cx="9462868" cy="1560716"/>
          </a:xfrm>
        </p:spPr>
        <p:txBody>
          <a:bodyPr>
            <a:normAutofit/>
          </a:bodyPr>
          <a:lstStyle/>
          <a:p>
            <a:r>
              <a:rPr lang="en-GB" sz="5400" dirty="0"/>
              <a:t>Gibbs Reflective Cycle (1988)</a:t>
            </a:r>
          </a:p>
        </p:txBody>
      </p:sp>
      <p:pic>
        <p:nvPicPr>
          <p:cNvPr id="1026" name="Picture 2" descr="The reflective cycle - Gibbs diagram">
            <a:extLst>
              <a:ext uri="{FF2B5EF4-FFF2-40B4-BE49-F238E27FC236}">
                <a16:creationId xmlns:a16="http://schemas.microsoft.com/office/drawing/2014/main" id="{E4B9A32D-5484-4D06-AB3E-2F8794CD15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8904" y="1314256"/>
            <a:ext cx="8609429" cy="52848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F11B8E-33C4-4EBA-BC39-4A7B5302A1DA}"/>
              </a:ext>
            </a:extLst>
          </p:cNvPr>
          <p:cNvSpPr txBox="1"/>
          <p:nvPr/>
        </p:nvSpPr>
        <p:spPr>
          <a:xfrm>
            <a:off x="8764172" y="6063176"/>
            <a:ext cx="3427828" cy="369332"/>
          </a:xfrm>
          <a:prstGeom prst="rect">
            <a:avLst/>
          </a:prstGeom>
          <a:noFill/>
        </p:spPr>
        <p:txBody>
          <a:bodyPr wrap="square" rtlCol="0">
            <a:spAutoFit/>
          </a:bodyPr>
          <a:lstStyle/>
          <a:p>
            <a:r>
              <a:rPr lang="en-GB" dirty="0"/>
              <a:t>(Oxford Brookes University 2020)</a:t>
            </a:r>
          </a:p>
        </p:txBody>
      </p:sp>
    </p:spTree>
    <p:extLst>
      <p:ext uri="{BB962C8B-B14F-4D97-AF65-F5344CB8AC3E}">
        <p14:creationId xmlns:p14="http://schemas.microsoft.com/office/powerpoint/2010/main" val="907469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5C4595-9EDF-4174-BCF9-29709995B883}"/>
              </a:ext>
            </a:extLst>
          </p:cNvPr>
          <p:cNvSpPr>
            <a:spLocks noGrp="1"/>
          </p:cNvSpPr>
          <p:nvPr>
            <p:ph type="title"/>
          </p:nvPr>
        </p:nvSpPr>
        <p:spPr>
          <a:xfrm>
            <a:off x="1352847" y="1055489"/>
            <a:ext cx="9845240" cy="1073572"/>
          </a:xfrm>
        </p:spPr>
        <p:txBody>
          <a:bodyPr anchor="ctr">
            <a:normAutofit/>
          </a:bodyPr>
          <a:lstStyle/>
          <a:p>
            <a:pPr algn="ctr"/>
            <a:r>
              <a:rPr lang="en-GB" sz="6000" dirty="0"/>
              <a:t>My Placement</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90345D-3E1B-4B9F-A2E2-8CE148920644}"/>
              </a:ext>
            </a:extLst>
          </p:cNvPr>
          <p:cNvSpPr>
            <a:spLocks noGrp="1"/>
          </p:cNvSpPr>
          <p:nvPr>
            <p:ph idx="1"/>
          </p:nvPr>
        </p:nvSpPr>
        <p:spPr>
          <a:xfrm>
            <a:off x="993913" y="2352584"/>
            <a:ext cx="6885806" cy="3513949"/>
          </a:xfrm>
        </p:spPr>
        <p:txBody>
          <a:bodyPr anchor="ctr">
            <a:normAutofit/>
          </a:bodyPr>
          <a:lstStyle/>
          <a:p>
            <a:pPr lvl="1"/>
            <a:r>
              <a:rPr lang="en-GB" sz="2000" dirty="0"/>
              <a:t>I am doing my placement with The Ceredigion Youth Service as I am based in a youth centre. I do my placement within Aberaeron and </a:t>
            </a:r>
            <a:r>
              <a:rPr lang="en-GB" sz="2000" dirty="0" err="1"/>
              <a:t>Penparcau</a:t>
            </a:r>
            <a:r>
              <a:rPr lang="en-GB" sz="2000" dirty="0"/>
              <a:t> youth club. These two youth centres are very different but are very well run clubs. </a:t>
            </a:r>
            <a:r>
              <a:rPr lang="en-GB" sz="2000" dirty="0" err="1"/>
              <a:t>Penparcau</a:t>
            </a:r>
            <a:r>
              <a:rPr lang="en-GB" sz="2000" dirty="0"/>
              <a:t> youth club is a very busy centre with around 70 young people attending on a night. Aberaeron youth club is a smaller centre with around 35 young people attending. Both clubs provide young people with wide range of opportunities. </a:t>
            </a:r>
          </a:p>
        </p:txBody>
      </p:sp>
      <p:pic>
        <p:nvPicPr>
          <p:cNvPr id="2050" name="Picture 2">
            <a:extLst>
              <a:ext uri="{FF2B5EF4-FFF2-40B4-BE49-F238E27FC236}">
                <a16:creationId xmlns:a16="http://schemas.microsoft.com/office/drawing/2014/main" id="{188703E4-3682-4028-A755-7D978E35EA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8763" y="3839411"/>
            <a:ext cx="3029324" cy="202033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eredigion county council">
            <a:extLst>
              <a:ext uri="{FF2B5EF4-FFF2-40B4-BE49-F238E27FC236}">
                <a16:creationId xmlns:a16="http://schemas.microsoft.com/office/drawing/2014/main" id="{19EA9540-09C3-40A4-BCFD-7156FC119E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8445" y="1106364"/>
            <a:ext cx="1737586" cy="245044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45DBBE73-A516-4B37-9CDF-237526FE3D9B}"/>
              </a:ext>
            </a:extLst>
          </p:cNvPr>
          <p:cNvSpPr txBox="1"/>
          <p:nvPr/>
        </p:nvSpPr>
        <p:spPr>
          <a:xfrm>
            <a:off x="8574998" y="5605439"/>
            <a:ext cx="2868477" cy="338554"/>
          </a:xfrm>
          <a:prstGeom prst="rect">
            <a:avLst/>
          </a:prstGeom>
          <a:noFill/>
        </p:spPr>
        <p:txBody>
          <a:bodyPr wrap="square" rtlCol="0">
            <a:spAutoFit/>
          </a:bodyPr>
          <a:lstStyle/>
          <a:p>
            <a:r>
              <a:rPr lang="en-GB" sz="1600" dirty="0"/>
              <a:t>(Ceredigion Youth Service, 2020)</a:t>
            </a:r>
          </a:p>
        </p:txBody>
      </p:sp>
    </p:spTree>
    <p:extLst>
      <p:ext uri="{BB962C8B-B14F-4D97-AF65-F5344CB8AC3E}">
        <p14:creationId xmlns:p14="http://schemas.microsoft.com/office/powerpoint/2010/main" val="2885038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26"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7"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28"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30" name="Freeform: Shape 29">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32" name="Rectangle: Rounded Corners 31">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41A05-FDD9-460F-A749-EA4E4F2862AD}"/>
              </a:ext>
            </a:extLst>
          </p:cNvPr>
          <p:cNvSpPr>
            <a:spLocks noGrp="1"/>
          </p:cNvSpPr>
          <p:nvPr>
            <p:ph type="title"/>
          </p:nvPr>
        </p:nvSpPr>
        <p:spPr>
          <a:xfrm>
            <a:off x="1191064" y="1159860"/>
            <a:ext cx="8170982" cy="1073572"/>
          </a:xfrm>
        </p:spPr>
        <p:txBody>
          <a:bodyPr anchor="ctr">
            <a:normAutofit/>
          </a:bodyPr>
          <a:lstStyle/>
          <a:p>
            <a:pPr algn="ctr"/>
            <a:r>
              <a:rPr lang="en-GB" sz="6000" dirty="0"/>
              <a:t>Description</a:t>
            </a:r>
          </a:p>
        </p:txBody>
      </p:sp>
      <p:cxnSp>
        <p:nvCxnSpPr>
          <p:cNvPr id="34" name="Straight Connector 33">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0431CF-6611-4E0E-875A-6536C7C47FDC}"/>
              </a:ext>
            </a:extLst>
          </p:cNvPr>
          <p:cNvSpPr>
            <a:spLocks noGrp="1"/>
          </p:cNvSpPr>
          <p:nvPr>
            <p:ph idx="1"/>
          </p:nvPr>
        </p:nvSpPr>
        <p:spPr>
          <a:xfrm>
            <a:off x="889453" y="2403720"/>
            <a:ext cx="8256919" cy="3365819"/>
          </a:xfrm>
        </p:spPr>
        <p:txBody>
          <a:bodyPr anchor="ctr">
            <a:normAutofit fontScale="92500"/>
          </a:bodyPr>
          <a:lstStyle/>
          <a:p>
            <a:r>
              <a:rPr lang="en-GB" dirty="0"/>
              <a:t>I was appointed a role within the service as a sessional youth worker with       the organisation. </a:t>
            </a:r>
          </a:p>
          <a:p>
            <a:r>
              <a:rPr lang="en-GB" dirty="0"/>
              <a:t>I had been volunteering with the service for over 6 years and it has always been my dream to work with Ceredigion Youth Service because they were the whole reason, I am who I am today. </a:t>
            </a:r>
          </a:p>
          <a:p>
            <a:r>
              <a:rPr lang="en-GB" dirty="0"/>
              <a:t>They have been such a big part of my life after moving up to Wales and to be a part of the team was amazing.</a:t>
            </a:r>
          </a:p>
          <a:p>
            <a:r>
              <a:rPr lang="en-GB" dirty="0"/>
              <a:t>Being a volunteer with the Service for a long time meant that the transition from a young person/ volunteer to a member of staff was hard for me. </a:t>
            </a:r>
            <a:endParaRPr lang="en-GB" sz="1800" dirty="0"/>
          </a:p>
        </p:txBody>
      </p:sp>
      <p:pic>
        <p:nvPicPr>
          <p:cNvPr id="7" name="Picture 6" descr="A picture containing abacus, object, timepiece, person&#10;&#10;Description automatically generated">
            <a:extLst>
              <a:ext uri="{FF2B5EF4-FFF2-40B4-BE49-F238E27FC236}">
                <a16:creationId xmlns:a16="http://schemas.microsoft.com/office/drawing/2014/main" id="{AA9A76C6-8437-42F8-867C-9832FFA02D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9186" y="1160597"/>
            <a:ext cx="2569699" cy="1927274"/>
          </a:xfrm>
          <a:prstGeom prst="rect">
            <a:avLst/>
          </a:prstGeom>
        </p:spPr>
      </p:pic>
      <p:pic>
        <p:nvPicPr>
          <p:cNvPr id="11" name="Picture 10" descr="A picture containing indoor, table, standing, front&#10;&#10;Description automatically generated">
            <a:extLst>
              <a:ext uri="{FF2B5EF4-FFF2-40B4-BE49-F238E27FC236}">
                <a16:creationId xmlns:a16="http://schemas.microsoft.com/office/drawing/2014/main" id="{26FEF5EF-DFAF-41CE-923F-B2222D9471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2046" y="3212307"/>
            <a:ext cx="1828800" cy="2438400"/>
          </a:xfrm>
          <a:prstGeom prst="rect">
            <a:avLst/>
          </a:prstGeom>
        </p:spPr>
      </p:pic>
    </p:spTree>
    <p:extLst>
      <p:ext uri="{BB962C8B-B14F-4D97-AF65-F5344CB8AC3E}">
        <p14:creationId xmlns:p14="http://schemas.microsoft.com/office/powerpoint/2010/main" val="822119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5" name="Group 24">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26"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7"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28"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30" name="Freeform: Shape 29">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32" name="Rectangle: Rounded Corners 31">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441A05-FDD9-460F-A749-EA4E4F2862AD}"/>
              </a:ext>
            </a:extLst>
          </p:cNvPr>
          <p:cNvSpPr>
            <a:spLocks noGrp="1"/>
          </p:cNvSpPr>
          <p:nvPr>
            <p:ph type="title"/>
          </p:nvPr>
        </p:nvSpPr>
        <p:spPr>
          <a:xfrm>
            <a:off x="637116" y="1151558"/>
            <a:ext cx="9486309" cy="1073572"/>
          </a:xfrm>
        </p:spPr>
        <p:txBody>
          <a:bodyPr anchor="ctr">
            <a:normAutofit/>
          </a:bodyPr>
          <a:lstStyle/>
          <a:p>
            <a:pPr algn="ctr"/>
            <a:r>
              <a:rPr lang="en-GB" sz="6000" dirty="0"/>
              <a:t>Description</a:t>
            </a:r>
          </a:p>
        </p:txBody>
      </p:sp>
      <p:cxnSp>
        <p:nvCxnSpPr>
          <p:cNvPr id="34" name="Straight Connector 33">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0431CF-6611-4E0E-875A-6536C7C47FDC}"/>
              </a:ext>
            </a:extLst>
          </p:cNvPr>
          <p:cNvSpPr>
            <a:spLocks noGrp="1"/>
          </p:cNvSpPr>
          <p:nvPr>
            <p:ph idx="1"/>
          </p:nvPr>
        </p:nvSpPr>
        <p:spPr>
          <a:xfrm>
            <a:off x="1008186" y="2427655"/>
            <a:ext cx="8332762" cy="3480775"/>
          </a:xfrm>
        </p:spPr>
        <p:txBody>
          <a:bodyPr anchor="ctr">
            <a:normAutofit/>
          </a:bodyPr>
          <a:lstStyle/>
          <a:p>
            <a:r>
              <a:rPr lang="en-GB" sz="1800" dirty="0"/>
              <a:t>I really struggled to fit in and engage with other members of the team. I struggled to talk to other workers and I didn’t know how to change that.</a:t>
            </a:r>
          </a:p>
          <a:p>
            <a:r>
              <a:rPr lang="en-GB" sz="1800" dirty="0"/>
              <a:t>I wasn’t given a building induction. However, when I had brought up about needed an induction I was reassured that everything I needed was in my induction file and was completely misunderstood when speaking.</a:t>
            </a:r>
          </a:p>
          <a:p>
            <a:r>
              <a:rPr lang="en-GB" sz="1800" dirty="0"/>
              <a:t> I need to feel comfortable that I know exactly what I am doing to ensure the safety of myself, staff and young people. </a:t>
            </a:r>
          </a:p>
          <a:p>
            <a:r>
              <a:rPr lang="en-GB" sz="1800" dirty="0"/>
              <a:t>I felt that when asking questions, since getting the new job, they weren’t answered directly.</a:t>
            </a:r>
          </a:p>
        </p:txBody>
      </p:sp>
      <p:pic>
        <p:nvPicPr>
          <p:cNvPr id="12" name="Picture 11" descr="A person lying on the floor&#10;&#10;Description automatically generated">
            <a:extLst>
              <a:ext uri="{FF2B5EF4-FFF2-40B4-BE49-F238E27FC236}">
                <a16:creationId xmlns:a16="http://schemas.microsoft.com/office/drawing/2014/main" id="{6579D22E-6CDD-4599-83C7-216671C8F882}"/>
              </a:ext>
            </a:extLst>
          </p:cNvPr>
          <p:cNvPicPr/>
          <p:nvPr/>
        </p:nvPicPr>
        <p:blipFill>
          <a:blip r:embed="rId2" cstate="print">
            <a:extLst>
              <a:ext uri="{28A0092B-C50C-407E-A947-70E740481C1C}">
                <a14:useLocalDpi xmlns:a14="http://schemas.microsoft.com/office/drawing/2010/main" val="0"/>
              </a:ext>
            </a:extLst>
          </a:blip>
          <a:stretch>
            <a:fillRect/>
          </a:stretch>
        </p:blipFill>
        <p:spPr>
          <a:xfrm rot="5400000">
            <a:off x="9248417" y="1248189"/>
            <a:ext cx="2282221" cy="1692113"/>
          </a:xfrm>
          <a:prstGeom prst="rect">
            <a:avLst/>
          </a:prstGeom>
        </p:spPr>
      </p:pic>
      <p:pic>
        <p:nvPicPr>
          <p:cNvPr id="13" name="Picture 12" descr="A group of people standing in a room&#10;&#10;Description automatically generated">
            <a:extLst>
              <a:ext uri="{FF2B5EF4-FFF2-40B4-BE49-F238E27FC236}">
                <a16:creationId xmlns:a16="http://schemas.microsoft.com/office/drawing/2014/main" id="{7F6ABE6D-9CB7-4E46-8567-A9F766CE91E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9543472" y="3622645"/>
            <a:ext cx="1692113" cy="2282220"/>
          </a:xfrm>
          <a:prstGeom prst="rect">
            <a:avLst/>
          </a:prstGeom>
        </p:spPr>
      </p:pic>
    </p:spTree>
    <p:extLst>
      <p:ext uri="{BB962C8B-B14F-4D97-AF65-F5344CB8AC3E}">
        <p14:creationId xmlns:p14="http://schemas.microsoft.com/office/powerpoint/2010/main" val="1658910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F35ED-827F-4E51-B4A0-ABB58F7816F5}"/>
              </a:ext>
            </a:extLst>
          </p:cNvPr>
          <p:cNvSpPr>
            <a:spLocks noGrp="1"/>
          </p:cNvSpPr>
          <p:nvPr>
            <p:ph type="title"/>
          </p:nvPr>
        </p:nvSpPr>
        <p:spPr>
          <a:xfrm>
            <a:off x="2631313" y="1153039"/>
            <a:ext cx="6159302" cy="1073572"/>
          </a:xfrm>
        </p:spPr>
        <p:txBody>
          <a:bodyPr anchor="ctr">
            <a:normAutofit/>
          </a:bodyPr>
          <a:lstStyle/>
          <a:p>
            <a:pPr algn="ctr"/>
            <a:r>
              <a:rPr lang="en-GB" sz="6000" dirty="0"/>
              <a:t>Feelings</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143B06-40A8-4693-A84E-641594FA4B92}"/>
              </a:ext>
            </a:extLst>
          </p:cNvPr>
          <p:cNvSpPr>
            <a:spLocks noGrp="1"/>
          </p:cNvSpPr>
          <p:nvPr>
            <p:ph idx="1"/>
          </p:nvPr>
        </p:nvSpPr>
        <p:spPr>
          <a:xfrm>
            <a:off x="1055077" y="2316028"/>
            <a:ext cx="8215532" cy="3573593"/>
          </a:xfrm>
        </p:spPr>
        <p:txBody>
          <a:bodyPr anchor="ctr">
            <a:normAutofit fontScale="92500" lnSpcReduction="20000"/>
          </a:bodyPr>
          <a:lstStyle/>
          <a:p>
            <a:r>
              <a:rPr lang="en-GB" dirty="0"/>
              <a:t>This should have been one of the best experiences for me it turns out with me feeling very stressed and undervalued. </a:t>
            </a:r>
          </a:p>
          <a:p>
            <a:r>
              <a:rPr lang="en-GB" dirty="0"/>
              <a:t>I struggled with being recognised and I felt not good enough to be a youth worker for the service.</a:t>
            </a:r>
          </a:p>
          <a:p>
            <a:r>
              <a:rPr lang="en-GB" dirty="0"/>
              <a:t>I felt as though I was under experienced and too young for this role. </a:t>
            </a:r>
          </a:p>
          <a:p>
            <a:r>
              <a:rPr lang="en-GB" dirty="0"/>
              <a:t>This was overwhelming and left me feeling stressed. </a:t>
            </a:r>
          </a:p>
          <a:p>
            <a:r>
              <a:rPr lang="en-GB" dirty="0"/>
              <a:t>I was not sure what I could do to improve the situation as I had tried talking to people.</a:t>
            </a:r>
          </a:p>
          <a:p>
            <a:r>
              <a:rPr lang="en-GB" dirty="0"/>
              <a:t>Being unaware of fire and safety points was worrying and made me feel uncomfortable. </a:t>
            </a:r>
            <a:endParaRPr lang="en-GB" sz="1800" dirty="0"/>
          </a:p>
        </p:txBody>
      </p:sp>
      <p:pic>
        <p:nvPicPr>
          <p:cNvPr id="23" name="Picture 22">
            <a:extLst>
              <a:ext uri="{FF2B5EF4-FFF2-40B4-BE49-F238E27FC236}">
                <a16:creationId xmlns:a16="http://schemas.microsoft.com/office/drawing/2014/main" id="{B266ED83-1442-48C2-9231-1B09D9294458}"/>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679766" y="966103"/>
            <a:ext cx="2600387" cy="1552005"/>
          </a:xfrm>
          <a:prstGeom prst="rect">
            <a:avLst/>
          </a:prstGeom>
        </p:spPr>
      </p:pic>
      <p:pic>
        <p:nvPicPr>
          <p:cNvPr id="24" name="Picture 23" descr="A picture containing indoor, wall, table, floor&#10;&#10;Description automatically generated">
            <a:extLst>
              <a:ext uri="{FF2B5EF4-FFF2-40B4-BE49-F238E27FC236}">
                <a16:creationId xmlns:a16="http://schemas.microsoft.com/office/drawing/2014/main" id="{241A2A46-A05A-4CBB-86E7-8D104A143F79}"/>
              </a:ext>
            </a:extLst>
          </p:cNvPr>
          <p:cNvPicPr/>
          <p:nvPr/>
        </p:nvPicPr>
        <p:blipFill>
          <a:blip r:embed="rId3" cstate="print">
            <a:extLst>
              <a:ext uri="{28A0092B-C50C-407E-A947-70E740481C1C}">
                <a14:useLocalDpi xmlns:a14="http://schemas.microsoft.com/office/drawing/2010/main" val="0"/>
              </a:ext>
            </a:extLst>
          </a:blip>
          <a:stretch>
            <a:fillRect/>
          </a:stretch>
        </p:blipFill>
        <p:spPr>
          <a:xfrm rot="5400000">
            <a:off x="8869911" y="3300144"/>
            <a:ext cx="2731222" cy="1929827"/>
          </a:xfrm>
          <a:prstGeom prst="rect">
            <a:avLst/>
          </a:prstGeom>
        </p:spPr>
      </p:pic>
    </p:spTree>
    <p:extLst>
      <p:ext uri="{BB962C8B-B14F-4D97-AF65-F5344CB8AC3E}">
        <p14:creationId xmlns:p14="http://schemas.microsoft.com/office/powerpoint/2010/main" val="245288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EEC4C-DCEC-4E1F-90FB-CC9DFFC7E347}"/>
              </a:ext>
            </a:extLst>
          </p:cNvPr>
          <p:cNvSpPr>
            <a:spLocks noGrp="1"/>
          </p:cNvSpPr>
          <p:nvPr>
            <p:ph type="title"/>
          </p:nvPr>
        </p:nvSpPr>
        <p:spPr>
          <a:xfrm>
            <a:off x="1352846" y="1055489"/>
            <a:ext cx="9486309" cy="1073572"/>
          </a:xfrm>
        </p:spPr>
        <p:txBody>
          <a:bodyPr anchor="ctr">
            <a:normAutofit/>
          </a:bodyPr>
          <a:lstStyle/>
          <a:p>
            <a:pPr algn="ctr"/>
            <a:r>
              <a:rPr lang="en-GB" sz="6000" dirty="0"/>
              <a:t>Feelings</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FD75EC-24E0-4299-9565-5B4C232552C9}"/>
              </a:ext>
            </a:extLst>
          </p:cNvPr>
          <p:cNvSpPr>
            <a:spLocks noGrp="1"/>
          </p:cNvSpPr>
          <p:nvPr>
            <p:ph idx="1"/>
          </p:nvPr>
        </p:nvSpPr>
        <p:spPr>
          <a:xfrm>
            <a:off x="845990" y="2338560"/>
            <a:ext cx="8167381" cy="3508903"/>
          </a:xfrm>
        </p:spPr>
        <p:txBody>
          <a:bodyPr anchor="ctr">
            <a:normAutofit/>
          </a:bodyPr>
          <a:lstStyle/>
          <a:p>
            <a:r>
              <a:rPr lang="en-GB" dirty="0"/>
              <a:t>It made me feel although I was missing out on essential information because I need to have a building induction to ensure I can do my job properly. </a:t>
            </a:r>
          </a:p>
          <a:p>
            <a:r>
              <a:rPr lang="en-GB" dirty="0"/>
              <a:t> This whole experience left me feeling extremely stressed and overwhelmed because of a massive lack of communication. </a:t>
            </a:r>
          </a:p>
          <a:p>
            <a:r>
              <a:rPr lang="en-GB" dirty="0"/>
              <a:t>With the feeling of not being able to be good enough at my role meant that it continuously left me feeling sad about the situation.</a:t>
            </a:r>
          </a:p>
          <a:p>
            <a:r>
              <a:rPr lang="en-GB" dirty="0"/>
              <a:t> I felt not in control of anything and for me that was very frustrating because I like to know what I am doing and what I can do to better myself. </a:t>
            </a:r>
          </a:p>
          <a:p>
            <a:endParaRPr lang="en-GB" sz="1800" dirty="0"/>
          </a:p>
        </p:txBody>
      </p:sp>
      <p:pic>
        <p:nvPicPr>
          <p:cNvPr id="14" name="Picture 13" descr="A group of people sitting in a room&#10;&#10;Description automatically generated">
            <a:extLst>
              <a:ext uri="{FF2B5EF4-FFF2-40B4-BE49-F238E27FC236}">
                <a16:creationId xmlns:a16="http://schemas.microsoft.com/office/drawing/2014/main" id="{B3697D79-C702-40C1-8F20-D3E0ABF4B41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476343" y="943727"/>
            <a:ext cx="2689391" cy="1813979"/>
          </a:xfrm>
          <a:prstGeom prst="rect">
            <a:avLst/>
          </a:prstGeom>
        </p:spPr>
      </p:pic>
      <p:pic>
        <p:nvPicPr>
          <p:cNvPr id="16" name="Picture 15" descr="A picture containing building, grass, indoor&#10;&#10;Description automatically generated">
            <a:extLst>
              <a:ext uri="{FF2B5EF4-FFF2-40B4-BE49-F238E27FC236}">
                <a16:creationId xmlns:a16="http://schemas.microsoft.com/office/drawing/2014/main" id="{918F523B-E19F-46B2-B980-E84A5A074FFA}"/>
              </a:ext>
            </a:extLst>
          </p:cNvPr>
          <p:cNvPicPr/>
          <p:nvPr/>
        </p:nvPicPr>
        <p:blipFill>
          <a:blip r:embed="rId3" cstate="print">
            <a:extLst>
              <a:ext uri="{28A0092B-C50C-407E-A947-70E740481C1C}">
                <a14:useLocalDpi xmlns:a14="http://schemas.microsoft.com/office/drawing/2010/main" val="0"/>
              </a:ext>
            </a:extLst>
          </a:blip>
          <a:stretch>
            <a:fillRect/>
          </a:stretch>
        </p:blipFill>
        <p:spPr>
          <a:xfrm rot="5400000">
            <a:off x="8718541" y="3457587"/>
            <a:ext cx="2887232" cy="1892523"/>
          </a:xfrm>
          <a:prstGeom prst="rect">
            <a:avLst/>
          </a:prstGeom>
        </p:spPr>
      </p:pic>
    </p:spTree>
    <p:extLst>
      <p:ext uri="{BB962C8B-B14F-4D97-AF65-F5344CB8AC3E}">
        <p14:creationId xmlns:p14="http://schemas.microsoft.com/office/powerpoint/2010/main" val="3243818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F689C-BFD9-4FEF-A2BB-E4D26FFF7067}"/>
              </a:ext>
            </a:extLst>
          </p:cNvPr>
          <p:cNvSpPr>
            <a:spLocks noGrp="1"/>
          </p:cNvSpPr>
          <p:nvPr>
            <p:ph type="title"/>
          </p:nvPr>
        </p:nvSpPr>
        <p:spPr>
          <a:xfrm>
            <a:off x="1352846" y="1055489"/>
            <a:ext cx="9486309" cy="1073572"/>
          </a:xfrm>
        </p:spPr>
        <p:txBody>
          <a:bodyPr anchor="ctr">
            <a:normAutofit/>
          </a:bodyPr>
          <a:lstStyle/>
          <a:p>
            <a:pPr algn="ctr"/>
            <a:r>
              <a:rPr lang="en-GB" sz="5400" dirty="0"/>
              <a:t>Evaluation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B60853-F9F4-4EEB-89F2-CFACA92237B4}"/>
              </a:ext>
            </a:extLst>
          </p:cNvPr>
          <p:cNvSpPr>
            <a:spLocks noGrp="1"/>
          </p:cNvSpPr>
          <p:nvPr>
            <p:ph idx="1"/>
          </p:nvPr>
        </p:nvSpPr>
        <p:spPr>
          <a:xfrm>
            <a:off x="860233" y="2129061"/>
            <a:ext cx="8269254" cy="3673450"/>
          </a:xfrm>
        </p:spPr>
        <p:txBody>
          <a:bodyPr anchor="ctr">
            <a:normAutofit/>
          </a:bodyPr>
          <a:lstStyle/>
          <a:p>
            <a:r>
              <a:rPr lang="en-GB" dirty="0"/>
              <a:t>This experience is something that I may have to experience later in life when I move up into a new role in a service or if I get a whole new job. </a:t>
            </a:r>
          </a:p>
          <a:p>
            <a:r>
              <a:rPr lang="en-GB" dirty="0"/>
              <a:t>This is a start of a new beginning for me and that’s what be a good point about the situation but the way it has happened and left me feeling is not too good.</a:t>
            </a:r>
          </a:p>
          <a:p>
            <a:r>
              <a:rPr lang="en-GB" dirty="0"/>
              <a:t> This experience is a good eye opening for me because it is very often in life that I am going to be a “new girl” and be on a lower role to others and it is better that I experience thus sooner in life to be able to prepare me for later life. </a:t>
            </a:r>
            <a:endParaRPr lang="en-GB" sz="1800" dirty="0"/>
          </a:p>
        </p:txBody>
      </p:sp>
      <p:pic>
        <p:nvPicPr>
          <p:cNvPr id="14" name="Picture 13" descr="A group of people in a room&#10;&#10;Description automatically generated">
            <a:extLst>
              <a:ext uri="{FF2B5EF4-FFF2-40B4-BE49-F238E27FC236}">
                <a16:creationId xmlns:a16="http://schemas.microsoft.com/office/drawing/2014/main" id="{1E76A003-3F54-4116-B9AD-E8C67FD84CFE}"/>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580948" y="1056966"/>
            <a:ext cx="2679231" cy="1712386"/>
          </a:xfrm>
          <a:prstGeom prst="rect">
            <a:avLst/>
          </a:prstGeom>
        </p:spPr>
      </p:pic>
      <p:pic>
        <p:nvPicPr>
          <p:cNvPr id="16" name="Picture 15" descr="A group of people sitting at a table&#10;&#10;Description automatically generated">
            <a:extLst>
              <a:ext uri="{FF2B5EF4-FFF2-40B4-BE49-F238E27FC236}">
                <a16:creationId xmlns:a16="http://schemas.microsoft.com/office/drawing/2014/main" id="{2CD05FF6-D47F-4043-A8A9-AC19A78440A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9143730" y="2863540"/>
            <a:ext cx="1959427" cy="2844783"/>
          </a:xfrm>
          <a:prstGeom prst="rect">
            <a:avLst/>
          </a:prstGeom>
        </p:spPr>
      </p:pic>
    </p:spTree>
    <p:extLst>
      <p:ext uri="{BB962C8B-B14F-4D97-AF65-F5344CB8AC3E}">
        <p14:creationId xmlns:p14="http://schemas.microsoft.com/office/powerpoint/2010/main" val="2523418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1"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1184C4-C178-40B9-812F-A51F3D206773}"/>
              </a:ext>
            </a:extLst>
          </p:cNvPr>
          <p:cNvSpPr>
            <a:spLocks noGrp="1"/>
          </p:cNvSpPr>
          <p:nvPr>
            <p:ph type="title"/>
          </p:nvPr>
        </p:nvSpPr>
        <p:spPr>
          <a:xfrm>
            <a:off x="1352846" y="1055489"/>
            <a:ext cx="9486309" cy="1073572"/>
          </a:xfrm>
        </p:spPr>
        <p:txBody>
          <a:bodyPr anchor="ctr">
            <a:normAutofit/>
          </a:bodyPr>
          <a:lstStyle/>
          <a:p>
            <a:pPr algn="ctr"/>
            <a:r>
              <a:rPr lang="en-GB" sz="6000" dirty="0"/>
              <a:t>Evaluation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C1AF6C-3F18-4A9B-B46B-AD5F1800B779}"/>
              </a:ext>
            </a:extLst>
          </p:cNvPr>
          <p:cNvSpPr>
            <a:spLocks noGrp="1"/>
          </p:cNvSpPr>
          <p:nvPr>
            <p:ph idx="1"/>
          </p:nvPr>
        </p:nvSpPr>
        <p:spPr>
          <a:xfrm>
            <a:off x="1352847" y="2438400"/>
            <a:ext cx="7073702" cy="3124200"/>
          </a:xfrm>
        </p:spPr>
        <p:txBody>
          <a:bodyPr anchor="ctr">
            <a:normAutofit/>
          </a:bodyPr>
          <a:lstStyle/>
          <a:p>
            <a:r>
              <a:rPr lang="en-GB" dirty="0"/>
              <a:t>However, a bad thing about this experience is that I wasn’t given what every new employee is entitled to and was left feeling very in the dark. </a:t>
            </a:r>
          </a:p>
          <a:p>
            <a:r>
              <a:rPr lang="en-GB" dirty="0"/>
              <a:t>Another bad point about the experience is that there was a lack of communication in both halves that escalating, when it could have been resolved a lot sooner. </a:t>
            </a:r>
          </a:p>
          <a:p>
            <a:endParaRPr lang="en-GB" dirty="0"/>
          </a:p>
          <a:p>
            <a:endParaRPr lang="en-GB" sz="1800" dirty="0"/>
          </a:p>
        </p:txBody>
      </p:sp>
      <p:pic>
        <p:nvPicPr>
          <p:cNvPr id="5" name="Picture 4" descr="A person sitting at a table&#10;&#10;Description automatically generated">
            <a:extLst>
              <a:ext uri="{FF2B5EF4-FFF2-40B4-BE49-F238E27FC236}">
                <a16:creationId xmlns:a16="http://schemas.microsoft.com/office/drawing/2014/main" id="{0B6C5487-5762-4F6C-B32C-A1F937EFA4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4150" y="963606"/>
            <a:ext cx="2071106" cy="2776902"/>
          </a:xfrm>
          <a:prstGeom prst="rect">
            <a:avLst/>
          </a:prstGeom>
        </p:spPr>
      </p:pic>
      <p:pic>
        <p:nvPicPr>
          <p:cNvPr id="7" name="Picture 6" descr="A group of people in a room&#10;&#10;Description automatically generated">
            <a:extLst>
              <a:ext uri="{FF2B5EF4-FFF2-40B4-BE49-F238E27FC236}">
                <a16:creationId xmlns:a16="http://schemas.microsoft.com/office/drawing/2014/main" id="{41299015-6F35-4707-BC31-97375622EF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6549" y="3827018"/>
            <a:ext cx="2841272" cy="2129060"/>
          </a:xfrm>
          <a:prstGeom prst="rect">
            <a:avLst/>
          </a:prstGeom>
        </p:spPr>
      </p:pic>
    </p:spTree>
    <p:extLst>
      <p:ext uri="{BB962C8B-B14F-4D97-AF65-F5344CB8AC3E}">
        <p14:creationId xmlns:p14="http://schemas.microsoft.com/office/powerpoint/2010/main" val="3836255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77C11-1343-4A8F-8396-950FCD2F349A}"/>
              </a:ext>
            </a:extLst>
          </p:cNvPr>
          <p:cNvSpPr>
            <a:spLocks noGrp="1"/>
          </p:cNvSpPr>
          <p:nvPr>
            <p:ph type="title"/>
          </p:nvPr>
        </p:nvSpPr>
        <p:spPr>
          <a:xfrm>
            <a:off x="1352846" y="1055489"/>
            <a:ext cx="9486309" cy="1073572"/>
          </a:xfrm>
        </p:spPr>
        <p:txBody>
          <a:bodyPr anchor="ctr">
            <a:normAutofit/>
          </a:bodyPr>
          <a:lstStyle/>
          <a:p>
            <a:pPr algn="ctr"/>
            <a:r>
              <a:rPr lang="en-GB" sz="6000" dirty="0"/>
              <a:t>Analysis</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7C79C3-CE41-4CE1-ABB2-C54E971875F5}"/>
              </a:ext>
            </a:extLst>
          </p:cNvPr>
          <p:cNvSpPr>
            <a:spLocks noGrp="1"/>
          </p:cNvSpPr>
          <p:nvPr>
            <p:ph idx="1"/>
          </p:nvPr>
        </p:nvSpPr>
        <p:spPr>
          <a:xfrm>
            <a:off x="1133437" y="2438400"/>
            <a:ext cx="7988102" cy="3124200"/>
          </a:xfrm>
        </p:spPr>
        <p:txBody>
          <a:bodyPr anchor="ctr">
            <a:normAutofit fontScale="92500" lnSpcReduction="20000"/>
          </a:bodyPr>
          <a:lstStyle/>
          <a:p>
            <a:r>
              <a:rPr lang="en-GB" dirty="0"/>
              <a:t>Youth work has becoming a more challenging job and this means that youth workers are very commonly busy (</a:t>
            </a:r>
            <a:r>
              <a:rPr lang="en-GB" dirty="0" err="1"/>
              <a:t>Schild</a:t>
            </a:r>
            <a:r>
              <a:rPr lang="en-GB" dirty="0"/>
              <a:t>, Connolly, Labadie, </a:t>
            </a:r>
            <a:r>
              <a:rPr lang="en-GB" dirty="0" err="1"/>
              <a:t>Vanhee</a:t>
            </a:r>
            <a:r>
              <a:rPr lang="en-GB" dirty="0"/>
              <a:t>, Williamson, 2017). </a:t>
            </a:r>
          </a:p>
          <a:p>
            <a:r>
              <a:rPr lang="en-GB" dirty="0"/>
              <a:t>When I was employed it was understandable that my line managers were going to be extremely busy and they aren’t going to be able to assist me constantly. </a:t>
            </a:r>
          </a:p>
          <a:p>
            <a:r>
              <a:rPr lang="en-GB" dirty="0"/>
              <a:t>I needed to be independent.</a:t>
            </a:r>
          </a:p>
          <a:p>
            <a:r>
              <a:rPr lang="en-GB" dirty="0"/>
              <a:t> I must understand that a reason I have been feeling this way will be partly down to myself because I am anxious, and I need to understand that I earnt this role and deserved it.</a:t>
            </a:r>
            <a:endParaRPr lang="en-GB" sz="1800" dirty="0"/>
          </a:p>
        </p:txBody>
      </p:sp>
      <p:pic>
        <p:nvPicPr>
          <p:cNvPr id="5" name="Picture 4" descr="A picture containing room, equipment, ball, table&#10;&#10;Description automatically generated">
            <a:extLst>
              <a:ext uri="{FF2B5EF4-FFF2-40B4-BE49-F238E27FC236}">
                <a16:creationId xmlns:a16="http://schemas.microsoft.com/office/drawing/2014/main" id="{C043292F-5A6A-4FB7-8192-048C6FFEC5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63429" y="1047463"/>
            <a:ext cx="2655313" cy="1390938"/>
          </a:xfrm>
          <a:prstGeom prst="rect">
            <a:avLst/>
          </a:prstGeom>
        </p:spPr>
      </p:pic>
      <p:pic>
        <p:nvPicPr>
          <p:cNvPr id="7" name="Picture 6" descr="A group of people sitting at a table&#10;&#10;Description automatically generated">
            <a:extLst>
              <a:ext uri="{FF2B5EF4-FFF2-40B4-BE49-F238E27FC236}">
                <a16:creationId xmlns:a16="http://schemas.microsoft.com/office/drawing/2014/main" id="{DBE7F7BA-2417-43C3-A4AA-B3BC79076A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69168" y="2715990"/>
            <a:ext cx="1916061" cy="2569020"/>
          </a:xfrm>
          <a:prstGeom prst="rect">
            <a:avLst/>
          </a:prstGeom>
        </p:spPr>
      </p:pic>
    </p:spTree>
    <p:extLst>
      <p:ext uri="{BB962C8B-B14F-4D97-AF65-F5344CB8AC3E}">
        <p14:creationId xmlns:p14="http://schemas.microsoft.com/office/powerpoint/2010/main" val="186778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B77C11-1343-4A8F-8396-950FCD2F349A}"/>
              </a:ext>
            </a:extLst>
          </p:cNvPr>
          <p:cNvSpPr>
            <a:spLocks noGrp="1"/>
          </p:cNvSpPr>
          <p:nvPr>
            <p:ph type="title"/>
          </p:nvPr>
        </p:nvSpPr>
        <p:spPr>
          <a:xfrm>
            <a:off x="1352846" y="1055489"/>
            <a:ext cx="9486309" cy="1073572"/>
          </a:xfrm>
        </p:spPr>
        <p:txBody>
          <a:bodyPr anchor="ctr">
            <a:normAutofit/>
          </a:bodyPr>
          <a:lstStyle/>
          <a:p>
            <a:pPr algn="ctr"/>
            <a:r>
              <a:rPr lang="en-GB" sz="6000" dirty="0"/>
              <a:t>Analysis</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7C79C3-CE41-4CE1-ABB2-C54E971875F5}"/>
              </a:ext>
            </a:extLst>
          </p:cNvPr>
          <p:cNvSpPr>
            <a:spLocks noGrp="1"/>
          </p:cNvSpPr>
          <p:nvPr>
            <p:ph idx="1"/>
          </p:nvPr>
        </p:nvSpPr>
        <p:spPr>
          <a:xfrm>
            <a:off x="1030698" y="2439521"/>
            <a:ext cx="7706748" cy="3124200"/>
          </a:xfrm>
        </p:spPr>
        <p:txBody>
          <a:bodyPr anchor="ctr">
            <a:normAutofit fontScale="92500" lnSpcReduction="20000"/>
          </a:bodyPr>
          <a:lstStyle/>
          <a:p>
            <a:r>
              <a:rPr lang="en-GB" dirty="0"/>
              <a:t>I have been told by my line manager that I do not need to prove myself and that I have got to be more confident in myself and this is something I struggle with.</a:t>
            </a:r>
          </a:p>
          <a:p>
            <a:r>
              <a:rPr lang="en-GB" dirty="0"/>
              <a:t> I have got to understand that as youth workers are priority is to ensure that young people are at the centre of what we do and makes our work extremely time consuming however supporting staff is one of the five aims of youth work (WG, 2019).</a:t>
            </a:r>
          </a:p>
          <a:p>
            <a:r>
              <a:rPr lang="en-GB" dirty="0"/>
              <a:t>However, to ensure we meet the policies and procedures in ensuring young people are safe and have a safe environment to go to, I need to be able to know everything to ensure this (CWYVS, 2018). </a:t>
            </a:r>
          </a:p>
          <a:p>
            <a:endParaRPr lang="en-GB" sz="1800" dirty="0"/>
          </a:p>
        </p:txBody>
      </p:sp>
      <p:pic>
        <p:nvPicPr>
          <p:cNvPr id="5" name="Picture 4" descr="A person sitting at a table&#10;&#10;Description automatically generated">
            <a:extLst>
              <a:ext uri="{FF2B5EF4-FFF2-40B4-BE49-F238E27FC236}">
                <a16:creationId xmlns:a16="http://schemas.microsoft.com/office/drawing/2014/main" id="{A1D1B099-81E5-473A-9144-06D212A98F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1531" y="941038"/>
            <a:ext cx="2289771" cy="1707788"/>
          </a:xfrm>
          <a:prstGeom prst="rect">
            <a:avLst/>
          </a:prstGeom>
        </p:spPr>
      </p:pic>
      <p:pic>
        <p:nvPicPr>
          <p:cNvPr id="7" name="Picture 6" descr="A group of people in a room&#10;&#10;Description automatically generated">
            <a:extLst>
              <a:ext uri="{FF2B5EF4-FFF2-40B4-BE49-F238E27FC236}">
                <a16:creationId xmlns:a16="http://schemas.microsoft.com/office/drawing/2014/main" id="{44659AF6-B4C2-4693-B6B7-6CCCA1E1CC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35" y="2699690"/>
            <a:ext cx="2264228" cy="3018970"/>
          </a:xfrm>
          <a:prstGeom prst="rect">
            <a:avLst/>
          </a:prstGeom>
        </p:spPr>
      </p:pic>
    </p:spTree>
    <p:extLst>
      <p:ext uri="{BB962C8B-B14F-4D97-AF65-F5344CB8AC3E}">
        <p14:creationId xmlns:p14="http://schemas.microsoft.com/office/powerpoint/2010/main" val="401505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F5AEE-428F-45BB-AA9D-F558328BAE5E}"/>
              </a:ext>
            </a:extLst>
          </p:cNvPr>
          <p:cNvSpPr>
            <a:spLocks noGrp="1"/>
          </p:cNvSpPr>
          <p:nvPr>
            <p:ph type="title"/>
          </p:nvPr>
        </p:nvSpPr>
        <p:spPr>
          <a:xfrm>
            <a:off x="1352846" y="1055489"/>
            <a:ext cx="9486309" cy="1073572"/>
          </a:xfrm>
        </p:spPr>
        <p:txBody>
          <a:bodyPr anchor="ctr">
            <a:normAutofit/>
          </a:bodyPr>
          <a:lstStyle/>
          <a:p>
            <a:pPr algn="ctr"/>
            <a:r>
              <a:rPr lang="en-GB" sz="6000" dirty="0"/>
              <a:t>Conclusion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DF9890-95F5-4D84-ADF6-BCA592FE4E32}"/>
              </a:ext>
            </a:extLst>
          </p:cNvPr>
          <p:cNvSpPr>
            <a:spLocks noGrp="1"/>
          </p:cNvSpPr>
          <p:nvPr>
            <p:ph idx="1"/>
          </p:nvPr>
        </p:nvSpPr>
        <p:spPr>
          <a:xfrm>
            <a:off x="1352847" y="2438400"/>
            <a:ext cx="7537936" cy="3124200"/>
          </a:xfrm>
        </p:spPr>
        <p:txBody>
          <a:bodyPr anchor="ctr">
            <a:normAutofit/>
          </a:bodyPr>
          <a:lstStyle/>
          <a:p>
            <a:r>
              <a:rPr lang="en-GB" dirty="0"/>
              <a:t>I think the biggest concern about this situation is that I didn’t speak to my colleagues or line manager about how I was feeling. </a:t>
            </a:r>
          </a:p>
          <a:p>
            <a:r>
              <a:rPr lang="en-GB" dirty="0"/>
              <a:t>When working as a youth worker in a youth work organisation is should be easy to talk to another member of staff because of the characteristic’s youth workers have as part of their job. </a:t>
            </a:r>
          </a:p>
          <a:p>
            <a:r>
              <a:rPr lang="en-GB" dirty="0"/>
              <a:t>Youth work offers facilities that provide young people to feel safe and supported and this would be the same for when working with your other youth work colleagues (WG, 2014). </a:t>
            </a:r>
            <a:endParaRPr lang="en-GB" sz="1800" dirty="0"/>
          </a:p>
        </p:txBody>
      </p:sp>
      <p:pic>
        <p:nvPicPr>
          <p:cNvPr id="14" name="Picture 13" descr="A group of people in a room&#10;&#10;Description automatically generated">
            <a:extLst>
              <a:ext uri="{FF2B5EF4-FFF2-40B4-BE49-F238E27FC236}">
                <a16:creationId xmlns:a16="http://schemas.microsoft.com/office/drawing/2014/main" id="{8CAF63D2-3AF0-42EC-B7E0-AA3D83D6EA6B}"/>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679767" y="968934"/>
            <a:ext cx="2577408" cy="1577306"/>
          </a:xfrm>
          <a:prstGeom prst="rect">
            <a:avLst/>
          </a:prstGeom>
        </p:spPr>
      </p:pic>
      <p:pic>
        <p:nvPicPr>
          <p:cNvPr id="16" name="Picture 15" descr="A person standing in front of a birthday cake&#10;&#10;Description automatically generated">
            <a:extLst>
              <a:ext uri="{FF2B5EF4-FFF2-40B4-BE49-F238E27FC236}">
                <a16:creationId xmlns:a16="http://schemas.microsoft.com/office/drawing/2014/main" id="{CB7F2099-6BEE-407F-B818-97CF7FD8F6A6}"/>
              </a:ext>
            </a:extLst>
          </p:cNvPr>
          <p:cNvPicPr/>
          <p:nvPr/>
        </p:nvPicPr>
        <p:blipFill rotWithShape="1">
          <a:blip r:embed="rId3" cstate="print">
            <a:extLst>
              <a:ext uri="{28A0092B-C50C-407E-A947-70E740481C1C}">
                <a14:useLocalDpi xmlns:a14="http://schemas.microsoft.com/office/drawing/2010/main" val="0"/>
              </a:ext>
            </a:extLst>
          </a:blip>
          <a:srcRect b="20477"/>
          <a:stretch/>
        </p:blipFill>
        <p:spPr bwMode="auto">
          <a:xfrm>
            <a:off x="8890783" y="2644719"/>
            <a:ext cx="2319327" cy="2813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59764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3F5AEE-428F-45BB-AA9D-F558328BAE5E}"/>
              </a:ext>
            </a:extLst>
          </p:cNvPr>
          <p:cNvSpPr>
            <a:spLocks noGrp="1"/>
          </p:cNvSpPr>
          <p:nvPr>
            <p:ph type="title"/>
          </p:nvPr>
        </p:nvSpPr>
        <p:spPr>
          <a:xfrm>
            <a:off x="1352846" y="1055489"/>
            <a:ext cx="9486309" cy="1073572"/>
          </a:xfrm>
        </p:spPr>
        <p:txBody>
          <a:bodyPr anchor="ctr">
            <a:normAutofit/>
          </a:bodyPr>
          <a:lstStyle/>
          <a:p>
            <a:pPr algn="ctr"/>
            <a:r>
              <a:rPr lang="en-GB" sz="6000" dirty="0"/>
              <a:t>Conclusion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DF9890-95F5-4D84-ADF6-BCA592FE4E32}"/>
              </a:ext>
            </a:extLst>
          </p:cNvPr>
          <p:cNvSpPr>
            <a:spLocks noGrp="1"/>
          </p:cNvSpPr>
          <p:nvPr>
            <p:ph idx="1"/>
          </p:nvPr>
        </p:nvSpPr>
        <p:spPr>
          <a:xfrm>
            <a:off x="1288355" y="2556108"/>
            <a:ext cx="7340988" cy="3124200"/>
          </a:xfrm>
        </p:spPr>
        <p:txBody>
          <a:bodyPr anchor="ctr">
            <a:normAutofit/>
          </a:bodyPr>
          <a:lstStyle/>
          <a:p>
            <a:r>
              <a:rPr lang="en-GB" dirty="0"/>
              <a:t>I also need to remember that when being a youth worker we work in providing the five pillars of youth work with everyone we work closely with, this can relate to staff as well as young people (CWVYS, 2018). </a:t>
            </a:r>
          </a:p>
          <a:p>
            <a:r>
              <a:rPr lang="en-GB" dirty="0"/>
              <a:t>Also, I need to remember that I have a great support from my peers, tutors and my placement supervisor and visiting tutor. </a:t>
            </a:r>
          </a:p>
          <a:p>
            <a:r>
              <a:rPr lang="en-GB" dirty="0"/>
              <a:t>I should have discussed my struggles with the help provided to me to prevent them from escalating. </a:t>
            </a:r>
          </a:p>
          <a:p>
            <a:endParaRPr lang="en-GB" sz="1800" dirty="0"/>
          </a:p>
        </p:txBody>
      </p:sp>
      <p:pic>
        <p:nvPicPr>
          <p:cNvPr id="14" name="Picture 13" descr="&#10;">
            <a:extLst>
              <a:ext uri="{FF2B5EF4-FFF2-40B4-BE49-F238E27FC236}">
                <a16:creationId xmlns:a16="http://schemas.microsoft.com/office/drawing/2014/main" id="{587E0189-EE7B-4B75-9505-6E20EE374C19}"/>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510954" y="980509"/>
            <a:ext cx="2703405" cy="1562885"/>
          </a:xfrm>
          <a:prstGeom prst="rect">
            <a:avLst/>
          </a:prstGeom>
        </p:spPr>
      </p:pic>
      <p:pic>
        <p:nvPicPr>
          <p:cNvPr id="16" name="Picture 15" descr="A person lying on the floor&#10;&#10;Description automatically generated">
            <a:extLst>
              <a:ext uri="{FF2B5EF4-FFF2-40B4-BE49-F238E27FC236}">
                <a16:creationId xmlns:a16="http://schemas.microsoft.com/office/drawing/2014/main" id="{E250E547-09A6-43FB-9506-70920CAE0EA6}"/>
              </a:ext>
            </a:extLst>
          </p:cNvPr>
          <p:cNvPicPr/>
          <p:nvPr/>
        </p:nvPicPr>
        <p:blipFill>
          <a:blip r:embed="rId3" cstate="print">
            <a:extLst>
              <a:ext uri="{28A0092B-C50C-407E-A947-70E740481C1C}">
                <a14:useLocalDpi xmlns:a14="http://schemas.microsoft.com/office/drawing/2010/main" val="0"/>
              </a:ext>
            </a:extLst>
          </a:blip>
          <a:stretch>
            <a:fillRect/>
          </a:stretch>
        </p:blipFill>
        <p:spPr>
          <a:xfrm rot="5400000">
            <a:off x="8511669" y="2938572"/>
            <a:ext cx="2893636" cy="2253240"/>
          </a:xfrm>
          <a:prstGeom prst="rect">
            <a:avLst/>
          </a:prstGeom>
        </p:spPr>
      </p:pic>
    </p:spTree>
    <p:extLst>
      <p:ext uri="{BB962C8B-B14F-4D97-AF65-F5344CB8AC3E}">
        <p14:creationId xmlns:p14="http://schemas.microsoft.com/office/powerpoint/2010/main" val="1991808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630C9-23A5-46DD-AF10-032185ABEC12}"/>
              </a:ext>
            </a:extLst>
          </p:cNvPr>
          <p:cNvSpPr>
            <a:spLocks noGrp="1"/>
          </p:cNvSpPr>
          <p:nvPr>
            <p:ph type="title"/>
          </p:nvPr>
        </p:nvSpPr>
        <p:spPr>
          <a:xfrm>
            <a:off x="1352846" y="1055489"/>
            <a:ext cx="9486309" cy="1073572"/>
          </a:xfrm>
        </p:spPr>
        <p:txBody>
          <a:bodyPr anchor="ctr">
            <a:normAutofit/>
          </a:bodyPr>
          <a:lstStyle/>
          <a:p>
            <a:pPr algn="ctr"/>
            <a:r>
              <a:rPr lang="en-GB" sz="6000" dirty="0"/>
              <a:t>Action Plan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268A2D-F34B-4CD5-921E-8E378C2F2AD5}"/>
              </a:ext>
            </a:extLst>
          </p:cNvPr>
          <p:cNvSpPr>
            <a:spLocks noGrp="1"/>
          </p:cNvSpPr>
          <p:nvPr>
            <p:ph idx="1"/>
          </p:nvPr>
        </p:nvSpPr>
        <p:spPr>
          <a:xfrm>
            <a:off x="973018" y="2081206"/>
            <a:ext cx="8072507" cy="3978656"/>
          </a:xfrm>
        </p:spPr>
        <p:txBody>
          <a:bodyPr anchor="ctr">
            <a:normAutofit lnSpcReduction="10000"/>
          </a:bodyPr>
          <a:lstStyle/>
          <a:p>
            <a:r>
              <a:rPr lang="en-GB" dirty="0"/>
              <a:t>This is a situation that could occur again and to minimise the impact it has on my self-esteem an action plan is essential. </a:t>
            </a:r>
          </a:p>
          <a:p>
            <a:r>
              <a:rPr lang="en-GB" dirty="0"/>
              <a:t>The biggest thing and most important thing I would do next time is to TALK TO SOMEONE. </a:t>
            </a:r>
          </a:p>
          <a:p>
            <a:r>
              <a:rPr lang="en-GB" dirty="0"/>
              <a:t>I need to remember that a when on placement or as a member of staff the organisation has a duty to support my development and learning (WG, 2019). </a:t>
            </a:r>
          </a:p>
          <a:p>
            <a:r>
              <a:rPr lang="en-GB" dirty="0"/>
              <a:t> I need to be able to open up and be honest about how I feel to ensure I am able to give my all into providing facilities for young people and to be able to meet the aim of youth work, in supporting the development of young people through the hardest stages of their lives (WAG, 2007).  </a:t>
            </a:r>
            <a:endParaRPr lang="en-GB" sz="1800" dirty="0"/>
          </a:p>
        </p:txBody>
      </p:sp>
      <p:pic>
        <p:nvPicPr>
          <p:cNvPr id="14" name="Picture 13" descr="A group of people sitting at a table&#10;&#10;Description automatically generated">
            <a:extLst>
              <a:ext uri="{FF2B5EF4-FFF2-40B4-BE49-F238E27FC236}">
                <a16:creationId xmlns:a16="http://schemas.microsoft.com/office/drawing/2014/main" id="{CAABDDCE-55BA-40DD-9180-A3EB058A80C0}"/>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679766" y="943728"/>
            <a:ext cx="2539217" cy="1461829"/>
          </a:xfrm>
          <a:prstGeom prst="rect">
            <a:avLst/>
          </a:prstGeom>
        </p:spPr>
      </p:pic>
      <p:pic>
        <p:nvPicPr>
          <p:cNvPr id="16" name="Picture 15" descr="A group of people sitting at a table&#10;&#10;Description automatically generated">
            <a:extLst>
              <a:ext uri="{FF2B5EF4-FFF2-40B4-BE49-F238E27FC236}">
                <a16:creationId xmlns:a16="http://schemas.microsoft.com/office/drawing/2014/main" id="{D6609D8B-12CB-4A13-9299-C070C4F36111}"/>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947051" y="2503295"/>
            <a:ext cx="2164079" cy="2800225"/>
          </a:xfrm>
          <a:prstGeom prst="rect">
            <a:avLst/>
          </a:prstGeom>
        </p:spPr>
      </p:pic>
    </p:spTree>
    <p:extLst>
      <p:ext uri="{BB962C8B-B14F-4D97-AF65-F5344CB8AC3E}">
        <p14:creationId xmlns:p14="http://schemas.microsoft.com/office/powerpoint/2010/main" val="40573668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F630C9-23A5-46DD-AF10-032185ABEC12}"/>
              </a:ext>
            </a:extLst>
          </p:cNvPr>
          <p:cNvSpPr>
            <a:spLocks noGrp="1"/>
          </p:cNvSpPr>
          <p:nvPr>
            <p:ph type="title"/>
          </p:nvPr>
        </p:nvSpPr>
        <p:spPr>
          <a:xfrm>
            <a:off x="1352846" y="1055489"/>
            <a:ext cx="9486309" cy="1073572"/>
          </a:xfrm>
        </p:spPr>
        <p:txBody>
          <a:bodyPr anchor="ctr">
            <a:normAutofit/>
          </a:bodyPr>
          <a:lstStyle/>
          <a:p>
            <a:pPr algn="ctr"/>
            <a:r>
              <a:rPr lang="en-GB" sz="6000" dirty="0"/>
              <a:t>Action Plan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268A2D-F34B-4CD5-921E-8E378C2F2AD5}"/>
              </a:ext>
            </a:extLst>
          </p:cNvPr>
          <p:cNvSpPr>
            <a:spLocks noGrp="1"/>
          </p:cNvSpPr>
          <p:nvPr>
            <p:ph idx="1"/>
          </p:nvPr>
        </p:nvSpPr>
        <p:spPr>
          <a:xfrm>
            <a:off x="802560" y="2192154"/>
            <a:ext cx="8852225" cy="4176234"/>
          </a:xfrm>
        </p:spPr>
        <p:txBody>
          <a:bodyPr anchor="ctr">
            <a:normAutofit/>
          </a:bodyPr>
          <a:lstStyle/>
          <a:p>
            <a:r>
              <a:rPr lang="en-GB" sz="1900" dirty="0"/>
              <a:t>By talking to someone as soon as these feelings first start to arise will prevent myself and others from feeling this way. </a:t>
            </a:r>
          </a:p>
          <a:p>
            <a:r>
              <a:rPr lang="en-GB" sz="1900" dirty="0"/>
              <a:t> Overall, I believe this is a situation where miscommunication has happened and the only way to solve anything along these lines is by talking and communicating with others.</a:t>
            </a:r>
          </a:p>
          <a:p>
            <a:r>
              <a:rPr lang="en-GB" sz="1900" dirty="0"/>
              <a:t>Having good communication skills is a big quality youth worker need to have.</a:t>
            </a:r>
          </a:p>
          <a:p>
            <a:r>
              <a:rPr lang="en-GB" sz="1900" dirty="0">
                <a:cs typeface="Arial" panose="020B0604020202020204" pitchFamily="34" charset="0"/>
              </a:rPr>
              <a:t>A aspect of good communication is active/carful listening. When working with young people it is vital to have good listening skills and being able to read their spoken and non spoken communications. Unspoken communication can sometimes tell you a lot more than spoken communication can (Petrie, 2011, p, 41).</a:t>
            </a:r>
            <a:endParaRPr lang="en-GB" sz="1900" dirty="0"/>
          </a:p>
          <a:p>
            <a:endParaRPr lang="en-GB" sz="1800" dirty="0"/>
          </a:p>
        </p:txBody>
      </p:sp>
      <p:pic>
        <p:nvPicPr>
          <p:cNvPr id="14" name="Picture 13" descr="A person sitting in a room&#10;&#10;Description automatically generated">
            <a:extLst>
              <a:ext uri="{FF2B5EF4-FFF2-40B4-BE49-F238E27FC236}">
                <a16:creationId xmlns:a16="http://schemas.microsoft.com/office/drawing/2014/main" id="{8A67E714-F3B1-4804-91FA-065B3A6C9FC5}"/>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947052" y="943730"/>
            <a:ext cx="2340446" cy="1297089"/>
          </a:xfrm>
          <a:prstGeom prst="rect">
            <a:avLst/>
          </a:prstGeom>
        </p:spPr>
      </p:pic>
      <p:pic>
        <p:nvPicPr>
          <p:cNvPr id="16" name="Picture 15" descr="A picture containing building, wall&#10;&#10;Description automatically generated">
            <a:extLst>
              <a:ext uri="{FF2B5EF4-FFF2-40B4-BE49-F238E27FC236}">
                <a16:creationId xmlns:a16="http://schemas.microsoft.com/office/drawing/2014/main" id="{0A7FC6DA-09CB-4788-831F-2D1EE6126217}"/>
              </a:ext>
            </a:extLst>
          </p:cNvPr>
          <p:cNvPicPr/>
          <p:nvPr/>
        </p:nvPicPr>
        <p:blipFill>
          <a:blip r:embed="rId3" cstate="print">
            <a:extLst>
              <a:ext uri="{28A0092B-C50C-407E-A947-70E740481C1C}">
                <a14:useLocalDpi xmlns:a14="http://schemas.microsoft.com/office/drawing/2010/main" val="0"/>
              </a:ext>
            </a:extLst>
          </a:blip>
          <a:stretch>
            <a:fillRect/>
          </a:stretch>
        </p:blipFill>
        <p:spPr>
          <a:xfrm rot="5400000">
            <a:off x="9372870" y="2707307"/>
            <a:ext cx="2196541" cy="1446858"/>
          </a:xfrm>
          <a:prstGeom prst="rect">
            <a:avLst/>
          </a:prstGeom>
        </p:spPr>
      </p:pic>
    </p:spTree>
    <p:extLst>
      <p:ext uri="{BB962C8B-B14F-4D97-AF65-F5344CB8AC3E}">
        <p14:creationId xmlns:p14="http://schemas.microsoft.com/office/powerpoint/2010/main" val="3264100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F6DE9-9976-41EB-B793-A344DC831499}"/>
              </a:ext>
            </a:extLst>
          </p:cNvPr>
          <p:cNvSpPr>
            <a:spLocks noGrp="1"/>
          </p:cNvSpPr>
          <p:nvPr>
            <p:ph type="title"/>
          </p:nvPr>
        </p:nvSpPr>
        <p:spPr/>
        <p:txBody>
          <a:bodyPr>
            <a:normAutofit/>
          </a:bodyPr>
          <a:lstStyle/>
          <a:p>
            <a:pPr algn="ctr"/>
            <a:r>
              <a:rPr lang="en-GB" sz="6000" dirty="0"/>
              <a:t>References</a:t>
            </a:r>
          </a:p>
        </p:txBody>
      </p:sp>
      <p:sp>
        <p:nvSpPr>
          <p:cNvPr id="3" name="Content Placeholder 2">
            <a:extLst>
              <a:ext uri="{FF2B5EF4-FFF2-40B4-BE49-F238E27FC236}">
                <a16:creationId xmlns:a16="http://schemas.microsoft.com/office/drawing/2014/main" id="{A00BE958-09D0-4D50-86E2-9650DB840F9A}"/>
              </a:ext>
            </a:extLst>
          </p:cNvPr>
          <p:cNvSpPr>
            <a:spLocks noGrp="1"/>
          </p:cNvSpPr>
          <p:nvPr>
            <p:ph idx="1"/>
          </p:nvPr>
        </p:nvSpPr>
        <p:spPr>
          <a:xfrm>
            <a:off x="2293034" y="2236763"/>
            <a:ext cx="9748911" cy="4501662"/>
          </a:xfrm>
        </p:spPr>
        <p:txBody>
          <a:bodyPr>
            <a:normAutofit fontScale="55000" lnSpcReduction="20000"/>
          </a:bodyPr>
          <a:lstStyle/>
          <a:p>
            <a:r>
              <a:rPr lang="en-GB" sz="3100" dirty="0">
                <a:solidFill>
                  <a:schemeClr val="tx1"/>
                </a:solidFill>
              </a:rPr>
              <a:t>Oxford Brookes University. (2020). </a:t>
            </a:r>
            <a:r>
              <a:rPr lang="en-GB" sz="3100" i="1" dirty="0">
                <a:solidFill>
                  <a:schemeClr val="tx1"/>
                </a:solidFill>
              </a:rPr>
              <a:t>Reflective writing: About Gibbs reflective cycle.</a:t>
            </a:r>
            <a:r>
              <a:rPr lang="en-GB" sz="3100" dirty="0">
                <a:solidFill>
                  <a:schemeClr val="tx1"/>
                </a:solidFill>
              </a:rPr>
              <a:t> Available: https://www.brookes.ac.uk/assets/0/1425/1426/2147485178/2147490135/96de2a2f-36ab-4816-835f-7bcfd9202abc.gif. Last accessed 02/03/20.</a:t>
            </a:r>
          </a:p>
          <a:p>
            <a:pPr lvl="0"/>
            <a:r>
              <a:rPr lang="en-GB" sz="3100" dirty="0">
                <a:solidFill>
                  <a:schemeClr val="tx1"/>
                </a:solidFill>
              </a:rPr>
              <a:t>CWVYS (2018). Youth Work in Wales: Principles and Purposes. Wales: Youth Work in Wales Group.</a:t>
            </a:r>
          </a:p>
          <a:p>
            <a:pPr lvl="0"/>
            <a:r>
              <a:rPr lang="en-GB" sz="3100" dirty="0">
                <a:solidFill>
                  <a:schemeClr val="tx1"/>
                </a:solidFill>
              </a:rPr>
              <a:t>Welsh Government (2019). Youth Work Strategy for Wales. Cardiff: Youth Engagement Branch.</a:t>
            </a:r>
          </a:p>
          <a:p>
            <a:pPr lvl="0"/>
            <a:r>
              <a:rPr lang="en-GB" sz="3100" dirty="0">
                <a:solidFill>
                  <a:schemeClr val="tx1"/>
                </a:solidFill>
              </a:rPr>
              <a:t>Welsh Assembly Government (2007). Young people, youth work, Youth Service: National Youth Service Strategy for Wales. Caerphilly: Department for Education, Lifelong Learning and Skills.</a:t>
            </a:r>
          </a:p>
          <a:p>
            <a:pPr lvl="0"/>
            <a:r>
              <a:rPr lang="en-GB" sz="3100" dirty="0">
                <a:solidFill>
                  <a:schemeClr val="tx1"/>
                </a:solidFill>
              </a:rPr>
              <a:t>Welsh Government (2014). The National Youth Work Strategy for Wales 2014–2018: Supporting young people to reach their potential and live fulfilled lives. Llandudno Junction: Department for Education and Skills.</a:t>
            </a:r>
          </a:p>
          <a:p>
            <a:pPr lvl="0"/>
            <a:r>
              <a:rPr lang="en-GB" sz="3100" dirty="0" err="1">
                <a:solidFill>
                  <a:schemeClr val="tx1"/>
                </a:solidFill>
              </a:rPr>
              <a:t>Schild</a:t>
            </a:r>
            <a:r>
              <a:rPr lang="en-GB" sz="3100" dirty="0">
                <a:solidFill>
                  <a:schemeClr val="tx1"/>
                </a:solidFill>
              </a:rPr>
              <a:t>, H,. Connolly, N,. Labadie, F,. </a:t>
            </a:r>
            <a:r>
              <a:rPr lang="en-GB" sz="3100" dirty="0" err="1">
                <a:solidFill>
                  <a:schemeClr val="tx1"/>
                </a:solidFill>
              </a:rPr>
              <a:t>Vanhee</a:t>
            </a:r>
            <a:r>
              <a:rPr lang="en-GB" sz="3100" dirty="0">
                <a:solidFill>
                  <a:schemeClr val="tx1"/>
                </a:solidFill>
              </a:rPr>
              <a:t>, J, &amp; Williamson, H (2017). </a:t>
            </a:r>
            <a:r>
              <a:rPr lang="en-GB" sz="3100" i="1" dirty="0">
                <a:solidFill>
                  <a:schemeClr val="tx1"/>
                </a:solidFill>
              </a:rPr>
              <a:t>Thinking seriously about youth work: And how to prepare people to do it</a:t>
            </a:r>
            <a:r>
              <a:rPr lang="en-GB" sz="3100" dirty="0">
                <a:solidFill>
                  <a:schemeClr val="tx1"/>
                </a:solidFill>
              </a:rPr>
              <a:t>. Council of Europe: Council of Europe Publishing.</a:t>
            </a:r>
          </a:p>
          <a:p>
            <a:pPr lvl="0"/>
            <a:r>
              <a:rPr lang="en-GB" sz="3100" dirty="0">
                <a:solidFill>
                  <a:schemeClr val="tx1"/>
                </a:solidFill>
                <a:cs typeface="Arial" panose="020B0604020202020204" pitchFamily="34" charset="0"/>
              </a:rPr>
              <a:t>Petrie, P (2011). </a:t>
            </a:r>
            <a:r>
              <a:rPr lang="en-GB" sz="3100" i="1" dirty="0">
                <a:solidFill>
                  <a:schemeClr val="tx1"/>
                </a:solidFill>
                <a:cs typeface="Arial" panose="020B0604020202020204" pitchFamily="34" charset="0"/>
              </a:rPr>
              <a:t>Communication skills for Working With</a:t>
            </a:r>
            <a:r>
              <a:rPr lang="en-GB" sz="3100" dirty="0">
                <a:solidFill>
                  <a:schemeClr val="tx1"/>
                </a:solidFill>
                <a:cs typeface="Arial" panose="020B0604020202020204" pitchFamily="34" charset="0"/>
              </a:rPr>
              <a:t>. 3rd ed. London: Jessica Kingsley Publishers</a:t>
            </a:r>
            <a:endParaRPr lang="en-GB" sz="3100" dirty="0">
              <a:solidFill>
                <a:schemeClr val="tx1"/>
              </a:solidFill>
            </a:endParaRPr>
          </a:p>
          <a:p>
            <a:br>
              <a:rPr lang="en-GB" sz="1600" dirty="0"/>
            </a:br>
            <a:endParaRPr lang="en-GB" sz="1600" dirty="0"/>
          </a:p>
        </p:txBody>
      </p:sp>
    </p:spTree>
    <p:extLst>
      <p:ext uri="{BB962C8B-B14F-4D97-AF65-F5344CB8AC3E}">
        <p14:creationId xmlns:p14="http://schemas.microsoft.com/office/powerpoint/2010/main" val="437176902"/>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otalTime>7</TotalTime>
  <Words>1742</Words>
  <Application>Microsoft Office PowerPoint</Application>
  <PresentationFormat>Widescreen</PresentationFormat>
  <Paragraphs>74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Century Schoolbook</vt:lpstr>
      <vt:lpstr>Corbel</vt:lpstr>
      <vt:lpstr>Feathered</vt:lpstr>
      <vt:lpstr>My Reflective Seminar Presentation</vt:lpstr>
      <vt:lpstr>Gibbs Reflective Cycle (1988)</vt:lpstr>
      <vt:lpstr>Gibbs Reflective Cycle (1988)</vt:lpstr>
      <vt:lpstr>My Placement</vt:lpstr>
      <vt:lpstr>Description</vt:lpstr>
      <vt:lpstr>Description</vt:lpstr>
      <vt:lpstr>Feelings</vt:lpstr>
      <vt:lpstr>Feelings</vt:lpstr>
      <vt:lpstr>Evaluation</vt:lpstr>
      <vt:lpstr>Evaluation</vt:lpstr>
      <vt:lpstr>Analysis</vt:lpstr>
      <vt:lpstr>Analysis</vt:lpstr>
      <vt:lpstr>Conclusion</vt:lpstr>
      <vt:lpstr>Conclusion</vt:lpstr>
      <vt:lpstr>Action Plan</vt:lpstr>
      <vt:lpstr>Action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Reflective Seminar Presentation</dc:title>
  <dc:creator>Ashlie Day</dc:creator>
  <cp:lastModifiedBy>Ashlie Day</cp:lastModifiedBy>
  <cp:revision>3</cp:revision>
  <dcterms:created xsi:type="dcterms:W3CDTF">2020-03-20T22:44:31Z</dcterms:created>
  <dcterms:modified xsi:type="dcterms:W3CDTF">2020-03-20T22:52:23Z</dcterms:modified>
</cp:coreProperties>
</file>