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7" r:id="rId2"/>
    <p:sldId id="261" r:id="rId3"/>
    <p:sldId id="263" r:id="rId4"/>
    <p:sldId id="266" r:id="rId5"/>
    <p:sldId id="269" r:id="rId6"/>
    <p:sldId id="271" r:id="rId7"/>
    <p:sldId id="272" r:id="rId8"/>
    <p:sldId id="273" r:id="rId9"/>
    <p:sldId id="274" r:id="rId10"/>
    <p:sldId id="275" r:id="rId11"/>
    <p:sldId id="278" r:id="rId12"/>
    <p:sldId id="283" r:id="rId13"/>
    <p:sldId id="284" r:id="rId14"/>
    <p:sldId id="286" r:id="rId15"/>
    <p:sldId id="287" r:id="rId16"/>
    <p:sldId id="290" r:id="rId17"/>
    <p:sldId id="293" r:id="rId18"/>
  </p:sldIdLst>
  <p:sldSz cx="9144000" cy="6858000" type="screen4x3"/>
  <p:notesSz cx="7099300" cy="10234613"/>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882" y="-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E839968-81E9-442F-B14C-99DD9D9BC417}" type="slidenum">
              <a:rPr lang="en-GB" smtClean="0"/>
              <a:pPr>
                <a:defRPr/>
              </a:pPr>
              <a:t>‹#›</a:t>
            </a:fld>
            <a:endParaRPr lang="en-GB"/>
          </a:p>
        </p:txBody>
      </p:sp>
    </p:spTree>
    <p:extLst>
      <p:ext uri="{BB962C8B-B14F-4D97-AF65-F5344CB8AC3E}">
        <p14:creationId xmlns:p14="http://schemas.microsoft.com/office/powerpoint/2010/main" val="4070757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4E27550-0489-4D0C-9919-96AE187FBB53}" type="slidenum">
              <a:rPr lang="en-GB" smtClean="0"/>
              <a:pPr>
                <a:defRPr/>
              </a:pPr>
              <a:t>‹#›</a:t>
            </a:fld>
            <a:endParaRPr lang="en-GB"/>
          </a:p>
        </p:txBody>
      </p:sp>
    </p:spTree>
    <p:extLst>
      <p:ext uri="{BB962C8B-B14F-4D97-AF65-F5344CB8AC3E}">
        <p14:creationId xmlns:p14="http://schemas.microsoft.com/office/powerpoint/2010/main" val="4149662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E457B32-5106-46DE-BE7D-747AA9B588B5}" type="slidenum">
              <a:rPr lang="en-GB" smtClean="0"/>
              <a:pPr>
                <a:defRPr/>
              </a:pPr>
              <a:t>‹#›</a:t>
            </a:fld>
            <a:endParaRPr lang="en-GB"/>
          </a:p>
        </p:txBody>
      </p:sp>
    </p:spTree>
    <p:extLst>
      <p:ext uri="{BB962C8B-B14F-4D97-AF65-F5344CB8AC3E}">
        <p14:creationId xmlns:p14="http://schemas.microsoft.com/office/powerpoint/2010/main" val="158052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D59CD962-0848-416B-AF0B-60D69AFE9C0B}" type="slidenum">
              <a:rPr lang="en-GB" smtClean="0"/>
              <a:pPr>
                <a:defRPr/>
              </a:pPr>
              <a:t>‹#›</a:t>
            </a:fld>
            <a:endParaRPr lang="en-GB"/>
          </a:p>
        </p:txBody>
      </p:sp>
    </p:spTree>
    <p:extLst>
      <p:ext uri="{BB962C8B-B14F-4D97-AF65-F5344CB8AC3E}">
        <p14:creationId xmlns:p14="http://schemas.microsoft.com/office/powerpoint/2010/main" val="2883151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E3787A83-8EF2-4E8C-AD57-23B09BAA57E0}" type="slidenum">
              <a:rPr lang="en-GB" smtClean="0"/>
              <a:pPr>
                <a:defRPr/>
              </a:pPr>
              <a:t>‹#›</a:t>
            </a:fld>
            <a:endParaRPr lang="en-GB"/>
          </a:p>
        </p:txBody>
      </p:sp>
    </p:spTree>
    <p:extLst>
      <p:ext uri="{BB962C8B-B14F-4D97-AF65-F5344CB8AC3E}">
        <p14:creationId xmlns:p14="http://schemas.microsoft.com/office/powerpoint/2010/main" val="3105757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8CDAA08F-A6AA-4E52-9CE9-43F5C3AFD4AE}" type="slidenum">
              <a:rPr lang="en-GB" smtClean="0"/>
              <a:pPr>
                <a:defRPr/>
              </a:pPr>
              <a:t>‹#›</a:t>
            </a:fld>
            <a:endParaRPr lang="en-GB"/>
          </a:p>
        </p:txBody>
      </p:sp>
    </p:spTree>
    <p:extLst>
      <p:ext uri="{BB962C8B-B14F-4D97-AF65-F5344CB8AC3E}">
        <p14:creationId xmlns:p14="http://schemas.microsoft.com/office/powerpoint/2010/main" val="2643798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F937190F-79C6-4FAF-8E90-1F7726DB16A6}" type="slidenum">
              <a:rPr lang="en-GB" smtClean="0"/>
              <a:pPr>
                <a:defRPr/>
              </a:pPr>
              <a:t>‹#›</a:t>
            </a:fld>
            <a:endParaRPr lang="en-GB"/>
          </a:p>
        </p:txBody>
      </p:sp>
    </p:spTree>
    <p:extLst>
      <p:ext uri="{BB962C8B-B14F-4D97-AF65-F5344CB8AC3E}">
        <p14:creationId xmlns:p14="http://schemas.microsoft.com/office/powerpoint/2010/main" val="3373269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4374E67-6D8A-4F02-A76F-3EDEF5F333C0}" type="slidenum">
              <a:rPr lang="en-GB" smtClean="0"/>
              <a:pPr>
                <a:defRPr/>
              </a:pPr>
              <a:t>‹#›</a:t>
            </a:fld>
            <a:endParaRPr lang="en-GB"/>
          </a:p>
        </p:txBody>
      </p:sp>
    </p:spTree>
    <p:extLst>
      <p:ext uri="{BB962C8B-B14F-4D97-AF65-F5344CB8AC3E}">
        <p14:creationId xmlns:p14="http://schemas.microsoft.com/office/powerpoint/2010/main" val="284696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7CDAF36D-BA7C-4DE2-B9AB-9F2E03876C8C}" type="slidenum">
              <a:rPr lang="en-GB" smtClean="0"/>
              <a:pPr>
                <a:defRPr/>
              </a:pPr>
              <a:t>‹#›</a:t>
            </a:fld>
            <a:endParaRPr lang="en-GB"/>
          </a:p>
        </p:txBody>
      </p:sp>
    </p:spTree>
    <p:extLst>
      <p:ext uri="{BB962C8B-B14F-4D97-AF65-F5344CB8AC3E}">
        <p14:creationId xmlns:p14="http://schemas.microsoft.com/office/powerpoint/2010/main" val="520440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37525EC-3063-474F-AEB9-73E762B754E9}" type="slidenum">
              <a:rPr lang="en-GB" smtClean="0"/>
              <a:pPr>
                <a:defRPr/>
              </a:pPr>
              <a:t>‹#›</a:t>
            </a:fld>
            <a:endParaRPr lang="en-GB"/>
          </a:p>
        </p:txBody>
      </p:sp>
    </p:spTree>
    <p:extLst>
      <p:ext uri="{BB962C8B-B14F-4D97-AF65-F5344CB8AC3E}">
        <p14:creationId xmlns:p14="http://schemas.microsoft.com/office/powerpoint/2010/main" val="1418478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C43B81F-92D4-4B5E-80FF-F6B9066CC4D0}" type="slidenum">
              <a:rPr lang="en-GB" smtClean="0"/>
              <a:pPr>
                <a:defRPr/>
              </a:pPr>
              <a:t>‹#›</a:t>
            </a:fld>
            <a:endParaRPr lang="en-GB"/>
          </a:p>
        </p:txBody>
      </p:sp>
    </p:spTree>
    <p:extLst>
      <p:ext uri="{BB962C8B-B14F-4D97-AF65-F5344CB8AC3E}">
        <p14:creationId xmlns:p14="http://schemas.microsoft.com/office/powerpoint/2010/main" val="560115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1B1D7EAC-2481-4D73-95EC-36ABFC87A8A8}" type="slidenum">
              <a:rPr lang="en-GB" smtClean="0"/>
              <a:pPr>
                <a:defRPr/>
              </a:pPr>
              <a:t>‹#›</a:t>
            </a:fld>
            <a:endParaRPr lang="en-GB"/>
          </a:p>
        </p:txBody>
      </p:sp>
    </p:spTree>
    <p:extLst>
      <p:ext uri="{BB962C8B-B14F-4D97-AF65-F5344CB8AC3E}">
        <p14:creationId xmlns:p14="http://schemas.microsoft.com/office/powerpoint/2010/main" val="1717242450"/>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altLang="en-US" b="1" smtClean="0"/>
              <a:t>Sparta</a:t>
            </a:r>
          </a:p>
        </p:txBody>
      </p:sp>
      <p:sp>
        <p:nvSpPr>
          <p:cNvPr id="6146" name="Rectangle 3"/>
          <p:cNvSpPr>
            <a:spLocks noGrp="1" noChangeArrowheads="1"/>
          </p:cNvSpPr>
          <p:nvPr>
            <p:ph type="subTitle" idx="1"/>
          </p:nvPr>
        </p:nvSpPr>
        <p:spPr/>
        <p:txBody>
          <a:bodyPr/>
          <a:lstStyle/>
          <a:p>
            <a:pPr eaLnBrk="1" hangingPunct="1"/>
            <a:r>
              <a:rPr lang="en-GB" altLang="en-US" i="1" smtClean="0"/>
              <a:t>The Shadow of Persia</a:t>
            </a:r>
            <a:endParaRPr lang="en-GB" altLang="en-US" sz="2000" smtClean="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fontAlgn="auto" hangingPunct="1">
              <a:spcAft>
                <a:spcPts val="0"/>
              </a:spcAft>
              <a:defRPr/>
            </a:pPr>
            <a:r>
              <a:rPr lang="en-GB"/>
              <a:t>Divisions in the Peloponnesian League</a:t>
            </a:r>
          </a:p>
        </p:txBody>
      </p:sp>
      <p:sp>
        <p:nvSpPr>
          <p:cNvPr id="7171" name="Rectangle 3"/>
          <p:cNvSpPr>
            <a:spLocks noGrp="1" noChangeArrowheads="1"/>
          </p:cNvSpPr>
          <p:nvPr>
            <p:ph idx="1"/>
          </p:nvPr>
        </p:nvSpPr>
        <p:spPr/>
        <p:txBody>
          <a:bodyPr/>
          <a:lstStyle/>
          <a:p>
            <a:pPr eaLnBrk="1" hangingPunct="1"/>
            <a:r>
              <a:rPr lang="en-GB" altLang="en-US" smtClean="0"/>
              <a:t>In 404, Sparta had an empire on land and sea.</a:t>
            </a:r>
          </a:p>
          <a:p>
            <a:pPr eaLnBrk="1" hangingPunct="1"/>
            <a:r>
              <a:rPr lang="en-GB" altLang="en-US" smtClean="0"/>
              <a:t>It was the most powerful polis in the Greek world. </a:t>
            </a:r>
          </a:p>
          <a:p>
            <a:pPr eaLnBrk="1" hangingPunct="1"/>
            <a:r>
              <a:rPr lang="en-GB" altLang="en-US" smtClean="0"/>
              <a:t>It had an understanding with Persia and its support in Greece and the Aegean.</a:t>
            </a:r>
          </a:p>
          <a:p>
            <a:pPr eaLnBrk="1" hangingPunct="1"/>
            <a:r>
              <a:rPr lang="en-GB" altLang="en-US" smtClean="0"/>
              <a:t>In 404, Thebes and Corinth wanted Athens to be destroyed; the Spartans did not destroy Athens but imposed an oligarchy, the 30 Tyrants.</a:t>
            </a:r>
          </a:p>
          <a:p>
            <a:pPr eaLnBrk="1" hangingPunct="1"/>
            <a:r>
              <a:rPr lang="en-GB" altLang="en-US" smtClean="0"/>
              <a:t>This was the first major problem in the Peloponnesian League after the victory of Aigospotamoi.</a:t>
            </a:r>
          </a:p>
          <a:p>
            <a:pPr eaLnBrk="1" hangingPunct="1"/>
            <a:r>
              <a:rPr lang="en-GB" altLang="en-US" smtClean="0"/>
              <a:t>Read </a:t>
            </a:r>
            <a:r>
              <a:rPr lang="en-GB" altLang="en-US" sz="2800" smtClean="0"/>
              <a:t>Xenophon </a:t>
            </a:r>
            <a:r>
              <a:rPr lang="en-GB" altLang="en-US" sz="2800" i="1" smtClean="0"/>
              <a:t>Hellenika</a:t>
            </a:r>
            <a:r>
              <a:rPr lang="en-GB" altLang="en-US" sz="2800" smtClean="0"/>
              <a:t> 2.4.1, Diodoros 14.6</a:t>
            </a:r>
          </a:p>
          <a:p>
            <a:pPr eaLnBrk="1" hangingPunct="1"/>
            <a:endParaRPr lang="en-GB" altLang="en-US" sz="2800" smtClean="0"/>
          </a:p>
          <a:p>
            <a:pPr eaLnBrk="1" hangingPunct="1"/>
            <a:endParaRPr lang="en-GB"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Mercy or anti-Spartan feeling</a:t>
            </a:r>
          </a:p>
        </p:txBody>
      </p:sp>
      <p:sp>
        <p:nvSpPr>
          <p:cNvPr id="8195" name="Rectangle 3"/>
          <p:cNvSpPr>
            <a:spLocks noGrp="1" noChangeArrowheads="1"/>
          </p:cNvSpPr>
          <p:nvPr>
            <p:ph idx="1"/>
          </p:nvPr>
        </p:nvSpPr>
        <p:spPr/>
        <p:txBody>
          <a:bodyPr/>
          <a:lstStyle/>
          <a:p>
            <a:pPr eaLnBrk="1" hangingPunct="1">
              <a:lnSpc>
                <a:spcPct val="90000"/>
              </a:lnSpc>
            </a:pPr>
            <a:r>
              <a:rPr lang="en-GB" altLang="en-US" sz="2400" smtClean="0"/>
              <a:t>Argos was an old enemy of Sparta and would not hesitate to undermine any Spartan supremacy.</a:t>
            </a:r>
          </a:p>
          <a:p>
            <a:pPr eaLnBrk="1" hangingPunct="1">
              <a:lnSpc>
                <a:spcPct val="90000"/>
              </a:lnSpc>
            </a:pPr>
            <a:r>
              <a:rPr lang="en-GB" altLang="en-US" sz="2400" smtClean="0"/>
              <a:t>Megara and Thebes were members of the Peloponnesian League.</a:t>
            </a:r>
          </a:p>
          <a:p>
            <a:pPr eaLnBrk="1" hangingPunct="1">
              <a:lnSpc>
                <a:spcPct val="90000"/>
              </a:lnSpc>
            </a:pPr>
            <a:r>
              <a:rPr lang="en-GB" altLang="en-US" sz="2400" smtClean="0"/>
              <a:t>Thebes had urged for the destruction of Athens but during the regime of the 30 Tyrants provided help to the Athenian democrats. </a:t>
            </a:r>
          </a:p>
          <a:p>
            <a:pPr eaLnBrk="1" hangingPunct="1">
              <a:lnSpc>
                <a:spcPct val="90000"/>
              </a:lnSpc>
            </a:pPr>
            <a:r>
              <a:rPr lang="en-GB" altLang="en-US" sz="2400" smtClean="0"/>
              <a:t>The Theban policy towards Athens is one of the earliest signs of Theban ambition towards hegemony.</a:t>
            </a:r>
          </a:p>
          <a:p>
            <a:pPr eaLnBrk="1" hangingPunct="1">
              <a:lnSpc>
                <a:spcPct val="90000"/>
              </a:lnSpc>
            </a:pPr>
            <a:r>
              <a:rPr lang="en-GB" altLang="en-US" sz="2400" smtClean="0"/>
              <a:t>Initially, Thebes advocated the destruction of Athens, probably with the view to robbing Sparta of an important and powerful ally in central Greece. </a:t>
            </a:r>
          </a:p>
          <a:p>
            <a:pPr eaLnBrk="1" hangingPunct="1">
              <a:lnSpc>
                <a:spcPct val="90000"/>
              </a:lnSpc>
            </a:pPr>
            <a:r>
              <a:rPr lang="en-GB" altLang="en-US" sz="2400" smtClean="0"/>
              <a:t>By helping the Athenian democrats, Thebes achieved a similar target, since the democrats, if in power, would not blindly follow the directives of Sparta. </a:t>
            </a:r>
          </a:p>
          <a:p>
            <a:pPr eaLnBrk="1" hangingPunct="1">
              <a:lnSpc>
                <a:spcPct val="90000"/>
              </a:lnSpc>
            </a:pPr>
            <a:endParaRPr lang="en-GB" altLang="en-US" sz="24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Disaffection in the League</a:t>
            </a:r>
          </a:p>
        </p:txBody>
      </p:sp>
      <p:sp>
        <p:nvSpPr>
          <p:cNvPr id="9219" name="Rectangle 3"/>
          <p:cNvSpPr>
            <a:spLocks noGrp="1" noChangeArrowheads="1"/>
          </p:cNvSpPr>
          <p:nvPr>
            <p:ph idx="1"/>
          </p:nvPr>
        </p:nvSpPr>
        <p:spPr>
          <a:xfrm>
            <a:off x="457200" y="1196975"/>
            <a:ext cx="8229600" cy="5472113"/>
          </a:xfrm>
        </p:spPr>
        <p:txBody>
          <a:bodyPr/>
          <a:lstStyle/>
          <a:p>
            <a:pPr eaLnBrk="1" hangingPunct="1">
              <a:lnSpc>
                <a:spcPct val="90000"/>
              </a:lnSpc>
            </a:pPr>
            <a:r>
              <a:rPr lang="en-GB" altLang="en-US" smtClean="0"/>
              <a:t>The Corinthians and Boiotians, led by the Thebans, refused to help Sparta support the 30 Tyrants militarily.</a:t>
            </a:r>
          </a:p>
          <a:p>
            <a:pPr eaLnBrk="1" hangingPunct="1">
              <a:lnSpc>
                <a:spcPct val="90000"/>
              </a:lnSpc>
            </a:pPr>
            <a:r>
              <a:rPr lang="en-GB" altLang="en-US" smtClean="0"/>
              <a:t>That was a blow to Sparta from some of its most important allies; it eventually became part of Spartan accusation of Thebes as a traitorous ally.</a:t>
            </a:r>
          </a:p>
          <a:p>
            <a:pPr eaLnBrk="1" hangingPunct="1">
              <a:lnSpc>
                <a:spcPct val="90000"/>
              </a:lnSpc>
            </a:pPr>
            <a:r>
              <a:rPr lang="en-GB" altLang="en-US" smtClean="0"/>
              <a:t>Corinth by trying to limit Spartan power in Athens safeguarded its position as prime maritime power in the Peloponnese and the Peloponnesian League. </a:t>
            </a:r>
          </a:p>
          <a:p>
            <a:pPr eaLnBrk="1" hangingPunct="1">
              <a:lnSpc>
                <a:spcPct val="90000"/>
              </a:lnSpc>
            </a:pPr>
            <a:r>
              <a:rPr lang="en-GB" altLang="en-US" smtClean="0"/>
              <a:t>Read </a:t>
            </a:r>
            <a:r>
              <a:rPr lang="en-GB" altLang="en-US" sz="2800" smtClean="0"/>
              <a:t>Xenophon </a:t>
            </a:r>
            <a:r>
              <a:rPr lang="en-GB" altLang="en-US" sz="2800" i="1" smtClean="0"/>
              <a:t>Hellenika </a:t>
            </a:r>
            <a:r>
              <a:rPr lang="en-GB" altLang="en-US" sz="2800" smtClean="0"/>
              <a:t>2.4.30, 3.5.5</a:t>
            </a:r>
          </a:p>
          <a:p>
            <a:pPr eaLnBrk="1" hangingPunct="1">
              <a:lnSpc>
                <a:spcPct val="90000"/>
              </a:lnSpc>
            </a:pPr>
            <a:endParaRPr lang="en-GB" altLang="en-US" sz="2800" smtClean="0"/>
          </a:p>
          <a:p>
            <a:pPr eaLnBrk="1" hangingPunct="1">
              <a:lnSpc>
                <a:spcPct val="90000"/>
              </a:lnSpc>
            </a:pPr>
            <a:endParaRPr lang="en-GB" altLang="en-US"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pPr eaLnBrk="1" fontAlgn="auto" hangingPunct="1">
              <a:spcAft>
                <a:spcPts val="0"/>
              </a:spcAft>
              <a:defRPr/>
            </a:pPr>
            <a:r>
              <a:rPr lang="en-GB"/>
              <a:t>The Asia Minor decarchies and internal Spartan conflicts</a:t>
            </a:r>
          </a:p>
        </p:txBody>
      </p:sp>
      <p:sp>
        <p:nvSpPr>
          <p:cNvPr id="10243" name="Rectangle 3"/>
          <p:cNvSpPr>
            <a:spLocks noGrp="1" noChangeArrowheads="1"/>
          </p:cNvSpPr>
          <p:nvPr>
            <p:ph idx="1"/>
          </p:nvPr>
        </p:nvSpPr>
        <p:spPr>
          <a:xfrm>
            <a:off x="457200" y="1600200"/>
            <a:ext cx="8229600" cy="5257800"/>
          </a:xfrm>
        </p:spPr>
        <p:txBody>
          <a:bodyPr/>
          <a:lstStyle/>
          <a:p>
            <a:pPr eaLnBrk="1" hangingPunct="1"/>
            <a:r>
              <a:rPr lang="en-GB" altLang="en-US" sz="2400" smtClean="0"/>
              <a:t>Lysander had established a number of decarchies in Asia Minor and the eastern Aegean islands. </a:t>
            </a:r>
          </a:p>
          <a:p>
            <a:pPr eaLnBrk="1" hangingPunct="1"/>
            <a:r>
              <a:rPr lang="en-GB" altLang="en-US" sz="2400" smtClean="0"/>
              <a:t>By 403-2, a lot of these decarchies had been abolished. Read Xenophon </a:t>
            </a:r>
            <a:r>
              <a:rPr lang="en-GB" altLang="en-US" sz="2400" i="1" smtClean="0"/>
              <a:t>Hellenika</a:t>
            </a:r>
            <a:r>
              <a:rPr lang="en-GB" altLang="en-US" sz="2400" smtClean="0"/>
              <a:t> 3.4.2</a:t>
            </a:r>
          </a:p>
          <a:p>
            <a:pPr eaLnBrk="1" hangingPunct="1">
              <a:lnSpc>
                <a:spcPct val="80000"/>
              </a:lnSpc>
            </a:pPr>
            <a:r>
              <a:rPr lang="en-GB" altLang="en-US" sz="2400" smtClean="0"/>
              <a:t>Clearly by 402, Spartan policy towards the allies had changed. </a:t>
            </a:r>
          </a:p>
          <a:p>
            <a:pPr eaLnBrk="1" hangingPunct="1">
              <a:lnSpc>
                <a:spcPct val="80000"/>
              </a:lnSpc>
            </a:pPr>
            <a:r>
              <a:rPr lang="en-GB" altLang="en-US" sz="2400" smtClean="0"/>
              <a:t>The democracy had been restored in Athens and most of the decarchies in Asia Minor had been abolished.</a:t>
            </a:r>
          </a:p>
          <a:p>
            <a:pPr eaLnBrk="1" hangingPunct="1">
              <a:lnSpc>
                <a:spcPct val="80000"/>
              </a:lnSpc>
            </a:pPr>
            <a:r>
              <a:rPr lang="en-GB" altLang="en-US" sz="2400" smtClean="0"/>
              <a:t>This is directly related to the strained relations between Lysander and king Pausanias, since their internal struggle for power in Sparta was translated in different policies towards the allies.</a:t>
            </a:r>
          </a:p>
          <a:p>
            <a:pPr eaLnBrk="1" hangingPunct="1">
              <a:lnSpc>
                <a:spcPct val="80000"/>
              </a:lnSpc>
            </a:pPr>
            <a:r>
              <a:rPr lang="en-GB" altLang="en-US" sz="2400" smtClean="0"/>
              <a:t>In 402, Pausanias held the upper hand and the decarchies had been abolished, but the propaganda damage had already been done in the allies’ view of Sparta as an imperial power.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Sparta and Persia</a:t>
            </a:r>
          </a:p>
        </p:txBody>
      </p:sp>
      <p:sp>
        <p:nvSpPr>
          <p:cNvPr id="11267" name="Rectangle 3"/>
          <p:cNvSpPr>
            <a:spLocks noGrp="1" noChangeArrowheads="1"/>
          </p:cNvSpPr>
          <p:nvPr>
            <p:ph idx="1"/>
          </p:nvPr>
        </p:nvSpPr>
        <p:spPr>
          <a:xfrm>
            <a:off x="457200" y="1196975"/>
            <a:ext cx="8229600" cy="5472113"/>
          </a:xfrm>
        </p:spPr>
        <p:txBody>
          <a:bodyPr/>
          <a:lstStyle/>
          <a:p>
            <a:pPr eaLnBrk="1" hangingPunct="1">
              <a:lnSpc>
                <a:spcPct val="90000"/>
              </a:lnSpc>
            </a:pPr>
            <a:r>
              <a:rPr lang="en-GB" altLang="en-US" smtClean="0"/>
              <a:t>Sparta by providing help to Kyros in his rebellion against his brother Artaxerxes effectively came into direct conflict with Persia.</a:t>
            </a:r>
          </a:p>
          <a:p>
            <a:pPr eaLnBrk="1" hangingPunct="1">
              <a:lnSpc>
                <a:spcPct val="90000"/>
              </a:lnSpc>
            </a:pPr>
            <a:r>
              <a:rPr lang="en-GB" altLang="en-US" smtClean="0"/>
              <a:t>With the defeat of Kyros, Spartan credibility in the Persian court had been lost. </a:t>
            </a:r>
          </a:p>
          <a:p>
            <a:pPr eaLnBrk="1" hangingPunct="1">
              <a:lnSpc>
                <a:spcPct val="90000"/>
              </a:lnSpc>
            </a:pPr>
            <a:r>
              <a:rPr lang="en-GB" altLang="en-US" smtClean="0"/>
              <a:t>Like the Athenians in the 410s had lost the King’s support by supporting Amorges’ rebellion, Sparta lost Persian support by supporting Kyros.</a:t>
            </a:r>
          </a:p>
          <a:p>
            <a:pPr eaLnBrk="1" hangingPunct="1">
              <a:lnSpc>
                <a:spcPct val="90000"/>
              </a:lnSpc>
            </a:pPr>
            <a:r>
              <a:rPr lang="en-GB" altLang="en-US" smtClean="0"/>
              <a:t>Read </a:t>
            </a:r>
            <a:r>
              <a:rPr lang="en-GB" altLang="en-US" sz="2400" smtClean="0"/>
              <a:t>Xenophon </a:t>
            </a:r>
            <a:r>
              <a:rPr lang="en-GB" altLang="en-US" sz="2400" i="1" smtClean="0"/>
              <a:t>Hellenika </a:t>
            </a:r>
            <a:r>
              <a:rPr lang="en-GB" altLang="en-US" sz="2400" smtClean="0"/>
              <a:t>3.1.1</a:t>
            </a:r>
          </a:p>
          <a:p>
            <a:pPr eaLnBrk="1" hangingPunct="1">
              <a:lnSpc>
                <a:spcPct val="90000"/>
              </a:lnSpc>
            </a:pPr>
            <a:endParaRPr lang="en-GB" altLang="en-US"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0" y="-242888"/>
            <a:ext cx="9144000" cy="1143001"/>
          </a:xfrm>
        </p:spPr>
        <p:txBody>
          <a:bodyPr/>
          <a:lstStyle/>
          <a:p>
            <a:pPr eaLnBrk="1" hangingPunct="1"/>
            <a:r>
              <a:rPr lang="en-GB" altLang="en-US" smtClean="0"/>
              <a:t>Sparta in central and northern Greece </a:t>
            </a:r>
          </a:p>
        </p:txBody>
      </p:sp>
      <p:sp>
        <p:nvSpPr>
          <p:cNvPr id="12291" name="Rectangle 3"/>
          <p:cNvSpPr>
            <a:spLocks noGrp="1" noChangeArrowheads="1"/>
          </p:cNvSpPr>
          <p:nvPr>
            <p:ph idx="1"/>
          </p:nvPr>
        </p:nvSpPr>
        <p:spPr>
          <a:xfrm>
            <a:off x="468313" y="836613"/>
            <a:ext cx="8229600" cy="5688012"/>
          </a:xfrm>
        </p:spPr>
        <p:txBody>
          <a:bodyPr/>
          <a:lstStyle/>
          <a:p>
            <a:pPr eaLnBrk="1" hangingPunct="1"/>
            <a:r>
              <a:rPr lang="en-GB" altLang="en-US" sz="2800" smtClean="0"/>
              <a:t>Sparta in the years after 404 started a campaign of domination in central and northern Greece. </a:t>
            </a:r>
          </a:p>
          <a:p>
            <a:pPr eaLnBrk="1" hangingPunct="1"/>
            <a:r>
              <a:rPr lang="en-GB" altLang="en-US" sz="2800" smtClean="0"/>
              <a:t>Lysander established an oligarchy in Thasos, campaigned in Thrace and besieged Aphytis in the Chalcidice. </a:t>
            </a:r>
          </a:p>
          <a:p>
            <a:pPr eaLnBrk="1" hangingPunct="1"/>
            <a:r>
              <a:rPr lang="en-GB" altLang="en-US" sz="2800" smtClean="0"/>
              <a:t>The Spartans tried to help the Thessalians against Macedon.</a:t>
            </a:r>
          </a:p>
          <a:p>
            <a:pPr eaLnBrk="1" hangingPunct="1"/>
            <a:r>
              <a:rPr lang="en-GB" altLang="en-US" sz="2800" smtClean="0"/>
              <a:t>A Spartan garrison was established at Pharsalos in Thessaly.</a:t>
            </a:r>
          </a:p>
          <a:p>
            <a:pPr eaLnBrk="1" hangingPunct="1"/>
            <a:r>
              <a:rPr lang="en-GB" altLang="en-US" sz="2800" smtClean="0"/>
              <a:t>The Spartans put down a stasis in Herakleia Trachinia.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Sparta’s Greek policy</a:t>
            </a:r>
          </a:p>
        </p:txBody>
      </p:sp>
      <p:sp>
        <p:nvSpPr>
          <p:cNvPr id="13315" name="Rectangle 3"/>
          <p:cNvSpPr>
            <a:spLocks noGrp="1" noChangeArrowheads="1"/>
          </p:cNvSpPr>
          <p:nvPr>
            <p:ph idx="1"/>
          </p:nvPr>
        </p:nvSpPr>
        <p:spPr>
          <a:xfrm>
            <a:off x="457200" y="1196975"/>
            <a:ext cx="8229600" cy="5661025"/>
          </a:xfrm>
        </p:spPr>
        <p:txBody>
          <a:bodyPr/>
          <a:lstStyle/>
          <a:p>
            <a:pPr eaLnBrk="1" hangingPunct="1"/>
            <a:r>
              <a:rPr lang="en-GB" altLang="en-US" smtClean="0"/>
              <a:t>Sparta effectively had the Peloponnese under its dominion.</a:t>
            </a:r>
          </a:p>
          <a:p>
            <a:pPr eaLnBrk="1" hangingPunct="1"/>
            <a:r>
              <a:rPr lang="en-GB" altLang="en-US" smtClean="0"/>
              <a:t>By targeting Thessaly and northern Greece it was trying to replace Athens as main imperial power in the region but unlike Athens it wanted access to the interior as well as the seaboard. </a:t>
            </a:r>
          </a:p>
          <a:p>
            <a:pPr eaLnBrk="1" hangingPunct="1"/>
            <a:r>
              <a:rPr lang="en-GB" altLang="en-US" smtClean="0"/>
              <a:t>Coupled with Spartan domination of Asia Minor the situation was grave for any polis in central Greece and the Peloponnese that wanted a measure of independence.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171450"/>
            <a:ext cx="8229600" cy="1143000"/>
          </a:xfrm>
        </p:spPr>
        <p:txBody>
          <a:bodyPr/>
          <a:lstStyle/>
          <a:p>
            <a:pPr eaLnBrk="1" hangingPunct="1"/>
            <a:r>
              <a:rPr lang="en-GB" altLang="en-US" smtClean="0"/>
              <a:t>Sparta, Corinth and the West</a:t>
            </a:r>
          </a:p>
        </p:txBody>
      </p:sp>
      <p:sp>
        <p:nvSpPr>
          <p:cNvPr id="14339" name="Rectangle 3"/>
          <p:cNvSpPr>
            <a:spLocks noGrp="1" noChangeArrowheads="1"/>
          </p:cNvSpPr>
          <p:nvPr>
            <p:ph idx="1"/>
          </p:nvPr>
        </p:nvSpPr>
        <p:spPr>
          <a:xfrm>
            <a:off x="457200" y="765175"/>
            <a:ext cx="8229600" cy="5832475"/>
          </a:xfrm>
        </p:spPr>
        <p:txBody>
          <a:bodyPr/>
          <a:lstStyle/>
          <a:p>
            <a:pPr eaLnBrk="1" hangingPunct="1">
              <a:lnSpc>
                <a:spcPct val="80000"/>
              </a:lnSpc>
            </a:pPr>
            <a:r>
              <a:rPr lang="en-GB" altLang="en-US" sz="2800" smtClean="0"/>
              <a:t>After the defeat of the Athenians, the Greeks of Sicily had an even greater threat to fight against, Carthage.</a:t>
            </a:r>
          </a:p>
          <a:p>
            <a:pPr eaLnBrk="1" hangingPunct="1">
              <a:lnSpc>
                <a:spcPct val="80000"/>
              </a:lnSpc>
            </a:pPr>
            <a:r>
              <a:rPr lang="en-GB" altLang="en-US" sz="2800" smtClean="0"/>
              <a:t>In the course of the rebuilding after the Athenian invasion and the beginnings of Carthaginian aggression, Dionysios I became tyrant of Syracuse with Spartan support.</a:t>
            </a:r>
          </a:p>
          <a:p>
            <a:pPr eaLnBrk="1" hangingPunct="1">
              <a:lnSpc>
                <a:spcPct val="80000"/>
              </a:lnSpc>
            </a:pPr>
            <a:r>
              <a:rPr lang="en-GB" altLang="en-US" sz="2800" smtClean="0"/>
              <a:t>Syracuse was a Corinthian colony with close relations with its mother-city. The Spartan intervention in Syracuse was a direct hit on Corinthian interests. </a:t>
            </a:r>
          </a:p>
          <a:p>
            <a:pPr eaLnBrk="1" hangingPunct="1">
              <a:lnSpc>
                <a:spcPct val="80000"/>
              </a:lnSpc>
            </a:pPr>
            <a:r>
              <a:rPr lang="en-GB" altLang="en-US" sz="2800" smtClean="0"/>
              <a:t>Sparta by supporting Dionysios in Syracuse managed not only to get his naval support in the Aegean but also to cultivate a close relationship with one of the great military powers in the Greek world.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The Offensive against Persia</a:t>
            </a:r>
          </a:p>
        </p:txBody>
      </p:sp>
      <p:sp>
        <p:nvSpPr>
          <p:cNvPr id="15363" name="Rectangle 3"/>
          <p:cNvSpPr>
            <a:spLocks noGrp="1" noChangeArrowheads="1"/>
          </p:cNvSpPr>
          <p:nvPr>
            <p:ph idx="1"/>
          </p:nvPr>
        </p:nvSpPr>
        <p:spPr/>
        <p:txBody>
          <a:bodyPr/>
          <a:lstStyle/>
          <a:p>
            <a:pPr eaLnBrk="1" hangingPunct="1">
              <a:lnSpc>
                <a:spcPct val="90000"/>
              </a:lnSpc>
            </a:pPr>
            <a:r>
              <a:rPr lang="en-GB" altLang="en-US" smtClean="0"/>
              <a:t>In 400 Thibron was sent to help the Ionian cities against Tissaphernes, satrap of Lydia.</a:t>
            </a:r>
          </a:p>
          <a:p>
            <a:pPr eaLnBrk="1" hangingPunct="1">
              <a:lnSpc>
                <a:spcPct val="90000"/>
              </a:lnSpc>
            </a:pPr>
            <a:r>
              <a:rPr lang="en-GB" altLang="en-US" smtClean="0"/>
              <a:t>In 399, Derkyllidas replaced Thibron but concentrated on the satrapy of Hellespontine Phrygia. Hellespontine Phrygia was very important if one wanted to control the Hellespont and, thus, traffic between the Aegean and the Black Sea. </a:t>
            </a:r>
          </a:p>
          <a:p>
            <a:pPr eaLnBrk="1" hangingPunct="1">
              <a:lnSpc>
                <a:spcPct val="90000"/>
              </a:lnSpc>
            </a:pPr>
            <a:r>
              <a:rPr lang="en-GB" altLang="en-US" smtClean="0"/>
              <a:t>Read </a:t>
            </a:r>
            <a:r>
              <a:rPr lang="en-GB" altLang="en-US" sz="2800" smtClean="0"/>
              <a:t>. Diodoros 14.39.</a:t>
            </a:r>
          </a:p>
          <a:p>
            <a:pPr eaLnBrk="1" hangingPunct="1">
              <a:lnSpc>
                <a:spcPct val="90000"/>
              </a:lnSpc>
            </a:pPr>
            <a:r>
              <a:rPr lang="en-GB" altLang="en-US" sz="2400" smtClean="0"/>
              <a:t>The Persian King after being betrayed by Sparta (Sparta had not only attacked Persian interests in Asia Minor but also had supported Kyros in his bid for the Persian throne) utilised Sparta’s recent enemy, Athens.</a:t>
            </a:r>
          </a:p>
          <a:p>
            <a:pPr eaLnBrk="1" hangingPunct="1">
              <a:lnSpc>
                <a:spcPct val="90000"/>
              </a:lnSpc>
            </a:pPr>
            <a:r>
              <a:rPr lang="en-GB" altLang="en-US" sz="2400" smtClean="0"/>
              <a:t>Athens still does not have much of a fleet but Konon will become the most powerful figure in Athenian politics in the 390s.</a:t>
            </a:r>
          </a:p>
          <a:p>
            <a:pPr eaLnBrk="1" hangingPunct="1">
              <a:lnSpc>
                <a:spcPct val="90000"/>
              </a:lnSpc>
            </a:pPr>
            <a:endParaRPr lang="en-GB" altLang="en-US" sz="2800" smtClean="0"/>
          </a:p>
          <a:p>
            <a:pPr eaLnBrk="1" hangingPunct="1">
              <a:lnSpc>
                <a:spcPct val="90000"/>
              </a:lnSpc>
            </a:pPr>
            <a:endParaRPr lang="en-GB" altLang="en-US"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The Spartan answer</a:t>
            </a:r>
          </a:p>
        </p:txBody>
      </p:sp>
      <p:sp>
        <p:nvSpPr>
          <p:cNvPr id="16387" name="Rectangle 3"/>
          <p:cNvSpPr>
            <a:spLocks noGrp="1" noChangeArrowheads="1"/>
          </p:cNvSpPr>
          <p:nvPr>
            <p:ph idx="1"/>
          </p:nvPr>
        </p:nvSpPr>
        <p:spPr>
          <a:xfrm>
            <a:off x="457200" y="1268413"/>
            <a:ext cx="8229600" cy="5400675"/>
          </a:xfrm>
        </p:spPr>
        <p:txBody>
          <a:bodyPr/>
          <a:lstStyle/>
          <a:p>
            <a:pPr eaLnBrk="1" hangingPunct="1">
              <a:lnSpc>
                <a:spcPct val="90000"/>
              </a:lnSpc>
            </a:pPr>
            <a:r>
              <a:rPr lang="en-GB" altLang="en-US" sz="2400" smtClean="0"/>
              <a:t>With renewed Persian aggression, Sparta stepped up its offensive. </a:t>
            </a:r>
          </a:p>
          <a:p>
            <a:pPr eaLnBrk="1" hangingPunct="1">
              <a:lnSpc>
                <a:spcPct val="90000"/>
              </a:lnSpc>
            </a:pPr>
            <a:r>
              <a:rPr lang="en-GB" altLang="en-US" sz="2400" smtClean="0"/>
              <a:t>The new king, Agesilaos, was sent to Asia Minor with troops in order to fight against Persia and with the express aim of “liberating the Greeks”.</a:t>
            </a:r>
          </a:p>
          <a:p>
            <a:pPr eaLnBrk="1" hangingPunct="1">
              <a:lnSpc>
                <a:spcPct val="90000"/>
              </a:lnSpc>
            </a:pPr>
            <a:r>
              <a:rPr lang="en-GB" altLang="en-US" sz="2400" smtClean="0"/>
              <a:t>Remember that these are the same Greeks that Sparta had given up to Persia for Persian support in the Peloponnesian War and had later suffered Lysander’s decarchies.</a:t>
            </a:r>
          </a:p>
          <a:p>
            <a:pPr eaLnBrk="1" hangingPunct="1">
              <a:lnSpc>
                <a:spcPct val="90000"/>
              </a:lnSpc>
            </a:pPr>
            <a:r>
              <a:rPr lang="en-GB" altLang="en-US" sz="2400" smtClean="0"/>
              <a:t>Read Xenophon </a:t>
            </a:r>
            <a:r>
              <a:rPr lang="en-GB" altLang="en-US" sz="2400" i="1" smtClean="0"/>
              <a:t>Hellenika</a:t>
            </a:r>
            <a:r>
              <a:rPr lang="en-GB" altLang="en-US" sz="2400" smtClean="0"/>
              <a:t> 3.4.2</a:t>
            </a:r>
          </a:p>
          <a:p>
            <a:pPr eaLnBrk="1" hangingPunct="1"/>
            <a:r>
              <a:rPr lang="en-GB" altLang="en-US" sz="2400" smtClean="0"/>
              <a:t>By sacrificing at Aulis, Agesilaos made an important propaganda point, since Aulis was where Agamemnon had sacrificed before setting out in the Trojan War. </a:t>
            </a:r>
          </a:p>
          <a:p>
            <a:pPr eaLnBrk="1" hangingPunct="1"/>
            <a:r>
              <a:rPr lang="en-GB" altLang="en-US" sz="2400" smtClean="0"/>
              <a:t>The Thebans stopped the sacrifice as a protest against Spartan imperialistic ambitions. </a:t>
            </a:r>
          </a:p>
          <a:p>
            <a:pPr eaLnBrk="1" hangingPunct="1"/>
            <a:r>
              <a:rPr lang="en-GB" altLang="en-US" sz="2400" smtClean="0"/>
              <a:t>Read Xenophon </a:t>
            </a:r>
            <a:r>
              <a:rPr lang="en-GB" altLang="en-US" sz="2400" i="1" smtClean="0"/>
              <a:t>Hellenika </a:t>
            </a:r>
            <a:r>
              <a:rPr lang="en-GB" altLang="en-US" sz="2400" smtClean="0"/>
              <a:t>3.4.4</a:t>
            </a:r>
          </a:p>
          <a:p>
            <a:pPr eaLnBrk="1" hangingPunct="1">
              <a:lnSpc>
                <a:spcPct val="90000"/>
              </a:lnSpc>
            </a:pPr>
            <a:endParaRPr lang="en-GB" altLang="en-US" sz="2800" smtClean="0"/>
          </a:p>
          <a:p>
            <a:pPr eaLnBrk="1" hangingPunct="1">
              <a:lnSpc>
                <a:spcPct val="90000"/>
              </a:lnSpc>
            </a:pPr>
            <a:endParaRPr lang="en-GB" altLang="en-US" smtClean="0"/>
          </a:p>
          <a:p>
            <a:pPr eaLnBrk="1" hangingPunct="1">
              <a:lnSpc>
                <a:spcPct val="90000"/>
              </a:lnSpc>
            </a:pPr>
            <a:endParaRPr lang="en-GB" altLang="en-US"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Independence and Autonomy</a:t>
            </a:r>
          </a:p>
        </p:txBody>
      </p:sp>
      <p:sp>
        <p:nvSpPr>
          <p:cNvPr id="17411" name="Rectangle 3"/>
          <p:cNvSpPr>
            <a:spLocks noGrp="1" noChangeArrowheads="1"/>
          </p:cNvSpPr>
          <p:nvPr>
            <p:ph idx="1"/>
          </p:nvPr>
        </p:nvSpPr>
        <p:spPr>
          <a:xfrm>
            <a:off x="457200" y="1600200"/>
            <a:ext cx="8229600" cy="5068888"/>
          </a:xfrm>
        </p:spPr>
        <p:txBody>
          <a:bodyPr/>
          <a:lstStyle/>
          <a:p>
            <a:pPr eaLnBrk="1" hangingPunct="1"/>
            <a:r>
              <a:rPr lang="en-GB" altLang="en-US" sz="2800" smtClean="0"/>
              <a:t>Agesilaos did not try to convince Tissaphernes to restore liberty to the Greek cities of Asia Minor. </a:t>
            </a:r>
          </a:p>
          <a:p>
            <a:pPr eaLnBrk="1" hangingPunct="1"/>
            <a:r>
              <a:rPr lang="en-GB" altLang="en-US" sz="2800" smtClean="0"/>
              <a:t>On the contrary, Agesilaos tried to revert to the status quo in 404, when the cities were autonomous allies of Sparta but under Persian domination.</a:t>
            </a:r>
          </a:p>
          <a:p>
            <a:pPr eaLnBrk="1" hangingPunct="1"/>
            <a:r>
              <a:rPr lang="en-GB" altLang="en-US" sz="2800" smtClean="0"/>
              <a:t>In other words, that both Sparta and Persia had a say in the cities and Sparta could establish pro-Spartan governments in them. </a:t>
            </a:r>
          </a:p>
          <a:p>
            <a:pPr eaLnBrk="1" hangingPunct="1"/>
            <a:r>
              <a:rPr lang="en-GB" altLang="en-US" sz="2800" smtClean="0"/>
              <a:t>Read Xenophon Hellenika 3.4.5-6</a:t>
            </a:r>
          </a:p>
          <a:p>
            <a:pPr eaLnBrk="1" hangingPunct="1"/>
            <a:endParaRPr lang="en-GB" altLang="en-US" sz="280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The battle of Sardis, 395</a:t>
            </a:r>
          </a:p>
        </p:txBody>
      </p:sp>
      <p:sp>
        <p:nvSpPr>
          <p:cNvPr id="18435" name="Rectangle 3"/>
          <p:cNvSpPr>
            <a:spLocks noGrp="1" noChangeArrowheads="1"/>
          </p:cNvSpPr>
          <p:nvPr>
            <p:ph idx="1"/>
          </p:nvPr>
        </p:nvSpPr>
        <p:spPr>
          <a:xfrm>
            <a:off x="457200" y="1341438"/>
            <a:ext cx="8229600" cy="5256212"/>
          </a:xfrm>
        </p:spPr>
        <p:txBody>
          <a:bodyPr/>
          <a:lstStyle/>
          <a:p>
            <a:pPr eaLnBrk="1" hangingPunct="1">
              <a:lnSpc>
                <a:spcPct val="80000"/>
              </a:lnSpc>
            </a:pPr>
            <a:r>
              <a:rPr lang="en-GB" altLang="en-US" sz="2800" smtClean="0"/>
              <a:t>Agesilaos managed to defeat the Persians in the battle of Sardis, which resulted in Persia agreeing to the autonomy of the Asia Minor Greeks on the condition that Agesilaos leaves Asia Minor. </a:t>
            </a:r>
          </a:p>
          <a:p>
            <a:pPr eaLnBrk="1" hangingPunct="1">
              <a:lnSpc>
                <a:spcPct val="80000"/>
              </a:lnSpc>
            </a:pPr>
            <a:r>
              <a:rPr lang="en-GB" altLang="en-US" sz="2800" smtClean="0"/>
              <a:t>Agesilaos did not agree to the Persian terms.</a:t>
            </a:r>
          </a:p>
          <a:p>
            <a:pPr eaLnBrk="1" hangingPunct="1">
              <a:lnSpc>
                <a:spcPct val="80000"/>
              </a:lnSpc>
            </a:pPr>
            <a:r>
              <a:rPr lang="en-GB" altLang="en-US" sz="2800" smtClean="0"/>
              <a:t>At the same time, Rhodes, an important maritime city in the southeast Aegean, revolted from Sparta and sided with Persia. </a:t>
            </a:r>
          </a:p>
          <a:p>
            <a:pPr eaLnBrk="1" hangingPunct="1">
              <a:lnSpc>
                <a:spcPct val="80000"/>
              </a:lnSpc>
            </a:pPr>
            <a:r>
              <a:rPr lang="en-GB" altLang="en-US" sz="2800" smtClean="0"/>
              <a:t>The position of Rhodes is important, since it shows that while Sparta was wining on land, on sea the islanders saw the Persian fleet as more powerful.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0" y="0"/>
            <a:ext cx="9144000" cy="1143000"/>
          </a:xfrm>
        </p:spPr>
        <p:txBody>
          <a:bodyPr/>
          <a:lstStyle/>
          <a:p>
            <a:pPr eaLnBrk="1" hangingPunct="1"/>
            <a:r>
              <a:rPr lang="en-GB" altLang="en-US" sz="3800" smtClean="0"/>
              <a:t>Anti-Spartan alliance and Persian Money</a:t>
            </a:r>
          </a:p>
        </p:txBody>
      </p:sp>
      <p:sp>
        <p:nvSpPr>
          <p:cNvPr id="19459" name="Rectangle 3"/>
          <p:cNvSpPr>
            <a:spLocks noGrp="1" noChangeArrowheads="1"/>
          </p:cNvSpPr>
          <p:nvPr>
            <p:ph idx="1"/>
          </p:nvPr>
        </p:nvSpPr>
        <p:spPr/>
        <p:txBody>
          <a:bodyPr>
            <a:normAutofit lnSpcReduction="10000"/>
          </a:bodyPr>
          <a:lstStyle/>
          <a:p>
            <a:pPr eaLnBrk="1" hangingPunct="1"/>
            <a:r>
              <a:rPr lang="en-GB" altLang="en-US" smtClean="0"/>
              <a:t>The Spartan aggression against Thebes was immediately answered by an anti-Spartan alliance between Thebes, Athens and a number of other central Greek poleis. Read </a:t>
            </a:r>
            <a:r>
              <a:rPr lang="en-GB" altLang="en-US" sz="2800" smtClean="0"/>
              <a:t>Xenophon Hellenika 3.5.5</a:t>
            </a:r>
          </a:p>
          <a:p>
            <a:pPr eaLnBrk="1" hangingPunct="1"/>
            <a:endParaRPr lang="en-GB" altLang="en-US" smtClean="0"/>
          </a:p>
          <a:p>
            <a:pPr eaLnBrk="1" hangingPunct="1"/>
            <a:r>
              <a:rPr lang="en-GB" altLang="en-US" smtClean="0"/>
              <a:t>The alliance was probably financed by the Spartan king in an effort to make the Spartan offensive in Asia Minor stop.</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8313" y="0"/>
            <a:ext cx="8229600" cy="1143000"/>
          </a:xfrm>
        </p:spPr>
        <p:txBody>
          <a:bodyPr/>
          <a:lstStyle/>
          <a:p>
            <a:pPr eaLnBrk="1" hangingPunct="1"/>
            <a:r>
              <a:rPr lang="en-GB" altLang="en-US" sz="3600" smtClean="0"/>
              <a:t>The Battles of Knidos and Koroneia, 394</a:t>
            </a:r>
          </a:p>
        </p:txBody>
      </p:sp>
      <p:sp>
        <p:nvSpPr>
          <p:cNvPr id="20483" name="Rectangle 3"/>
          <p:cNvSpPr>
            <a:spLocks noGrp="1" noChangeArrowheads="1"/>
          </p:cNvSpPr>
          <p:nvPr>
            <p:ph idx="1"/>
          </p:nvPr>
        </p:nvSpPr>
        <p:spPr>
          <a:xfrm>
            <a:off x="179388" y="908050"/>
            <a:ext cx="8785225" cy="5949950"/>
          </a:xfrm>
        </p:spPr>
        <p:txBody>
          <a:bodyPr/>
          <a:lstStyle/>
          <a:p>
            <a:pPr eaLnBrk="1" hangingPunct="1"/>
            <a:r>
              <a:rPr lang="en-GB" altLang="en-US" sz="2400" smtClean="0"/>
              <a:t>The Persian fleet led by Konon the Athenian defeated the Spartan and allied fleet at Knidos. </a:t>
            </a:r>
          </a:p>
          <a:p>
            <a:pPr eaLnBrk="1" hangingPunct="1"/>
            <a:r>
              <a:rPr lang="en-GB" altLang="en-US" sz="2400" smtClean="0"/>
              <a:t>This was the first major blow to Sparta, since the battle of Arginoussai in the Peloponnesian War. </a:t>
            </a:r>
          </a:p>
          <a:p>
            <a:pPr eaLnBrk="1" hangingPunct="1"/>
            <a:r>
              <a:rPr lang="en-GB" altLang="en-US" sz="2400" smtClean="0"/>
              <a:t>Due to the anti-Spartan alliance in Greece, Agesilaos was forced to return to the mainland and Spartan interests in the Aegean and Asia Minor were safeguarded only by the fleet.</a:t>
            </a:r>
          </a:p>
          <a:p>
            <a:pPr eaLnBrk="1" hangingPunct="1"/>
            <a:r>
              <a:rPr lang="en-GB" altLang="en-US" sz="2400" smtClean="0"/>
              <a:t>With the defeat at Knidos, Sparta loses a great part of its power. </a:t>
            </a:r>
          </a:p>
          <a:p>
            <a:pPr eaLnBrk="1" hangingPunct="1"/>
            <a:r>
              <a:rPr lang="en-GB" altLang="en-US" sz="2400" smtClean="0"/>
              <a:t>In the Greek front, Sparta won the hoplite battle of Coronea in Boiotia against the anti-Spartan alliance but the victory was not conclusive. </a:t>
            </a:r>
          </a:p>
          <a:p>
            <a:pPr eaLnBrk="1" hangingPunct="1"/>
            <a:r>
              <a:rPr lang="en-GB" altLang="en-US" sz="2400" smtClean="0"/>
              <a:t>With Corinth in alliance with Argos, a defeat in the east and problems at home (the Kinadon affair) and no decisive victory in Greece, Sparta had to sue for Peace. </a:t>
            </a:r>
          </a:p>
          <a:p>
            <a:pPr eaLnBrk="1" hangingPunct="1"/>
            <a:endParaRPr lang="en-GB" altLang="en-US" sz="240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274638"/>
            <a:ext cx="8964613" cy="1143000"/>
          </a:xfrm>
        </p:spPr>
        <p:txBody>
          <a:bodyPr/>
          <a:lstStyle/>
          <a:p>
            <a:pPr eaLnBrk="1" hangingPunct="1"/>
            <a:r>
              <a:rPr lang="en-GB" altLang="en-US" smtClean="0"/>
              <a:t>Persia, Athens and the failed Peace</a:t>
            </a:r>
          </a:p>
        </p:txBody>
      </p:sp>
      <p:sp>
        <p:nvSpPr>
          <p:cNvPr id="38915" name="Rectangle 3"/>
          <p:cNvSpPr>
            <a:spLocks noGrp="1" noChangeArrowheads="1"/>
          </p:cNvSpPr>
          <p:nvPr>
            <p:ph idx="1"/>
          </p:nvPr>
        </p:nvSpPr>
        <p:spPr>
          <a:xfrm>
            <a:off x="457200" y="1600200"/>
            <a:ext cx="8229600" cy="4997450"/>
          </a:xfrm>
        </p:spPr>
        <p:txBody>
          <a:bodyPr>
            <a:normAutofit fontScale="92500"/>
          </a:bodyPr>
          <a:lstStyle/>
          <a:p>
            <a:pPr eaLnBrk="1" hangingPunct="1">
              <a:lnSpc>
                <a:spcPct val="90000"/>
              </a:lnSpc>
              <a:defRPr/>
            </a:pPr>
            <a:r>
              <a:rPr lang="en-GB" sz="2400" dirty="0" smtClean="0"/>
              <a:t>The Persian King, </a:t>
            </a:r>
            <a:r>
              <a:rPr lang="en-GB" sz="2400" dirty="0" err="1" smtClean="0"/>
              <a:t>Artaxerxes</a:t>
            </a:r>
            <a:r>
              <a:rPr lang="en-GB" sz="2400" dirty="0" smtClean="0"/>
              <a:t>, refused to agree to the Spartan peace proposal after almost a year of negotiation. The main reason for </a:t>
            </a:r>
            <a:r>
              <a:rPr lang="en-GB" sz="2400" dirty="0" err="1" smtClean="0"/>
              <a:t>Artaxerxes</a:t>
            </a:r>
            <a:r>
              <a:rPr lang="en-GB" sz="2400" dirty="0" smtClean="0"/>
              <a:t>’ refusal was his suspicion of Sparta. </a:t>
            </a:r>
          </a:p>
          <a:p>
            <a:pPr eaLnBrk="1" hangingPunct="1">
              <a:lnSpc>
                <a:spcPct val="90000"/>
              </a:lnSpc>
              <a:defRPr/>
            </a:pPr>
            <a:r>
              <a:rPr lang="en-GB" sz="2400" dirty="0" smtClean="0"/>
              <a:t>At the same time, the Athenians, nominally at the time allies of Persia, supported the revolt of Cyprus from Persia. Thus, the Persians now had reason to distrust both major Greek powers in Asia Minor. </a:t>
            </a:r>
          </a:p>
          <a:p>
            <a:pPr eaLnBrk="1" hangingPunct="1">
              <a:lnSpc>
                <a:spcPct val="90000"/>
              </a:lnSpc>
              <a:defRPr/>
            </a:pPr>
            <a:r>
              <a:rPr lang="en-GB" sz="2400" dirty="0" smtClean="0"/>
              <a:t>Read Xenophon </a:t>
            </a:r>
            <a:r>
              <a:rPr lang="en-GB" sz="2400" dirty="0" err="1" smtClean="0"/>
              <a:t>Hellenika</a:t>
            </a:r>
            <a:r>
              <a:rPr lang="en-GB" sz="2400" dirty="0" smtClean="0"/>
              <a:t> 3.8.14</a:t>
            </a:r>
          </a:p>
          <a:p>
            <a:pPr eaLnBrk="1" hangingPunct="1">
              <a:lnSpc>
                <a:spcPct val="90000"/>
              </a:lnSpc>
              <a:defRPr/>
            </a:pPr>
            <a:r>
              <a:rPr lang="en-GB" sz="2400" dirty="0" smtClean="0"/>
              <a:t>With Athenian support to </a:t>
            </a:r>
            <a:r>
              <a:rPr lang="en-GB" sz="2400" dirty="0" err="1" smtClean="0"/>
              <a:t>Evagoras</a:t>
            </a:r>
            <a:r>
              <a:rPr lang="en-GB" sz="2400" dirty="0" smtClean="0"/>
              <a:t> in Cyprus and a series of anti-Persian raids by Thrasybulus in Asia Minor, the Persian king decided to take the offensive against Athens. </a:t>
            </a:r>
          </a:p>
          <a:p>
            <a:pPr eaLnBrk="1" hangingPunct="1">
              <a:lnSpc>
                <a:spcPct val="90000"/>
              </a:lnSpc>
              <a:defRPr/>
            </a:pPr>
            <a:r>
              <a:rPr lang="en-GB" sz="2400" dirty="0" smtClean="0"/>
              <a:t>With Athens as the enemy, the logical ally for Persia was Sparta. </a:t>
            </a:r>
          </a:p>
          <a:p>
            <a:pPr eaLnBrk="1" hangingPunct="1">
              <a:lnSpc>
                <a:spcPct val="90000"/>
              </a:lnSpc>
              <a:defRPr/>
            </a:pPr>
            <a:r>
              <a:rPr lang="en-GB" sz="2400" dirty="0" smtClean="0"/>
              <a:t>Thus Persia supported the Spartan fleet in the Aegean, which eventually took control of the Hellespont and thus the Athenian grain supply. </a:t>
            </a:r>
          </a:p>
          <a:p>
            <a:pPr marL="0" indent="0" eaLnBrk="1" hangingPunct="1">
              <a:lnSpc>
                <a:spcPct val="90000"/>
              </a:lnSpc>
              <a:buFont typeface="Wingdings 2" pitchFamily="18" charset="2"/>
              <a:buNone/>
              <a:defRPr/>
            </a:pPr>
            <a:endParaRPr lang="en-GB" sz="24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Sparta and the King’s Peace</a:t>
            </a:r>
          </a:p>
        </p:txBody>
      </p:sp>
      <p:sp>
        <p:nvSpPr>
          <p:cNvPr id="22531" name="Rectangle 3"/>
          <p:cNvSpPr>
            <a:spLocks noGrp="1" noChangeArrowheads="1"/>
          </p:cNvSpPr>
          <p:nvPr>
            <p:ph idx="1"/>
          </p:nvPr>
        </p:nvSpPr>
        <p:spPr/>
        <p:txBody>
          <a:bodyPr>
            <a:normAutofit lnSpcReduction="10000"/>
          </a:bodyPr>
          <a:lstStyle/>
          <a:p>
            <a:pPr eaLnBrk="1" hangingPunct="1"/>
            <a:r>
              <a:rPr lang="en-GB" altLang="en-US" smtClean="0"/>
              <a:t>Sparta won in the King’s Peace. </a:t>
            </a:r>
          </a:p>
          <a:p>
            <a:pPr eaLnBrk="1" hangingPunct="1"/>
            <a:r>
              <a:rPr lang="en-GB" altLang="en-US" smtClean="0"/>
              <a:t>The Autonomy clause of the Peace meant that no empire or hegemony could be created by Athens or any other polis. </a:t>
            </a:r>
          </a:p>
          <a:p>
            <a:pPr eaLnBrk="1" hangingPunct="1"/>
            <a:r>
              <a:rPr lang="en-GB" altLang="en-US" smtClean="0"/>
              <a:t>Further, Sparta now, as effective representative of the King in Greece, had a free rein to discipline its recalcitrant allies (Corinth, Thebes).</a:t>
            </a:r>
          </a:p>
          <a:p>
            <a:pPr eaLnBrk="1" hangingPunct="1"/>
            <a:r>
              <a:rPr lang="en-GB" altLang="en-US" smtClean="0"/>
              <a:t>Read </a:t>
            </a:r>
            <a:r>
              <a:rPr lang="en-GB" altLang="en-US" sz="2400" smtClean="0"/>
              <a:t>Xenophon </a:t>
            </a:r>
            <a:r>
              <a:rPr lang="en-GB" altLang="en-US" sz="2400" i="1" smtClean="0"/>
              <a:t>Hellenika</a:t>
            </a:r>
            <a:r>
              <a:rPr lang="en-GB" altLang="en-US" sz="2400" smtClean="0"/>
              <a:t> 5.1.31</a:t>
            </a:r>
          </a:p>
          <a:p>
            <a:pPr eaLnBrk="1" hangingPunct="1"/>
            <a:endParaRPr lang="en-GB" altLang="en-US"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221</TotalTime>
  <Words>1627</Words>
  <Application>Microsoft Office PowerPoint</Application>
  <PresentationFormat>On-screen Show (4:3)</PresentationFormat>
  <Paragraphs>96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Franklin Gothic Book</vt:lpstr>
      <vt:lpstr>Perpetua</vt:lpstr>
      <vt:lpstr>Wingdings 2</vt:lpstr>
      <vt:lpstr>Calibri</vt:lpstr>
      <vt:lpstr>Office Theme</vt:lpstr>
      <vt:lpstr>Sparta</vt:lpstr>
      <vt:lpstr>Divisions in the Peloponnesian League</vt:lpstr>
      <vt:lpstr>Mercy or anti-Spartan feeling</vt:lpstr>
      <vt:lpstr>Disaffection in the League</vt:lpstr>
      <vt:lpstr>The Asia Minor decarchies and internal Spartan conflicts</vt:lpstr>
      <vt:lpstr>Sparta and Persia</vt:lpstr>
      <vt:lpstr>Sparta in central and northern Greece </vt:lpstr>
      <vt:lpstr>Sparta’s Greek policy</vt:lpstr>
      <vt:lpstr>Sparta, Corinth and the West</vt:lpstr>
      <vt:lpstr>The Offensive against Persia</vt:lpstr>
      <vt:lpstr>The Spartan answer</vt:lpstr>
      <vt:lpstr>Independence and Autonomy</vt:lpstr>
      <vt:lpstr>The battle of Sardis, 395</vt:lpstr>
      <vt:lpstr>Anti-Spartan alliance and Persian Money</vt:lpstr>
      <vt:lpstr>The Battles of Knidos and Koroneia, 394</vt:lpstr>
      <vt:lpstr>Persia, Athens and the failed Peace</vt:lpstr>
      <vt:lpstr>Sparta and the King’s Peace</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sf003</dc:creator>
  <cp:lastModifiedBy>Administrator</cp:lastModifiedBy>
  <cp:revision>112</cp:revision>
  <dcterms:created xsi:type="dcterms:W3CDTF">2008-02-18T09:32:54Z</dcterms:created>
  <dcterms:modified xsi:type="dcterms:W3CDTF">2016-06-22T13:44:40Z</dcterms:modified>
</cp:coreProperties>
</file>