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76" r:id="rId7"/>
    <p:sldId id="264" r:id="rId8"/>
    <p:sldId id="265" r:id="rId9"/>
    <p:sldId id="266" r:id="rId10"/>
    <p:sldId id="278" r:id="rId11"/>
    <p:sldId id="267" r:id="rId12"/>
    <p:sldId id="268" r:id="rId13"/>
    <p:sldId id="279" r:id="rId14"/>
    <p:sldId id="280" r:id="rId15"/>
    <p:sldId id="269" r:id="rId16"/>
    <p:sldId id="281" r:id="rId17"/>
    <p:sldId id="275" r:id="rId18"/>
    <p:sldId id="262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1608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DE354A-240B-4349-B375-54CDBF9F1EFE}" type="datetimeFigureOut">
              <a:rPr lang="en-US" smtClean="0"/>
              <a:t>2/25/2021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55CD6C-AD25-431C-B742-87B8F05965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10601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9pPr>
          </a:lstStyle>
          <a:p>
            <a:pPr eaLnBrk="1" hangingPunct="1"/>
            <a:fld id="{E791F6AB-8F82-47AA-B65B-57BF9D632084}" type="slidenum">
              <a:rPr lang="en-GB" sz="1200">
                <a:latin typeface="Arial" pitchFamily="34" charset="0"/>
              </a:rPr>
              <a:pPr eaLnBrk="1" hangingPunct="1"/>
              <a:t>2</a:t>
            </a:fld>
            <a:endParaRPr lang="en-GB" sz="1200">
              <a:latin typeface="Arial" pitchFamily="34" charset="0"/>
            </a:endParaRPr>
          </a:p>
        </p:txBody>
      </p:sp>
      <p:sp>
        <p:nvSpPr>
          <p:cNvPr id="542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4213"/>
            <a:ext cx="4573588" cy="3430587"/>
          </a:xfrm>
          <a:ln/>
        </p:spPr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63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9pPr>
          </a:lstStyle>
          <a:p>
            <a:pPr eaLnBrk="1" hangingPunct="1"/>
            <a:fld id="{E0CC09A8-B062-4C01-81EE-0E1BD77C1245}" type="slidenum">
              <a:rPr lang="en-GB" sz="1200">
                <a:latin typeface="Arial" pitchFamily="34" charset="0"/>
              </a:rPr>
              <a:pPr eaLnBrk="1" hangingPunct="1"/>
              <a:t>3</a:t>
            </a:fld>
            <a:endParaRPr lang="en-GB" sz="1200">
              <a:latin typeface="Arial" pitchFamily="34" charset="0"/>
            </a:endParaRPr>
          </a:p>
        </p:txBody>
      </p:sp>
      <p:sp>
        <p:nvSpPr>
          <p:cNvPr id="563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4213"/>
            <a:ext cx="4573588" cy="3430587"/>
          </a:xfrm>
          <a:ln/>
        </p:spPr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63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9pPr>
          </a:lstStyle>
          <a:p>
            <a:pPr eaLnBrk="1" hangingPunct="1"/>
            <a:fld id="{62615F1C-70B4-4B75-9001-D3DD9A7EB09D}" type="slidenum">
              <a:rPr lang="en-GB" sz="1200">
                <a:latin typeface="Arial" pitchFamily="34" charset="0"/>
              </a:rPr>
              <a:pPr eaLnBrk="1" hangingPunct="1"/>
              <a:t>4</a:t>
            </a:fld>
            <a:endParaRPr lang="en-GB" sz="1200">
              <a:latin typeface="Arial" pitchFamily="34" charset="0"/>
            </a:endParaRPr>
          </a:p>
        </p:txBody>
      </p:sp>
      <p:sp>
        <p:nvSpPr>
          <p:cNvPr id="583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4213"/>
            <a:ext cx="4573588" cy="3430587"/>
          </a:xfrm>
          <a:ln/>
        </p:spPr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63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9pPr>
          </a:lstStyle>
          <a:p>
            <a:pPr eaLnBrk="1" hangingPunct="1"/>
            <a:fld id="{DF13AAD5-A8F8-4895-AD55-D8290B95F58C}" type="slidenum">
              <a:rPr lang="en-GB" sz="1200">
                <a:latin typeface="Arial" pitchFamily="34" charset="0"/>
              </a:rPr>
              <a:pPr eaLnBrk="1" hangingPunct="1"/>
              <a:t>5</a:t>
            </a:fld>
            <a:endParaRPr lang="en-GB" sz="1200">
              <a:latin typeface="Arial" pitchFamily="34" charset="0"/>
            </a:endParaRPr>
          </a:p>
        </p:txBody>
      </p:sp>
      <p:sp>
        <p:nvSpPr>
          <p:cNvPr id="604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4213"/>
            <a:ext cx="4573588" cy="3430587"/>
          </a:xfrm>
          <a:ln/>
        </p:spPr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63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9pPr>
          </a:lstStyle>
          <a:p>
            <a:pPr eaLnBrk="1" hangingPunct="1"/>
            <a:fld id="{DF13AAD5-A8F8-4895-AD55-D8290B95F58C}" type="slidenum">
              <a:rPr lang="en-GB" sz="1200">
                <a:latin typeface="Arial" pitchFamily="34" charset="0"/>
              </a:rPr>
              <a:pPr eaLnBrk="1" hangingPunct="1"/>
              <a:t>6</a:t>
            </a:fld>
            <a:endParaRPr lang="en-GB" sz="1200">
              <a:latin typeface="Arial" pitchFamily="34" charset="0"/>
            </a:endParaRPr>
          </a:p>
        </p:txBody>
      </p:sp>
      <p:sp>
        <p:nvSpPr>
          <p:cNvPr id="604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4213"/>
            <a:ext cx="4573588" cy="3430587"/>
          </a:xfrm>
          <a:ln/>
        </p:spPr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63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9pPr>
          </a:lstStyle>
          <a:p>
            <a:pPr eaLnBrk="1" hangingPunct="1"/>
            <a:fld id="{FB4D8DA9-9ADF-4927-848E-CF30AE49287A}" type="slidenum">
              <a:rPr lang="en-GB" sz="1200">
                <a:latin typeface="Arial" pitchFamily="34" charset="0"/>
              </a:rPr>
              <a:pPr eaLnBrk="1" hangingPunct="1"/>
              <a:t>18</a:t>
            </a:fld>
            <a:endParaRPr lang="en-GB" sz="1200">
              <a:latin typeface="Arial" pitchFamily="34" charset="0"/>
            </a:endParaRPr>
          </a:p>
        </p:txBody>
      </p:sp>
      <p:sp>
        <p:nvSpPr>
          <p:cNvPr id="645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4213"/>
            <a:ext cx="4573588" cy="3430587"/>
          </a:xfrm>
          <a:ln/>
        </p:spPr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63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dirty="0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2BE3-BE19-4860-8F84-2583EC2F5E2F}" type="datetimeFigureOut">
              <a:rPr lang="en-US" smtClean="0"/>
              <a:t>2/25/2021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4D0DB-F7A3-4A92-8693-BF2E0D784952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2BE3-BE19-4860-8F84-2583EC2F5E2F}" type="datetimeFigureOut">
              <a:rPr lang="en-US" smtClean="0"/>
              <a:t>2/25/2021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4D0DB-F7A3-4A92-8693-BF2E0D78495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2BE3-BE19-4860-8F84-2583EC2F5E2F}" type="datetimeFigureOut">
              <a:rPr lang="en-US" smtClean="0"/>
              <a:t>2/25/2021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4D0DB-F7A3-4A92-8693-BF2E0D78495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2BE3-BE19-4860-8F84-2583EC2F5E2F}" type="datetimeFigureOut">
              <a:rPr lang="en-US" smtClean="0"/>
              <a:t>2/25/2021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4D0DB-F7A3-4A92-8693-BF2E0D78495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2BE3-BE19-4860-8F84-2583EC2F5E2F}" type="datetimeFigureOut">
              <a:rPr lang="en-US" smtClean="0"/>
              <a:t>2/25/2021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4D0DB-F7A3-4A92-8693-BF2E0D78495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2BE3-BE19-4860-8F84-2583EC2F5E2F}" type="datetimeFigureOut">
              <a:rPr lang="en-US" smtClean="0"/>
              <a:t>2/25/2021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4D0DB-F7A3-4A92-8693-BF2E0D78495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2BE3-BE19-4860-8F84-2583EC2F5E2F}" type="datetimeFigureOut">
              <a:rPr lang="en-US" smtClean="0"/>
              <a:t>2/25/2021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4D0DB-F7A3-4A92-8693-BF2E0D78495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2BE3-BE19-4860-8F84-2583EC2F5E2F}" type="datetimeFigureOut">
              <a:rPr lang="en-US" smtClean="0"/>
              <a:t>2/25/2021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4D0DB-F7A3-4A92-8693-BF2E0D78495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2BE3-BE19-4860-8F84-2583EC2F5E2F}" type="datetimeFigureOut">
              <a:rPr lang="en-US" smtClean="0"/>
              <a:t>2/25/2021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4D0DB-F7A3-4A92-8693-BF2E0D784952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2BE3-BE19-4860-8F84-2583EC2F5E2F}" type="datetimeFigureOut">
              <a:rPr lang="en-US" smtClean="0"/>
              <a:t>2/25/2021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4D0DB-F7A3-4A92-8693-BF2E0D78495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2BE3-BE19-4860-8F84-2583EC2F5E2F}" type="datetimeFigureOut">
              <a:rPr lang="en-US" smtClean="0"/>
              <a:t>2/25/2021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4D0DB-F7A3-4A92-8693-BF2E0D78495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4C32BE3-BE19-4860-8F84-2583EC2F5E2F}" type="datetimeFigureOut">
              <a:rPr lang="en-US" smtClean="0"/>
              <a:t>2/25/2021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FC4D0DB-F7A3-4A92-8693-BF2E0D784952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0200" y="3581400"/>
            <a:ext cx="5637010" cy="1415519"/>
          </a:xfrm>
        </p:spPr>
        <p:txBody>
          <a:bodyPr>
            <a:normAutofit fontScale="85000" lnSpcReduction="20000"/>
          </a:bodyPr>
          <a:lstStyle/>
          <a:p>
            <a:r>
              <a:rPr lang="en-GB" sz="3000" dirty="0" smtClean="0"/>
              <a:t>Introduction to Health and Exercise Psychology </a:t>
            </a:r>
          </a:p>
          <a:p>
            <a:endParaRPr lang="en-GB" dirty="0"/>
          </a:p>
          <a:p>
            <a:r>
              <a:rPr lang="en-GB" dirty="0" smtClean="0"/>
              <a:t>Alison Connaughton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90600" y="1143000"/>
            <a:ext cx="7175351" cy="1793167"/>
          </a:xfrm>
        </p:spPr>
        <p:txBody>
          <a:bodyPr/>
          <a:lstStyle/>
          <a:p>
            <a:r>
              <a:rPr lang="en-GB" dirty="0" smtClean="0"/>
              <a:t>Smoking…</a:t>
            </a:r>
            <a:br>
              <a:rPr lang="en-GB" dirty="0" smtClean="0"/>
            </a:br>
            <a:r>
              <a:rPr lang="en-GB" sz="2800" dirty="0" smtClean="0"/>
              <a:t>The role of physical activity in smoking cessation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921457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Rectangle 2"/>
          <p:cNvSpPr>
            <a:spLocks noGrp="1" noChangeArrowheads="1"/>
          </p:cNvSpPr>
          <p:nvPr>
            <p:ph type="title"/>
          </p:nvPr>
        </p:nvSpPr>
        <p:spPr>
          <a:xfrm>
            <a:off x="1828800" y="5181600"/>
            <a:ext cx="6512511" cy="1143000"/>
          </a:xfrm>
        </p:spPr>
        <p:txBody>
          <a:bodyPr/>
          <a:lstStyle/>
          <a:p>
            <a:pPr eaLnBrk="1" hangingPunct="1"/>
            <a:r>
              <a:rPr lang="en-GB" dirty="0" smtClean="0"/>
              <a:t>Why Do People Smoke?</a:t>
            </a:r>
          </a:p>
        </p:txBody>
      </p:sp>
      <p:sp>
        <p:nvSpPr>
          <p:cNvPr id="532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28600" y="457200"/>
            <a:ext cx="7924800" cy="434340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endParaRPr lang="en-GB" sz="2100" dirty="0" smtClean="0"/>
          </a:p>
          <a:p>
            <a:pPr eaLnBrk="1" hangingPunct="1">
              <a:lnSpc>
                <a:spcPct val="80000"/>
              </a:lnSpc>
            </a:pPr>
            <a:r>
              <a:rPr lang="en-GB" sz="2100" dirty="0" smtClean="0"/>
              <a:t>Smoking difficult to modify due to the range of reasons - physiological, psychological, and social factors (Lichtenstein and Glasgow, 1992).</a:t>
            </a:r>
          </a:p>
          <a:p>
            <a:pPr eaLnBrk="1" hangingPunct="1">
              <a:lnSpc>
                <a:spcPct val="80000"/>
              </a:lnSpc>
            </a:pPr>
            <a:r>
              <a:rPr lang="en-GB" sz="2100" dirty="0" smtClean="0"/>
              <a:t>Smoking is found running in families</a:t>
            </a:r>
          </a:p>
          <a:p>
            <a:pPr eaLnBrk="1" hangingPunct="1">
              <a:lnSpc>
                <a:spcPct val="80000"/>
              </a:lnSpc>
            </a:pPr>
            <a:r>
              <a:rPr lang="en-GB" sz="2100" dirty="0" smtClean="0"/>
              <a:t>Genetic influences on smoking – twin / adoption studies (Heath &amp; Madden, 1995). </a:t>
            </a:r>
          </a:p>
          <a:p>
            <a:pPr eaLnBrk="1" hangingPunct="1">
              <a:lnSpc>
                <a:spcPct val="80000"/>
              </a:lnSpc>
            </a:pPr>
            <a:r>
              <a:rPr lang="en-GB" sz="2100" dirty="0" smtClean="0"/>
              <a:t>Genes that regulate dopamine functioning are implicated as reasons for inheritable influences on cigarette smoking    (</a:t>
            </a:r>
            <a:r>
              <a:rPr lang="en-GB" sz="2100" dirty="0" err="1" smtClean="0"/>
              <a:t>Sabol</a:t>
            </a:r>
            <a:r>
              <a:rPr lang="en-GB" sz="2100" dirty="0" smtClean="0"/>
              <a:t> et al., 1999).</a:t>
            </a:r>
          </a:p>
          <a:p>
            <a:pPr eaLnBrk="1" hangingPunct="1">
              <a:lnSpc>
                <a:spcPct val="80000"/>
              </a:lnSpc>
            </a:pPr>
            <a:endParaRPr lang="en-GB" sz="2100" dirty="0" smtClean="0"/>
          </a:p>
          <a:p>
            <a:pPr eaLnBrk="1" hangingPunct="1">
              <a:lnSpc>
                <a:spcPct val="80000"/>
              </a:lnSpc>
            </a:pPr>
            <a:r>
              <a:rPr lang="en-GB" sz="2100" dirty="0" smtClean="0">
                <a:solidFill>
                  <a:srgbClr val="008000"/>
                </a:solidFill>
              </a:rPr>
              <a:t>Genetic screening? Should this be done?</a:t>
            </a:r>
          </a:p>
          <a:p>
            <a:pPr eaLnBrk="1" hangingPunct="1">
              <a:lnSpc>
                <a:spcPct val="80000"/>
              </a:lnSpc>
            </a:pPr>
            <a:endParaRPr lang="en-GB" sz="2100" dirty="0" smtClean="0">
              <a:solidFill>
                <a:srgbClr val="008000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en-GB" sz="2100" dirty="0" smtClean="0"/>
              <a:t>Effects of nicotine vary (stimulated, calmed, depressed) </a:t>
            </a:r>
            <a:r>
              <a:rPr lang="en-GB" sz="2100" dirty="0" err="1" smtClean="0"/>
              <a:t>Pomerleau</a:t>
            </a:r>
            <a:r>
              <a:rPr lang="en-GB" sz="2100" dirty="0" smtClean="0"/>
              <a:t> and </a:t>
            </a:r>
            <a:r>
              <a:rPr lang="en-GB" sz="2100" dirty="0" err="1" smtClean="0"/>
              <a:t>Pomerleau</a:t>
            </a:r>
            <a:r>
              <a:rPr lang="en-GB" sz="2100" dirty="0" smtClean="0"/>
              <a:t> (1984).</a:t>
            </a:r>
          </a:p>
        </p:txBody>
      </p:sp>
    </p:spTree>
    <p:extLst>
      <p:ext uri="{BB962C8B-B14F-4D97-AF65-F5344CB8AC3E}">
        <p14:creationId xmlns:p14="http://schemas.microsoft.com/office/powerpoint/2010/main" val="143443405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Rectangle 2"/>
          <p:cNvSpPr>
            <a:spLocks noGrp="1" noChangeArrowheads="1"/>
          </p:cNvSpPr>
          <p:nvPr>
            <p:ph type="title"/>
          </p:nvPr>
        </p:nvSpPr>
        <p:spPr>
          <a:xfrm>
            <a:off x="1371600" y="5410200"/>
            <a:ext cx="6512511" cy="1143000"/>
          </a:xfrm>
        </p:spPr>
        <p:txBody>
          <a:bodyPr/>
          <a:lstStyle/>
          <a:p>
            <a:pPr eaLnBrk="1" hangingPunct="1"/>
            <a:r>
              <a:rPr lang="en-GB" dirty="0" smtClean="0"/>
              <a:t>Smoking and Health</a:t>
            </a:r>
          </a:p>
        </p:txBody>
      </p:sp>
      <p:sp>
        <p:nvSpPr>
          <p:cNvPr id="55298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33400" y="914400"/>
            <a:ext cx="7856537" cy="4114800"/>
          </a:xfrm>
          <a:prstGeom prst="rect">
            <a:avLst/>
          </a:prstGeo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500" dirty="0" smtClean="0"/>
              <a:t>Cancer: 90% of deaths associated with lung cancer attributable to smoking.</a:t>
            </a:r>
          </a:p>
          <a:p>
            <a:pPr eaLnBrk="1" hangingPunct="1">
              <a:lnSpc>
                <a:spcPct val="80000"/>
              </a:lnSpc>
            </a:pPr>
            <a:r>
              <a:rPr lang="en-GB" sz="2500" dirty="0" smtClean="0"/>
              <a:t>Contributes to cancers of the larynx, mouth, oesophagus, pancreas and bladder (Smith &amp; Jacobson, 1988).</a:t>
            </a:r>
          </a:p>
          <a:p>
            <a:pPr eaLnBrk="1" hangingPunct="1">
              <a:lnSpc>
                <a:spcPct val="80000"/>
              </a:lnSpc>
            </a:pPr>
            <a:r>
              <a:rPr lang="en-GB" sz="2500" dirty="0" smtClean="0"/>
              <a:t>Cardiovascular disease: plaque / artery damage</a:t>
            </a:r>
          </a:p>
          <a:p>
            <a:pPr eaLnBrk="1" hangingPunct="1">
              <a:lnSpc>
                <a:spcPct val="80000"/>
              </a:lnSpc>
            </a:pPr>
            <a:r>
              <a:rPr lang="en-GB" sz="2500" dirty="0" smtClean="0"/>
              <a:t>Other Illnesses: chronic obstructive pulmonary disease (COPD - Emphysema and chronic bronchitis) Haas and Haas (1990). </a:t>
            </a:r>
          </a:p>
          <a:p>
            <a:pPr eaLnBrk="1" hangingPunct="1">
              <a:lnSpc>
                <a:spcPct val="80000"/>
              </a:lnSpc>
            </a:pPr>
            <a:r>
              <a:rPr lang="en-GB" sz="2500" dirty="0" smtClean="0"/>
              <a:t>Susceptibility to cold viruses – impaired immune system (Cohen et al., 1993).</a:t>
            </a:r>
          </a:p>
          <a:p>
            <a:pPr eaLnBrk="1" hangingPunct="1">
              <a:lnSpc>
                <a:spcPct val="80000"/>
              </a:lnSpc>
            </a:pPr>
            <a:endParaRPr lang="en-GB" sz="2500" dirty="0" smtClean="0"/>
          </a:p>
          <a:p>
            <a:pPr eaLnBrk="1" hangingPunct="1">
              <a:lnSpc>
                <a:spcPct val="80000"/>
              </a:lnSpc>
            </a:pPr>
            <a:endParaRPr lang="en-GB" sz="2500" dirty="0" smtClean="0"/>
          </a:p>
        </p:txBody>
      </p:sp>
    </p:spTree>
    <p:extLst>
      <p:ext uri="{BB962C8B-B14F-4D97-AF65-F5344CB8AC3E}">
        <p14:creationId xmlns:p14="http://schemas.microsoft.com/office/powerpoint/2010/main" val="40649600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2"/>
          <p:cNvSpPr>
            <a:spLocks noGrp="1" noChangeArrowheads="1"/>
          </p:cNvSpPr>
          <p:nvPr>
            <p:ph type="title"/>
          </p:nvPr>
        </p:nvSpPr>
        <p:spPr>
          <a:xfrm>
            <a:off x="1066800" y="381000"/>
            <a:ext cx="6512511" cy="1143000"/>
          </a:xfrm>
        </p:spPr>
        <p:txBody>
          <a:bodyPr/>
          <a:lstStyle/>
          <a:p>
            <a:pPr algn="l" eaLnBrk="1" hangingPunct="1"/>
            <a:r>
              <a:rPr lang="en-GB" dirty="0" smtClean="0"/>
              <a:t>Task:</a:t>
            </a:r>
          </a:p>
        </p:txBody>
      </p:sp>
      <p:sp>
        <p:nvSpPr>
          <p:cNvPr id="5734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27088" y="1827213"/>
            <a:ext cx="7856537" cy="41148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en-GB" dirty="0" smtClean="0"/>
              <a:t>How would you use the </a:t>
            </a:r>
            <a:r>
              <a:rPr lang="en-GB" dirty="0" err="1"/>
              <a:t>T</a:t>
            </a:r>
            <a:r>
              <a:rPr lang="en-GB" dirty="0" err="1" smtClean="0"/>
              <a:t>ranstheoretical</a:t>
            </a:r>
            <a:r>
              <a:rPr lang="en-GB" dirty="0" smtClean="0"/>
              <a:t> model (stage of change) to help someone stop smoking at the various stages of change.</a:t>
            </a:r>
          </a:p>
          <a:p>
            <a:pPr eaLnBrk="1" hangingPunct="1"/>
            <a:endParaRPr lang="en-GB" dirty="0" smtClean="0"/>
          </a:p>
          <a:p>
            <a:pPr lvl="1"/>
            <a:r>
              <a:rPr lang="en-GB" dirty="0" smtClean="0"/>
              <a:t>Refer back to your notes on the theory</a:t>
            </a:r>
            <a:r>
              <a:rPr lang="en-GB" dirty="0" smtClean="0"/>
              <a:t>.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31612273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762000"/>
            <a:ext cx="6512511" cy="1143000"/>
          </a:xfrm>
        </p:spPr>
        <p:txBody>
          <a:bodyPr/>
          <a:lstStyle/>
          <a:p>
            <a:pPr eaLnBrk="1" hangingPunct="1"/>
            <a:r>
              <a:rPr lang="en-GB" sz="3200" dirty="0" smtClean="0"/>
              <a:t>Facilitating Individual Change: Smoking Cessation Skills</a:t>
            </a:r>
          </a:p>
        </p:txBody>
      </p:sp>
      <p:sp>
        <p:nvSpPr>
          <p:cNvPr id="5939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5800" y="2362200"/>
            <a:ext cx="7313612" cy="37338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en-GB" dirty="0" smtClean="0"/>
              <a:t>Stage 1 – Pre-Contemplation:</a:t>
            </a:r>
          </a:p>
          <a:p>
            <a:pPr eaLnBrk="1" hangingPunct="1"/>
            <a:r>
              <a:rPr lang="en-GB" dirty="0" smtClean="0"/>
              <a:t>Stage 2 - Contemplation: 	</a:t>
            </a:r>
          </a:p>
          <a:p>
            <a:pPr eaLnBrk="1" hangingPunct="1"/>
            <a:r>
              <a:rPr lang="en-GB" dirty="0" smtClean="0"/>
              <a:t>Stage 3 - Preparation: </a:t>
            </a:r>
          </a:p>
          <a:p>
            <a:pPr eaLnBrk="1" hangingPunct="1"/>
            <a:r>
              <a:rPr lang="en-GB" dirty="0" smtClean="0"/>
              <a:t>Stage 4 - Action: </a:t>
            </a:r>
          </a:p>
          <a:p>
            <a:pPr eaLnBrk="1" hangingPunct="1"/>
            <a:r>
              <a:rPr lang="en-GB" dirty="0" smtClean="0"/>
              <a:t>Stage 5 - Maintenance:</a:t>
            </a:r>
          </a:p>
        </p:txBody>
      </p:sp>
    </p:spTree>
    <p:extLst>
      <p:ext uri="{BB962C8B-B14F-4D97-AF65-F5344CB8AC3E}">
        <p14:creationId xmlns:p14="http://schemas.microsoft.com/office/powerpoint/2010/main" val="53683515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304800"/>
            <a:ext cx="6512511" cy="1143000"/>
          </a:xfrm>
        </p:spPr>
        <p:txBody>
          <a:bodyPr/>
          <a:lstStyle/>
          <a:p>
            <a:pPr algn="l"/>
            <a:r>
              <a:rPr lang="en-GB" sz="3200" dirty="0" smtClean="0"/>
              <a:t>Facilitating Individual Change: Smoking Cessation Skills </a:t>
            </a:r>
            <a:br>
              <a:rPr lang="en-GB" sz="3200" dirty="0" smtClean="0"/>
            </a:br>
            <a:r>
              <a:rPr lang="en-GB" sz="2400" dirty="0" smtClean="0"/>
              <a:t>Taylor </a:t>
            </a:r>
            <a:r>
              <a:rPr lang="en-GB" sz="2400" dirty="0"/>
              <a:t>(2003)</a:t>
            </a:r>
            <a:br>
              <a:rPr lang="en-GB" sz="2400" dirty="0"/>
            </a:br>
            <a:endParaRPr lang="en-GB" sz="2400" dirty="0" smtClean="0"/>
          </a:p>
        </p:txBody>
      </p:sp>
      <p:sp>
        <p:nvSpPr>
          <p:cNvPr id="5939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09600" y="1827212"/>
            <a:ext cx="8074025" cy="4649787"/>
          </a:xfrm>
          <a:prstGeom prst="rect">
            <a:avLst/>
          </a:prstGeom>
        </p:spPr>
        <p:txBody>
          <a:bodyPr>
            <a:normAutofit fontScale="70000" lnSpcReduction="20000"/>
          </a:bodyPr>
          <a:lstStyle/>
          <a:p>
            <a:pPr eaLnBrk="1" hangingPunct="1"/>
            <a:r>
              <a:rPr lang="en-GB" dirty="0" smtClean="0"/>
              <a:t>Stage 1 – Pre-Contemplation: Establishing motivation (e.g.)</a:t>
            </a:r>
          </a:p>
          <a:p>
            <a:pPr lvl="1"/>
            <a:r>
              <a:rPr lang="en-GB" dirty="0" smtClean="0"/>
              <a:t>Health / family / financial / appearance</a:t>
            </a:r>
          </a:p>
          <a:p>
            <a:pPr lvl="1"/>
            <a:r>
              <a:rPr lang="en-GB" dirty="0" smtClean="0"/>
              <a:t>Changing attitude towards smoking</a:t>
            </a:r>
          </a:p>
          <a:p>
            <a:pPr eaLnBrk="1" hangingPunct="1"/>
            <a:r>
              <a:rPr lang="en-GB" dirty="0" smtClean="0"/>
              <a:t>Stage 2 – Contemplation: Identifying smoking triggers</a:t>
            </a:r>
          </a:p>
          <a:p>
            <a:pPr lvl="1"/>
            <a:r>
              <a:rPr lang="en-GB" dirty="0" smtClean="0"/>
              <a:t>Self observation and monitoring – when it </a:t>
            </a:r>
            <a:r>
              <a:rPr lang="en-GB" dirty="0" err="1" smtClean="0"/>
              <a:t>occures</a:t>
            </a:r>
            <a:endParaRPr lang="en-GB" dirty="0" smtClean="0"/>
          </a:p>
          <a:p>
            <a:pPr lvl="1"/>
            <a:r>
              <a:rPr lang="en-GB" dirty="0" smtClean="0"/>
              <a:t>Certain times / people / places</a:t>
            </a:r>
          </a:p>
          <a:p>
            <a:pPr eaLnBrk="1" hangingPunct="1"/>
            <a:r>
              <a:rPr lang="en-GB" dirty="0" smtClean="0"/>
              <a:t>Stage 3 - Preparation: Cutting down</a:t>
            </a:r>
          </a:p>
          <a:p>
            <a:pPr lvl="1"/>
            <a:r>
              <a:rPr lang="en-GB" dirty="0" smtClean="0"/>
              <a:t>Alternative activities</a:t>
            </a:r>
          </a:p>
          <a:p>
            <a:pPr lvl="1"/>
            <a:r>
              <a:rPr lang="en-GB" dirty="0" smtClean="0"/>
              <a:t>Timetable to quitting</a:t>
            </a:r>
          </a:p>
          <a:p>
            <a:pPr lvl="1"/>
            <a:r>
              <a:rPr lang="en-GB" dirty="0" smtClean="0"/>
              <a:t>Awareness of difficulties associated with stopping</a:t>
            </a:r>
          </a:p>
          <a:p>
            <a:pPr eaLnBrk="1" hangingPunct="1"/>
            <a:r>
              <a:rPr lang="en-GB" dirty="0" smtClean="0"/>
              <a:t>Stage 4 - Action: Stopping</a:t>
            </a:r>
          </a:p>
          <a:p>
            <a:pPr lvl="1"/>
            <a:r>
              <a:rPr lang="en-GB" dirty="0" smtClean="0"/>
              <a:t>Self reward</a:t>
            </a:r>
          </a:p>
          <a:p>
            <a:pPr lvl="1"/>
            <a:r>
              <a:rPr lang="en-GB" dirty="0" smtClean="0"/>
              <a:t>Nicotine replacement</a:t>
            </a:r>
          </a:p>
          <a:p>
            <a:pPr lvl="1"/>
            <a:r>
              <a:rPr lang="en-GB" dirty="0" smtClean="0"/>
              <a:t>Change of environment</a:t>
            </a:r>
          </a:p>
          <a:p>
            <a:pPr eaLnBrk="1" hangingPunct="1"/>
            <a:r>
              <a:rPr lang="en-GB" dirty="0" smtClean="0"/>
              <a:t>Stage 5 - Maintenance: Relapse prevention</a:t>
            </a:r>
          </a:p>
          <a:p>
            <a:pPr lvl="1"/>
            <a:r>
              <a:rPr lang="en-GB" dirty="0" smtClean="0"/>
              <a:t>Managing temptations </a:t>
            </a:r>
          </a:p>
          <a:p>
            <a:pPr lvl="1"/>
            <a:r>
              <a:rPr lang="en-GB" dirty="0" smtClean="0"/>
              <a:t>Social support </a:t>
            </a:r>
          </a:p>
          <a:p>
            <a:pPr lvl="1"/>
            <a:r>
              <a:rPr lang="en-GB" dirty="0" smtClean="0"/>
              <a:t>Stress management</a:t>
            </a:r>
          </a:p>
        </p:txBody>
      </p:sp>
    </p:spTree>
    <p:extLst>
      <p:ext uri="{BB962C8B-B14F-4D97-AF65-F5344CB8AC3E}">
        <p14:creationId xmlns:p14="http://schemas.microsoft.com/office/powerpoint/2010/main" val="37642817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7" name="Title 1"/>
          <p:cNvSpPr>
            <a:spLocks noGrp="1"/>
          </p:cNvSpPr>
          <p:nvPr>
            <p:ph type="title"/>
          </p:nvPr>
        </p:nvSpPr>
        <p:spPr>
          <a:xfrm>
            <a:off x="990600" y="228600"/>
            <a:ext cx="6741111" cy="1143000"/>
          </a:xfrm>
        </p:spPr>
        <p:txBody>
          <a:bodyPr/>
          <a:lstStyle/>
          <a:p>
            <a:r>
              <a:rPr lang="en-GB" sz="3200" dirty="0" smtClean="0"/>
              <a:t>Physical activity as an aid to smoking cessation:</a:t>
            </a:r>
            <a:endParaRPr lang="en-US" sz="3200" dirty="0" smtClean="0"/>
          </a:p>
        </p:txBody>
      </p:sp>
      <p:sp>
        <p:nvSpPr>
          <p:cNvPr id="65538" name="Content Placeholder 2"/>
          <p:cNvSpPr>
            <a:spLocks noGrp="1"/>
          </p:cNvSpPr>
          <p:nvPr>
            <p:ph idx="4294967295"/>
          </p:nvPr>
        </p:nvSpPr>
        <p:spPr>
          <a:xfrm>
            <a:off x="914400" y="1600200"/>
            <a:ext cx="7542212" cy="502920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r>
              <a:rPr lang="en-GB" dirty="0" smtClean="0"/>
              <a:t>Some studies have found higher abstinence rates in those who exercise rather than those who don’t.</a:t>
            </a:r>
          </a:p>
          <a:p>
            <a:r>
              <a:rPr lang="en-GB" dirty="0" smtClean="0"/>
              <a:t>Marcus et al. (1999)</a:t>
            </a:r>
          </a:p>
          <a:p>
            <a:endParaRPr lang="en-GB" dirty="0"/>
          </a:p>
          <a:p>
            <a:r>
              <a:rPr lang="en-GB" b="1" dirty="0" smtClean="0">
                <a:solidFill>
                  <a:srgbClr val="FF0000"/>
                </a:solidFill>
              </a:rPr>
              <a:t>Equivocal research…</a:t>
            </a:r>
          </a:p>
          <a:p>
            <a:r>
              <a:rPr lang="en-GB" dirty="0" smtClean="0"/>
              <a:t>Some show higher rates of abstinence (to control) at 3 months rather than 12 month follow up</a:t>
            </a:r>
          </a:p>
          <a:p>
            <a:r>
              <a:rPr lang="en-GB" dirty="0" smtClean="0"/>
              <a:t>Some studies no difference!</a:t>
            </a:r>
          </a:p>
          <a:p>
            <a:r>
              <a:rPr lang="en-GB" dirty="0" smtClean="0"/>
              <a:t>Methodological issues:</a:t>
            </a:r>
          </a:p>
          <a:p>
            <a:r>
              <a:rPr lang="en-GB" dirty="0" smtClean="0"/>
              <a:t>Type of exercise (mode / frequency / intensity)</a:t>
            </a:r>
          </a:p>
          <a:p>
            <a:r>
              <a:rPr lang="en-GB" dirty="0" smtClean="0"/>
              <a:t>Length of programme</a:t>
            </a:r>
          </a:p>
          <a:p>
            <a:r>
              <a:rPr lang="en-GB" dirty="0" smtClean="0"/>
              <a:t>Other treatments in conjunction</a:t>
            </a:r>
          </a:p>
          <a:p>
            <a:endParaRPr lang="en-GB" dirty="0" smtClean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334475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Title 1"/>
          <p:cNvSpPr>
            <a:spLocks noGrp="1"/>
          </p:cNvSpPr>
          <p:nvPr>
            <p:ph type="title"/>
          </p:nvPr>
        </p:nvSpPr>
        <p:spPr>
          <a:xfrm>
            <a:off x="1295400" y="1447800"/>
            <a:ext cx="6512511" cy="1143000"/>
          </a:xfrm>
        </p:spPr>
        <p:txBody>
          <a:bodyPr/>
          <a:lstStyle/>
          <a:p>
            <a:pPr algn="l"/>
            <a:r>
              <a:rPr lang="en-GB" sz="3600" dirty="0"/>
              <a:t>Do trained smoking advisors routinely promote PA as an aid to quitting?</a:t>
            </a:r>
            <a:endParaRPr lang="en-US" sz="3600" dirty="0" smtClean="0"/>
          </a:p>
        </p:txBody>
      </p:sp>
    </p:spTree>
    <p:extLst>
      <p:ext uri="{BB962C8B-B14F-4D97-AF65-F5344CB8AC3E}">
        <p14:creationId xmlns:p14="http://schemas.microsoft.com/office/powerpoint/2010/main" val="1547825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5" name="Title 1"/>
          <p:cNvSpPr>
            <a:spLocks noGrp="1"/>
          </p:cNvSpPr>
          <p:nvPr>
            <p:ph type="title"/>
          </p:nvPr>
        </p:nvSpPr>
        <p:spPr>
          <a:xfrm>
            <a:off x="1676400" y="4953000"/>
            <a:ext cx="6664911" cy="1676400"/>
          </a:xfrm>
        </p:spPr>
        <p:txBody>
          <a:bodyPr/>
          <a:lstStyle/>
          <a:p>
            <a:r>
              <a:rPr lang="en-GB" sz="2400" dirty="0" smtClean="0"/>
              <a:t>Do trained smoking advisors routinely promote PA as an aid to quitting?</a:t>
            </a:r>
            <a:endParaRPr lang="en-US" sz="2400" dirty="0" smtClean="0"/>
          </a:p>
        </p:txBody>
      </p:sp>
      <p:sp>
        <p:nvSpPr>
          <p:cNvPr id="67586" name="Content Placeholder 2"/>
          <p:cNvSpPr>
            <a:spLocks noGrp="1"/>
          </p:cNvSpPr>
          <p:nvPr>
            <p:ph idx="4294967295"/>
          </p:nvPr>
        </p:nvSpPr>
        <p:spPr>
          <a:xfrm>
            <a:off x="228600" y="152400"/>
            <a:ext cx="7313612" cy="411480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r>
              <a:rPr lang="en-GB" b="1" dirty="0" smtClean="0"/>
              <a:t>Mixed reviews…</a:t>
            </a:r>
          </a:p>
          <a:p>
            <a:r>
              <a:rPr lang="en-GB" dirty="0" err="1" smtClean="0"/>
              <a:t>Mc</a:t>
            </a:r>
            <a:r>
              <a:rPr lang="en-GB" dirty="0" smtClean="0"/>
              <a:t> </a:t>
            </a:r>
            <a:r>
              <a:rPr lang="en-GB" dirty="0" err="1" smtClean="0"/>
              <a:t>Ewen</a:t>
            </a:r>
            <a:r>
              <a:rPr lang="en-GB" dirty="0"/>
              <a:t> </a:t>
            </a:r>
            <a:r>
              <a:rPr lang="en-GB" dirty="0" smtClean="0"/>
              <a:t>et al. (2006) suggest that behaviours such as PA should be initiated after a period of successful abstinence. </a:t>
            </a:r>
          </a:p>
          <a:p>
            <a:r>
              <a:rPr lang="en-GB" b="1" dirty="0" smtClean="0"/>
              <a:t>Why?</a:t>
            </a:r>
          </a:p>
          <a:p>
            <a:r>
              <a:rPr lang="en-GB" dirty="0" smtClean="0"/>
              <a:t>The demands of 2 or more behaviour changes may be too much (planning, goal setting etc. may lead to relapse).</a:t>
            </a:r>
          </a:p>
          <a:p>
            <a:r>
              <a:rPr lang="en-GB" dirty="0" smtClean="0"/>
              <a:t>Alternatively…</a:t>
            </a:r>
          </a:p>
          <a:p>
            <a:r>
              <a:rPr lang="en-GB" dirty="0" smtClean="0"/>
              <a:t>Marcus et al. (2004) advocate need to prevent weight gain and the behaviours may reinforce each other.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4126990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5" name="Title 1"/>
          <p:cNvSpPr>
            <a:spLocks noGrp="1"/>
          </p:cNvSpPr>
          <p:nvPr>
            <p:ph type="title"/>
          </p:nvPr>
        </p:nvSpPr>
        <p:spPr>
          <a:xfrm>
            <a:off x="1676400" y="4953000"/>
            <a:ext cx="6664911" cy="1676400"/>
          </a:xfrm>
        </p:spPr>
        <p:txBody>
          <a:bodyPr/>
          <a:lstStyle/>
          <a:p>
            <a:r>
              <a:rPr lang="en-GB" sz="3600" dirty="0" smtClean="0"/>
              <a:t>Do trained smoking advisors routinely promote PA as an aid to quitting?</a:t>
            </a:r>
            <a:endParaRPr lang="en-US" sz="3600" dirty="0" smtClean="0"/>
          </a:p>
        </p:txBody>
      </p:sp>
      <p:sp>
        <p:nvSpPr>
          <p:cNvPr id="67586" name="Content Placeholder 2"/>
          <p:cNvSpPr>
            <a:spLocks noGrp="1"/>
          </p:cNvSpPr>
          <p:nvPr>
            <p:ph idx="4294967295"/>
          </p:nvPr>
        </p:nvSpPr>
        <p:spPr>
          <a:xfrm>
            <a:off x="762000" y="457200"/>
            <a:ext cx="7313612" cy="4495800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Of 170 smoking cessation advisors in England and Scotland, 56% claimed to promote PA.</a:t>
            </a:r>
          </a:p>
          <a:p>
            <a:r>
              <a:rPr lang="en-GB" dirty="0" smtClean="0"/>
              <a:t>5 minutes from a 45 minute counselling session (Everson et al., 2010)</a:t>
            </a:r>
          </a:p>
          <a:p>
            <a:r>
              <a:rPr lang="en-GB" dirty="0" smtClean="0"/>
              <a:t>Advisors holding more positive beliefs of pros and cons, self-efficacy, outcome efficacy, and importance of PA in smoking cessation more likely to promote PA (Everson-Hock et al., 2010).</a:t>
            </a:r>
          </a:p>
          <a:p>
            <a:r>
              <a:rPr lang="en-GB" dirty="0" smtClean="0"/>
              <a:t>Advisors noted that PA valuable as coping strategy for cravings, and withdrawal symptoms.</a:t>
            </a:r>
          </a:p>
          <a:p>
            <a:r>
              <a:rPr lang="en-GB" dirty="0" smtClean="0"/>
              <a:t>A positive focus rather than stopping smoking.</a:t>
            </a:r>
          </a:p>
          <a:p>
            <a:r>
              <a:rPr lang="en-GB" dirty="0" smtClean="0"/>
              <a:t>Help with weight management and emotional eating (in place of cigarette)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4076428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6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09" name="Title 1"/>
          <p:cNvSpPr>
            <a:spLocks noGrp="1"/>
          </p:cNvSpPr>
          <p:nvPr>
            <p:ph type="title"/>
          </p:nvPr>
        </p:nvSpPr>
        <p:spPr>
          <a:xfrm>
            <a:off x="1828800" y="5181600"/>
            <a:ext cx="6512511" cy="1143000"/>
          </a:xfrm>
        </p:spPr>
        <p:txBody>
          <a:bodyPr/>
          <a:lstStyle/>
          <a:p>
            <a:r>
              <a:rPr lang="en-GB" sz="2000" dirty="0" smtClean="0"/>
              <a:t>Are smokers interested in PA as an explicit aid for smoking cessation?</a:t>
            </a:r>
            <a:endParaRPr lang="en-US" sz="2000" dirty="0" smtClean="0"/>
          </a:p>
        </p:txBody>
      </p:sp>
      <p:sp>
        <p:nvSpPr>
          <p:cNvPr id="68610" name="Content Placeholder 2"/>
          <p:cNvSpPr>
            <a:spLocks noGrp="1"/>
          </p:cNvSpPr>
          <p:nvPr>
            <p:ph idx="4294967295"/>
          </p:nvPr>
        </p:nvSpPr>
        <p:spPr>
          <a:xfrm>
            <a:off x="838200" y="304800"/>
            <a:ext cx="7313612" cy="4114800"/>
          </a:xfrm>
          <a:prstGeom prst="rect">
            <a:avLst/>
          </a:prstGeom>
        </p:spPr>
        <p:txBody>
          <a:bodyPr>
            <a:normAutofit fontScale="92500"/>
          </a:bodyPr>
          <a:lstStyle/>
          <a:p>
            <a:r>
              <a:rPr lang="en-GB" dirty="0" smtClean="0"/>
              <a:t>Everson-Hock et al. (2010) found that survey of 181 smokers attempting to give up…</a:t>
            </a:r>
          </a:p>
          <a:p>
            <a:r>
              <a:rPr lang="en-GB" dirty="0" smtClean="0"/>
              <a:t>22% used PA to control their smoking</a:t>
            </a:r>
          </a:p>
          <a:p>
            <a:r>
              <a:rPr lang="en-GB" dirty="0" smtClean="0"/>
              <a:t>35% had used it during a previous attempt to quit.</a:t>
            </a:r>
          </a:p>
          <a:p>
            <a:r>
              <a:rPr lang="en-GB" dirty="0" smtClean="0"/>
              <a:t>Those in action and maintenance stages of quitting held more positive beliefs regarding SE to do PA.</a:t>
            </a:r>
          </a:p>
          <a:p>
            <a:r>
              <a:rPr lang="en-GB" dirty="0" smtClean="0"/>
              <a:t>Also outcome efficacy (belief that PA would be useful)</a:t>
            </a:r>
          </a:p>
          <a:p>
            <a:r>
              <a:rPr lang="en-GB" dirty="0" smtClean="0"/>
              <a:t>Survey focused on smokers views of PA (e.g. brisk walking) rather than vigorous ‘exercise’.</a:t>
            </a:r>
          </a:p>
          <a:p>
            <a:r>
              <a:rPr lang="en-GB" dirty="0" smtClean="0"/>
              <a:t>Intensity of exercise? Low / mod for adherence and immediate psychological benefits (5 minutes + outdoors)</a:t>
            </a:r>
          </a:p>
        </p:txBody>
      </p:sp>
    </p:spTree>
    <p:extLst>
      <p:ext uri="{BB962C8B-B14F-4D97-AF65-F5344CB8AC3E}">
        <p14:creationId xmlns:p14="http://schemas.microsoft.com/office/powerpoint/2010/main" val="2618013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Acute effects of PA on smoking-related outcomes</a:t>
            </a:r>
            <a:endParaRPr lang="en-US" smtClean="0"/>
          </a:p>
        </p:txBody>
      </p:sp>
      <p:sp>
        <p:nvSpPr>
          <p:cNvPr id="69634" name="Content Placeholder 2"/>
          <p:cNvSpPr>
            <a:spLocks noGrp="1"/>
          </p:cNvSpPr>
          <p:nvPr>
            <p:ph idx="4294967295"/>
          </p:nvPr>
        </p:nvSpPr>
        <p:spPr>
          <a:xfrm>
            <a:off x="457200" y="228600"/>
            <a:ext cx="7313612" cy="411480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r>
              <a:rPr lang="en-GB" dirty="0" smtClean="0"/>
              <a:t>Reviews have focused on a single session of PA on smoking related outcomes (Taylor et al., 2012)</a:t>
            </a:r>
          </a:p>
          <a:p>
            <a:r>
              <a:rPr lang="en-GB" dirty="0" smtClean="0"/>
              <a:t>Bock et al. (1999) reported significant reductions in cravings at weeks 5-10 of an 11 week trial (active v passive condition)</a:t>
            </a:r>
          </a:p>
          <a:p>
            <a:r>
              <a:rPr lang="en-GB" dirty="0" smtClean="0"/>
              <a:t>Although…</a:t>
            </a:r>
          </a:p>
          <a:p>
            <a:r>
              <a:rPr lang="en-GB" dirty="0" smtClean="0"/>
              <a:t>Williams et al. (2010) reported that quitters (8 week smoking cessation programme – counselling and NRT + 3x50 minute walks had no reduction in cravings compared to a passive group.</a:t>
            </a:r>
          </a:p>
          <a:p>
            <a:r>
              <a:rPr lang="en-GB" dirty="0" smtClean="0"/>
              <a:t>Weight gain / reduction – not considered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654682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Acute effects of PA on smoking-related outcomes</a:t>
            </a:r>
            <a:endParaRPr lang="en-US" smtClean="0"/>
          </a:p>
        </p:txBody>
      </p:sp>
      <p:sp>
        <p:nvSpPr>
          <p:cNvPr id="69634" name="Content Placeholder 2"/>
          <p:cNvSpPr>
            <a:spLocks noGrp="1"/>
          </p:cNvSpPr>
          <p:nvPr>
            <p:ph idx="4294967295"/>
          </p:nvPr>
        </p:nvSpPr>
        <p:spPr>
          <a:xfrm>
            <a:off x="457200" y="228600"/>
            <a:ext cx="7313612" cy="4114800"/>
          </a:xfrm>
          <a:prstGeom prst="rect">
            <a:avLst/>
          </a:prstGeo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2 studies (Everson et al. 2008; </a:t>
            </a:r>
            <a:r>
              <a:rPr lang="en-GB" dirty="0" err="1" smtClean="0"/>
              <a:t>Scerbo</a:t>
            </a:r>
            <a:r>
              <a:rPr lang="en-GB" dirty="0" smtClean="0"/>
              <a:t> et al., 2010) have shown that mod / </a:t>
            </a:r>
            <a:r>
              <a:rPr lang="en-GB" dirty="0" err="1" smtClean="0"/>
              <a:t>vig</a:t>
            </a:r>
            <a:r>
              <a:rPr lang="en-GB" dirty="0" smtClean="0"/>
              <a:t> intensity exercise reduce cravings compared with passive control.</a:t>
            </a:r>
          </a:p>
          <a:p>
            <a:r>
              <a:rPr lang="en-GB" dirty="0" smtClean="0"/>
              <a:t>Short bouts of PA (5 </a:t>
            </a:r>
            <a:r>
              <a:rPr lang="en-GB" dirty="0" err="1" smtClean="0"/>
              <a:t>mins</a:t>
            </a:r>
            <a:r>
              <a:rPr lang="en-GB" dirty="0" smtClean="0"/>
              <a:t>) temporarily reduce cravings.</a:t>
            </a:r>
          </a:p>
          <a:p>
            <a:r>
              <a:rPr lang="en-GB" dirty="0" smtClean="0"/>
              <a:t>Short-lived in comparison to longer bouts.</a:t>
            </a:r>
          </a:p>
          <a:p>
            <a:r>
              <a:rPr lang="en-GB" dirty="0" err="1" smtClean="0"/>
              <a:t>Hassova</a:t>
            </a:r>
            <a:r>
              <a:rPr lang="en-GB" dirty="0" smtClean="0"/>
              <a:t> et al. (2013) quantified the effects of exercise on strength of desire to smoke (</a:t>
            </a:r>
            <a:r>
              <a:rPr lang="en-GB" dirty="0" err="1" smtClean="0"/>
              <a:t>SoD</a:t>
            </a:r>
            <a:r>
              <a:rPr lang="en-GB" dirty="0" smtClean="0"/>
              <a:t>). </a:t>
            </a:r>
          </a:p>
          <a:p>
            <a:r>
              <a:rPr lang="en-GB" dirty="0" smtClean="0"/>
              <a:t>Results of 15 studies show a very strong effect of exercise on </a:t>
            </a:r>
            <a:r>
              <a:rPr lang="en-GB" dirty="0" err="1" smtClean="0"/>
              <a:t>SoD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Nicitopoulos</a:t>
            </a:r>
            <a:r>
              <a:rPr lang="en-GB" dirty="0" smtClean="0"/>
              <a:t> (2010) found exercise: </a:t>
            </a:r>
          </a:p>
          <a:p>
            <a:pPr lvl="1"/>
            <a:r>
              <a:rPr lang="en-GB" dirty="0" smtClean="0"/>
              <a:t>Reduces time spent smoking, </a:t>
            </a:r>
          </a:p>
          <a:p>
            <a:pPr lvl="1"/>
            <a:r>
              <a:rPr lang="en-GB" dirty="0" smtClean="0"/>
              <a:t>Reduces number of puffs spent smoking the next cigarette after exercise </a:t>
            </a:r>
          </a:p>
          <a:p>
            <a:pPr lvl="1"/>
            <a:r>
              <a:rPr lang="en-GB" dirty="0"/>
              <a:t>I</a:t>
            </a:r>
            <a:r>
              <a:rPr lang="en-GB" dirty="0" smtClean="0"/>
              <a:t>ncreases the time before the next cigarette.</a:t>
            </a:r>
          </a:p>
        </p:txBody>
      </p:sp>
    </p:spTree>
    <p:extLst>
      <p:ext uri="{BB962C8B-B14F-4D97-AF65-F5344CB8AC3E}">
        <p14:creationId xmlns:p14="http://schemas.microsoft.com/office/powerpoint/2010/main" val="2180997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flipV="1">
            <a:off x="1981200" y="6324600"/>
            <a:ext cx="6512511" cy="123632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457200" y="762000"/>
            <a:ext cx="7696200" cy="5334000"/>
          </a:xfrm>
        </p:spPr>
        <p:txBody>
          <a:bodyPr/>
          <a:lstStyle/>
          <a:p>
            <a:r>
              <a:rPr lang="en-GB" sz="4400" dirty="0" smtClean="0"/>
              <a:t>Task:</a:t>
            </a:r>
          </a:p>
          <a:p>
            <a:r>
              <a:rPr lang="en-GB" dirty="0" smtClean="0"/>
              <a:t>What are the different ways in which PA may help smokers to reduce or quit smoking?</a:t>
            </a:r>
          </a:p>
          <a:p>
            <a:endParaRPr lang="en-GB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377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7" name="Title 1"/>
          <p:cNvSpPr>
            <a:spLocks noGrp="1"/>
          </p:cNvSpPr>
          <p:nvPr>
            <p:ph type="title"/>
          </p:nvPr>
        </p:nvSpPr>
        <p:spPr>
          <a:xfrm>
            <a:off x="1295400" y="304800"/>
            <a:ext cx="6893511" cy="1143000"/>
          </a:xfrm>
        </p:spPr>
        <p:txBody>
          <a:bodyPr/>
          <a:lstStyle/>
          <a:p>
            <a:r>
              <a:rPr lang="en-GB" sz="2000" dirty="0" smtClean="0"/>
              <a:t>Mechanisms by which PA may help smokers to reduce or quit smoking</a:t>
            </a:r>
            <a:endParaRPr lang="en-US" sz="2000" dirty="0" smtClean="0"/>
          </a:p>
        </p:txBody>
      </p:sp>
      <p:sp>
        <p:nvSpPr>
          <p:cNvPr id="70658" name="Content Placeholder 2"/>
          <p:cNvSpPr>
            <a:spLocks noGrp="1"/>
          </p:cNvSpPr>
          <p:nvPr>
            <p:ph idx="4294967295"/>
          </p:nvPr>
        </p:nvSpPr>
        <p:spPr>
          <a:xfrm>
            <a:off x="914400" y="990600"/>
            <a:ext cx="7313612" cy="4267200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endParaRPr lang="en-GB" dirty="0" smtClean="0"/>
          </a:p>
          <a:p>
            <a:r>
              <a:rPr lang="en-GB" sz="1800" dirty="0" smtClean="0"/>
              <a:t>Distraction</a:t>
            </a:r>
          </a:p>
          <a:p>
            <a:pPr lvl="1"/>
            <a:r>
              <a:rPr lang="en-GB" sz="1800" dirty="0" smtClean="0"/>
              <a:t>Low intensity ‘mindful’ exercise (e.g. yoga, tai chi, </a:t>
            </a:r>
            <a:r>
              <a:rPr lang="en-GB" sz="1800" dirty="0" err="1" smtClean="0"/>
              <a:t>pilates</a:t>
            </a:r>
            <a:r>
              <a:rPr lang="en-GB" sz="1800" dirty="0" smtClean="0"/>
              <a:t>) that may demand cognitive focus rather than walking</a:t>
            </a:r>
          </a:p>
          <a:p>
            <a:r>
              <a:rPr lang="en-GB" sz="1800" dirty="0" smtClean="0"/>
              <a:t>Affective changes</a:t>
            </a:r>
          </a:p>
          <a:p>
            <a:pPr lvl="1"/>
            <a:r>
              <a:rPr lang="en-GB" sz="1800" dirty="0" smtClean="0"/>
              <a:t>Moderate exercise – sense of pleasure / mood enhancement – replaces expectancy of equivalent from smoking (Taylor et al., 2006)</a:t>
            </a:r>
          </a:p>
          <a:p>
            <a:pPr lvl="1"/>
            <a:r>
              <a:rPr lang="en-GB" sz="1800" dirty="0" smtClean="0"/>
              <a:t>Sport may prevent progression into smoking for adolescents</a:t>
            </a:r>
          </a:p>
          <a:p>
            <a:r>
              <a:rPr lang="en-GB" sz="1800" dirty="0" smtClean="0"/>
              <a:t>Weight gain prevention</a:t>
            </a:r>
          </a:p>
          <a:p>
            <a:pPr lvl="1"/>
            <a:r>
              <a:rPr lang="en-GB" sz="1800" dirty="0" smtClean="0"/>
              <a:t>Meta analysis (</a:t>
            </a:r>
            <a:r>
              <a:rPr lang="en-GB" sz="1800" dirty="0" err="1" smtClean="0"/>
              <a:t>Aubin</a:t>
            </a:r>
            <a:r>
              <a:rPr lang="en-GB" sz="1800" dirty="0" smtClean="0"/>
              <a:t>, 2012) found mean weight gain of 4-5kg in body weight 12 months after abstinence.</a:t>
            </a:r>
          </a:p>
          <a:p>
            <a:pPr lvl="1"/>
            <a:r>
              <a:rPr lang="en-GB" sz="1800" dirty="0" smtClean="0"/>
              <a:t>Within 4-8 years gained 9kg compared to non smokers.</a:t>
            </a:r>
          </a:p>
          <a:p>
            <a:pPr lvl="1"/>
            <a:r>
              <a:rPr lang="en-GB" sz="1800" dirty="0" smtClean="0"/>
              <a:t>38% gained over 10kg in weight (</a:t>
            </a:r>
            <a:r>
              <a:rPr lang="en-GB" sz="1800" dirty="0" err="1" smtClean="0"/>
              <a:t>Lycett</a:t>
            </a:r>
            <a:r>
              <a:rPr lang="en-GB" sz="1800" dirty="0" smtClean="0"/>
              <a:t>, 2011)</a:t>
            </a:r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143574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flipV="1">
            <a:off x="1981200" y="6324600"/>
            <a:ext cx="6512511" cy="123632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33400" y="228600"/>
            <a:ext cx="7696200" cy="6248400"/>
          </a:xfrm>
        </p:spPr>
        <p:txBody>
          <a:bodyPr>
            <a:normAutofit fontScale="92500"/>
          </a:bodyPr>
          <a:lstStyle/>
          <a:p>
            <a:r>
              <a:rPr lang="en-GB" sz="3500" dirty="0" smtClean="0"/>
              <a:t>Ways in which PA may help smokers to reduce or quit smoking…</a:t>
            </a:r>
          </a:p>
          <a:p>
            <a:pPr marL="502920" indent="-457200">
              <a:buFont typeface="+mj-lt"/>
              <a:buAutoNum type="arabicPeriod"/>
            </a:pPr>
            <a:r>
              <a:rPr lang="en-GB" dirty="0" smtClean="0"/>
              <a:t>Provides useful distraction from smoking and reduces the frequency and intensity of cravings.</a:t>
            </a:r>
          </a:p>
          <a:p>
            <a:pPr marL="502920" indent="-457200">
              <a:buFont typeface="+mj-lt"/>
              <a:buAutoNum type="arabicPeriod"/>
            </a:pPr>
            <a:r>
              <a:rPr lang="en-GB" dirty="0" smtClean="0"/>
              <a:t>Nicotine absence related to incr. anger, low mood, irritability and hunger. PA may reduce these…(evidence)</a:t>
            </a:r>
          </a:p>
          <a:p>
            <a:pPr marL="502920" indent="-457200">
              <a:buFont typeface="+mj-lt"/>
              <a:buAutoNum type="arabicPeriod"/>
            </a:pPr>
            <a:r>
              <a:rPr lang="en-GB" dirty="0" smtClean="0"/>
              <a:t>Smokers experiencing depression reduced success in quitting (PA effects on depression)</a:t>
            </a:r>
          </a:p>
          <a:p>
            <a:pPr marL="502920" indent="-457200">
              <a:buFont typeface="+mj-lt"/>
              <a:buAutoNum type="arabicPeriod"/>
            </a:pPr>
            <a:r>
              <a:rPr lang="en-GB" dirty="0" smtClean="0"/>
              <a:t>Doing PA can remind a smoker of how unfit they have become! Reinforce that it’s a good idea.</a:t>
            </a:r>
          </a:p>
          <a:p>
            <a:pPr marL="502920" indent="-457200">
              <a:buFont typeface="+mj-lt"/>
              <a:buAutoNum type="arabicPeriod"/>
            </a:pPr>
            <a:r>
              <a:rPr lang="en-GB" dirty="0" smtClean="0"/>
              <a:t>PA may displace certain behaviours and time spent in environments where would smoke. Reduce feelings of identity as a smoker.</a:t>
            </a:r>
          </a:p>
          <a:p>
            <a:pPr marL="502920" indent="-457200">
              <a:buFont typeface="+mj-lt"/>
              <a:buAutoNum type="arabicPeriod"/>
            </a:pPr>
            <a:r>
              <a:rPr lang="en-GB" dirty="0" smtClean="0"/>
              <a:t>Weight gain / fear of weight gain – PA can moderate this.</a:t>
            </a:r>
          </a:p>
          <a:p>
            <a:pPr marL="502920" indent="-457200">
              <a:buFont typeface="+mj-lt"/>
              <a:buAutoNum type="arabicPeriod"/>
            </a:pPr>
            <a:r>
              <a:rPr lang="en-GB" dirty="0" smtClean="0"/>
              <a:t>PA may help increase control capacity – ability to override smoking urges (</a:t>
            </a:r>
            <a:r>
              <a:rPr lang="en-GB" dirty="0" err="1" smtClean="0"/>
              <a:t>Baumeister</a:t>
            </a:r>
            <a:r>
              <a:rPr lang="en-GB" dirty="0" smtClean="0"/>
              <a:t> &amp; </a:t>
            </a:r>
            <a:r>
              <a:rPr lang="en-GB" dirty="0" err="1" smtClean="0"/>
              <a:t>Vohs</a:t>
            </a:r>
            <a:r>
              <a:rPr lang="en-GB" dirty="0" smtClean="0"/>
              <a:t>, 2011)</a:t>
            </a:r>
          </a:p>
          <a:p>
            <a:pPr marL="502920" indent="-457200">
              <a:buFont typeface="+mj-lt"/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881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1" name="Title 1"/>
          <p:cNvSpPr>
            <a:spLocks noGrp="1"/>
          </p:cNvSpPr>
          <p:nvPr>
            <p:ph type="title"/>
          </p:nvPr>
        </p:nvSpPr>
        <p:spPr>
          <a:xfrm>
            <a:off x="2209800" y="5486400"/>
            <a:ext cx="6512511" cy="1143000"/>
          </a:xfrm>
        </p:spPr>
        <p:txBody>
          <a:bodyPr/>
          <a:lstStyle/>
          <a:p>
            <a:r>
              <a:rPr lang="en-GB" dirty="0" smtClean="0"/>
              <a:t>Summary:</a:t>
            </a:r>
            <a:endParaRPr lang="en-US" dirty="0" smtClean="0"/>
          </a:p>
        </p:txBody>
      </p:sp>
      <p:sp>
        <p:nvSpPr>
          <p:cNvPr id="76802" name="Content Placeholder 2"/>
          <p:cNvSpPr>
            <a:spLocks noGrp="1"/>
          </p:cNvSpPr>
          <p:nvPr>
            <p:ph idx="4294967295"/>
          </p:nvPr>
        </p:nvSpPr>
        <p:spPr>
          <a:xfrm>
            <a:off x="685800" y="1066800"/>
            <a:ext cx="7313612" cy="4114800"/>
          </a:xfrm>
          <a:prstGeom prst="rect">
            <a:avLst/>
          </a:prstGeom>
        </p:spPr>
        <p:txBody>
          <a:bodyPr/>
          <a:lstStyle/>
          <a:p>
            <a:r>
              <a:rPr lang="en-GB" dirty="0" smtClean="0"/>
              <a:t>Exercise may increase smoking cessation when used as an adjunctive treatment to usual care.</a:t>
            </a:r>
          </a:p>
          <a:p>
            <a:r>
              <a:rPr lang="en-GB" dirty="0" smtClean="0"/>
              <a:t>Limitations with studies, some small scale</a:t>
            </a:r>
          </a:p>
          <a:p>
            <a:r>
              <a:rPr lang="en-GB" dirty="0" smtClean="0"/>
              <a:t>Some populations under researched (adolescents / mental illness / pregnancy)</a:t>
            </a:r>
          </a:p>
          <a:p>
            <a:r>
              <a:rPr lang="en-GB" dirty="0" smtClean="0"/>
              <a:t>Chronically, exercise may reduce weight gain and provide a coping strategy.</a:t>
            </a:r>
          </a:p>
          <a:p>
            <a:r>
              <a:rPr lang="en-GB" dirty="0" smtClean="0"/>
              <a:t>A range of physical activities and types of exercise need to be considered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61336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89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152400"/>
            <a:ext cx="6512511" cy="1143000"/>
          </a:xfrm>
        </p:spPr>
        <p:txBody>
          <a:bodyPr/>
          <a:lstStyle/>
          <a:p>
            <a:pPr algn="l" eaLnBrk="1" hangingPunct="1"/>
            <a:r>
              <a:rPr lang="en-GB" sz="4000" dirty="0" smtClean="0"/>
              <a:t>Task for </a:t>
            </a:r>
            <a:r>
              <a:rPr lang="en-GB" sz="4000" dirty="0" smtClean="0"/>
              <a:t>next Tuesday:</a:t>
            </a:r>
            <a:r>
              <a:rPr lang="en-GB" sz="4000" dirty="0"/>
              <a:t/>
            </a:r>
            <a:br>
              <a:rPr lang="en-GB" sz="4000" dirty="0"/>
            </a:br>
            <a:r>
              <a:rPr lang="en-GB" sz="4000" dirty="0" smtClean="0"/>
              <a:t>In pairs / </a:t>
            </a:r>
            <a:r>
              <a:rPr lang="en-GB" sz="4000" dirty="0" smtClean="0"/>
              <a:t>small groups </a:t>
            </a:r>
            <a:endParaRPr lang="en-GB" sz="4000" dirty="0" smtClean="0"/>
          </a:p>
        </p:txBody>
      </p:sp>
      <p:sp>
        <p:nvSpPr>
          <p:cNvPr id="6349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905000"/>
            <a:ext cx="7783512" cy="4343400"/>
          </a:xfrm>
          <a:prstGeom prst="rect">
            <a:avLst/>
          </a:prstGeom>
        </p:spPr>
        <p:txBody>
          <a:bodyPr/>
          <a:lstStyle/>
          <a:p>
            <a:pPr marL="502920" indent="-457200" eaLnBrk="1" hangingPunct="1">
              <a:lnSpc>
                <a:spcPct val="80000"/>
              </a:lnSpc>
              <a:buFont typeface="+mj-lt"/>
              <a:buAutoNum type="arabicPeriod"/>
            </a:pPr>
            <a:r>
              <a:rPr lang="en-GB" sz="2500" dirty="0" smtClean="0"/>
              <a:t>Find a health promotion or awareness campaign that has been run to try to prevent people from smoking. Explain whether this has been effective or not.</a:t>
            </a:r>
          </a:p>
          <a:p>
            <a:pPr marL="502920" indent="-457200" eaLnBrk="1" hangingPunct="1">
              <a:lnSpc>
                <a:spcPct val="80000"/>
              </a:lnSpc>
              <a:buFont typeface="+mj-lt"/>
              <a:buAutoNum type="arabicPeriod"/>
            </a:pPr>
            <a:r>
              <a:rPr lang="en-GB" sz="2500" dirty="0" smtClean="0"/>
              <a:t>Which populations should be targeted with </a:t>
            </a:r>
            <a:r>
              <a:rPr lang="ja-JP" altLang="en-GB" sz="2500" dirty="0" smtClean="0"/>
              <a:t>‘</a:t>
            </a:r>
            <a:r>
              <a:rPr lang="en-GB" altLang="ja-JP" sz="2500" dirty="0" smtClean="0"/>
              <a:t>anti-smoking campaigns</a:t>
            </a:r>
            <a:r>
              <a:rPr lang="ja-JP" altLang="en-GB" sz="2500" dirty="0" smtClean="0"/>
              <a:t>’</a:t>
            </a:r>
            <a:r>
              <a:rPr lang="en-GB" altLang="ja-JP" sz="2500" dirty="0" smtClean="0"/>
              <a:t> in order to reduce the amount of people who smoke?</a:t>
            </a:r>
          </a:p>
          <a:p>
            <a:pPr marL="502920" indent="-457200" eaLnBrk="1" hangingPunct="1">
              <a:lnSpc>
                <a:spcPct val="80000"/>
              </a:lnSpc>
              <a:buFont typeface="+mj-lt"/>
              <a:buAutoNum type="arabicPeriod"/>
            </a:pPr>
            <a:r>
              <a:rPr lang="en-GB" sz="2500" dirty="0" smtClean="0"/>
              <a:t>Evaluate how effective campaigns targeted at the young / teenagers have been.</a:t>
            </a:r>
          </a:p>
          <a:p>
            <a:pPr marL="502920" indent="-457200" eaLnBrk="1" hangingPunct="1">
              <a:lnSpc>
                <a:spcPct val="80000"/>
              </a:lnSpc>
              <a:buFont typeface="+mj-lt"/>
              <a:buAutoNum type="arabicPeriod"/>
            </a:pPr>
            <a:r>
              <a:rPr lang="en-GB" sz="2500" dirty="0" smtClean="0"/>
              <a:t>What reasons have been given to explain these results?</a:t>
            </a:r>
          </a:p>
        </p:txBody>
      </p:sp>
    </p:spTree>
    <p:extLst>
      <p:ext uri="{BB962C8B-B14F-4D97-AF65-F5344CB8AC3E}">
        <p14:creationId xmlns:p14="http://schemas.microsoft.com/office/powerpoint/2010/main" val="183271473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ipstream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Slipstream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ipstream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585</TotalTime>
  <Words>1423</Words>
  <Application>Microsoft Office PowerPoint</Application>
  <PresentationFormat>On-screen Show (4:3)</PresentationFormat>
  <Paragraphs>137</Paragraphs>
  <Slides>18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MS PGothic</vt:lpstr>
      <vt:lpstr>Arial</vt:lpstr>
      <vt:lpstr>Calibri</vt:lpstr>
      <vt:lpstr>Georgia</vt:lpstr>
      <vt:lpstr>HGｺﾞｼｯｸM</vt:lpstr>
      <vt:lpstr>Trebuchet MS</vt:lpstr>
      <vt:lpstr>Slipstream</vt:lpstr>
      <vt:lpstr>Smoking… The role of physical activity in smoking cessation</vt:lpstr>
      <vt:lpstr>Why Do People Smoke?</vt:lpstr>
      <vt:lpstr>Smoking and Health</vt:lpstr>
      <vt:lpstr>Task:</vt:lpstr>
      <vt:lpstr>Facilitating Individual Change: Smoking Cessation Skills</vt:lpstr>
      <vt:lpstr>Facilitating Individual Change: Smoking Cessation Skills  Taylor (2003) </vt:lpstr>
      <vt:lpstr>Physical activity as an aid to smoking cessation:</vt:lpstr>
      <vt:lpstr>Do trained smoking advisors routinely promote PA as an aid to quitting?</vt:lpstr>
      <vt:lpstr>Do trained smoking advisors routinely promote PA as an aid to quitting?</vt:lpstr>
      <vt:lpstr>Do trained smoking advisors routinely promote PA as an aid to quitting?</vt:lpstr>
      <vt:lpstr>Are smokers interested in PA as an explicit aid for smoking cessation?</vt:lpstr>
      <vt:lpstr>Acute effects of PA on smoking-related outcomes</vt:lpstr>
      <vt:lpstr>Acute effects of PA on smoking-related outcomes</vt:lpstr>
      <vt:lpstr>PowerPoint Presentation</vt:lpstr>
      <vt:lpstr>Mechanisms by which PA may help smokers to reduce or quit smoking</vt:lpstr>
      <vt:lpstr>PowerPoint Presentation</vt:lpstr>
      <vt:lpstr>Summary:</vt:lpstr>
      <vt:lpstr>Task for next Tuesday: In pairs / small groups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Smoking… The role of physical activity in smoking cessation</dc:title>
  <dc:creator>Administrator</dc:creator>
  <cp:lastModifiedBy>Administrator</cp:lastModifiedBy>
  <cp:revision>13</cp:revision>
  <dcterms:created xsi:type="dcterms:W3CDTF">2017-03-21T10:03:51Z</dcterms:created>
  <dcterms:modified xsi:type="dcterms:W3CDTF">2021-02-25T21:54:22Z</dcterms:modified>
</cp:coreProperties>
</file>