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8" r:id="rId2"/>
    <p:sldId id="267" r:id="rId3"/>
    <p:sldId id="262" r:id="rId4"/>
    <p:sldId id="256" r:id="rId5"/>
    <p:sldId id="261" r:id="rId6"/>
    <p:sldId id="257" r:id="rId7"/>
    <p:sldId id="259" r:id="rId8"/>
    <p:sldId id="271" r:id="rId9"/>
    <p:sldId id="273" r:id="rId10"/>
    <p:sldId id="276" r:id="rId11"/>
    <p:sldId id="275" r:id="rId12"/>
    <p:sldId id="278" r:id="rId13"/>
    <p:sldId id="280" r:id="rId14"/>
    <p:sldId id="282" r:id="rId15"/>
    <p:sldId id="263" r:id="rId16"/>
    <p:sldId id="264" r:id="rId17"/>
    <p:sldId id="265" r:id="rId18"/>
    <p:sldId id="266" r:id="rId19"/>
    <p:sldId id="260" r:id="rId20"/>
    <p:sldId id="291" r:id="rId21"/>
    <p:sldId id="293" r:id="rId22"/>
    <p:sldId id="295" r:id="rId23"/>
    <p:sldId id="297" r:id="rId24"/>
    <p:sldId id="299" r:id="rId25"/>
    <p:sldId id="268" r:id="rId26"/>
    <p:sldId id="300" r:id="rId27"/>
    <p:sldId id="301" r:id="rId28"/>
    <p:sldId id="302" r:id="rId29"/>
    <p:sldId id="286"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88BF9-E2F2-4E95-A2D2-DE427EA8876E}" v="235" dt="2026-06-12T22:43:20.893"/>
    <p1510:client id="{09404FC6-3D99-735C-24B7-C7938FFF9EFA}" v="282" dt="2026-06-12T17:16:47.939"/>
    <p1510:client id="{715CDC7D-0D20-413A-BB7E-28145554CED4}" v="2" dt="2026-06-12T18:33:59.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60"/>
  </p:normalViewPr>
  <p:slideViewPr>
    <p:cSldViewPr snapToGrid="0">
      <p:cViewPr varScale="1">
        <p:scale>
          <a:sx n="55" d="100"/>
          <a:sy n="55" d="100"/>
        </p:scale>
        <p:origin x="1136"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Akhtar" userId="f99d18d920311ffc" providerId="LiveId" clId="{26DD5FD8-6CF0-48DB-9DA7-BBAC35B1884F}"/>
    <pc:docChg chg="modSld">
      <pc:chgData name="Shazia Akhtar" userId="f99d18d920311ffc" providerId="LiveId" clId="{26DD5FD8-6CF0-48DB-9DA7-BBAC35B1884F}" dt="2026-06-12T23:37:53.245" v="43" actId="20577"/>
      <pc:docMkLst>
        <pc:docMk/>
      </pc:docMkLst>
      <pc:sldChg chg="modSp mod">
        <pc:chgData name="Shazia Akhtar" userId="f99d18d920311ffc" providerId="LiveId" clId="{26DD5FD8-6CF0-48DB-9DA7-BBAC35B1884F}" dt="2026-06-12T23:37:53.245" v="43" actId="20577"/>
        <pc:sldMkLst>
          <pc:docMk/>
          <pc:sldMk cId="3327158685" sldId="258"/>
        </pc:sldMkLst>
        <pc:spChg chg="mod">
          <ac:chgData name="Shazia Akhtar" userId="f99d18d920311ffc" providerId="LiveId" clId="{26DD5FD8-6CF0-48DB-9DA7-BBAC35B1884F}" dt="2026-06-12T23:37:53.245" v="43" actId="20577"/>
          <ac:spMkLst>
            <pc:docMk/>
            <pc:sldMk cId="3327158685" sldId="258"/>
            <ac:spMk id="5" creationId="{0B8CB6E1-7213-AAED-10BA-057638C5F21A}"/>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image" Target="../media/image20.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image" Target="../media/image20.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E7A8FF-89AF-448C-8BDD-22FB756B10F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0FFEDC0-8BB4-4D5F-81E7-0F6BD564F058}">
      <dgm:prSet custT="1"/>
      <dgm:spPr/>
      <dgm:t>
        <a:bodyPr/>
        <a:lstStyle/>
        <a:p>
          <a:r>
            <a:rPr lang="en-GB" sz="280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a:p>
      </dgm:t>
    </dgm:pt>
    <dgm:pt modelId="{D050813F-F42E-4870-A022-2C0DFA921473}" type="parTrans" cxnId="{776E8B00-B5CF-49EF-A0F9-F5659F1E6FCD}">
      <dgm:prSet/>
      <dgm:spPr/>
      <dgm:t>
        <a:bodyPr/>
        <a:lstStyle/>
        <a:p>
          <a:endParaRPr lang="en-US"/>
        </a:p>
      </dgm:t>
    </dgm:pt>
    <dgm:pt modelId="{5BF6AFAB-8C65-4A15-9094-BA072FBCF1AB}" type="sibTrans" cxnId="{776E8B00-B5CF-49EF-A0F9-F5659F1E6FCD}">
      <dgm:prSet/>
      <dgm:spPr/>
      <dgm:t>
        <a:bodyPr/>
        <a:lstStyle/>
        <a:p>
          <a:endParaRPr lang="en-US"/>
        </a:p>
      </dgm:t>
    </dgm:pt>
    <dgm:pt modelId="{354DC1EE-4D20-49EB-BD44-B4927363473C}" type="pres">
      <dgm:prSet presAssocID="{61E7A8FF-89AF-448C-8BDD-22FB756B10F4}" presName="outerComposite" presStyleCnt="0">
        <dgm:presLayoutVars>
          <dgm:chMax val="5"/>
          <dgm:dir/>
          <dgm:resizeHandles val="exact"/>
        </dgm:presLayoutVars>
      </dgm:prSet>
      <dgm:spPr/>
    </dgm:pt>
    <dgm:pt modelId="{64D0453F-32FE-471F-87ED-54A32055230B}" type="pres">
      <dgm:prSet presAssocID="{61E7A8FF-89AF-448C-8BDD-22FB756B10F4}" presName="dummyMaxCanvas" presStyleCnt="0">
        <dgm:presLayoutVars/>
      </dgm:prSet>
      <dgm:spPr/>
    </dgm:pt>
    <dgm:pt modelId="{CC3A19CC-C277-4E7C-A692-B908A0065088}" type="pres">
      <dgm:prSet presAssocID="{61E7A8FF-89AF-448C-8BDD-22FB756B10F4}" presName="OneNode_1" presStyleLbl="node1" presStyleIdx="0" presStyleCnt="1" custLinFactNeighborX="14203" custLinFactNeighborY="-2804">
        <dgm:presLayoutVars>
          <dgm:bulletEnabled val="1"/>
        </dgm:presLayoutVars>
      </dgm:prSet>
      <dgm:spPr/>
    </dgm:pt>
  </dgm:ptLst>
  <dgm:cxnLst>
    <dgm:cxn modelId="{776E8B00-B5CF-49EF-A0F9-F5659F1E6FCD}" srcId="{61E7A8FF-89AF-448C-8BDD-22FB756B10F4}" destId="{00FFEDC0-8BB4-4D5F-81E7-0F6BD564F058}" srcOrd="0" destOrd="0" parTransId="{D050813F-F42E-4870-A022-2C0DFA921473}" sibTransId="{5BF6AFAB-8C65-4A15-9094-BA072FBCF1AB}"/>
    <dgm:cxn modelId="{631D7581-A402-4BE4-9C1F-9D78B470F354}" type="presOf" srcId="{00FFEDC0-8BB4-4D5F-81E7-0F6BD564F058}" destId="{CC3A19CC-C277-4E7C-A692-B908A0065088}" srcOrd="0" destOrd="0" presId="urn:microsoft.com/office/officeart/2005/8/layout/vProcess5"/>
    <dgm:cxn modelId="{8E544DC2-F42A-48DC-B44E-CBDB60BB4A8C}" type="presOf" srcId="{61E7A8FF-89AF-448C-8BDD-22FB756B10F4}" destId="{354DC1EE-4D20-49EB-BD44-B4927363473C}" srcOrd="0" destOrd="0" presId="urn:microsoft.com/office/officeart/2005/8/layout/vProcess5"/>
    <dgm:cxn modelId="{615E3579-8231-435C-B9EF-7ED12843BD26}" type="presParOf" srcId="{354DC1EE-4D20-49EB-BD44-B4927363473C}" destId="{64D0453F-32FE-471F-87ED-54A32055230B}" srcOrd="0" destOrd="0" presId="urn:microsoft.com/office/officeart/2005/8/layout/vProcess5"/>
    <dgm:cxn modelId="{754063E9-144A-4FAF-8D8E-E3763AEDC063}" type="presParOf" srcId="{354DC1EE-4D20-49EB-BD44-B4927363473C}" destId="{CC3A19CC-C277-4E7C-A692-B908A0065088}"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4B23DA-A513-4B56-89E0-782E1E967884}"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B7A7B59B-4C26-4030-BFAE-37F386885C0E}">
      <dgm:prSet/>
      <dgm:spPr/>
      <dgm:t>
        <a:bodyPr/>
        <a:lstStyle/>
        <a:p>
          <a:r>
            <a:rPr lang="en-GB"/>
            <a:t>Send and receive emails</a:t>
          </a:r>
          <a:endParaRPr lang="en-US"/>
        </a:p>
      </dgm:t>
    </dgm:pt>
    <dgm:pt modelId="{48B5E365-2F3F-4103-B080-E3F45D5FE632}" type="parTrans" cxnId="{B787A96B-1320-4A61-8FC0-F4FEAC5D70E5}">
      <dgm:prSet/>
      <dgm:spPr/>
      <dgm:t>
        <a:bodyPr/>
        <a:lstStyle/>
        <a:p>
          <a:endParaRPr lang="en-US"/>
        </a:p>
      </dgm:t>
    </dgm:pt>
    <dgm:pt modelId="{3A7A5F1A-ABC2-4006-BA06-602D7C3A353E}" type="sibTrans" cxnId="{B787A96B-1320-4A61-8FC0-F4FEAC5D70E5}">
      <dgm:prSet/>
      <dgm:spPr/>
      <dgm:t>
        <a:bodyPr/>
        <a:lstStyle/>
        <a:p>
          <a:endParaRPr lang="en-US"/>
        </a:p>
      </dgm:t>
    </dgm:pt>
    <dgm:pt modelId="{BC9896A5-0EF0-4137-8F46-05A504A3335E}">
      <dgm:prSet/>
      <dgm:spPr/>
      <dgm:t>
        <a:bodyPr/>
        <a:lstStyle/>
        <a:p>
          <a:r>
            <a:rPr lang="en-GB"/>
            <a:t>Organise messages into folders</a:t>
          </a:r>
          <a:endParaRPr lang="en-US"/>
        </a:p>
      </dgm:t>
    </dgm:pt>
    <dgm:pt modelId="{36556A2A-3483-4617-804C-922E1F143070}" type="parTrans" cxnId="{E1A4EB4A-DCEA-42DB-8158-9514A9D97044}">
      <dgm:prSet/>
      <dgm:spPr/>
      <dgm:t>
        <a:bodyPr/>
        <a:lstStyle/>
        <a:p>
          <a:endParaRPr lang="en-US"/>
        </a:p>
      </dgm:t>
    </dgm:pt>
    <dgm:pt modelId="{F9C4DCA3-A17D-432D-89AB-B4B6BF8DAB29}" type="sibTrans" cxnId="{E1A4EB4A-DCEA-42DB-8158-9514A9D97044}">
      <dgm:prSet/>
      <dgm:spPr/>
      <dgm:t>
        <a:bodyPr/>
        <a:lstStyle/>
        <a:p>
          <a:endParaRPr lang="en-US"/>
        </a:p>
      </dgm:t>
    </dgm:pt>
    <dgm:pt modelId="{B0A4EF8A-1FCF-4C79-9013-6CDFFA8E8026}">
      <dgm:prSet/>
      <dgm:spPr/>
      <dgm:t>
        <a:bodyPr/>
        <a:lstStyle/>
        <a:p>
          <a:r>
            <a:rPr lang="en-GB"/>
            <a:t>Use search tools to quickly find emails</a:t>
          </a:r>
          <a:endParaRPr lang="en-US"/>
        </a:p>
      </dgm:t>
    </dgm:pt>
    <dgm:pt modelId="{474A1278-D187-43CB-A60A-A4A1A7AE2822}" type="parTrans" cxnId="{E6C136D2-F269-42C3-BF03-3AD2ED0971EB}">
      <dgm:prSet/>
      <dgm:spPr/>
      <dgm:t>
        <a:bodyPr/>
        <a:lstStyle/>
        <a:p>
          <a:endParaRPr lang="en-US"/>
        </a:p>
      </dgm:t>
    </dgm:pt>
    <dgm:pt modelId="{8C3B4C69-D7A6-4442-895E-BF16B86EE567}" type="sibTrans" cxnId="{E6C136D2-F269-42C3-BF03-3AD2ED0971EB}">
      <dgm:prSet/>
      <dgm:spPr/>
      <dgm:t>
        <a:bodyPr/>
        <a:lstStyle/>
        <a:p>
          <a:endParaRPr lang="en-US"/>
        </a:p>
      </dgm:t>
    </dgm:pt>
    <dgm:pt modelId="{182EE843-5297-49C1-8802-8B8A399FFC8E}">
      <dgm:prSet/>
      <dgm:spPr/>
      <dgm:t>
        <a:bodyPr/>
        <a:lstStyle/>
        <a:p>
          <a:r>
            <a:rPr lang="en-GB"/>
            <a:t>Calendar to schedule meetings and appointments</a:t>
          </a:r>
          <a:endParaRPr lang="en-US"/>
        </a:p>
      </dgm:t>
    </dgm:pt>
    <dgm:pt modelId="{E8796C7E-9D84-44DA-87CB-8A149E3B63BB}" type="parTrans" cxnId="{6FD44C5C-2646-49CB-A2D9-EFEDAAA3D023}">
      <dgm:prSet/>
      <dgm:spPr/>
      <dgm:t>
        <a:bodyPr/>
        <a:lstStyle/>
        <a:p>
          <a:endParaRPr lang="en-US"/>
        </a:p>
      </dgm:t>
    </dgm:pt>
    <dgm:pt modelId="{E19AAEB5-01B6-4F9B-A767-654AA077CBAD}" type="sibTrans" cxnId="{6FD44C5C-2646-49CB-A2D9-EFEDAAA3D023}">
      <dgm:prSet/>
      <dgm:spPr/>
      <dgm:t>
        <a:bodyPr/>
        <a:lstStyle/>
        <a:p>
          <a:endParaRPr lang="en-US"/>
        </a:p>
      </dgm:t>
    </dgm:pt>
    <dgm:pt modelId="{17977EBD-8510-44F8-86BE-60536AE6BFA0}">
      <dgm:prSet/>
      <dgm:spPr/>
      <dgm:t>
        <a:bodyPr/>
        <a:lstStyle/>
        <a:p>
          <a:r>
            <a:rPr lang="en-GB"/>
            <a:t>Set reminders for important events</a:t>
          </a:r>
          <a:endParaRPr lang="en-US"/>
        </a:p>
      </dgm:t>
    </dgm:pt>
    <dgm:pt modelId="{19DB68F5-CC28-4ED9-B48F-B6AB89D8D7EA}" type="parTrans" cxnId="{0C9770E1-FD04-43DF-AE9E-462BD1D06E20}">
      <dgm:prSet/>
      <dgm:spPr/>
      <dgm:t>
        <a:bodyPr/>
        <a:lstStyle/>
        <a:p>
          <a:endParaRPr lang="en-US"/>
        </a:p>
      </dgm:t>
    </dgm:pt>
    <dgm:pt modelId="{FFD07EC1-5897-4996-A258-404346E9B640}" type="sibTrans" cxnId="{0C9770E1-FD04-43DF-AE9E-462BD1D06E20}">
      <dgm:prSet/>
      <dgm:spPr/>
      <dgm:t>
        <a:bodyPr/>
        <a:lstStyle/>
        <a:p>
          <a:endParaRPr lang="en-US"/>
        </a:p>
      </dgm:t>
    </dgm:pt>
    <dgm:pt modelId="{F9A6B922-F6BF-4D90-9225-615D5A25293F}">
      <dgm:prSet/>
      <dgm:spPr/>
      <dgm:t>
        <a:bodyPr/>
        <a:lstStyle/>
        <a:p>
          <a:r>
            <a:rPr lang="en-GB"/>
            <a:t>Share calendars with collegues or family</a:t>
          </a:r>
          <a:endParaRPr lang="en-US"/>
        </a:p>
      </dgm:t>
    </dgm:pt>
    <dgm:pt modelId="{7B754FAB-58B0-4952-B700-3FC2011CF5F9}" type="parTrans" cxnId="{0339B269-9EEB-408A-A34F-89DB14F969A0}">
      <dgm:prSet/>
      <dgm:spPr/>
      <dgm:t>
        <a:bodyPr/>
        <a:lstStyle/>
        <a:p>
          <a:endParaRPr lang="en-US"/>
        </a:p>
      </dgm:t>
    </dgm:pt>
    <dgm:pt modelId="{8B08E5E2-C976-48C3-974E-5753653F44E7}" type="sibTrans" cxnId="{0339B269-9EEB-408A-A34F-89DB14F969A0}">
      <dgm:prSet/>
      <dgm:spPr/>
      <dgm:t>
        <a:bodyPr/>
        <a:lstStyle/>
        <a:p>
          <a:endParaRPr lang="en-US"/>
        </a:p>
      </dgm:t>
    </dgm:pt>
    <dgm:pt modelId="{E2469C4A-E94E-4E63-92C2-7E182FC2F925}">
      <dgm:prSet/>
      <dgm:spPr/>
      <dgm:t>
        <a:bodyPr/>
        <a:lstStyle/>
        <a:p>
          <a:r>
            <a:rPr lang="en-GB"/>
            <a:t>Save contacts, store information, organise  and manage</a:t>
          </a:r>
          <a:endParaRPr lang="en-US"/>
        </a:p>
      </dgm:t>
    </dgm:pt>
    <dgm:pt modelId="{52403021-ADEC-4E5B-86B0-D172EDEEAF8F}" type="parTrans" cxnId="{6842A5B0-D221-4BC4-B83A-152CE957B8F2}">
      <dgm:prSet/>
      <dgm:spPr/>
      <dgm:t>
        <a:bodyPr/>
        <a:lstStyle/>
        <a:p>
          <a:endParaRPr lang="en-US"/>
        </a:p>
      </dgm:t>
    </dgm:pt>
    <dgm:pt modelId="{F466DE79-4A90-4B3D-8280-567162744ECD}" type="sibTrans" cxnId="{6842A5B0-D221-4BC4-B83A-152CE957B8F2}">
      <dgm:prSet/>
      <dgm:spPr/>
      <dgm:t>
        <a:bodyPr/>
        <a:lstStyle/>
        <a:p>
          <a:endParaRPr lang="en-US"/>
        </a:p>
      </dgm:t>
    </dgm:pt>
    <dgm:pt modelId="{1819172C-3D10-4615-9D01-C88EA4561618}">
      <dgm:prSet/>
      <dgm:spPr/>
      <dgm:t>
        <a:bodyPr/>
        <a:lstStyle/>
        <a:p>
          <a:r>
            <a:rPr lang="en-GB"/>
            <a:t>Easily  to email or call saved contacts</a:t>
          </a:r>
          <a:endParaRPr lang="en-US"/>
        </a:p>
      </dgm:t>
    </dgm:pt>
    <dgm:pt modelId="{A0E704F4-D1B9-414C-8CDC-D73CD3759201}" type="parTrans" cxnId="{82BE0592-E93B-4C27-AFAD-78D6A49E4DC2}">
      <dgm:prSet/>
      <dgm:spPr/>
      <dgm:t>
        <a:bodyPr/>
        <a:lstStyle/>
        <a:p>
          <a:endParaRPr lang="en-US"/>
        </a:p>
      </dgm:t>
    </dgm:pt>
    <dgm:pt modelId="{B03D3808-B4B1-40F0-9AF5-4E643622305A}" type="sibTrans" cxnId="{82BE0592-E93B-4C27-AFAD-78D6A49E4DC2}">
      <dgm:prSet/>
      <dgm:spPr/>
      <dgm:t>
        <a:bodyPr/>
        <a:lstStyle/>
        <a:p>
          <a:endParaRPr lang="en-US"/>
        </a:p>
      </dgm:t>
    </dgm:pt>
    <dgm:pt modelId="{C7EEBE0C-3686-4644-A7B8-224D68707CA7}">
      <dgm:prSet phldrT="[Text]" phldr="0"/>
      <dgm:spPr/>
      <dgm:t>
        <a:bodyPr/>
        <a:lstStyle/>
        <a:p>
          <a:r>
            <a:rPr lang="en-GB"/>
            <a:t>Create tasks and reminders </a:t>
          </a:r>
        </a:p>
      </dgm:t>
    </dgm:pt>
    <dgm:pt modelId="{131ED237-1142-469E-9277-131291268E4D}" type="parTrans" cxnId="{3E8FA28E-05A2-4640-82F9-CD76211B021D}">
      <dgm:prSet/>
      <dgm:spPr/>
      <dgm:t>
        <a:bodyPr/>
        <a:lstStyle/>
        <a:p>
          <a:endParaRPr lang="en-GB"/>
        </a:p>
      </dgm:t>
    </dgm:pt>
    <dgm:pt modelId="{A2882826-0284-4B45-8E5E-F14C43C047FB}" type="sibTrans" cxnId="{3E8FA28E-05A2-4640-82F9-CD76211B021D}">
      <dgm:prSet/>
      <dgm:spPr/>
      <dgm:t>
        <a:bodyPr/>
        <a:lstStyle/>
        <a:p>
          <a:endParaRPr lang="en-GB"/>
        </a:p>
      </dgm:t>
    </dgm:pt>
    <dgm:pt modelId="{704B0CB0-BFD3-454C-AAB7-E250293502A6}">
      <dgm:prSet phldrT="[Text]" phldr="0"/>
      <dgm:spPr/>
      <dgm:t>
        <a:bodyPr/>
        <a:lstStyle/>
        <a:p>
          <a:r>
            <a:rPr lang="en-GB"/>
            <a:t>Track deadlines and projects </a:t>
          </a:r>
        </a:p>
      </dgm:t>
    </dgm:pt>
    <dgm:pt modelId="{27AECDD0-67E7-4EA3-840E-2EF7CF59BF56}" type="parTrans" cxnId="{9FC32689-8EA2-4A23-8782-2092F9CE6461}">
      <dgm:prSet/>
      <dgm:spPr/>
      <dgm:t>
        <a:bodyPr/>
        <a:lstStyle/>
        <a:p>
          <a:endParaRPr lang="en-GB"/>
        </a:p>
      </dgm:t>
    </dgm:pt>
    <dgm:pt modelId="{7A64630C-B6D7-4A00-BE22-467FA85B1FCD}" type="sibTrans" cxnId="{9FC32689-8EA2-4A23-8782-2092F9CE6461}">
      <dgm:prSet/>
      <dgm:spPr/>
      <dgm:t>
        <a:bodyPr/>
        <a:lstStyle/>
        <a:p>
          <a:endParaRPr lang="en-GB"/>
        </a:p>
      </dgm:t>
    </dgm:pt>
    <dgm:pt modelId="{B2EECC00-D356-4320-8DCD-279456B1A52A}">
      <dgm:prSet phldrT="[Text]" phldr="0"/>
      <dgm:spPr/>
      <dgm:t>
        <a:bodyPr/>
        <a:lstStyle/>
        <a:p>
          <a:r>
            <a:rPr lang="en-GB"/>
            <a:t>Protects from spam and phishing</a:t>
          </a:r>
        </a:p>
      </dgm:t>
    </dgm:pt>
    <dgm:pt modelId="{F0A40C32-22BF-40F9-92D0-EF4AA5973E26}" type="parTrans" cxnId="{A84E6B5C-FF78-4CBC-A8EB-938A732EE62D}">
      <dgm:prSet/>
      <dgm:spPr/>
      <dgm:t>
        <a:bodyPr/>
        <a:lstStyle/>
        <a:p>
          <a:endParaRPr lang="en-GB"/>
        </a:p>
      </dgm:t>
    </dgm:pt>
    <dgm:pt modelId="{11A2DCE4-1D25-49B3-BA8A-AE62FE26CAD3}" type="sibTrans" cxnId="{A84E6B5C-FF78-4CBC-A8EB-938A732EE62D}">
      <dgm:prSet/>
      <dgm:spPr/>
      <dgm:t>
        <a:bodyPr/>
        <a:lstStyle/>
        <a:p>
          <a:endParaRPr lang="en-GB"/>
        </a:p>
      </dgm:t>
    </dgm:pt>
    <dgm:pt modelId="{09ACEE0F-8B20-46A8-8466-C276FF38B71F}">
      <dgm:prSet phldrT="[Text]" phldr="0"/>
      <dgm:spPr/>
      <dgm:t>
        <a:bodyPr/>
        <a:lstStyle/>
        <a:p>
          <a:r>
            <a:rPr lang="en-GB"/>
            <a:t>Only limitation is limit on folders (10000), items (5000) and received messages (5000 daily)</a:t>
          </a:r>
        </a:p>
      </dgm:t>
    </dgm:pt>
    <dgm:pt modelId="{29EA3376-D92E-43A7-AF51-90677A038D7E}" type="parTrans" cxnId="{B2C9B6DD-9EC9-4D5C-B14C-E0393422981D}">
      <dgm:prSet/>
      <dgm:spPr/>
      <dgm:t>
        <a:bodyPr/>
        <a:lstStyle/>
        <a:p>
          <a:endParaRPr lang="en-GB"/>
        </a:p>
      </dgm:t>
    </dgm:pt>
    <dgm:pt modelId="{6E91CD50-8ABA-4115-A91E-95AA295D47FC}" type="sibTrans" cxnId="{B2C9B6DD-9EC9-4D5C-B14C-E0393422981D}">
      <dgm:prSet/>
      <dgm:spPr/>
      <dgm:t>
        <a:bodyPr/>
        <a:lstStyle/>
        <a:p>
          <a:endParaRPr lang="en-GB"/>
        </a:p>
      </dgm:t>
    </dgm:pt>
    <dgm:pt modelId="{6C22505C-0A12-4855-8C73-6F9AB5DE4262}" type="pres">
      <dgm:prSet presAssocID="{144B23DA-A513-4B56-89E0-782E1E967884}" presName="Name0" presStyleCnt="0">
        <dgm:presLayoutVars>
          <dgm:dir/>
          <dgm:resizeHandles val="exact"/>
        </dgm:presLayoutVars>
      </dgm:prSet>
      <dgm:spPr/>
    </dgm:pt>
    <dgm:pt modelId="{245872AC-105B-45D5-B26A-CF2DE9A1E556}" type="pres">
      <dgm:prSet presAssocID="{B7A7B59B-4C26-4030-BFAE-37F386885C0E}" presName="node" presStyleLbl="node1" presStyleIdx="0" presStyleCnt="12">
        <dgm:presLayoutVars>
          <dgm:bulletEnabled val="1"/>
        </dgm:presLayoutVars>
      </dgm:prSet>
      <dgm:spPr/>
    </dgm:pt>
    <dgm:pt modelId="{DF7D0FEE-3521-44C0-BFE6-56C773F47358}" type="pres">
      <dgm:prSet presAssocID="{3A7A5F1A-ABC2-4006-BA06-602D7C3A353E}" presName="sibTrans" presStyleLbl="sibTrans1D1" presStyleIdx="0" presStyleCnt="11"/>
      <dgm:spPr/>
    </dgm:pt>
    <dgm:pt modelId="{A8B5CBC9-33F5-41B9-9255-BEF44C5D784E}" type="pres">
      <dgm:prSet presAssocID="{3A7A5F1A-ABC2-4006-BA06-602D7C3A353E}" presName="connectorText" presStyleLbl="sibTrans1D1" presStyleIdx="0" presStyleCnt="11"/>
      <dgm:spPr/>
    </dgm:pt>
    <dgm:pt modelId="{54FFC9D5-CD18-4A92-8648-41A3292609F1}" type="pres">
      <dgm:prSet presAssocID="{BC9896A5-0EF0-4137-8F46-05A504A3335E}" presName="node" presStyleLbl="node1" presStyleIdx="1" presStyleCnt="12">
        <dgm:presLayoutVars>
          <dgm:bulletEnabled val="1"/>
        </dgm:presLayoutVars>
      </dgm:prSet>
      <dgm:spPr/>
    </dgm:pt>
    <dgm:pt modelId="{2472921E-9A25-446D-A41C-CE56B6408115}" type="pres">
      <dgm:prSet presAssocID="{F9C4DCA3-A17D-432D-89AB-B4B6BF8DAB29}" presName="sibTrans" presStyleLbl="sibTrans1D1" presStyleIdx="1" presStyleCnt="11"/>
      <dgm:spPr/>
    </dgm:pt>
    <dgm:pt modelId="{4AFC8571-7457-481A-A080-8E2FD3CE282D}" type="pres">
      <dgm:prSet presAssocID="{F9C4DCA3-A17D-432D-89AB-B4B6BF8DAB29}" presName="connectorText" presStyleLbl="sibTrans1D1" presStyleIdx="1" presStyleCnt="11"/>
      <dgm:spPr/>
    </dgm:pt>
    <dgm:pt modelId="{E64C5F85-AFC8-472B-B02C-03C254CC8A3F}" type="pres">
      <dgm:prSet presAssocID="{B0A4EF8A-1FCF-4C79-9013-6CDFFA8E8026}" presName="node" presStyleLbl="node1" presStyleIdx="2" presStyleCnt="12">
        <dgm:presLayoutVars>
          <dgm:bulletEnabled val="1"/>
        </dgm:presLayoutVars>
      </dgm:prSet>
      <dgm:spPr/>
    </dgm:pt>
    <dgm:pt modelId="{CC06F910-07F8-495E-8D90-C6607E80D16C}" type="pres">
      <dgm:prSet presAssocID="{8C3B4C69-D7A6-4442-895E-BF16B86EE567}" presName="sibTrans" presStyleLbl="sibTrans1D1" presStyleIdx="2" presStyleCnt="11"/>
      <dgm:spPr/>
    </dgm:pt>
    <dgm:pt modelId="{5B473287-E356-4133-86C4-50E7D9584556}" type="pres">
      <dgm:prSet presAssocID="{8C3B4C69-D7A6-4442-895E-BF16B86EE567}" presName="connectorText" presStyleLbl="sibTrans1D1" presStyleIdx="2" presStyleCnt="11"/>
      <dgm:spPr/>
    </dgm:pt>
    <dgm:pt modelId="{F9AE7E0E-7AC6-482E-B3D6-C8B7B270EDAB}" type="pres">
      <dgm:prSet presAssocID="{182EE843-5297-49C1-8802-8B8A399FFC8E}" presName="node" presStyleLbl="node1" presStyleIdx="3" presStyleCnt="12">
        <dgm:presLayoutVars>
          <dgm:bulletEnabled val="1"/>
        </dgm:presLayoutVars>
      </dgm:prSet>
      <dgm:spPr/>
    </dgm:pt>
    <dgm:pt modelId="{3F17135C-ADD6-471C-B80E-3292340D117B}" type="pres">
      <dgm:prSet presAssocID="{E19AAEB5-01B6-4F9B-A767-654AA077CBAD}" presName="sibTrans" presStyleLbl="sibTrans1D1" presStyleIdx="3" presStyleCnt="11"/>
      <dgm:spPr/>
    </dgm:pt>
    <dgm:pt modelId="{FB5A8297-C709-4DBF-83FF-4A0B4BA561D5}" type="pres">
      <dgm:prSet presAssocID="{E19AAEB5-01B6-4F9B-A767-654AA077CBAD}" presName="connectorText" presStyleLbl="sibTrans1D1" presStyleIdx="3" presStyleCnt="11"/>
      <dgm:spPr/>
    </dgm:pt>
    <dgm:pt modelId="{79438ED8-E1E0-42FB-BAE0-7BA1FB1A06CB}" type="pres">
      <dgm:prSet presAssocID="{17977EBD-8510-44F8-86BE-60536AE6BFA0}" presName="node" presStyleLbl="node1" presStyleIdx="4" presStyleCnt="12">
        <dgm:presLayoutVars>
          <dgm:bulletEnabled val="1"/>
        </dgm:presLayoutVars>
      </dgm:prSet>
      <dgm:spPr/>
    </dgm:pt>
    <dgm:pt modelId="{54F0922F-D21B-41BC-8129-2C27FDFF8E33}" type="pres">
      <dgm:prSet presAssocID="{FFD07EC1-5897-4996-A258-404346E9B640}" presName="sibTrans" presStyleLbl="sibTrans1D1" presStyleIdx="4" presStyleCnt="11"/>
      <dgm:spPr/>
    </dgm:pt>
    <dgm:pt modelId="{430DBF9D-329E-48CB-923D-93243286EDF6}" type="pres">
      <dgm:prSet presAssocID="{FFD07EC1-5897-4996-A258-404346E9B640}" presName="connectorText" presStyleLbl="sibTrans1D1" presStyleIdx="4" presStyleCnt="11"/>
      <dgm:spPr/>
    </dgm:pt>
    <dgm:pt modelId="{C4637F74-EDB2-4DB1-82F2-4A01C65A92A2}" type="pres">
      <dgm:prSet presAssocID="{F9A6B922-F6BF-4D90-9225-615D5A25293F}" presName="node" presStyleLbl="node1" presStyleIdx="5" presStyleCnt="12">
        <dgm:presLayoutVars>
          <dgm:bulletEnabled val="1"/>
        </dgm:presLayoutVars>
      </dgm:prSet>
      <dgm:spPr/>
    </dgm:pt>
    <dgm:pt modelId="{3655FDA6-6F80-4997-B419-3D9DB207705A}" type="pres">
      <dgm:prSet presAssocID="{8B08E5E2-C976-48C3-974E-5753653F44E7}" presName="sibTrans" presStyleLbl="sibTrans1D1" presStyleIdx="5" presStyleCnt="11"/>
      <dgm:spPr/>
    </dgm:pt>
    <dgm:pt modelId="{7CA34BB8-09B0-48E9-942A-8A2221CA7FA9}" type="pres">
      <dgm:prSet presAssocID="{8B08E5E2-C976-48C3-974E-5753653F44E7}" presName="connectorText" presStyleLbl="sibTrans1D1" presStyleIdx="5" presStyleCnt="11"/>
      <dgm:spPr/>
    </dgm:pt>
    <dgm:pt modelId="{6730FE3F-7344-47B9-8FB5-4117863519A3}" type="pres">
      <dgm:prSet presAssocID="{E2469C4A-E94E-4E63-92C2-7E182FC2F925}" presName="node" presStyleLbl="node1" presStyleIdx="6" presStyleCnt="12">
        <dgm:presLayoutVars>
          <dgm:bulletEnabled val="1"/>
        </dgm:presLayoutVars>
      </dgm:prSet>
      <dgm:spPr/>
    </dgm:pt>
    <dgm:pt modelId="{4812FF87-E5B2-4BED-8807-8495853A53F7}" type="pres">
      <dgm:prSet presAssocID="{F466DE79-4A90-4B3D-8280-567162744ECD}" presName="sibTrans" presStyleLbl="sibTrans1D1" presStyleIdx="6" presStyleCnt="11"/>
      <dgm:spPr/>
    </dgm:pt>
    <dgm:pt modelId="{07FF0B16-23E7-4C38-B1A2-56DCA0239F69}" type="pres">
      <dgm:prSet presAssocID="{F466DE79-4A90-4B3D-8280-567162744ECD}" presName="connectorText" presStyleLbl="sibTrans1D1" presStyleIdx="6" presStyleCnt="11"/>
      <dgm:spPr/>
    </dgm:pt>
    <dgm:pt modelId="{C0DA8EC9-00C9-4FE5-875D-82DE0BCC2C72}" type="pres">
      <dgm:prSet presAssocID="{1819172C-3D10-4615-9D01-C88EA4561618}" presName="node" presStyleLbl="node1" presStyleIdx="7" presStyleCnt="12">
        <dgm:presLayoutVars>
          <dgm:bulletEnabled val="1"/>
        </dgm:presLayoutVars>
      </dgm:prSet>
      <dgm:spPr/>
    </dgm:pt>
    <dgm:pt modelId="{7A8EE568-D5CC-4803-8FF6-3D16AB196511}" type="pres">
      <dgm:prSet presAssocID="{B03D3808-B4B1-40F0-9AF5-4E643622305A}" presName="sibTrans" presStyleLbl="sibTrans1D1" presStyleIdx="7" presStyleCnt="11"/>
      <dgm:spPr/>
    </dgm:pt>
    <dgm:pt modelId="{7D200C1A-2A12-4C25-9965-5555F7DCF8D3}" type="pres">
      <dgm:prSet presAssocID="{B03D3808-B4B1-40F0-9AF5-4E643622305A}" presName="connectorText" presStyleLbl="sibTrans1D1" presStyleIdx="7" presStyleCnt="11"/>
      <dgm:spPr/>
    </dgm:pt>
    <dgm:pt modelId="{4D78283C-6ACD-48A2-8473-9BCDE7D0B39E}" type="pres">
      <dgm:prSet presAssocID="{C7EEBE0C-3686-4644-A7B8-224D68707CA7}" presName="node" presStyleLbl="node1" presStyleIdx="8" presStyleCnt="12">
        <dgm:presLayoutVars>
          <dgm:bulletEnabled val="1"/>
        </dgm:presLayoutVars>
      </dgm:prSet>
      <dgm:spPr/>
    </dgm:pt>
    <dgm:pt modelId="{997148DB-C5A6-43C8-B52C-70B54593C181}" type="pres">
      <dgm:prSet presAssocID="{A2882826-0284-4B45-8E5E-F14C43C047FB}" presName="sibTrans" presStyleLbl="sibTrans1D1" presStyleIdx="8" presStyleCnt="11"/>
      <dgm:spPr/>
    </dgm:pt>
    <dgm:pt modelId="{A29E95E6-8AE3-4BA0-ABA5-7BAB583BFCDE}" type="pres">
      <dgm:prSet presAssocID="{A2882826-0284-4B45-8E5E-F14C43C047FB}" presName="connectorText" presStyleLbl="sibTrans1D1" presStyleIdx="8" presStyleCnt="11"/>
      <dgm:spPr/>
    </dgm:pt>
    <dgm:pt modelId="{C01BC71F-1073-49C8-A05F-5A02607D71F8}" type="pres">
      <dgm:prSet presAssocID="{704B0CB0-BFD3-454C-AAB7-E250293502A6}" presName="node" presStyleLbl="node1" presStyleIdx="9" presStyleCnt="12">
        <dgm:presLayoutVars>
          <dgm:bulletEnabled val="1"/>
        </dgm:presLayoutVars>
      </dgm:prSet>
      <dgm:spPr/>
    </dgm:pt>
    <dgm:pt modelId="{3FB46219-471F-4EBB-B21C-16065A5A0D0A}" type="pres">
      <dgm:prSet presAssocID="{7A64630C-B6D7-4A00-BE22-467FA85B1FCD}" presName="sibTrans" presStyleLbl="sibTrans1D1" presStyleIdx="9" presStyleCnt="11"/>
      <dgm:spPr/>
    </dgm:pt>
    <dgm:pt modelId="{40514864-58FD-4516-822B-15BDA6DE3EAE}" type="pres">
      <dgm:prSet presAssocID="{7A64630C-B6D7-4A00-BE22-467FA85B1FCD}" presName="connectorText" presStyleLbl="sibTrans1D1" presStyleIdx="9" presStyleCnt="11"/>
      <dgm:spPr/>
    </dgm:pt>
    <dgm:pt modelId="{7DA00052-5A8A-4A5C-96CD-6DDC7B850295}" type="pres">
      <dgm:prSet presAssocID="{B2EECC00-D356-4320-8DCD-279456B1A52A}" presName="node" presStyleLbl="node1" presStyleIdx="10" presStyleCnt="12" custLinFactNeighborX="4161" custLinFactNeighborY="-991">
        <dgm:presLayoutVars>
          <dgm:bulletEnabled val="1"/>
        </dgm:presLayoutVars>
      </dgm:prSet>
      <dgm:spPr/>
    </dgm:pt>
    <dgm:pt modelId="{3D227A0F-1985-4132-BEAD-49E866AF241C}" type="pres">
      <dgm:prSet presAssocID="{11A2DCE4-1D25-49B3-BA8A-AE62FE26CAD3}" presName="sibTrans" presStyleLbl="sibTrans1D1" presStyleIdx="10" presStyleCnt="11"/>
      <dgm:spPr/>
    </dgm:pt>
    <dgm:pt modelId="{49ACD4B5-2197-4C78-BBBB-A9ED92D9DCA4}" type="pres">
      <dgm:prSet presAssocID="{11A2DCE4-1D25-49B3-BA8A-AE62FE26CAD3}" presName="connectorText" presStyleLbl="sibTrans1D1" presStyleIdx="10" presStyleCnt="11"/>
      <dgm:spPr/>
    </dgm:pt>
    <dgm:pt modelId="{0CF66394-5790-4C0E-8624-8958980C63B1}" type="pres">
      <dgm:prSet presAssocID="{09ACEE0F-8B20-46A8-8466-C276FF38B71F}" presName="node" presStyleLbl="node1" presStyleIdx="11" presStyleCnt="12">
        <dgm:presLayoutVars>
          <dgm:bulletEnabled val="1"/>
        </dgm:presLayoutVars>
      </dgm:prSet>
      <dgm:spPr/>
    </dgm:pt>
  </dgm:ptLst>
  <dgm:cxnLst>
    <dgm:cxn modelId="{7B872903-A616-41B1-8475-1B344B43AFE2}" type="presOf" srcId="{17977EBD-8510-44F8-86BE-60536AE6BFA0}" destId="{79438ED8-E1E0-42FB-BAE0-7BA1FB1A06CB}" srcOrd="0" destOrd="0" presId="urn:microsoft.com/office/officeart/2016/7/layout/RepeatingBendingProcessNew"/>
    <dgm:cxn modelId="{A16E9908-F0EB-496B-AFBF-21F059017DB3}" type="presOf" srcId="{3A7A5F1A-ABC2-4006-BA06-602D7C3A353E}" destId="{A8B5CBC9-33F5-41B9-9255-BEF44C5D784E}" srcOrd="1" destOrd="0" presId="urn:microsoft.com/office/officeart/2016/7/layout/RepeatingBendingProcessNew"/>
    <dgm:cxn modelId="{1EA3D70D-5CFD-4699-A7C4-B2D5630110A5}" type="presOf" srcId="{BC9896A5-0EF0-4137-8F46-05A504A3335E}" destId="{54FFC9D5-CD18-4A92-8648-41A3292609F1}" srcOrd="0" destOrd="0" presId="urn:microsoft.com/office/officeart/2016/7/layout/RepeatingBendingProcessNew"/>
    <dgm:cxn modelId="{C5BAD20F-27C4-4C65-85F3-4A45E5C2A7A8}" type="presOf" srcId="{182EE843-5297-49C1-8802-8B8A399FFC8E}" destId="{F9AE7E0E-7AC6-482E-B3D6-C8B7B270EDAB}" srcOrd="0" destOrd="0" presId="urn:microsoft.com/office/officeart/2016/7/layout/RepeatingBendingProcessNew"/>
    <dgm:cxn modelId="{C9F9321C-D4EC-4A19-AC68-206B67C8F989}" type="presOf" srcId="{B0A4EF8A-1FCF-4C79-9013-6CDFFA8E8026}" destId="{E64C5F85-AFC8-472B-B02C-03C254CC8A3F}" srcOrd="0" destOrd="0" presId="urn:microsoft.com/office/officeart/2016/7/layout/RepeatingBendingProcessNew"/>
    <dgm:cxn modelId="{7E333E1D-9D0D-4F78-8953-592C67EFA2EF}" type="presOf" srcId="{E19AAEB5-01B6-4F9B-A767-654AA077CBAD}" destId="{FB5A8297-C709-4DBF-83FF-4A0B4BA561D5}" srcOrd="1" destOrd="0" presId="urn:microsoft.com/office/officeart/2016/7/layout/RepeatingBendingProcessNew"/>
    <dgm:cxn modelId="{15CD042E-66D6-4A47-9651-2220FE10BD35}" type="presOf" srcId="{11A2DCE4-1D25-49B3-BA8A-AE62FE26CAD3}" destId="{3D227A0F-1985-4132-BEAD-49E866AF241C}" srcOrd="0" destOrd="0" presId="urn:microsoft.com/office/officeart/2016/7/layout/RepeatingBendingProcessNew"/>
    <dgm:cxn modelId="{42229A30-69B7-442F-BDBC-2187FCC6BEE2}" type="presOf" srcId="{F9A6B922-F6BF-4D90-9225-615D5A25293F}" destId="{C4637F74-EDB2-4DB1-82F2-4A01C65A92A2}" srcOrd="0" destOrd="0" presId="urn:microsoft.com/office/officeart/2016/7/layout/RepeatingBendingProcessNew"/>
    <dgm:cxn modelId="{446AAA33-7522-447A-8B52-7D94FE04B2CC}" type="presOf" srcId="{B03D3808-B4B1-40F0-9AF5-4E643622305A}" destId="{7A8EE568-D5CC-4803-8FF6-3D16AB196511}" srcOrd="0" destOrd="0" presId="urn:microsoft.com/office/officeart/2016/7/layout/RepeatingBendingProcessNew"/>
    <dgm:cxn modelId="{24022E3D-744B-431A-9D35-19AAC73B0E4C}" type="presOf" srcId="{F9C4DCA3-A17D-432D-89AB-B4B6BF8DAB29}" destId="{2472921E-9A25-446D-A41C-CE56B6408115}" srcOrd="0" destOrd="0" presId="urn:microsoft.com/office/officeart/2016/7/layout/RepeatingBendingProcessNew"/>
    <dgm:cxn modelId="{F270683D-4A75-4E8D-9035-7BAF0024BC27}" type="presOf" srcId="{B2EECC00-D356-4320-8DCD-279456B1A52A}" destId="{7DA00052-5A8A-4A5C-96CD-6DDC7B850295}" srcOrd="0" destOrd="0" presId="urn:microsoft.com/office/officeart/2016/7/layout/RepeatingBendingProcessNew"/>
    <dgm:cxn modelId="{A84E6B5C-FF78-4CBC-A8EB-938A732EE62D}" srcId="{144B23DA-A513-4B56-89E0-782E1E967884}" destId="{B2EECC00-D356-4320-8DCD-279456B1A52A}" srcOrd="10" destOrd="0" parTransId="{F0A40C32-22BF-40F9-92D0-EF4AA5973E26}" sibTransId="{11A2DCE4-1D25-49B3-BA8A-AE62FE26CAD3}"/>
    <dgm:cxn modelId="{6FD44C5C-2646-49CB-A2D9-EFEDAAA3D023}" srcId="{144B23DA-A513-4B56-89E0-782E1E967884}" destId="{182EE843-5297-49C1-8802-8B8A399FFC8E}" srcOrd="3" destOrd="0" parTransId="{E8796C7E-9D84-44DA-87CB-8A149E3B63BB}" sibTransId="{E19AAEB5-01B6-4F9B-A767-654AA077CBAD}"/>
    <dgm:cxn modelId="{4A7F175D-FAA4-4DA7-AFB8-541C7C733219}" type="presOf" srcId="{1819172C-3D10-4615-9D01-C88EA4561618}" destId="{C0DA8EC9-00C9-4FE5-875D-82DE0BCC2C72}" srcOrd="0" destOrd="0" presId="urn:microsoft.com/office/officeart/2016/7/layout/RepeatingBendingProcessNew"/>
    <dgm:cxn modelId="{C7515641-A01D-4F52-B3D9-683CEE614777}" type="presOf" srcId="{7A64630C-B6D7-4A00-BE22-467FA85B1FCD}" destId="{40514864-58FD-4516-822B-15BDA6DE3EAE}" srcOrd="1" destOrd="0" presId="urn:microsoft.com/office/officeart/2016/7/layout/RepeatingBendingProcessNew"/>
    <dgm:cxn modelId="{0339B269-9EEB-408A-A34F-89DB14F969A0}" srcId="{144B23DA-A513-4B56-89E0-782E1E967884}" destId="{F9A6B922-F6BF-4D90-9225-615D5A25293F}" srcOrd="5" destOrd="0" parTransId="{7B754FAB-58B0-4952-B700-3FC2011CF5F9}" sibTransId="{8B08E5E2-C976-48C3-974E-5753653F44E7}"/>
    <dgm:cxn modelId="{15F4574A-9849-44C3-9D8D-7D86BE6B5266}" type="presOf" srcId="{B03D3808-B4B1-40F0-9AF5-4E643622305A}" destId="{7D200C1A-2A12-4C25-9965-5555F7DCF8D3}" srcOrd="1" destOrd="0" presId="urn:microsoft.com/office/officeart/2016/7/layout/RepeatingBendingProcessNew"/>
    <dgm:cxn modelId="{E1A4EB4A-DCEA-42DB-8158-9514A9D97044}" srcId="{144B23DA-A513-4B56-89E0-782E1E967884}" destId="{BC9896A5-0EF0-4137-8F46-05A504A3335E}" srcOrd="1" destOrd="0" parTransId="{36556A2A-3483-4617-804C-922E1F143070}" sibTransId="{F9C4DCA3-A17D-432D-89AB-B4B6BF8DAB29}"/>
    <dgm:cxn modelId="{B787A96B-1320-4A61-8FC0-F4FEAC5D70E5}" srcId="{144B23DA-A513-4B56-89E0-782E1E967884}" destId="{B7A7B59B-4C26-4030-BFAE-37F386885C0E}" srcOrd="0" destOrd="0" parTransId="{48B5E365-2F3F-4103-B080-E3F45D5FE632}" sibTransId="{3A7A5F1A-ABC2-4006-BA06-602D7C3A353E}"/>
    <dgm:cxn modelId="{2200B94C-5717-4B1D-95AC-253F3E92565B}" type="presOf" srcId="{7A64630C-B6D7-4A00-BE22-467FA85B1FCD}" destId="{3FB46219-471F-4EBB-B21C-16065A5A0D0A}" srcOrd="0" destOrd="0" presId="urn:microsoft.com/office/officeart/2016/7/layout/RepeatingBendingProcessNew"/>
    <dgm:cxn modelId="{59CDA579-356D-4537-A4D4-8F75FFF4246C}" type="presOf" srcId="{704B0CB0-BFD3-454C-AAB7-E250293502A6}" destId="{C01BC71F-1073-49C8-A05F-5A02607D71F8}" srcOrd="0" destOrd="0" presId="urn:microsoft.com/office/officeart/2016/7/layout/RepeatingBendingProcessNew"/>
    <dgm:cxn modelId="{80B3B07C-EA66-4B26-90AC-E1BF2A8B0CC7}" type="presOf" srcId="{FFD07EC1-5897-4996-A258-404346E9B640}" destId="{54F0922F-D21B-41BC-8129-2C27FDFF8E33}" srcOrd="0" destOrd="0" presId="urn:microsoft.com/office/officeart/2016/7/layout/RepeatingBendingProcessNew"/>
    <dgm:cxn modelId="{51AA7680-613D-44AF-88E3-46C4A9DBBF99}" type="presOf" srcId="{B7A7B59B-4C26-4030-BFAE-37F386885C0E}" destId="{245872AC-105B-45D5-B26A-CF2DE9A1E556}" srcOrd="0" destOrd="0" presId="urn:microsoft.com/office/officeart/2016/7/layout/RepeatingBendingProcessNew"/>
    <dgm:cxn modelId="{CA1F5B83-B36B-47C7-B913-6DA885A92F3F}" type="presOf" srcId="{A2882826-0284-4B45-8E5E-F14C43C047FB}" destId="{997148DB-C5A6-43C8-B52C-70B54593C181}" srcOrd="0" destOrd="0" presId="urn:microsoft.com/office/officeart/2016/7/layout/RepeatingBendingProcessNew"/>
    <dgm:cxn modelId="{9FC32689-8EA2-4A23-8782-2092F9CE6461}" srcId="{144B23DA-A513-4B56-89E0-782E1E967884}" destId="{704B0CB0-BFD3-454C-AAB7-E250293502A6}" srcOrd="9" destOrd="0" parTransId="{27AECDD0-67E7-4EA3-840E-2EF7CF59BF56}" sibTransId="{7A64630C-B6D7-4A00-BE22-467FA85B1FCD}"/>
    <dgm:cxn modelId="{9858758A-9704-448A-8CB2-24ABE37958E1}" type="presOf" srcId="{11A2DCE4-1D25-49B3-BA8A-AE62FE26CAD3}" destId="{49ACD4B5-2197-4C78-BBBB-A9ED92D9DCA4}" srcOrd="1" destOrd="0" presId="urn:microsoft.com/office/officeart/2016/7/layout/RepeatingBendingProcessNew"/>
    <dgm:cxn modelId="{9ADCCB8B-0B3D-4B05-BF0C-7D5890511868}" type="presOf" srcId="{8B08E5E2-C976-48C3-974E-5753653F44E7}" destId="{3655FDA6-6F80-4997-B419-3D9DB207705A}" srcOrd="0" destOrd="0" presId="urn:microsoft.com/office/officeart/2016/7/layout/RepeatingBendingProcessNew"/>
    <dgm:cxn modelId="{3E8FA28E-05A2-4640-82F9-CD76211B021D}" srcId="{144B23DA-A513-4B56-89E0-782E1E967884}" destId="{C7EEBE0C-3686-4644-A7B8-224D68707CA7}" srcOrd="8" destOrd="0" parTransId="{131ED237-1142-469E-9277-131291268E4D}" sibTransId="{A2882826-0284-4B45-8E5E-F14C43C047FB}"/>
    <dgm:cxn modelId="{96B6F98E-0124-42A4-A108-DD01B8D9C558}" type="presOf" srcId="{E2469C4A-E94E-4E63-92C2-7E182FC2F925}" destId="{6730FE3F-7344-47B9-8FB5-4117863519A3}" srcOrd="0" destOrd="0" presId="urn:microsoft.com/office/officeart/2016/7/layout/RepeatingBendingProcessNew"/>
    <dgm:cxn modelId="{82BE0592-E93B-4C27-AFAD-78D6A49E4DC2}" srcId="{144B23DA-A513-4B56-89E0-782E1E967884}" destId="{1819172C-3D10-4615-9D01-C88EA4561618}" srcOrd="7" destOrd="0" parTransId="{A0E704F4-D1B9-414C-8CDC-D73CD3759201}" sibTransId="{B03D3808-B4B1-40F0-9AF5-4E643622305A}"/>
    <dgm:cxn modelId="{6842A5B0-D221-4BC4-B83A-152CE957B8F2}" srcId="{144B23DA-A513-4B56-89E0-782E1E967884}" destId="{E2469C4A-E94E-4E63-92C2-7E182FC2F925}" srcOrd="6" destOrd="0" parTransId="{52403021-ADEC-4E5B-86B0-D172EDEEAF8F}" sibTransId="{F466DE79-4A90-4B3D-8280-567162744ECD}"/>
    <dgm:cxn modelId="{5A90CBB0-F682-41E0-94DD-2CB2E30AB719}" type="presOf" srcId="{C7EEBE0C-3686-4644-A7B8-224D68707CA7}" destId="{4D78283C-6ACD-48A2-8473-9BCDE7D0B39E}" srcOrd="0" destOrd="0" presId="urn:microsoft.com/office/officeart/2016/7/layout/RepeatingBendingProcessNew"/>
    <dgm:cxn modelId="{1B1327B3-3DB7-4CB1-944B-F194177F1790}" type="presOf" srcId="{A2882826-0284-4B45-8E5E-F14C43C047FB}" destId="{A29E95E6-8AE3-4BA0-ABA5-7BAB583BFCDE}" srcOrd="1" destOrd="0" presId="urn:microsoft.com/office/officeart/2016/7/layout/RepeatingBendingProcessNew"/>
    <dgm:cxn modelId="{1CF66DB4-1ADB-47CA-A67F-14525C85B496}" type="presOf" srcId="{144B23DA-A513-4B56-89E0-782E1E967884}" destId="{6C22505C-0A12-4855-8C73-6F9AB5DE4262}" srcOrd="0" destOrd="0" presId="urn:microsoft.com/office/officeart/2016/7/layout/RepeatingBendingProcessNew"/>
    <dgm:cxn modelId="{682846C3-F97D-4FCD-8944-6BB1EF52C930}" type="presOf" srcId="{3A7A5F1A-ABC2-4006-BA06-602D7C3A353E}" destId="{DF7D0FEE-3521-44C0-BFE6-56C773F47358}" srcOrd="0" destOrd="0" presId="urn:microsoft.com/office/officeart/2016/7/layout/RepeatingBendingProcessNew"/>
    <dgm:cxn modelId="{9147D8C3-35BA-4C3F-BB7C-EE2042216A3B}" type="presOf" srcId="{FFD07EC1-5897-4996-A258-404346E9B640}" destId="{430DBF9D-329E-48CB-923D-93243286EDF6}" srcOrd="1" destOrd="0" presId="urn:microsoft.com/office/officeart/2016/7/layout/RepeatingBendingProcessNew"/>
    <dgm:cxn modelId="{5DA2D9C9-8929-4265-B03E-685CE03A8239}" type="presOf" srcId="{E19AAEB5-01B6-4F9B-A767-654AA077CBAD}" destId="{3F17135C-ADD6-471C-B80E-3292340D117B}" srcOrd="0" destOrd="0" presId="urn:microsoft.com/office/officeart/2016/7/layout/RepeatingBendingProcessNew"/>
    <dgm:cxn modelId="{E6C136D2-F269-42C3-BF03-3AD2ED0971EB}" srcId="{144B23DA-A513-4B56-89E0-782E1E967884}" destId="{B0A4EF8A-1FCF-4C79-9013-6CDFFA8E8026}" srcOrd="2" destOrd="0" parTransId="{474A1278-D187-43CB-A60A-A4A1A7AE2822}" sibTransId="{8C3B4C69-D7A6-4442-895E-BF16B86EE567}"/>
    <dgm:cxn modelId="{BEA8C1D2-3CD4-4F51-B078-9A6527BF3CDA}" type="presOf" srcId="{F466DE79-4A90-4B3D-8280-567162744ECD}" destId="{4812FF87-E5B2-4BED-8807-8495853A53F7}" srcOrd="0" destOrd="0" presId="urn:microsoft.com/office/officeart/2016/7/layout/RepeatingBendingProcessNew"/>
    <dgm:cxn modelId="{E562CFD3-75BF-4EB6-8A69-14EE1C1F87B3}" type="presOf" srcId="{8C3B4C69-D7A6-4442-895E-BF16B86EE567}" destId="{5B473287-E356-4133-86C4-50E7D9584556}" srcOrd="1" destOrd="0" presId="urn:microsoft.com/office/officeart/2016/7/layout/RepeatingBendingProcessNew"/>
    <dgm:cxn modelId="{B2C9B6DD-9EC9-4D5C-B14C-E0393422981D}" srcId="{144B23DA-A513-4B56-89E0-782E1E967884}" destId="{09ACEE0F-8B20-46A8-8466-C276FF38B71F}" srcOrd="11" destOrd="0" parTransId="{29EA3376-D92E-43A7-AF51-90677A038D7E}" sibTransId="{6E91CD50-8ABA-4115-A91E-95AA295D47FC}"/>
    <dgm:cxn modelId="{0C9770E1-FD04-43DF-AE9E-462BD1D06E20}" srcId="{144B23DA-A513-4B56-89E0-782E1E967884}" destId="{17977EBD-8510-44F8-86BE-60536AE6BFA0}" srcOrd="4" destOrd="0" parTransId="{19DB68F5-CC28-4ED9-B48F-B6AB89D8D7EA}" sibTransId="{FFD07EC1-5897-4996-A258-404346E9B640}"/>
    <dgm:cxn modelId="{CAD353E6-11E9-4647-95D0-7725AAB3FFBE}" type="presOf" srcId="{F466DE79-4A90-4B3D-8280-567162744ECD}" destId="{07FF0B16-23E7-4C38-B1A2-56DCA0239F69}" srcOrd="1" destOrd="0" presId="urn:microsoft.com/office/officeart/2016/7/layout/RepeatingBendingProcessNew"/>
    <dgm:cxn modelId="{105C5BE9-6D0E-4065-9412-3EE7C30DCD65}" type="presOf" srcId="{F9C4DCA3-A17D-432D-89AB-B4B6BF8DAB29}" destId="{4AFC8571-7457-481A-A080-8E2FD3CE282D}" srcOrd="1" destOrd="0" presId="urn:microsoft.com/office/officeart/2016/7/layout/RepeatingBendingProcessNew"/>
    <dgm:cxn modelId="{75EA2AEA-0244-4342-9867-CDEAC79EAB4D}" type="presOf" srcId="{8B08E5E2-C976-48C3-974E-5753653F44E7}" destId="{7CA34BB8-09B0-48E9-942A-8A2221CA7FA9}" srcOrd="1" destOrd="0" presId="urn:microsoft.com/office/officeart/2016/7/layout/RepeatingBendingProcessNew"/>
    <dgm:cxn modelId="{9B685CEC-0A57-4202-A8E9-BC665FEAB82B}" type="presOf" srcId="{09ACEE0F-8B20-46A8-8466-C276FF38B71F}" destId="{0CF66394-5790-4C0E-8624-8958980C63B1}" srcOrd="0" destOrd="0" presId="urn:microsoft.com/office/officeart/2016/7/layout/RepeatingBendingProcessNew"/>
    <dgm:cxn modelId="{758557F1-0880-43C9-8389-2F04F46B73B1}" type="presOf" srcId="{8C3B4C69-D7A6-4442-895E-BF16B86EE567}" destId="{CC06F910-07F8-495E-8D90-C6607E80D16C}" srcOrd="0" destOrd="0" presId="urn:microsoft.com/office/officeart/2016/7/layout/RepeatingBendingProcessNew"/>
    <dgm:cxn modelId="{F728BA67-5988-4D16-8A9A-6AFA5DD9DFAD}" type="presParOf" srcId="{6C22505C-0A12-4855-8C73-6F9AB5DE4262}" destId="{245872AC-105B-45D5-B26A-CF2DE9A1E556}" srcOrd="0" destOrd="0" presId="urn:microsoft.com/office/officeart/2016/7/layout/RepeatingBendingProcessNew"/>
    <dgm:cxn modelId="{81EDFF3F-B1AB-47A7-8D05-5B10809A6A27}" type="presParOf" srcId="{6C22505C-0A12-4855-8C73-6F9AB5DE4262}" destId="{DF7D0FEE-3521-44C0-BFE6-56C773F47358}" srcOrd="1" destOrd="0" presId="urn:microsoft.com/office/officeart/2016/7/layout/RepeatingBendingProcessNew"/>
    <dgm:cxn modelId="{FB0A5440-6CC1-4E57-B056-DC2E0B0E92FE}" type="presParOf" srcId="{DF7D0FEE-3521-44C0-BFE6-56C773F47358}" destId="{A8B5CBC9-33F5-41B9-9255-BEF44C5D784E}" srcOrd="0" destOrd="0" presId="urn:microsoft.com/office/officeart/2016/7/layout/RepeatingBendingProcessNew"/>
    <dgm:cxn modelId="{A7CC11D6-E378-4730-93CD-1693276FE4E3}" type="presParOf" srcId="{6C22505C-0A12-4855-8C73-6F9AB5DE4262}" destId="{54FFC9D5-CD18-4A92-8648-41A3292609F1}" srcOrd="2" destOrd="0" presId="urn:microsoft.com/office/officeart/2016/7/layout/RepeatingBendingProcessNew"/>
    <dgm:cxn modelId="{F269641C-DFBA-4EE1-97AF-8F67FBAA445E}" type="presParOf" srcId="{6C22505C-0A12-4855-8C73-6F9AB5DE4262}" destId="{2472921E-9A25-446D-A41C-CE56B6408115}" srcOrd="3" destOrd="0" presId="urn:microsoft.com/office/officeart/2016/7/layout/RepeatingBendingProcessNew"/>
    <dgm:cxn modelId="{80BE4056-D47F-4166-B4DF-3036D81CF303}" type="presParOf" srcId="{2472921E-9A25-446D-A41C-CE56B6408115}" destId="{4AFC8571-7457-481A-A080-8E2FD3CE282D}" srcOrd="0" destOrd="0" presId="urn:microsoft.com/office/officeart/2016/7/layout/RepeatingBendingProcessNew"/>
    <dgm:cxn modelId="{E507175C-2754-442C-9032-53ABAC305494}" type="presParOf" srcId="{6C22505C-0A12-4855-8C73-6F9AB5DE4262}" destId="{E64C5F85-AFC8-472B-B02C-03C254CC8A3F}" srcOrd="4" destOrd="0" presId="urn:microsoft.com/office/officeart/2016/7/layout/RepeatingBendingProcessNew"/>
    <dgm:cxn modelId="{70F8BAFB-97DE-4887-944A-D1F4F906FAD7}" type="presParOf" srcId="{6C22505C-0A12-4855-8C73-6F9AB5DE4262}" destId="{CC06F910-07F8-495E-8D90-C6607E80D16C}" srcOrd="5" destOrd="0" presId="urn:microsoft.com/office/officeart/2016/7/layout/RepeatingBendingProcessNew"/>
    <dgm:cxn modelId="{DB77B15F-5304-4605-B05F-6E78DD5EDB71}" type="presParOf" srcId="{CC06F910-07F8-495E-8D90-C6607E80D16C}" destId="{5B473287-E356-4133-86C4-50E7D9584556}" srcOrd="0" destOrd="0" presId="urn:microsoft.com/office/officeart/2016/7/layout/RepeatingBendingProcessNew"/>
    <dgm:cxn modelId="{F2236C1A-43B5-40C0-9EDD-BD5D63F31CDB}" type="presParOf" srcId="{6C22505C-0A12-4855-8C73-6F9AB5DE4262}" destId="{F9AE7E0E-7AC6-482E-B3D6-C8B7B270EDAB}" srcOrd="6" destOrd="0" presId="urn:microsoft.com/office/officeart/2016/7/layout/RepeatingBendingProcessNew"/>
    <dgm:cxn modelId="{E01D1EC0-0350-4982-8D56-0632100DBCF8}" type="presParOf" srcId="{6C22505C-0A12-4855-8C73-6F9AB5DE4262}" destId="{3F17135C-ADD6-471C-B80E-3292340D117B}" srcOrd="7" destOrd="0" presId="urn:microsoft.com/office/officeart/2016/7/layout/RepeatingBendingProcessNew"/>
    <dgm:cxn modelId="{B6C6CF48-4B58-4DF7-A952-48A47708D982}" type="presParOf" srcId="{3F17135C-ADD6-471C-B80E-3292340D117B}" destId="{FB5A8297-C709-4DBF-83FF-4A0B4BA561D5}" srcOrd="0" destOrd="0" presId="urn:microsoft.com/office/officeart/2016/7/layout/RepeatingBendingProcessNew"/>
    <dgm:cxn modelId="{81B4B892-FD6B-41AB-AE07-3B54B8CD1705}" type="presParOf" srcId="{6C22505C-0A12-4855-8C73-6F9AB5DE4262}" destId="{79438ED8-E1E0-42FB-BAE0-7BA1FB1A06CB}" srcOrd="8" destOrd="0" presId="urn:microsoft.com/office/officeart/2016/7/layout/RepeatingBendingProcessNew"/>
    <dgm:cxn modelId="{15D29EF5-21B9-41B5-9F21-AAA352420C2C}" type="presParOf" srcId="{6C22505C-0A12-4855-8C73-6F9AB5DE4262}" destId="{54F0922F-D21B-41BC-8129-2C27FDFF8E33}" srcOrd="9" destOrd="0" presId="urn:microsoft.com/office/officeart/2016/7/layout/RepeatingBendingProcessNew"/>
    <dgm:cxn modelId="{CC0D8B05-15B9-4AD7-B6B4-6154FE4B501B}" type="presParOf" srcId="{54F0922F-D21B-41BC-8129-2C27FDFF8E33}" destId="{430DBF9D-329E-48CB-923D-93243286EDF6}" srcOrd="0" destOrd="0" presId="urn:microsoft.com/office/officeart/2016/7/layout/RepeatingBendingProcessNew"/>
    <dgm:cxn modelId="{95C3F763-24EE-42C4-B0CC-0DDA1B20BCA3}" type="presParOf" srcId="{6C22505C-0A12-4855-8C73-6F9AB5DE4262}" destId="{C4637F74-EDB2-4DB1-82F2-4A01C65A92A2}" srcOrd="10" destOrd="0" presId="urn:microsoft.com/office/officeart/2016/7/layout/RepeatingBendingProcessNew"/>
    <dgm:cxn modelId="{96CB3ECC-9EC0-4F97-A04A-F478686DFFCF}" type="presParOf" srcId="{6C22505C-0A12-4855-8C73-6F9AB5DE4262}" destId="{3655FDA6-6F80-4997-B419-3D9DB207705A}" srcOrd="11" destOrd="0" presId="urn:microsoft.com/office/officeart/2016/7/layout/RepeatingBendingProcessNew"/>
    <dgm:cxn modelId="{584DEEA7-C0C8-46A5-AA64-B0E98501F28D}" type="presParOf" srcId="{3655FDA6-6F80-4997-B419-3D9DB207705A}" destId="{7CA34BB8-09B0-48E9-942A-8A2221CA7FA9}" srcOrd="0" destOrd="0" presId="urn:microsoft.com/office/officeart/2016/7/layout/RepeatingBendingProcessNew"/>
    <dgm:cxn modelId="{D441ABC8-B328-42CA-B372-8A8E90324D7A}" type="presParOf" srcId="{6C22505C-0A12-4855-8C73-6F9AB5DE4262}" destId="{6730FE3F-7344-47B9-8FB5-4117863519A3}" srcOrd="12" destOrd="0" presId="urn:microsoft.com/office/officeart/2016/7/layout/RepeatingBendingProcessNew"/>
    <dgm:cxn modelId="{97F64FDF-A540-46A6-85BA-D79C0C2094F8}" type="presParOf" srcId="{6C22505C-0A12-4855-8C73-6F9AB5DE4262}" destId="{4812FF87-E5B2-4BED-8807-8495853A53F7}" srcOrd="13" destOrd="0" presId="urn:microsoft.com/office/officeart/2016/7/layout/RepeatingBendingProcessNew"/>
    <dgm:cxn modelId="{3A82B817-7B2A-427E-9066-32EB0527DA83}" type="presParOf" srcId="{4812FF87-E5B2-4BED-8807-8495853A53F7}" destId="{07FF0B16-23E7-4C38-B1A2-56DCA0239F69}" srcOrd="0" destOrd="0" presId="urn:microsoft.com/office/officeart/2016/7/layout/RepeatingBendingProcessNew"/>
    <dgm:cxn modelId="{4C3DF7BC-7960-4F26-9C39-35922D97E3E5}" type="presParOf" srcId="{6C22505C-0A12-4855-8C73-6F9AB5DE4262}" destId="{C0DA8EC9-00C9-4FE5-875D-82DE0BCC2C72}" srcOrd="14" destOrd="0" presId="urn:microsoft.com/office/officeart/2016/7/layout/RepeatingBendingProcessNew"/>
    <dgm:cxn modelId="{76C1D59D-7AAC-4E01-B5FA-20A080F882DE}" type="presParOf" srcId="{6C22505C-0A12-4855-8C73-6F9AB5DE4262}" destId="{7A8EE568-D5CC-4803-8FF6-3D16AB196511}" srcOrd="15" destOrd="0" presId="urn:microsoft.com/office/officeart/2016/7/layout/RepeatingBendingProcessNew"/>
    <dgm:cxn modelId="{837E30BF-FFA1-4426-A58B-5AD8ED16C900}" type="presParOf" srcId="{7A8EE568-D5CC-4803-8FF6-3D16AB196511}" destId="{7D200C1A-2A12-4C25-9965-5555F7DCF8D3}" srcOrd="0" destOrd="0" presId="urn:microsoft.com/office/officeart/2016/7/layout/RepeatingBendingProcessNew"/>
    <dgm:cxn modelId="{48A9E14F-8513-4FB1-BCB0-E1E37D5C44D3}" type="presParOf" srcId="{6C22505C-0A12-4855-8C73-6F9AB5DE4262}" destId="{4D78283C-6ACD-48A2-8473-9BCDE7D0B39E}" srcOrd="16" destOrd="0" presId="urn:microsoft.com/office/officeart/2016/7/layout/RepeatingBendingProcessNew"/>
    <dgm:cxn modelId="{75386EEA-26E9-4CEE-9BA0-D5F634D82BF6}" type="presParOf" srcId="{6C22505C-0A12-4855-8C73-6F9AB5DE4262}" destId="{997148DB-C5A6-43C8-B52C-70B54593C181}" srcOrd="17" destOrd="0" presId="urn:microsoft.com/office/officeart/2016/7/layout/RepeatingBendingProcessNew"/>
    <dgm:cxn modelId="{A9B2AB98-C2CC-4BD7-9EB0-505421831DD3}" type="presParOf" srcId="{997148DB-C5A6-43C8-B52C-70B54593C181}" destId="{A29E95E6-8AE3-4BA0-ABA5-7BAB583BFCDE}" srcOrd="0" destOrd="0" presId="urn:microsoft.com/office/officeart/2016/7/layout/RepeatingBendingProcessNew"/>
    <dgm:cxn modelId="{97DECC34-69DF-433C-8A76-1AA165FEA9BA}" type="presParOf" srcId="{6C22505C-0A12-4855-8C73-6F9AB5DE4262}" destId="{C01BC71F-1073-49C8-A05F-5A02607D71F8}" srcOrd="18" destOrd="0" presId="urn:microsoft.com/office/officeart/2016/7/layout/RepeatingBendingProcessNew"/>
    <dgm:cxn modelId="{954BA08E-7AB9-4A36-A8AD-696ED6393942}" type="presParOf" srcId="{6C22505C-0A12-4855-8C73-6F9AB5DE4262}" destId="{3FB46219-471F-4EBB-B21C-16065A5A0D0A}" srcOrd="19" destOrd="0" presId="urn:microsoft.com/office/officeart/2016/7/layout/RepeatingBendingProcessNew"/>
    <dgm:cxn modelId="{200A0A24-A144-465E-8851-DD3604025794}" type="presParOf" srcId="{3FB46219-471F-4EBB-B21C-16065A5A0D0A}" destId="{40514864-58FD-4516-822B-15BDA6DE3EAE}" srcOrd="0" destOrd="0" presId="urn:microsoft.com/office/officeart/2016/7/layout/RepeatingBendingProcessNew"/>
    <dgm:cxn modelId="{3EF5B842-A4C0-46E3-9393-7C3A29A3E8CD}" type="presParOf" srcId="{6C22505C-0A12-4855-8C73-6F9AB5DE4262}" destId="{7DA00052-5A8A-4A5C-96CD-6DDC7B850295}" srcOrd="20" destOrd="0" presId="urn:microsoft.com/office/officeart/2016/7/layout/RepeatingBendingProcessNew"/>
    <dgm:cxn modelId="{5D7C0D75-59EC-4042-B933-015F2EA2E562}" type="presParOf" srcId="{6C22505C-0A12-4855-8C73-6F9AB5DE4262}" destId="{3D227A0F-1985-4132-BEAD-49E866AF241C}" srcOrd="21" destOrd="0" presId="urn:microsoft.com/office/officeart/2016/7/layout/RepeatingBendingProcessNew"/>
    <dgm:cxn modelId="{93FF2E2D-1043-4B4D-B338-225D3CE9DCE2}" type="presParOf" srcId="{3D227A0F-1985-4132-BEAD-49E866AF241C}" destId="{49ACD4B5-2197-4C78-BBBB-A9ED92D9DCA4}" srcOrd="0" destOrd="0" presId="urn:microsoft.com/office/officeart/2016/7/layout/RepeatingBendingProcessNew"/>
    <dgm:cxn modelId="{29D39C5D-81D1-45F3-BAD6-C247409DACCA}" type="presParOf" srcId="{6C22505C-0A12-4855-8C73-6F9AB5DE4262}" destId="{0CF66394-5790-4C0E-8624-8958980C63B1}"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8E774-4F01-435D-823F-A0A8F816D60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04A344-EA25-4986-AD8F-BA42FF5CBDD6}">
      <dgm:prSet/>
      <dgm:spPr/>
      <dgm:t>
        <a:bodyPr/>
        <a:lstStyle/>
        <a:p>
          <a:pPr>
            <a:lnSpc>
              <a:spcPct val="100000"/>
            </a:lnSpc>
          </a:pPr>
          <a:r>
            <a:rPr lang="en-GB"/>
            <a:t>Outlook works across devices to access your emails, calendar and contacts from your PC, phone or browser</a:t>
          </a:r>
          <a:endParaRPr lang="en-US"/>
        </a:p>
      </dgm:t>
    </dgm:pt>
    <dgm:pt modelId="{F44F005E-5B35-472A-A0EA-7E9DFCDBC853}" type="parTrans" cxnId="{976816DA-1F4C-4F82-A3A5-BCE3ADB48ED2}">
      <dgm:prSet/>
      <dgm:spPr/>
      <dgm:t>
        <a:bodyPr/>
        <a:lstStyle/>
        <a:p>
          <a:endParaRPr lang="en-US"/>
        </a:p>
      </dgm:t>
    </dgm:pt>
    <dgm:pt modelId="{06E72070-19C1-49BE-86EF-25E8EA0D1888}" type="sibTrans" cxnId="{976816DA-1F4C-4F82-A3A5-BCE3ADB48ED2}">
      <dgm:prSet/>
      <dgm:spPr/>
      <dgm:t>
        <a:bodyPr/>
        <a:lstStyle/>
        <a:p>
          <a:endParaRPr lang="en-US"/>
        </a:p>
      </dgm:t>
    </dgm:pt>
    <dgm:pt modelId="{7BF54422-42B4-48B6-AE38-17649CD2C98B}">
      <dgm:prSet/>
      <dgm:spPr/>
      <dgm:t>
        <a:bodyPr/>
        <a:lstStyle/>
        <a:p>
          <a:pPr>
            <a:lnSpc>
              <a:spcPct val="100000"/>
            </a:lnSpc>
          </a:pPr>
          <a:r>
            <a:rPr lang="en-GB"/>
            <a:t>Outlook is also used for business collaboration integrated with other  Microsoft tools such as Microsoft teams</a:t>
          </a:r>
          <a:endParaRPr lang="en-US"/>
        </a:p>
      </dgm:t>
    </dgm:pt>
    <dgm:pt modelId="{1F1FE000-99C3-450E-B947-083122690AFA}" type="parTrans" cxnId="{08FBFD40-8CC6-47C6-892F-2A1AB761EA0B}">
      <dgm:prSet/>
      <dgm:spPr/>
      <dgm:t>
        <a:bodyPr/>
        <a:lstStyle/>
        <a:p>
          <a:endParaRPr lang="en-US"/>
        </a:p>
      </dgm:t>
    </dgm:pt>
    <dgm:pt modelId="{372940EF-3F97-488A-8995-C109BAE0E9A8}" type="sibTrans" cxnId="{08FBFD40-8CC6-47C6-892F-2A1AB761EA0B}">
      <dgm:prSet/>
      <dgm:spPr/>
      <dgm:t>
        <a:bodyPr/>
        <a:lstStyle/>
        <a:p>
          <a:endParaRPr lang="en-US"/>
        </a:p>
      </dgm:t>
    </dgm:pt>
    <dgm:pt modelId="{9FBA5EA3-DC35-4D2D-B8FC-9F204E2223D9}">
      <dgm:prSet/>
      <dgm:spPr/>
      <dgm:t>
        <a:bodyPr/>
        <a:lstStyle/>
        <a:p>
          <a:pPr>
            <a:lnSpc>
              <a:spcPct val="100000"/>
            </a:lnSpc>
          </a:pPr>
          <a:r>
            <a:rPr lang="en-GB"/>
            <a:t>Simply outlook helps you to manage your emails, meeting, contacts,  and tasks in one place, making it useful for both personal and professional use.</a:t>
          </a:r>
          <a:endParaRPr lang="en-US"/>
        </a:p>
      </dgm:t>
    </dgm:pt>
    <dgm:pt modelId="{D8421988-5D11-45DB-8961-ED5137A88F49}" type="parTrans" cxnId="{B3215E23-137F-4A8B-BBCF-83F25E5A03C7}">
      <dgm:prSet/>
      <dgm:spPr/>
      <dgm:t>
        <a:bodyPr/>
        <a:lstStyle/>
        <a:p>
          <a:endParaRPr lang="en-US"/>
        </a:p>
      </dgm:t>
    </dgm:pt>
    <dgm:pt modelId="{FB36439F-9EDF-43CC-86D8-D3FC078C774B}" type="sibTrans" cxnId="{B3215E23-137F-4A8B-BBCF-83F25E5A03C7}">
      <dgm:prSet/>
      <dgm:spPr/>
      <dgm:t>
        <a:bodyPr/>
        <a:lstStyle/>
        <a:p>
          <a:endParaRPr lang="en-US"/>
        </a:p>
      </dgm:t>
    </dgm:pt>
    <dgm:pt modelId="{25CBDE4D-5636-4892-9951-C835C8DA6B62}" type="pres">
      <dgm:prSet presAssocID="{4288E774-4F01-435D-823F-A0A8F816D608}" presName="root" presStyleCnt="0">
        <dgm:presLayoutVars>
          <dgm:dir/>
          <dgm:resizeHandles val="exact"/>
        </dgm:presLayoutVars>
      </dgm:prSet>
      <dgm:spPr/>
    </dgm:pt>
    <dgm:pt modelId="{E36143EA-C650-4F0F-8F46-3F2665CFB2FA}" type="pres">
      <dgm:prSet presAssocID="{1A04A344-EA25-4986-AD8F-BA42FF5CBDD6}" presName="compNode" presStyleCnt="0"/>
      <dgm:spPr/>
    </dgm:pt>
    <dgm:pt modelId="{F697A357-1101-4B22-8928-CD8331AE6A0B}" type="pres">
      <dgm:prSet presAssocID="{1A04A344-EA25-4986-AD8F-BA42FF5CBDD6}" presName="bgRect" presStyleLbl="bgShp" presStyleIdx="0" presStyleCnt="3"/>
      <dgm:spPr/>
    </dgm:pt>
    <dgm:pt modelId="{E9D66190-42E0-4FEC-AC03-96B10635EEC8}" type="pres">
      <dgm:prSet presAssocID="{1A04A344-EA25-4986-AD8F-BA42FF5CBDD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ily Calendar"/>
        </a:ext>
      </dgm:extLst>
    </dgm:pt>
    <dgm:pt modelId="{780CE5CB-B570-4D1F-B617-D903B47EDD53}" type="pres">
      <dgm:prSet presAssocID="{1A04A344-EA25-4986-AD8F-BA42FF5CBDD6}" presName="spaceRect" presStyleCnt="0"/>
      <dgm:spPr/>
    </dgm:pt>
    <dgm:pt modelId="{01332B0C-9562-4854-9468-F90B8D22B901}" type="pres">
      <dgm:prSet presAssocID="{1A04A344-EA25-4986-AD8F-BA42FF5CBDD6}" presName="parTx" presStyleLbl="revTx" presStyleIdx="0" presStyleCnt="3">
        <dgm:presLayoutVars>
          <dgm:chMax val="0"/>
          <dgm:chPref val="0"/>
        </dgm:presLayoutVars>
      </dgm:prSet>
      <dgm:spPr/>
    </dgm:pt>
    <dgm:pt modelId="{BD2F3B5D-BCBE-49C4-97EE-74EBFD0BE100}" type="pres">
      <dgm:prSet presAssocID="{06E72070-19C1-49BE-86EF-25E8EA0D1888}" presName="sibTrans" presStyleCnt="0"/>
      <dgm:spPr/>
    </dgm:pt>
    <dgm:pt modelId="{55551DB1-5F77-4CE4-98AA-8D0A6A7EA30A}" type="pres">
      <dgm:prSet presAssocID="{7BF54422-42B4-48B6-AE38-17649CD2C98B}" presName="compNode" presStyleCnt="0"/>
      <dgm:spPr/>
    </dgm:pt>
    <dgm:pt modelId="{9FEE68A2-70CC-408F-9913-8FA7865F2729}" type="pres">
      <dgm:prSet presAssocID="{7BF54422-42B4-48B6-AE38-17649CD2C98B}" presName="bgRect" presStyleLbl="bgShp" presStyleIdx="1" presStyleCnt="3"/>
      <dgm:spPr/>
    </dgm:pt>
    <dgm:pt modelId="{DA6F0CDA-84B2-47DB-8E2C-526340211DAF}" type="pres">
      <dgm:prSet presAssocID="{7BF54422-42B4-48B6-AE38-17649CD2C98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704CC32-39A4-4525-9E40-585D278E14E3}" type="pres">
      <dgm:prSet presAssocID="{7BF54422-42B4-48B6-AE38-17649CD2C98B}" presName="spaceRect" presStyleCnt="0"/>
      <dgm:spPr/>
    </dgm:pt>
    <dgm:pt modelId="{F0C39923-F626-4E7C-812C-14F57114F7B0}" type="pres">
      <dgm:prSet presAssocID="{7BF54422-42B4-48B6-AE38-17649CD2C98B}" presName="parTx" presStyleLbl="revTx" presStyleIdx="1" presStyleCnt="3">
        <dgm:presLayoutVars>
          <dgm:chMax val="0"/>
          <dgm:chPref val="0"/>
        </dgm:presLayoutVars>
      </dgm:prSet>
      <dgm:spPr/>
    </dgm:pt>
    <dgm:pt modelId="{9D42D79A-EDB9-4D64-89D5-383D7DAA678F}" type="pres">
      <dgm:prSet presAssocID="{372940EF-3F97-488A-8995-C109BAE0E9A8}" presName="sibTrans" presStyleCnt="0"/>
      <dgm:spPr/>
    </dgm:pt>
    <dgm:pt modelId="{21D0A239-C6F5-4B23-8A46-D3CCBEDB55CA}" type="pres">
      <dgm:prSet presAssocID="{9FBA5EA3-DC35-4D2D-B8FC-9F204E2223D9}" presName="compNode" presStyleCnt="0"/>
      <dgm:spPr/>
    </dgm:pt>
    <dgm:pt modelId="{C87A20E9-44AA-4786-BF2B-CD9468124268}" type="pres">
      <dgm:prSet presAssocID="{9FBA5EA3-DC35-4D2D-B8FC-9F204E2223D9}" presName="bgRect" presStyleLbl="bgShp" presStyleIdx="2" presStyleCnt="3"/>
      <dgm:spPr/>
    </dgm:pt>
    <dgm:pt modelId="{8243C43C-2E30-434A-A4AF-843D81E19EAC}" type="pres">
      <dgm:prSet presAssocID="{9FBA5EA3-DC35-4D2D-B8FC-9F204E2223D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A9BD632D-D341-4C43-8822-4D156A6A98FD}" type="pres">
      <dgm:prSet presAssocID="{9FBA5EA3-DC35-4D2D-B8FC-9F204E2223D9}" presName="spaceRect" presStyleCnt="0"/>
      <dgm:spPr/>
    </dgm:pt>
    <dgm:pt modelId="{77751764-9DB1-406C-909B-28D7B666C0B2}" type="pres">
      <dgm:prSet presAssocID="{9FBA5EA3-DC35-4D2D-B8FC-9F204E2223D9}" presName="parTx" presStyleLbl="revTx" presStyleIdx="2" presStyleCnt="3">
        <dgm:presLayoutVars>
          <dgm:chMax val="0"/>
          <dgm:chPref val="0"/>
        </dgm:presLayoutVars>
      </dgm:prSet>
      <dgm:spPr/>
    </dgm:pt>
  </dgm:ptLst>
  <dgm:cxnLst>
    <dgm:cxn modelId="{E50A021B-7BC8-4F60-860E-EEBE452738A9}" type="presOf" srcId="{9FBA5EA3-DC35-4D2D-B8FC-9F204E2223D9}" destId="{77751764-9DB1-406C-909B-28D7B666C0B2}" srcOrd="0" destOrd="0" presId="urn:microsoft.com/office/officeart/2018/2/layout/IconVerticalSolidList"/>
    <dgm:cxn modelId="{B3215E23-137F-4A8B-BBCF-83F25E5A03C7}" srcId="{4288E774-4F01-435D-823F-A0A8F816D608}" destId="{9FBA5EA3-DC35-4D2D-B8FC-9F204E2223D9}" srcOrd="2" destOrd="0" parTransId="{D8421988-5D11-45DB-8961-ED5137A88F49}" sibTransId="{FB36439F-9EDF-43CC-86D8-D3FC078C774B}"/>
    <dgm:cxn modelId="{65227C37-6A66-4B5E-B146-1DC59C38E5BF}" type="presOf" srcId="{1A04A344-EA25-4986-AD8F-BA42FF5CBDD6}" destId="{01332B0C-9562-4854-9468-F90B8D22B901}" srcOrd="0" destOrd="0" presId="urn:microsoft.com/office/officeart/2018/2/layout/IconVerticalSolidList"/>
    <dgm:cxn modelId="{08FBFD40-8CC6-47C6-892F-2A1AB761EA0B}" srcId="{4288E774-4F01-435D-823F-A0A8F816D608}" destId="{7BF54422-42B4-48B6-AE38-17649CD2C98B}" srcOrd="1" destOrd="0" parTransId="{1F1FE000-99C3-450E-B947-083122690AFA}" sibTransId="{372940EF-3F97-488A-8995-C109BAE0E9A8}"/>
    <dgm:cxn modelId="{0B58D774-7641-4D55-AB53-A8784A4073E1}" type="presOf" srcId="{7BF54422-42B4-48B6-AE38-17649CD2C98B}" destId="{F0C39923-F626-4E7C-812C-14F57114F7B0}" srcOrd="0" destOrd="0" presId="urn:microsoft.com/office/officeart/2018/2/layout/IconVerticalSolidList"/>
    <dgm:cxn modelId="{5A624F55-22C9-4850-9F53-0619DC1AB1C5}" type="presOf" srcId="{4288E774-4F01-435D-823F-A0A8F816D608}" destId="{25CBDE4D-5636-4892-9951-C835C8DA6B62}" srcOrd="0" destOrd="0" presId="urn:microsoft.com/office/officeart/2018/2/layout/IconVerticalSolidList"/>
    <dgm:cxn modelId="{976816DA-1F4C-4F82-A3A5-BCE3ADB48ED2}" srcId="{4288E774-4F01-435D-823F-A0A8F816D608}" destId="{1A04A344-EA25-4986-AD8F-BA42FF5CBDD6}" srcOrd="0" destOrd="0" parTransId="{F44F005E-5B35-472A-A0EA-7E9DFCDBC853}" sibTransId="{06E72070-19C1-49BE-86EF-25E8EA0D1888}"/>
    <dgm:cxn modelId="{4ADD57F3-2F6C-4543-875A-BC70D00EA7CC}" type="presParOf" srcId="{25CBDE4D-5636-4892-9951-C835C8DA6B62}" destId="{E36143EA-C650-4F0F-8F46-3F2665CFB2FA}" srcOrd="0" destOrd="0" presId="urn:microsoft.com/office/officeart/2018/2/layout/IconVerticalSolidList"/>
    <dgm:cxn modelId="{45B25C3E-CD3C-48B4-85C8-82D0EBA43AAA}" type="presParOf" srcId="{E36143EA-C650-4F0F-8F46-3F2665CFB2FA}" destId="{F697A357-1101-4B22-8928-CD8331AE6A0B}" srcOrd="0" destOrd="0" presId="urn:microsoft.com/office/officeart/2018/2/layout/IconVerticalSolidList"/>
    <dgm:cxn modelId="{24C8B4CF-1960-4AEF-9CC8-9E20F9B21BB0}" type="presParOf" srcId="{E36143EA-C650-4F0F-8F46-3F2665CFB2FA}" destId="{E9D66190-42E0-4FEC-AC03-96B10635EEC8}" srcOrd="1" destOrd="0" presId="urn:microsoft.com/office/officeart/2018/2/layout/IconVerticalSolidList"/>
    <dgm:cxn modelId="{F728FFAB-CEDE-4B90-9458-A37D6557175F}" type="presParOf" srcId="{E36143EA-C650-4F0F-8F46-3F2665CFB2FA}" destId="{780CE5CB-B570-4D1F-B617-D903B47EDD53}" srcOrd="2" destOrd="0" presId="urn:microsoft.com/office/officeart/2018/2/layout/IconVerticalSolidList"/>
    <dgm:cxn modelId="{98AB84F6-BAF4-4D09-B90F-E18341060351}" type="presParOf" srcId="{E36143EA-C650-4F0F-8F46-3F2665CFB2FA}" destId="{01332B0C-9562-4854-9468-F90B8D22B901}" srcOrd="3" destOrd="0" presId="urn:microsoft.com/office/officeart/2018/2/layout/IconVerticalSolidList"/>
    <dgm:cxn modelId="{8A63BD5F-E07F-401B-8D5E-EA002B87204B}" type="presParOf" srcId="{25CBDE4D-5636-4892-9951-C835C8DA6B62}" destId="{BD2F3B5D-BCBE-49C4-97EE-74EBFD0BE100}" srcOrd="1" destOrd="0" presId="urn:microsoft.com/office/officeart/2018/2/layout/IconVerticalSolidList"/>
    <dgm:cxn modelId="{AFD69171-5BD5-4697-99D6-A92EF6DE7BBF}" type="presParOf" srcId="{25CBDE4D-5636-4892-9951-C835C8DA6B62}" destId="{55551DB1-5F77-4CE4-98AA-8D0A6A7EA30A}" srcOrd="2" destOrd="0" presId="urn:microsoft.com/office/officeart/2018/2/layout/IconVerticalSolidList"/>
    <dgm:cxn modelId="{A0F15613-E5DA-4A98-BA0B-F133F98C90D3}" type="presParOf" srcId="{55551DB1-5F77-4CE4-98AA-8D0A6A7EA30A}" destId="{9FEE68A2-70CC-408F-9913-8FA7865F2729}" srcOrd="0" destOrd="0" presId="urn:microsoft.com/office/officeart/2018/2/layout/IconVerticalSolidList"/>
    <dgm:cxn modelId="{FE7C715C-02FA-4A4F-A10F-E88AFD7E3301}" type="presParOf" srcId="{55551DB1-5F77-4CE4-98AA-8D0A6A7EA30A}" destId="{DA6F0CDA-84B2-47DB-8E2C-526340211DAF}" srcOrd="1" destOrd="0" presId="urn:microsoft.com/office/officeart/2018/2/layout/IconVerticalSolidList"/>
    <dgm:cxn modelId="{1AE204FF-A435-4F2B-BBAC-2C9EAF5A030C}" type="presParOf" srcId="{55551DB1-5F77-4CE4-98AA-8D0A6A7EA30A}" destId="{6704CC32-39A4-4525-9E40-585D278E14E3}" srcOrd="2" destOrd="0" presId="urn:microsoft.com/office/officeart/2018/2/layout/IconVerticalSolidList"/>
    <dgm:cxn modelId="{48F2FFE2-B8F6-4A92-9777-992193D05DA3}" type="presParOf" srcId="{55551DB1-5F77-4CE4-98AA-8D0A6A7EA30A}" destId="{F0C39923-F626-4E7C-812C-14F57114F7B0}" srcOrd="3" destOrd="0" presId="urn:microsoft.com/office/officeart/2018/2/layout/IconVerticalSolidList"/>
    <dgm:cxn modelId="{FB517413-D37B-4E0B-B351-461DC2BF15F2}" type="presParOf" srcId="{25CBDE4D-5636-4892-9951-C835C8DA6B62}" destId="{9D42D79A-EDB9-4D64-89D5-383D7DAA678F}" srcOrd="3" destOrd="0" presId="urn:microsoft.com/office/officeart/2018/2/layout/IconVerticalSolidList"/>
    <dgm:cxn modelId="{ED829563-B69C-4A13-9DBB-8A810E63C95F}" type="presParOf" srcId="{25CBDE4D-5636-4892-9951-C835C8DA6B62}" destId="{21D0A239-C6F5-4B23-8A46-D3CCBEDB55CA}" srcOrd="4" destOrd="0" presId="urn:microsoft.com/office/officeart/2018/2/layout/IconVerticalSolidList"/>
    <dgm:cxn modelId="{A39845F2-FC08-45D2-83B7-7C982F99487F}" type="presParOf" srcId="{21D0A239-C6F5-4B23-8A46-D3CCBEDB55CA}" destId="{C87A20E9-44AA-4786-BF2B-CD9468124268}" srcOrd="0" destOrd="0" presId="urn:microsoft.com/office/officeart/2018/2/layout/IconVerticalSolidList"/>
    <dgm:cxn modelId="{A7C5EAA5-3F08-495E-9BBA-2351172AC652}" type="presParOf" srcId="{21D0A239-C6F5-4B23-8A46-D3CCBEDB55CA}" destId="{8243C43C-2E30-434A-A4AF-843D81E19EAC}" srcOrd="1" destOrd="0" presId="urn:microsoft.com/office/officeart/2018/2/layout/IconVerticalSolidList"/>
    <dgm:cxn modelId="{8C080E69-F886-4A6E-93EA-8A51BE499E7C}" type="presParOf" srcId="{21D0A239-C6F5-4B23-8A46-D3CCBEDB55CA}" destId="{A9BD632D-D341-4C43-8822-4D156A6A98FD}" srcOrd="2" destOrd="0" presId="urn:microsoft.com/office/officeart/2018/2/layout/IconVerticalSolidList"/>
    <dgm:cxn modelId="{FE80EA4C-18ED-463A-BFD6-0A4CCA1D50FE}" type="presParOf" srcId="{21D0A239-C6F5-4B23-8A46-D3CCBEDB55CA}" destId="{77751764-9DB1-406C-909B-28D7B666C0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82EA22-9981-4CC9-A87C-0B4C08EBBE92}"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39459955-0CD5-4A21-897A-1ACD8D4DEC0D}">
      <dgm:prSet/>
      <dgm:spPr/>
      <dgm:t>
        <a:bodyPr/>
        <a:lstStyle/>
        <a:p>
          <a:pPr rtl="0"/>
          <a:r>
            <a:rPr lang="en-US"/>
            <a:t>Centralized control of file storage and sharing.</a:t>
          </a:r>
          <a:r>
            <a:rPr lang="en-US">
              <a:latin typeface="Trebuchet MS" panose="020B0603020202020204"/>
            </a:rPr>
            <a:t> </a:t>
          </a:r>
          <a:r>
            <a:rPr lang="en-US"/>
            <a:t>Real time file updating and communication</a:t>
          </a:r>
          <a:endParaRPr lang="en-GB"/>
        </a:p>
      </dgm:t>
    </dgm:pt>
    <dgm:pt modelId="{07351CA6-FB2F-4450-9729-A1E469DAFD0F}" type="parTrans" cxnId="{4C0E89EC-ED52-44A5-9CE8-1D3D2C0244C1}">
      <dgm:prSet/>
      <dgm:spPr/>
      <dgm:t>
        <a:bodyPr/>
        <a:lstStyle/>
        <a:p>
          <a:endParaRPr lang="en-GB"/>
        </a:p>
      </dgm:t>
    </dgm:pt>
    <dgm:pt modelId="{57A482FE-DAED-4912-A6E9-E41A73DF220F}" type="sibTrans" cxnId="{4C0E89EC-ED52-44A5-9CE8-1D3D2C0244C1}">
      <dgm:prSet/>
      <dgm:spPr/>
      <dgm:t>
        <a:bodyPr/>
        <a:lstStyle/>
        <a:p>
          <a:endParaRPr lang="en-GB"/>
        </a:p>
      </dgm:t>
    </dgm:pt>
    <dgm:pt modelId="{18671F45-D374-4DC5-A92B-B20B7F0021C8}">
      <dgm:prSet/>
      <dgm:spPr/>
      <dgm:t>
        <a:bodyPr/>
        <a:lstStyle/>
        <a:p>
          <a:r>
            <a:rPr lang="en-US"/>
            <a:t>Significant reduction in communication errors (</a:t>
          </a:r>
          <a:r>
            <a:rPr lang="en-US" err="1"/>
            <a:t>Pubmed</a:t>
          </a:r>
          <a:r>
            <a:rPr lang="en-US"/>
            <a:t>, 2025)</a:t>
          </a:r>
          <a:endParaRPr lang="en-GB"/>
        </a:p>
      </dgm:t>
    </dgm:pt>
    <dgm:pt modelId="{124DA615-035B-46A3-AC44-A2339BA4A609}" type="parTrans" cxnId="{211C4994-7F98-4A18-8665-35FA7A6DC023}">
      <dgm:prSet/>
      <dgm:spPr/>
      <dgm:t>
        <a:bodyPr/>
        <a:lstStyle/>
        <a:p>
          <a:endParaRPr lang="en-GB"/>
        </a:p>
      </dgm:t>
    </dgm:pt>
    <dgm:pt modelId="{2DC8828D-926F-4C86-9366-FEFF9581E7EC}" type="sibTrans" cxnId="{211C4994-7F98-4A18-8665-35FA7A6DC023}">
      <dgm:prSet/>
      <dgm:spPr/>
      <dgm:t>
        <a:bodyPr/>
        <a:lstStyle/>
        <a:p>
          <a:endParaRPr lang="en-GB"/>
        </a:p>
      </dgm:t>
    </dgm:pt>
    <dgm:pt modelId="{AF4FE94B-70C7-44D3-8618-E80A58581685}">
      <dgm:prSet/>
      <dgm:spPr/>
      <dgm:t>
        <a:bodyPr/>
        <a:lstStyle/>
        <a:p>
          <a:pPr rtl="0"/>
          <a:r>
            <a:rPr lang="en-US"/>
            <a:t>Legal compliance</a:t>
          </a:r>
          <a:r>
            <a:rPr lang="en-US" sz="1200">
              <a:latin typeface="Aptos"/>
            </a:rPr>
            <a:t>(sprintlaw.co.uk, 2025)</a:t>
          </a:r>
          <a:r>
            <a:rPr lang="en-US">
              <a:latin typeface="Trebuchet MS" panose="020B0603020202020204"/>
            </a:rPr>
            <a:t>  </a:t>
          </a:r>
          <a:endParaRPr lang="en-GB" dirty="0"/>
        </a:p>
      </dgm:t>
    </dgm:pt>
    <dgm:pt modelId="{287CBCB9-9FAD-460F-B980-671DBEF104E6}" type="parTrans" cxnId="{D15E681E-B169-4722-8738-C37F25C7675B}">
      <dgm:prSet/>
      <dgm:spPr/>
      <dgm:t>
        <a:bodyPr/>
        <a:lstStyle/>
        <a:p>
          <a:endParaRPr lang="en-GB"/>
        </a:p>
      </dgm:t>
    </dgm:pt>
    <dgm:pt modelId="{A751CC45-042C-435B-91AE-52AA72823C1A}" type="sibTrans" cxnId="{D15E681E-B169-4722-8738-C37F25C7675B}">
      <dgm:prSet/>
      <dgm:spPr/>
      <dgm:t>
        <a:bodyPr/>
        <a:lstStyle/>
        <a:p>
          <a:endParaRPr lang="en-GB"/>
        </a:p>
      </dgm:t>
    </dgm:pt>
    <dgm:pt modelId="{191F7D39-E88B-405E-9CE3-B825F104728F}" type="pres">
      <dgm:prSet presAssocID="{E882EA22-9981-4CC9-A87C-0B4C08EBBE92}" presName="linearFlow" presStyleCnt="0">
        <dgm:presLayoutVars>
          <dgm:dir/>
          <dgm:resizeHandles val="exact"/>
        </dgm:presLayoutVars>
      </dgm:prSet>
      <dgm:spPr/>
    </dgm:pt>
    <dgm:pt modelId="{C9251E0D-C49A-49CB-8A12-4EF743A2F74E}" type="pres">
      <dgm:prSet presAssocID="{39459955-0CD5-4A21-897A-1ACD8D4DEC0D}" presName="composite" presStyleCnt="0"/>
      <dgm:spPr/>
    </dgm:pt>
    <dgm:pt modelId="{8A777B66-A7F4-4844-964C-BA94C0C0AC5C}" type="pres">
      <dgm:prSet presAssocID="{39459955-0CD5-4A21-897A-1ACD8D4DEC0D}" presName="imgShp" presStyleLbl="fgImgPlace1" presStyleIdx="0" presStyleCnt="3"/>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Files on shelves"/>
        </a:ext>
      </dgm:extLst>
    </dgm:pt>
    <dgm:pt modelId="{D3D4C354-9625-4B48-A9E8-F98AF0C2726F}" type="pres">
      <dgm:prSet presAssocID="{39459955-0CD5-4A21-897A-1ACD8D4DEC0D}" presName="txShp" presStyleLbl="node1" presStyleIdx="0" presStyleCnt="3">
        <dgm:presLayoutVars>
          <dgm:bulletEnabled val="1"/>
        </dgm:presLayoutVars>
      </dgm:prSet>
      <dgm:spPr/>
    </dgm:pt>
    <dgm:pt modelId="{FD2680B0-3A8C-4906-BE5A-F9FE10CF3DA2}" type="pres">
      <dgm:prSet presAssocID="{57A482FE-DAED-4912-A6E9-E41A73DF220F}" presName="spacing" presStyleCnt="0"/>
      <dgm:spPr/>
    </dgm:pt>
    <dgm:pt modelId="{1FDEDED4-773F-42C1-AC77-51E9EF2F5AB4}" type="pres">
      <dgm:prSet presAssocID="{18671F45-D374-4DC5-A92B-B20B7F0021C8}" presName="composite" presStyleCnt="0"/>
      <dgm:spPr/>
    </dgm:pt>
    <dgm:pt modelId="{2059FB6F-C6DF-4EE3-9DB6-4FEAEB747E08}" type="pres">
      <dgm:prSet presAssocID="{18671F45-D374-4DC5-A92B-B20B7F0021C8}" presName="imgShp" presStyleLbl="fgImgPlace1" presStyleIdx="1" presStyleCnt="3"/>
      <dgm:spPr>
        <a:blipFill>
          <a:blip xmlns:r="http://schemas.openxmlformats.org/officeDocument/2006/relationships" r:embed="rId2"/>
          <a:srcRect/>
          <a:stretch>
            <a:fillRect l="-29000" r="-29000"/>
          </a:stretch>
        </a:blipFill>
      </dgm:spPr>
      <dgm:extLst>
        <a:ext uri="{E40237B7-FDA0-4F09-8148-C483321AD2D9}">
          <dgm14:cNvPr xmlns:dgm14="http://schemas.microsoft.com/office/drawing/2010/diagram" id="0" name="" descr="People doing teamwork illustration"/>
        </a:ext>
      </dgm:extLst>
    </dgm:pt>
    <dgm:pt modelId="{FD227E7F-9C33-438A-995C-B54F37ED566D}" type="pres">
      <dgm:prSet presAssocID="{18671F45-D374-4DC5-A92B-B20B7F0021C8}" presName="txShp" presStyleLbl="node1" presStyleIdx="1" presStyleCnt="3">
        <dgm:presLayoutVars>
          <dgm:bulletEnabled val="1"/>
        </dgm:presLayoutVars>
      </dgm:prSet>
      <dgm:spPr/>
    </dgm:pt>
    <dgm:pt modelId="{9EFDAF47-01D4-4DB6-84B3-6E58A869237C}" type="pres">
      <dgm:prSet presAssocID="{2DC8828D-926F-4C86-9366-FEFF9581E7EC}" presName="spacing" presStyleCnt="0"/>
      <dgm:spPr/>
    </dgm:pt>
    <dgm:pt modelId="{55C9F98C-51FD-44D9-94C9-8A1C2A29730C}" type="pres">
      <dgm:prSet presAssocID="{AF4FE94B-70C7-44D3-8618-E80A58581685}" presName="composite" presStyleCnt="0"/>
      <dgm:spPr/>
    </dgm:pt>
    <dgm:pt modelId="{191392FC-AFE7-4B25-933F-2355D1019046}" type="pres">
      <dgm:prSet presAssocID="{AF4FE94B-70C7-44D3-8618-E80A58581685}" presName="imgShp" presStyleLbl="fgImgPlace1" presStyleIdx="2" presStyleCnt="3"/>
      <dgm:spPr>
        <a:blipFill>
          <a:blip xmlns:r="http://schemas.openxmlformats.org/officeDocument/2006/relationships" r:embed="rId3"/>
          <a:srcRect/>
          <a:stretch>
            <a:fillRect l="-25000" r="-25000"/>
          </a:stretch>
        </a:blipFill>
      </dgm:spPr>
      <dgm:extLst>
        <a:ext uri="{E40237B7-FDA0-4F09-8148-C483321AD2D9}">
          <dgm14:cNvPr xmlns:dgm14="http://schemas.microsoft.com/office/drawing/2010/diagram" id="0" name="" descr="Scales of justice on blue background"/>
        </a:ext>
      </dgm:extLst>
    </dgm:pt>
    <dgm:pt modelId="{2CD937A6-7B13-464E-A508-3D9FBF108D7A}" type="pres">
      <dgm:prSet presAssocID="{AF4FE94B-70C7-44D3-8618-E80A58581685}" presName="txShp" presStyleLbl="node1" presStyleIdx="2" presStyleCnt="3">
        <dgm:presLayoutVars>
          <dgm:bulletEnabled val="1"/>
        </dgm:presLayoutVars>
      </dgm:prSet>
      <dgm:spPr/>
    </dgm:pt>
  </dgm:ptLst>
  <dgm:cxnLst>
    <dgm:cxn modelId="{81BFF10B-BC34-443A-9523-CE1F3DFA2E3A}" type="presOf" srcId="{18671F45-D374-4DC5-A92B-B20B7F0021C8}" destId="{FD227E7F-9C33-438A-995C-B54F37ED566D}" srcOrd="0" destOrd="0" presId="urn:microsoft.com/office/officeart/2005/8/layout/vList3"/>
    <dgm:cxn modelId="{D15E681E-B169-4722-8738-C37F25C7675B}" srcId="{E882EA22-9981-4CC9-A87C-0B4C08EBBE92}" destId="{AF4FE94B-70C7-44D3-8618-E80A58581685}" srcOrd="2" destOrd="0" parTransId="{287CBCB9-9FAD-460F-B980-671DBEF104E6}" sibTransId="{A751CC45-042C-435B-91AE-52AA72823C1A}"/>
    <dgm:cxn modelId="{5F4A6F5A-EFDC-48A0-B848-12867F389FF6}" type="presOf" srcId="{E882EA22-9981-4CC9-A87C-0B4C08EBBE92}" destId="{191F7D39-E88B-405E-9CE3-B825F104728F}" srcOrd="0" destOrd="0" presId="urn:microsoft.com/office/officeart/2005/8/layout/vList3"/>
    <dgm:cxn modelId="{12C4C792-38E7-4C09-B3F6-BAD6CDE8474F}" type="presOf" srcId="{39459955-0CD5-4A21-897A-1ACD8D4DEC0D}" destId="{D3D4C354-9625-4B48-A9E8-F98AF0C2726F}" srcOrd="0" destOrd="0" presId="urn:microsoft.com/office/officeart/2005/8/layout/vList3"/>
    <dgm:cxn modelId="{211C4994-7F98-4A18-8665-35FA7A6DC023}" srcId="{E882EA22-9981-4CC9-A87C-0B4C08EBBE92}" destId="{18671F45-D374-4DC5-A92B-B20B7F0021C8}" srcOrd="1" destOrd="0" parTransId="{124DA615-035B-46A3-AC44-A2339BA4A609}" sibTransId="{2DC8828D-926F-4C86-9366-FEFF9581E7EC}"/>
    <dgm:cxn modelId="{4C0E89EC-ED52-44A5-9CE8-1D3D2C0244C1}" srcId="{E882EA22-9981-4CC9-A87C-0B4C08EBBE92}" destId="{39459955-0CD5-4A21-897A-1ACD8D4DEC0D}" srcOrd="0" destOrd="0" parTransId="{07351CA6-FB2F-4450-9729-A1E469DAFD0F}" sibTransId="{57A482FE-DAED-4912-A6E9-E41A73DF220F}"/>
    <dgm:cxn modelId="{E00842FD-0709-476A-B1DB-3D6F77D21B67}" type="presOf" srcId="{AF4FE94B-70C7-44D3-8618-E80A58581685}" destId="{2CD937A6-7B13-464E-A508-3D9FBF108D7A}" srcOrd="0" destOrd="0" presId="urn:microsoft.com/office/officeart/2005/8/layout/vList3"/>
    <dgm:cxn modelId="{FA55161B-9712-4A9E-BFD2-41B95EA32FEA}" type="presParOf" srcId="{191F7D39-E88B-405E-9CE3-B825F104728F}" destId="{C9251E0D-C49A-49CB-8A12-4EF743A2F74E}" srcOrd="0" destOrd="0" presId="urn:microsoft.com/office/officeart/2005/8/layout/vList3"/>
    <dgm:cxn modelId="{C2E8F7EE-7C94-4D0F-A16A-97F670E57B93}" type="presParOf" srcId="{C9251E0D-C49A-49CB-8A12-4EF743A2F74E}" destId="{8A777B66-A7F4-4844-964C-BA94C0C0AC5C}" srcOrd="0" destOrd="0" presId="urn:microsoft.com/office/officeart/2005/8/layout/vList3"/>
    <dgm:cxn modelId="{E0283A3C-0F0D-4E71-B9B1-0C2FEC402236}" type="presParOf" srcId="{C9251E0D-C49A-49CB-8A12-4EF743A2F74E}" destId="{D3D4C354-9625-4B48-A9E8-F98AF0C2726F}" srcOrd="1" destOrd="0" presId="urn:microsoft.com/office/officeart/2005/8/layout/vList3"/>
    <dgm:cxn modelId="{36DEC0F8-4BE6-4970-908C-F486D4B59CDE}" type="presParOf" srcId="{191F7D39-E88B-405E-9CE3-B825F104728F}" destId="{FD2680B0-3A8C-4906-BE5A-F9FE10CF3DA2}" srcOrd="1" destOrd="0" presId="urn:microsoft.com/office/officeart/2005/8/layout/vList3"/>
    <dgm:cxn modelId="{FBCB1E95-E213-416C-A3F2-D15629D02625}" type="presParOf" srcId="{191F7D39-E88B-405E-9CE3-B825F104728F}" destId="{1FDEDED4-773F-42C1-AC77-51E9EF2F5AB4}" srcOrd="2" destOrd="0" presId="urn:microsoft.com/office/officeart/2005/8/layout/vList3"/>
    <dgm:cxn modelId="{98E2B1BF-2475-4C45-BC9B-37BD9C6F6697}" type="presParOf" srcId="{1FDEDED4-773F-42C1-AC77-51E9EF2F5AB4}" destId="{2059FB6F-C6DF-4EE3-9DB6-4FEAEB747E08}" srcOrd="0" destOrd="0" presId="urn:microsoft.com/office/officeart/2005/8/layout/vList3"/>
    <dgm:cxn modelId="{D0D1A81B-7DCC-4546-9980-D1848BFAFDB0}" type="presParOf" srcId="{1FDEDED4-773F-42C1-AC77-51E9EF2F5AB4}" destId="{FD227E7F-9C33-438A-995C-B54F37ED566D}" srcOrd="1" destOrd="0" presId="urn:microsoft.com/office/officeart/2005/8/layout/vList3"/>
    <dgm:cxn modelId="{C3E6F296-203D-4B34-951B-2912E8069E21}" type="presParOf" srcId="{191F7D39-E88B-405E-9CE3-B825F104728F}" destId="{9EFDAF47-01D4-4DB6-84B3-6E58A869237C}" srcOrd="3" destOrd="0" presId="urn:microsoft.com/office/officeart/2005/8/layout/vList3"/>
    <dgm:cxn modelId="{A07126A0-0016-4D6F-9238-54AAECC6287B}" type="presParOf" srcId="{191F7D39-E88B-405E-9CE3-B825F104728F}" destId="{55C9F98C-51FD-44D9-94C9-8A1C2A29730C}" srcOrd="4" destOrd="0" presId="urn:microsoft.com/office/officeart/2005/8/layout/vList3"/>
    <dgm:cxn modelId="{A7BF3973-FFCF-48BC-B0AE-56837BE30AC9}" type="presParOf" srcId="{55C9F98C-51FD-44D9-94C9-8A1C2A29730C}" destId="{191392FC-AFE7-4B25-933F-2355D1019046}" srcOrd="0" destOrd="0" presId="urn:microsoft.com/office/officeart/2005/8/layout/vList3"/>
    <dgm:cxn modelId="{BF9C1683-1397-4434-BE34-B70387CF4015}" type="presParOf" srcId="{55C9F98C-51FD-44D9-94C9-8A1C2A29730C}" destId="{2CD937A6-7B13-464E-A508-3D9FBF108D7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A19CC-C277-4E7C-A692-B908A0065088}">
      <dsp:nvSpPr>
        <dsp:cNvPr id="0" name=""/>
        <dsp:cNvSpPr/>
      </dsp:nvSpPr>
      <dsp:spPr>
        <a:xfrm>
          <a:off x="0" y="2271369"/>
          <a:ext cx="5742188" cy="48126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kern="1200"/>
        </a:p>
      </dsp:txBody>
      <dsp:txXfrm>
        <a:off x="140957" y="2412326"/>
        <a:ext cx="5460274" cy="4530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D0FEE-3521-44C0-BFE6-56C773F47358}">
      <dsp:nvSpPr>
        <dsp:cNvPr id="0" name=""/>
        <dsp:cNvSpPr/>
      </dsp:nvSpPr>
      <dsp:spPr>
        <a:xfrm>
          <a:off x="2522657" y="524864"/>
          <a:ext cx="405264" cy="91440"/>
        </a:xfrm>
        <a:custGeom>
          <a:avLst/>
          <a:gdLst/>
          <a:ahLst/>
          <a:cxnLst/>
          <a:rect l="0" t="0" r="0" b="0"/>
          <a:pathLst>
            <a:path>
              <a:moveTo>
                <a:pt x="0" y="45720"/>
              </a:moveTo>
              <a:lnTo>
                <a:pt x="405264"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4393" y="568404"/>
        <a:ext cx="21793" cy="4358"/>
      </dsp:txXfrm>
    </dsp:sp>
    <dsp:sp modelId="{245872AC-105B-45D5-B26A-CF2DE9A1E556}">
      <dsp:nvSpPr>
        <dsp:cNvPr id="0" name=""/>
        <dsp:cNvSpPr/>
      </dsp:nvSpPr>
      <dsp:spPr>
        <a:xfrm>
          <a:off x="629395" y="2065"/>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Send and receive emails</a:t>
          </a:r>
          <a:endParaRPr lang="en-US" sz="1300" kern="1200"/>
        </a:p>
      </dsp:txBody>
      <dsp:txXfrm>
        <a:off x="629395" y="2065"/>
        <a:ext cx="1895061" cy="1137037"/>
      </dsp:txXfrm>
    </dsp:sp>
    <dsp:sp modelId="{2472921E-9A25-446D-A41C-CE56B6408115}">
      <dsp:nvSpPr>
        <dsp:cNvPr id="0" name=""/>
        <dsp:cNvSpPr/>
      </dsp:nvSpPr>
      <dsp:spPr>
        <a:xfrm>
          <a:off x="4853583" y="524864"/>
          <a:ext cx="405264" cy="91440"/>
        </a:xfrm>
        <a:custGeom>
          <a:avLst/>
          <a:gdLst/>
          <a:ahLst/>
          <a:cxnLst/>
          <a:rect l="0" t="0" r="0" b="0"/>
          <a:pathLst>
            <a:path>
              <a:moveTo>
                <a:pt x="0" y="45720"/>
              </a:moveTo>
              <a:lnTo>
                <a:pt x="405264"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19" y="568404"/>
        <a:ext cx="21793" cy="4358"/>
      </dsp:txXfrm>
    </dsp:sp>
    <dsp:sp modelId="{54FFC9D5-CD18-4A92-8648-41A3292609F1}">
      <dsp:nvSpPr>
        <dsp:cNvPr id="0" name=""/>
        <dsp:cNvSpPr/>
      </dsp:nvSpPr>
      <dsp:spPr>
        <a:xfrm>
          <a:off x="2960321" y="2065"/>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Organise messages into folders</a:t>
          </a:r>
          <a:endParaRPr lang="en-US" sz="1300" kern="1200"/>
        </a:p>
      </dsp:txBody>
      <dsp:txXfrm>
        <a:off x="2960321" y="2065"/>
        <a:ext cx="1895061" cy="1137037"/>
      </dsp:txXfrm>
    </dsp:sp>
    <dsp:sp modelId="{CC06F910-07F8-495E-8D90-C6607E80D16C}">
      <dsp:nvSpPr>
        <dsp:cNvPr id="0" name=""/>
        <dsp:cNvSpPr/>
      </dsp:nvSpPr>
      <dsp:spPr>
        <a:xfrm>
          <a:off x="7184510" y="524864"/>
          <a:ext cx="405264" cy="91440"/>
        </a:xfrm>
        <a:custGeom>
          <a:avLst/>
          <a:gdLst/>
          <a:ahLst/>
          <a:cxnLst/>
          <a:rect l="0" t="0" r="0" b="0"/>
          <a:pathLst>
            <a:path>
              <a:moveTo>
                <a:pt x="0" y="45720"/>
              </a:moveTo>
              <a:lnTo>
                <a:pt x="405264" y="45720"/>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6245" y="568404"/>
        <a:ext cx="21793" cy="4358"/>
      </dsp:txXfrm>
    </dsp:sp>
    <dsp:sp modelId="{E64C5F85-AFC8-472B-B02C-03C254CC8A3F}">
      <dsp:nvSpPr>
        <dsp:cNvPr id="0" name=""/>
        <dsp:cNvSpPr/>
      </dsp:nvSpPr>
      <dsp:spPr>
        <a:xfrm>
          <a:off x="5291248" y="2065"/>
          <a:ext cx="1895061" cy="113703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Use search tools to quickly find emails</a:t>
          </a:r>
          <a:endParaRPr lang="en-US" sz="1300" kern="1200"/>
        </a:p>
      </dsp:txBody>
      <dsp:txXfrm>
        <a:off x="5291248" y="2065"/>
        <a:ext cx="1895061" cy="1137037"/>
      </dsp:txXfrm>
    </dsp:sp>
    <dsp:sp modelId="{3F17135C-ADD6-471C-B80E-3292340D117B}">
      <dsp:nvSpPr>
        <dsp:cNvPr id="0" name=""/>
        <dsp:cNvSpPr/>
      </dsp:nvSpPr>
      <dsp:spPr>
        <a:xfrm>
          <a:off x="1576926" y="1137302"/>
          <a:ext cx="6992778" cy="405264"/>
        </a:xfrm>
        <a:custGeom>
          <a:avLst/>
          <a:gdLst/>
          <a:ahLst/>
          <a:cxnLst/>
          <a:rect l="0" t="0" r="0" b="0"/>
          <a:pathLst>
            <a:path>
              <a:moveTo>
                <a:pt x="6992778" y="0"/>
              </a:moveTo>
              <a:lnTo>
                <a:pt x="6992778" y="219732"/>
              </a:lnTo>
              <a:lnTo>
                <a:pt x="0" y="219732"/>
              </a:lnTo>
              <a:lnTo>
                <a:pt x="0" y="405264"/>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8157" y="1337755"/>
        <a:ext cx="350317" cy="4358"/>
      </dsp:txXfrm>
    </dsp:sp>
    <dsp:sp modelId="{F9AE7E0E-7AC6-482E-B3D6-C8B7B270EDAB}">
      <dsp:nvSpPr>
        <dsp:cNvPr id="0" name=""/>
        <dsp:cNvSpPr/>
      </dsp:nvSpPr>
      <dsp:spPr>
        <a:xfrm>
          <a:off x="7622174" y="2065"/>
          <a:ext cx="1895061" cy="113703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Calendar to schedule meetings and appointments</a:t>
          </a:r>
          <a:endParaRPr lang="en-US" sz="1300" kern="1200"/>
        </a:p>
      </dsp:txBody>
      <dsp:txXfrm>
        <a:off x="7622174" y="2065"/>
        <a:ext cx="1895061" cy="1137037"/>
      </dsp:txXfrm>
    </dsp:sp>
    <dsp:sp modelId="{54F0922F-D21B-41BC-8129-2C27FDFF8E33}">
      <dsp:nvSpPr>
        <dsp:cNvPr id="0" name=""/>
        <dsp:cNvSpPr/>
      </dsp:nvSpPr>
      <dsp:spPr>
        <a:xfrm>
          <a:off x="2522657" y="2097765"/>
          <a:ext cx="405264" cy="91440"/>
        </a:xfrm>
        <a:custGeom>
          <a:avLst/>
          <a:gdLst/>
          <a:ahLst/>
          <a:cxnLst/>
          <a:rect l="0" t="0" r="0" b="0"/>
          <a:pathLst>
            <a:path>
              <a:moveTo>
                <a:pt x="0" y="45720"/>
              </a:moveTo>
              <a:lnTo>
                <a:pt x="405264"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4393" y="2141306"/>
        <a:ext cx="21793" cy="4358"/>
      </dsp:txXfrm>
    </dsp:sp>
    <dsp:sp modelId="{79438ED8-E1E0-42FB-BAE0-7BA1FB1A06CB}">
      <dsp:nvSpPr>
        <dsp:cNvPr id="0" name=""/>
        <dsp:cNvSpPr/>
      </dsp:nvSpPr>
      <dsp:spPr>
        <a:xfrm>
          <a:off x="629395" y="1574966"/>
          <a:ext cx="1895061" cy="1137037"/>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Set reminders for important events</a:t>
          </a:r>
          <a:endParaRPr lang="en-US" sz="1300" kern="1200"/>
        </a:p>
      </dsp:txBody>
      <dsp:txXfrm>
        <a:off x="629395" y="1574966"/>
        <a:ext cx="1895061" cy="1137037"/>
      </dsp:txXfrm>
    </dsp:sp>
    <dsp:sp modelId="{3655FDA6-6F80-4997-B419-3D9DB207705A}">
      <dsp:nvSpPr>
        <dsp:cNvPr id="0" name=""/>
        <dsp:cNvSpPr/>
      </dsp:nvSpPr>
      <dsp:spPr>
        <a:xfrm>
          <a:off x="4853583" y="2097765"/>
          <a:ext cx="405264" cy="91440"/>
        </a:xfrm>
        <a:custGeom>
          <a:avLst/>
          <a:gdLst/>
          <a:ahLst/>
          <a:cxnLst/>
          <a:rect l="0" t="0" r="0" b="0"/>
          <a:pathLst>
            <a:path>
              <a:moveTo>
                <a:pt x="0" y="45720"/>
              </a:moveTo>
              <a:lnTo>
                <a:pt x="405264"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19" y="2141306"/>
        <a:ext cx="21793" cy="4358"/>
      </dsp:txXfrm>
    </dsp:sp>
    <dsp:sp modelId="{C4637F74-EDB2-4DB1-82F2-4A01C65A92A2}">
      <dsp:nvSpPr>
        <dsp:cNvPr id="0" name=""/>
        <dsp:cNvSpPr/>
      </dsp:nvSpPr>
      <dsp:spPr>
        <a:xfrm>
          <a:off x="2960321" y="1574966"/>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Share calendars with collegues or family</a:t>
          </a:r>
          <a:endParaRPr lang="en-US" sz="1300" kern="1200"/>
        </a:p>
      </dsp:txBody>
      <dsp:txXfrm>
        <a:off x="2960321" y="1574966"/>
        <a:ext cx="1895061" cy="1137037"/>
      </dsp:txXfrm>
    </dsp:sp>
    <dsp:sp modelId="{4812FF87-E5B2-4BED-8807-8495853A53F7}">
      <dsp:nvSpPr>
        <dsp:cNvPr id="0" name=""/>
        <dsp:cNvSpPr/>
      </dsp:nvSpPr>
      <dsp:spPr>
        <a:xfrm>
          <a:off x="7184510" y="2097765"/>
          <a:ext cx="405264" cy="91440"/>
        </a:xfrm>
        <a:custGeom>
          <a:avLst/>
          <a:gdLst/>
          <a:ahLst/>
          <a:cxnLst/>
          <a:rect l="0" t="0" r="0" b="0"/>
          <a:pathLst>
            <a:path>
              <a:moveTo>
                <a:pt x="0" y="45720"/>
              </a:moveTo>
              <a:lnTo>
                <a:pt x="405264"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6245" y="2141306"/>
        <a:ext cx="21793" cy="4358"/>
      </dsp:txXfrm>
    </dsp:sp>
    <dsp:sp modelId="{6730FE3F-7344-47B9-8FB5-4117863519A3}">
      <dsp:nvSpPr>
        <dsp:cNvPr id="0" name=""/>
        <dsp:cNvSpPr/>
      </dsp:nvSpPr>
      <dsp:spPr>
        <a:xfrm>
          <a:off x="5291248" y="1574966"/>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Save contacts, store information, organise  and manage</a:t>
          </a:r>
          <a:endParaRPr lang="en-US" sz="1300" kern="1200"/>
        </a:p>
      </dsp:txBody>
      <dsp:txXfrm>
        <a:off x="5291248" y="1574966"/>
        <a:ext cx="1895061" cy="1137037"/>
      </dsp:txXfrm>
    </dsp:sp>
    <dsp:sp modelId="{7A8EE568-D5CC-4803-8FF6-3D16AB196511}">
      <dsp:nvSpPr>
        <dsp:cNvPr id="0" name=""/>
        <dsp:cNvSpPr/>
      </dsp:nvSpPr>
      <dsp:spPr>
        <a:xfrm>
          <a:off x="1576926" y="2710204"/>
          <a:ext cx="6992778" cy="405264"/>
        </a:xfrm>
        <a:custGeom>
          <a:avLst/>
          <a:gdLst/>
          <a:ahLst/>
          <a:cxnLst/>
          <a:rect l="0" t="0" r="0" b="0"/>
          <a:pathLst>
            <a:path>
              <a:moveTo>
                <a:pt x="6992778" y="0"/>
              </a:moveTo>
              <a:lnTo>
                <a:pt x="6992778" y="219732"/>
              </a:lnTo>
              <a:lnTo>
                <a:pt x="0" y="219732"/>
              </a:lnTo>
              <a:lnTo>
                <a:pt x="0" y="405264"/>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8157" y="2910656"/>
        <a:ext cx="350317" cy="4358"/>
      </dsp:txXfrm>
    </dsp:sp>
    <dsp:sp modelId="{C0DA8EC9-00C9-4FE5-875D-82DE0BCC2C72}">
      <dsp:nvSpPr>
        <dsp:cNvPr id="0" name=""/>
        <dsp:cNvSpPr/>
      </dsp:nvSpPr>
      <dsp:spPr>
        <a:xfrm>
          <a:off x="7622174" y="1574966"/>
          <a:ext cx="1895061" cy="113703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Easily  to email or call saved contacts</a:t>
          </a:r>
          <a:endParaRPr lang="en-US" sz="1300" kern="1200"/>
        </a:p>
      </dsp:txBody>
      <dsp:txXfrm>
        <a:off x="7622174" y="1574966"/>
        <a:ext cx="1895061" cy="1137037"/>
      </dsp:txXfrm>
    </dsp:sp>
    <dsp:sp modelId="{997148DB-C5A6-43C8-B52C-70B54593C181}">
      <dsp:nvSpPr>
        <dsp:cNvPr id="0" name=""/>
        <dsp:cNvSpPr/>
      </dsp:nvSpPr>
      <dsp:spPr>
        <a:xfrm>
          <a:off x="2522657" y="3670666"/>
          <a:ext cx="405264" cy="91440"/>
        </a:xfrm>
        <a:custGeom>
          <a:avLst/>
          <a:gdLst/>
          <a:ahLst/>
          <a:cxnLst/>
          <a:rect l="0" t="0" r="0" b="0"/>
          <a:pathLst>
            <a:path>
              <a:moveTo>
                <a:pt x="0" y="45720"/>
              </a:moveTo>
              <a:lnTo>
                <a:pt x="405264"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14393" y="3714207"/>
        <a:ext cx="21793" cy="4358"/>
      </dsp:txXfrm>
    </dsp:sp>
    <dsp:sp modelId="{4D78283C-6ACD-48A2-8473-9BCDE7D0B39E}">
      <dsp:nvSpPr>
        <dsp:cNvPr id="0" name=""/>
        <dsp:cNvSpPr/>
      </dsp:nvSpPr>
      <dsp:spPr>
        <a:xfrm>
          <a:off x="629395" y="3147868"/>
          <a:ext cx="1895061" cy="113703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Create tasks and reminders </a:t>
          </a:r>
        </a:p>
      </dsp:txBody>
      <dsp:txXfrm>
        <a:off x="629395" y="3147868"/>
        <a:ext cx="1895061" cy="1137037"/>
      </dsp:txXfrm>
    </dsp:sp>
    <dsp:sp modelId="{3FB46219-471F-4EBB-B21C-16065A5A0D0A}">
      <dsp:nvSpPr>
        <dsp:cNvPr id="0" name=""/>
        <dsp:cNvSpPr/>
      </dsp:nvSpPr>
      <dsp:spPr>
        <a:xfrm>
          <a:off x="4853583" y="3659398"/>
          <a:ext cx="484117" cy="91440"/>
        </a:xfrm>
        <a:custGeom>
          <a:avLst/>
          <a:gdLst/>
          <a:ahLst/>
          <a:cxnLst/>
          <a:rect l="0" t="0" r="0" b="0"/>
          <a:pathLst>
            <a:path>
              <a:moveTo>
                <a:pt x="0" y="56988"/>
              </a:moveTo>
              <a:lnTo>
                <a:pt x="259158" y="56988"/>
              </a:lnTo>
              <a:lnTo>
                <a:pt x="259158" y="45720"/>
              </a:lnTo>
              <a:lnTo>
                <a:pt x="484117"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82771" y="3702939"/>
        <a:ext cx="25742" cy="4358"/>
      </dsp:txXfrm>
    </dsp:sp>
    <dsp:sp modelId="{C01BC71F-1073-49C8-A05F-5A02607D71F8}">
      <dsp:nvSpPr>
        <dsp:cNvPr id="0" name=""/>
        <dsp:cNvSpPr/>
      </dsp:nvSpPr>
      <dsp:spPr>
        <a:xfrm>
          <a:off x="2960321" y="3147868"/>
          <a:ext cx="1895061" cy="1137037"/>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Track deadlines and projects </a:t>
          </a:r>
        </a:p>
      </dsp:txBody>
      <dsp:txXfrm>
        <a:off x="2960321" y="3147868"/>
        <a:ext cx="1895061" cy="1137037"/>
      </dsp:txXfrm>
    </dsp:sp>
    <dsp:sp modelId="{3D227A0F-1985-4132-BEAD-49E866AF241C}">
      <dsp:nvSpPr>
        <dsp:cNvPr id="0" name=""/>
        <dsp:cNvSpPr/>
      </dsp:nvSpPr>
      <dsp:spPr>
        <a:xfrm>
          <a:off x="7263363" y="3659398"/>
          <a:ext cx="326410" cy="91440"/>
        </a:xfrm>
        <a:custGeom>
          <a:avLst/>
          <a:gdLst/>
          <a:ahLst/>
          <a:cxnLst/>
          <a:rect l="0" t="0" r="0" b="0"/>
          <a:pathLst>
            <a:path>
              <a:moveTo>
                <a:pt x="0" y="45720"/>
              </a:moveTo>
              <a:lnTo>
                <a:pt x="180305" y="45720"/>
              </a:lnTo>
              <a:lnTo>
                <a:pt x="180305" y="56988"/>
              </a:lnTo>
              <a:lnTo>
                <a:pt x="326410" y="56988"/>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17639" y="3702939"/>
        <a:ext cx="17859" cy="4358"/>
      </dsp:txXfrm>
    </dsp:sp>
    <dsp:sp modelId="{7DA00052-5A8A-4A5C-96CD-6DDC7B850295}">
      <dsp:nvSpPr>
        <dsp:cNvPr id="0" name=""/>
        <dsp:cNvSpPr/>
      </dsp:nvSpPr>
      <dsp:spPr>
        <a:xfrm>
          <a:off x="5370101" y="3136600"/>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Protects from spam and phishing</a:t>
          </a:r>
        </a:p>
      </dsp:txBody>
      <dsp:txXfrm>
        <a:off x="5370101" y="3136600"/>
        <a:ext cx="1895061" cy="1137037"/>
      </dsp:txXfrm>
    </dsp:sp>
    <dsp:sp modelId="{0CF66394-5790-4C0E-8624-8958980C63B1}">
      <dsp:nvSpPr>
        <dsp:cNvPr id="0" name=""/>
        <dsp:cNvSpPr/>
      </dsp:nvSpPr>
      <dsp:spPr>
        <a:xfrm>
          <a:off x="7622174" y="3147868"/>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Only limitation is limit on folders (10000), items (5000) and received messages (5000 daily)</a:t>
          </a:r>
        </a:p>
      </dsp:txBody>
      <dsp:txXfrm>
        <a:off x="7622174" y="3147868"/>
        <a:ext cx="1895061" cy="11370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7A357-1101-4B22-8928-CD8331AE6A0B}">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66190-42E0-4FEC-AC03-96B10635EEC8}">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332B0C-9562-4854-9468-F90B8D22B901}">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Outlook works across devices to access your emails, calendar and contacts from your PC, phone or browser</a:t>
          </a:r>
          <a:endParaRPr lang="en-US" sz="2200" kern="1200"/>
        </a:p>
      </dsp:txBody>
      <dsp:txXfrm>
        <a:off x="1437631" y="531"/>
        <a:ext cx="9077968" cy="1244702"/>
      </dsp:txXfrm>
    </dsp:sp>
    <dsp:sp modelId="{9FEE68A2-70CC-408F-9913-8FA7865F2729}">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F0CDA-84B2-47DB-8E2C-526340211DAF}">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C39923-F626-4E7C-812C-14F57114F7B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Outlook is also used for business collaboration integrated with other  Microsoft tools such as Microsoft teams</a:t>
          </a:r>
          <a:endParaRPr lang="en-US" sz="2200" kern="1200"/>
        </a:p>
      </dsp:txBody>
      <dsp:txXfrm>
        <a:off x="1437631" y="1556410"/>
        <a:ext cx="9077968" cy="1244702"/>
      </dsp:txXfrm>
    </dsp:sp>
    <dsp:sp modelId="{C87A20E9-44AA-4786-BF2B-CD946812426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43C43C-2E30-434A-A4AF-843D81E19EAC}">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751764-9DB1-406C-909B-28D7B666C0B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Simply outlook helps you to manage your emails, meeting, contacts,  and tasks in one place, making it useful for both personal and professional use.</a:t>
          </a:r>
          <a:endParaRPr lang="en-US" sz="22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4C354-9625-4B48-A9E8-F98AF0C2726F}">
      <dsp:nvSpPr>
        <dsp:cNvPr id="0" name=""/>
        <dsp:cNvSpPr/>
      </dsp:nvSpPr>
      <dsp:spPr>
        <a:xfrm rot="10800000">
          <a:off x="2063667" y="883"/>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rtl="0">
            <a:lnSpc>
              <a:spcPct val="90000"/>
            </a:lnSpc>
            <a:spcBef>
              <a:spcPct val="0"/>
            </a:spcBef>
            <a:spcAft>
              <a:spcPct val="35000"/>
            </a:spcAft>
            <a:buNone/>
          </a:pPr>
          <a:r>
            <a:rPr lang="en-US" sz="2500" kern="1200"/>
            <a:t>Centralized control of file storage and sharing.</a:t>
          </a:r>
          <a:r>
            <a:rPr lang="en-US" sz="2500" kern="1200">
              <a:latin typeface="Trebuchet MS" panose="020B0603020202020204"/>
            </a:rPr>
            <a:t> </a:t>
          </a:r>
          <a:r>
            <a:rPr lang="en-US" sz="2500" kern="1200"/>
            <a:t>Real time file updating and communication</a:t>
          </a:r>
          <a:endParaRPr lang="en-GB" sz="2500" kern="1200"/>
        </a:p>
      </dsp:txBody>
      <dsp:txXfrm rot="10800000">
        <a:off x="2365971" y="883"/>
        <a:ext cx="6690570" cy="1209216"/>
      </dsp:txXfrm>
    </dsp:sp>
    <dsp:sp modelId="{8A777B66-A7F4-4844-964C-BA94C0C0AC5C}">
      <dsp:nvSpPr>
        <dsp:cNvPr id="0" name=""/>
        <dsp:cNvSpPr/>
      </dsp:nvSpPr>
      <dsp:spPr>
        <a:xfrm>
          <a:off x="1459058" y="883"/>
          <a:ext cx="1209216" cy="1209216"/>
        </a:xfrm>
        <a:prstGeom prst="ellipse">
          <a:avLst/>
        </a:prstGeom>
        <a:blipFill>
          <a:blip xmlns:r="http://schemas.openxmlformats.org/officeDocument/2006/relationships" r:embed="rId1"/>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227E7F-9C33-438A-995C-B54F37ED566D}">
      <dsp:nvSpPr>
        <dsp:cNvPr id="0" name=""/>
        <dsp:cNvSpPr/>
      </dsp:nvSpPr>
      <dsp:spPr>
        <a:xfrm rot="10800000">
          <a:off x="2063667" y="1571060"/>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a:lnSpc>
              <a:spcPct val="90000"/>
            </a:lnSpc>
            <a:spcBef>
              <a:spcPct val="0"/>
            </a:spcBef>
            <a:spcAft>
              <a:spcPct val="35000"/>
            </a:spcAft>
            <a:buNone/>
          </a:pPr>
          <a:r>
            <a:rPr lang="en-US" sz="2500" kern="1200"/>
            <a:t>Significant reduction in communication errors (</a:t>
          </a:r>
          <a:r>
            <a:rPr lang="en-US" sz="2500" kern="1200" err="1"/>
            <a:t>Pubmed</a:t>
          </a:r>
          <a:r>
            <a:rPr lang="en-US" sz="2500" kern="1200"/>
            <a:t>, 2025)</a:t>
          </a:r>
          <a:endParaRPr lang="en-GB" sz="2500" kern="1200"/>
        </a:p>
      </dsp:txBody>
      <dsp:txXfrm rot="10800000">
        <a:off x="2365971" y="1571060"/>
        <a:ext cx="6690570" cy="1209216"/>
      </dsp:txXfrm>
    </dsp:sp>
    <dsp:sp modelId="{2059FB6F-C6DF-4EE3-9DB6-4FEAEB747E08}">
      <dsp:nvSpPr>
        <dsp:cNvPr id="0" name=""/>
        <dsp:cNvSpPr/>
      </dsp:nvSpPr>
      <dsp:spPr>
        <a:xfrm>
          <a:off x="1459058" y="1571060"/>
          <a:ext cx="1209216" cy="1209216"/>
        </a:xfrm>
        <a:prstGeom prst="ellipse">
          <a:avLst/>
        </a:prstGeom>
        <a:blipFill>
          <a:blip xmlns:r="http://schemas.openxmlformats.org/officeDocument/2006/relationships" r:embed="rId2"/>
          <a:srcRect/>
          <a:stretch>
            <a:fillRect l="-29000" r="-2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D937A6-7B13-464E-A508-3D9FBF108D7A}">
      <dsp:nvSpPr>
        <dsp:cNvPr id="0" name=""/>
        <dsp:cNvSpPr/>
      </dsp:nvSpPr>
      <dsp:spPr>
        <a:xfrm rot="10800000">
          <a:off x="2063667" y="3141237"/>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rtl="0">
            <a:lnSpc>
              <a:spcPct val="90000"/>
            </a:lnSpc>
            <a:spcBef>
              <a:spcPct val="0"/>
            </a:spcBef>
            <a:spcAft>
              <a:spcPct val="35000"/>
            </a:spcAft>
            <a:buNone/>
          </a:pPr>
          <a:r>
            <a:rPr lang="en-US" sz="2500" kern="1200"/>
            <a:t>Legal compliance</a:t>
          </a:r>
          <a:r>
            <a:rPr lang="en-US" sz="2500" kern="1200">
              <a:latin typeface="Aptos"/>
            </a:rPr>
            <a:t>(sprintlaw.co.uk, 2025)</a:t>
          </a:r>
          <a:r>
            <a:rPr lang="en-US" sz="2500" kern="1200">
              <a:latin typeface="Trebuchet MS" panose="020B0603020202020204"/>
            </a:rPr>
            <a:t>  </a:t>
          </a:r>
          <a:endParaRPr lang="en-GB" sz="2500" kern="1200" dirty="0"/>
        </a:p>
      </dsp:txBody>
      <dsp:txXfrm rot="10800000">
        <a:off x="2365971" y="3141237"/>
        <a:ext cx="6690570" cy="1209216"/>
      </dsp:txXfrm>
    </dsp:sp>
    <dsp:sp modelId="{191392FC-AFE7-4B25-933F-2355D1019046}">
      <dsp:nvSpPr>
        <dsp:cNvPr id="0" name=""/>
        <dsp:cNvSpPr/>
      </dsp:nvSpPr>
      <dsp:spPr>
        <a:xfrm>
          <a:off x="1459058" y="3141237"/>
          <a:ext cx="1209216" cy="1209216"/>
        </a:xfrm>
        <a:prstGeom prst="ellipse">
          <a:avLst/>
        </a:prstGeom>
        <a:blipFill>
          <a:blip xmlns:r="http://schemas.openxmlformats.org/officeDocument/2006/relationships" r:embed="rId3"/>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2D4235-7F96-42A1-BB8D-A9C36FDD648E}" type="datetimeFigureOut">
              <a:t>6/13/2026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605716-DF92-4D22-8775-F631DAAA3B40}" type="slidenum">
              <a:t>‹#›</a:t>
            </a:fld>
            <a:endParaRPr lang="en-GB"/>
          </a:p>
        </p:txBody>
      </p:sp>
    </p:spTree>
    <p:extLst>
      <p:ext uri="{BB962C8B-B14F-4D97-AF65-F5344CB8AC3E}">
        <p14:creationId xmlns:p14="http://schemas.microsoft.com/office/powerpoint/2010/main" val="894164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eeacc03012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eeacc03012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chosen workplace task within Riverdale Nursing Home is Staff Training. Moreover, the selected Microsoft 365 tool for the task is Microsoft PowerPoint. Riverdale Nursing Home employs caregivers, senior carers, nurses and administrative staff to manage the care delivery operations. Staff members work in different buildings on different shifts, so it is highly important that staff training is delivered to maintain high standards of care. Besides, PowerPoint helps in organising and showcasing training materials professionally and clearly to increase staff engagement in training.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eaa7a437e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eaa7a437e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Staff training is a vital activity within the Nursing home. Moreover, the task ensures that staff comprehend their responsibilities and roles better and stay updated on emerging procedures and policies. Training may include helath and safety guidelines, safeguarding, infection prevention procedures, discussions on timely medication and changes in the organistaional policies. Besides, training supports staff in offering safe, efficient and high-quality services to patients while adhering to the organisational and legal needs.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eaa7a437e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eaa7a437e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 suitable tool for staff training, as it presents data in a structured, easy-to-grasp format. Moreover, Visual aids like diagrams, images and graphs help staff understand policies and procedures more easily. The tool also guarantees that staff receive consistent data, regardless of their work location or shift.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eaa7a437ea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eaa7a437e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Microsoft PowerPoint is a popular and widely used presentation tool within Microsoft 365. The tool permits trainers to generate appropriate learning materials by applying a combination of visual details and textual guidelines. This tool permits information to be organised professionally and clearly into slides. Slides can be edited and updated whenever staff requirements change, and can be circulated easily among staff.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eaa7a437ea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eaa7a437e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Efficiency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enhances efficiency by saving time and effort through reusing training materials. Moreover, it is easy to update and change when policies and procedures transform. Ultimately, it reduces duplication of work in multiple training sessions.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Communication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improves communication by guaranteeing that all employees receive consistent messages. It improves the understanding of staff through engaging visual content, reducing misunderstandings and confusion.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eaa7a437ea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eaa7a437e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Advantages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usage has several advantages, including ease of use, professional format and the capability of supporting visual learning. A PowerPoint presentation can be easily shared between small and large groups electronically.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Limitations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However, it also has some limitations. PowerPoint presentation needs access to technology and can become less engaging if they are text-heavy. It is required to have effective discussion and practical training activities, as some staff need support while using digital resources.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eaa7a437ea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eaa7a437e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Conclusion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an efficient tool for providing staff training at Riverdale Nursing Home. It helps in offering clear, similar and professional training materials, enhancing both communication and efficiency among staff.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Recommendations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nursing home needs to use standardised PowerPoint presentations for all staff training sessions to increase engagement. The nursing home is recommended to regularly update the training materials in the presentations to ensure all employees receive precise and current data. Moreover, the nursing home needs to listen to the needs of the staff and combine PowerPoint with practical activities and discussions to improve the care delivery rate.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796B0-1A0F-34A2-67AD-702FF18B5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A053FB-A38D-D306-2E4F-10A22422E2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D1EB5-3724-9C56-9F49-4BE0490F938D}"/>
              </a:ext>
            </a:extLst>
          </p:cNvPr>
          <p:cNvSpPr>
            <a:spLocks noGrp="1"/>
          </p:cNvSpPr>
          <p:nvPr>
            <p:ph type="body" idx="1"/>
          </p:nvPr>
        </p:nvSpPr>
        <p:spPr/>
        <p:txBody>
          <a:bodyPr/>
          <a:lstStyle/>
          <a:p>
            <a:r>
              <a:rPr lang="en-GB" sz="1200" kern="1200">
                <a:solidFill>
                  <a:schemeClr val="tx1"/>
                </a:solidFill>
                <a:effectLst/>
                <a:latin typeface="+mn-lt"/>
                <a:ea typeface="+mn-ea"/>
                <a:cs typeface="+mn-cs"/>
              </a:rPr>
              <a:t>The care documentation in a nursing home includes the development, modification, and upkeep of records of care given to the residents of the home on a daily basis. This covers care plans, risk assessments, medication administration records, incident records and handover notes. The staff must make accurate and consistent observations of the physical and emotional state of the resident, across staff shifts (</a:t>
            </a:r>
            <a:r>
              <a:rPr lang="en-GB" sz="1200" kern="1200" err="1">
                <a:solidFill>
                  <a:schemeClr val="tx1"/>
                </a:solidFill>
                <a:effectLst/>
                <a:latin typeface="+mn-lt"/>
                <a:ea typeface="+mn-ea"/>
                <a:cs typeface="+mn-cs"/>
              </a:rPr>
              <a:t>Abdulkhaled</a:t>
            </a:r>
            <a:r>
              <a:rPr lang="en-GB" sz="1200" kern="1200">
                <a:solidFill>
                  <a:schemeClr val="tx1"/>
                </a:solidFill>
                <a:effectLst/>
                <a:latin typeface="+mn-lt"/>
                <a:ea typeface="+mn-ea"/>
                <a:cs typeface="+mn-cs"/>
              </a:rPr>
              <a:t> and </a:t>
            </a:r>
            <a:r>
              <a:rPr lang="en-GB" sz="1200" kern="1200" err="1">
                <a:solidFill>
                  <a:schemeClr val="tx1"/>
                </a:solidFill>
                <a:effectLst/>
                <a:latin typeface="+mn-lt"/>
                <a:ea typeface="+mn-ea"/>
                <a:cs typeface="+mn-cs"/>
              </a:rPr>
              <a:t>Pangandaman</a:t>
            </a:r>
            <a:r>
              <a:rPr lang="en-GB" sz="1200" kern="1200">
                <a:solidFill>
                  <a:schemeClr val="tx1"/>
                </a:solidFill>
                <a:effectLst/>
                <a:latin typeface="+mn-lt"/>
                <a:ea typeface="+mn-ea"/>
                <a:cs typeface="+mn-cs"/>
              </a:rPr>
              <a:t>, 2025). These are legally necessary documents, which have a direct impact upon the quality of care provided. Written records are crucial in a setting such as Riverdale, as staff rotate between two buildings and helps keep the continuity of care, minimize risk of errors and allows for written accountability for nurses, carers and management.</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CA4B04E-B415-C2F9-C446-590A8232E6C3}"/>
              </a:ext>
            </a:extLst>
          </p:cNvPr>
          <p:cNvSpPr>
            <a:spLocks noGrp="1"/>
          </p:cNvSpPr>
          <p:nvPr>
            <p:ph type="sldNum" sz="quarter" idx="10"/>
          </p:nvPr>
        </p:nvSpPr>
        <p:spPr/>
        <p:txBody>
          <a:bodyPr/>
          <a:lstStyle/>
          <a:p>
            <a:fld id="{4795D723-DDF6-4AAA-A79C-FE4581E64CE8}" type="slidenum">
              <a:rPr lang="en-IN" smtClean="0"/>
              <a:t>20</a:t>
            </a:fld>
            <a:endParaRPr lang="en-IN"/>
          </a:p>
        </p:txBody>
      </p:sp>
    </p:spTree>
    <p:extLst>
      <p:ext uri="{BB962C8B-B14F-4D97-AF65-F5344CB8AC3E}">
        <p14:creationId xmlns:p14="http://schemas.microsoft.com/office/powerpoint/2010/main" val="242989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CC71B-C031-94B0-0AEE-6DACAB198F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FA8D8C-76E5-5EE2-7467-900437B30C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5D61C5-ABF8-2A60-19B6-5EE07708DD30}"/>
              </a:ext>
            </a:extLst>
          </p:cNvPr>
          <p:cNvSpPr>
            <a:spLocks noGrp="1"/>
          </p:cNvSpPr>
          <p:nvPr>
            <p:ph type="body" idx="1"/>
          </p:nvPr>
        </p:nvSpPr>
        <p:spPr/>
        <p:txBody>
          <a:bodyPr/>
          <a:lstStyle/>
          <a:p>
            <a:r>
              <a:rPr lang="en-GB" sz="1200" kern="1200">
                <a:solidFill>
                  <a:schemeClr val="tx1"/>
                </a:solidFill>
                <a:effectLst/>
                <a:latin typeface="+mn-lt"/>
                <a:ea typeface="+mn-ea"/>
                <a:cs typeface="+mn-cs"/>
              </a:rPr>
              <a:t>The tool that employed for this work was selected as Microsoft Word. Word is a professional word processor that's included with the Microsoft 365 suite that users can use to create, edit, format, and save text based documents. It is usable for any format like structured templates, tables, formatted documents (</a:t>
            </a:r>
            <a:r>
              <a:rPr lang="en-GB" sz="1200" kern="1200" err="1">
                <a:solidFill>
                  <a:schemeClr val="tx1"/>
                </a:solidFill>
                <a:effectLst/>
                <a:latin typeface="+mn-lt"/>
                <a:ea typeface="+mn-ea"/>
                <a:cs typeface="+mn-cs"/>
              </a:rPr>
              <a:t>Jalil</a:t>
            </a:r>
            <a:r>
              <a:rPr lang="en-GB" sz="1200" kern="1200">
                <a:solidFill>
                  <a:schemeClr val="tx1"/>
                </a:solidFill>
                <a:effectLst/>
                <a:latin typeface="+mn-lt"/>
                <a:ea typeface="+mn-ea"/>
                <a:cs typeface="+mn-cs"/>
              </a:rPr>
              <a:t> et al. 2024). Word can be used in the browser using Microsoft 365 as well as via the desktop and will be available to staff across both buildings. It connects with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and SharePoint enabling documents to be saved to the central location and accessed by controlled employees. Most staff members will be familiar with using Word, which will help to eliminate the learning curve.</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C817320-65A6-62E5-DB48-592217A7B1DF}"/>
              </a:ext>
            </a:extLst>
          </p:cNvPr>
          <p:cNvSpPr>
            <a:spLocks noGrp="1"/>
          </p:cNvSpPr>
          <p:nvPr>
            <p:ph type="sldNum" sz="quarter" idx="10"/>
          </p:nvPr>
        </p:nvSpPr>
        <p:spPr/>
        <p:txBody>
          <a:bodyPr/>
          <a:lstStyle/>
          <a:p>
            <a:fld id="{4795D723-DDF6-4AAA-A79C-FE4581E64CE8}" type="slidenum">
              <a:rPr lang="en-IN" smtClean="0"/>
              <a:t>21</a:t>
            </a:fld>
            <a:endParaRPr lang="en-IN"/>
          </a:p>
        </p:txBody>
      </p:sp>
    </p:spTree>
    <p:extLst>
      <p:ext uri="{BB962C8B-B14F-4D97-AF65-F5344CB8AC3E}">
        <p14:creationId xmlns:p14="http://schemas.microsoft.com/office/powerpoint/2010/main" val="1510685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13ACE-585C-2E33-16DA-4C28277804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52612-52B8-0B2C-074F-3BFA5B11E9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F47627-B9C0-B3AD-7E6D-26E589DBE907}"/>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Word can be used to document care because it has structure and formatting options for professionally and legally acceptable records. Staff will have a template for care plans and incident reports to use that will be consistent throughout the organisation. This tool can be used to schedule medications, add bullet points to make observation notes easier to read and navigate, and add headers for easy navigation within a document (</a:t>
            </a:r>
            <a:r>
              <a:rPr lang="en-GB" sz="1200" kern="1200" err="1">
                <a:solidFill>
                  <a:schemeClr val="tx1"/>
                </a:solidFill>
                <a:effectLst/>
                <a:latin typeface="+mn-lt"/>
                <a:ea typeface="+mn-ea"/>
                <a:cs typeface="+mn-cs"/>
              </a:rPr>
              <a:t>Atobatele</a:t>
            </a:r>
            <a:r>
              <a:rPr lang="en-GB" sz="1200" kern="1200">
                <a:solidFill>
                  <a:schemeClr val="tx1"/>
                </a:solidFill>
                <a:effectLst/>
                <a:latin typeface="+mn-lt"/>
                <a:ea typeface="+mn-ea"/>
                <a:cs typeface="+mn-cs"/>
              </a:rPr>
              <a:t> et al. 2023). Spell-check and grammar features minimize errors of formal written records. While Word cannot be password protected, it can include tracked changes, which is helpful in ensuring document integrity. Enabling the precision, formal language and version control of care documentation, Word directly meets these industry and regulatory needs.</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63A0F043-8B27-6F2B-D263-BBFB2B1B3FDC}"/>
              </a:ext>
            </a:extLst>
          </p:cNvPr>
          <p:cNvSpPr>
            <a:spLocks noGrp="1"/>
          </p:cNvSpPr>
          <p:nvPr>
            <p:ph type="sldNum" sz="quarter" idx="10"/>
          </p:nvPr>
        </p:nvSpPr>
        <p:spPr/>
        <p:txBody>
          <a:bodyPr/>
          <a:lstStyle/>
          <a:p>
            <a:fld id="{4795D723-DDF6-4AAA-A79C-FE4581E64CE8}" type="slidenum">
              <a:rPr lang="en-IN" smtClean="0"/>
              <a:t>22</a:t>
            </a:fld>
            <a:endParaRPr lang="en-IN"/>
          </a:p>
        </p:txBody>
      </p:sp>
    </p:spTree>
    <p:extLst>
      <p:ext uri="{BB962C8B-B14F-4D97-AF65-F5344CB8AC3E}">
        <p14:creationId xmlns:p14="http://schemas.microsoft.com/office/powerpoint/2010/main" val="3289256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8E232-8E95-C603-01A5-4F1DEC17CE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694C17-4D75-96B6-D7DD-5A2DC3C0AF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7CB032-973B-A62C-6FDB-BDD6CC3397EE}"/>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use of word documents to aid the efficiency, consistency and sharing of documents across Riverdale. During hectic or challenging shifts, there is no need for staff to create documents, instead using shared documents found within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or SharePoint. Well-documented paper files can be saved in the central repository and could be made immediately available to the Carers and Nurses of both buildings without any delay caused by handing over and losing paper files (</a:t>
            </a:r>
            <a:r>
              <a:rPr lang="en-GB" sz="1200" kern="1200" err="1">
                <a:solidFill>
                  <a:schemeClr val="tx1"/>
                </a:solidFill>
                <a:effectLst/>
                <a:latin typeface="+mn-lt"/>
                <a:ea typeface="+mn-ea"/>
                <a:cs typeface="+mn-cs"/>
              </a:rPr>
              <a:t>Radhakrishnan</a:t>
            </a:r>
            <a:r>
              <a:rPr lang="en-GB" sz="1200" kern="1200">
                <a:solidFill>
                  <a:schemeClr val="tx1"/>
                </a:solidFill>
                <a:effectLst/>
                <a:latin typeface="+mn-lt"/>
                <a:ea typeface="+mn-ea"/>
                <a:cs typeface="+mn-cs"/>
              </a:rPr>
              <a:t> et al. 2023). Edit the document(s) simultaneously with </a:t>
            </a:r>
            <a:r>
              <a:rPr lang="en-GB" sz="1200" kern="1200" err="1">
                <a:solidFill>
                  <a:schemeClr val="tx1"/>
                </a:solidFill>
                <a:effectLst/>
                <a:latin typeface="+mn-lt"/>
                <a:ea typeface="+mn-ea"/>
                <a:cs typeface="+mn-cs"/>
              </a:rPr>
              <a:t>coworkers</a:t>
            </a:r>
            <a:r>
              <a:rPr lang="en-GB" sz="1200" kern="1200">
                <a:solidFill>
                  <a:schemeClr val="tx1"/>
                </a:solidFill>
                <a:effectLst/>
                <a:latin typeface="+mn-lt"/>
                <a:ea typeface="+mn-ea"/>
                <a:cs typeface="+mn-cs"/>
              </a:rPr>
              <a:t>. Eliminates duplicate work and care documentation is as current as possible, and is as relevant as possible to the two shift teams and management.</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5B54EDA3-8F86-1C49-914D-151358908F90}"/>
              </a:ext>
            </a:extLst>
          </p:cNvPr>
          <p:cNvSpPr>
            <a:spLocks noGrp="1"/>
          </p:cNvSpPr>
          <p:nvPr>
            <p:ph type="sldNum" sz="quarter" idx="10"/>
          </p:nvPr>
        </p:nvSpPr>
        <p:spPr/>
        <p:txBody>
          <a:bodyPr/>
          <a:lstStyle/>
          <a:p>
            <a:fld id="{4795D723-DDF6-4AAA-A79C-FE4581E64CE8}" type="slidenum">
              <a:rPr lang="en-IN" smtClean="0"/>
              <a:t>23</a:t>
            </a:fld>
            <a:endParaRPr lang="en-IN"/>
          </a:p>
        </p:txBody>
      </p:sp>
    </p:spTree>
    <p:extLst>
      <p:ext uri="{BB962C8B-B14F-4D97-AF65-F5344CB8AC3E}">
        <p14:creationId xmlns:p14="http://schemas.microsoft.com/office/powerpoint/2010/main" val="2213174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4A99B-E14D-DB92-DB9B-DD208A33A8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87FE05-7414-75CD-86D7-DE752963C2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4FEB77-53E1-227E-C88C-813DC6F67F06}"/>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advantages of Word are the familiarity, professional formatting capabilities, template functionality, and storage integration with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It yields well-structured and polished documents that can be readily inspected by organisations like the CQC. There are some significant drawbacks to Word, though, in a care facility. It is not a specially developed care management system and does not include automation features such as alerts, dashboards per resident or an audit trail like those of care management software (</a:t>
            </a:r>
            <a:r>
              <a:rPr lang="en-GB" sz="1200" kern="1200" err="1">
                <a:solidFill>
                  <a:schemeClr val="tx1"/>
                </a:solidFill>
                <a:effectLst/>
                <a:latin typeface="+mn-lt"/>
                <a:ea typeface="+mn-ea"/>
                <a:cs typeface="+mn-cs"/>
              </a:rPr>
              <a:t>Falcetta</a:t>
            </a:r>
            <a:r>
              <a:rPr lang="en-GB" sz="1200" kern="1200">
                <a:solidFill>
                  <a:schemeClr val="tx1"/>
                </a:solidFill>
                <a:effectLst/>
                <a:latin typeface="+mn-lt"/>
                <a:ea typeface="+mn-ea"/>
                <a:cs typeface="+mn-cs"/>
              </a:rPr>
              <a:t> et al. 2023). If staff save documents to their own workstation vs. a shared drive version control will be an issue. Also, because the editing on cell phones can be complicated when compared to editing on desktop computers during rounds, carers might struggle to do it.</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8CA3CF36-82EE-7369-A382-BF538FC75210}"/>
              </a:ext>
            </a:extLst>
          </p:cNvPr>
          <p:cNvSpPr>
            <a:spLocks noGrp="1"/>
          </p:cNvSpPr>
          <p:nvPr>
            <p:ph type="sldNum" sz="quarter" idx="10"/>
          </p:nvPr>
        </p:nvSpPr>
        <p:spPr/>
        <p:txBody>
          <a:bodyPr/>
          <a:lstStyle/>
          <a:p>
            <a:fld id="{4795D723-DDF6-4AAA-A79C-FE4581E64CE8}" type="slidenum">
              <a:rPr lang="en-IN" smtClean="0"/>
              <a:t>24</a:t>
            </a:fld>
            <a:endParaRPr lang="en-IN"/>
          </a:p>
        </p:txBody>
      </p:sp>
    </p:spTree>
    <p:extLst>
      <p:ext uri="{BB962C8B-B14F-4D97-AF65-F5344CB8AC3E}">
        <p14:creationId xmlns:p14="http://schemas.microsoft.com/office/powerpoint/2010/main" val="3066248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eaa7a437e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eaa7a437e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007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4980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830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16149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4269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5317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8533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196929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3186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1873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59201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686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0472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2461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45649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17895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rot="10800000" flipH="1">
            <a:off x="0" y="2248000"/>
            <a:ext cx="12192000" cy="4610000"/>
          </a:xfrm>
          <a:prstGeom prst="rect">
            <a:avLst/>
          </a:pr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0" name="Google Shape;20;p4"/>
          <p:cNvSpPr/>
          <p:nvPr/>
        </p:nvSpPr>
        <p:spPr>
          <a:xfrm>
            <a:off x="0" y="2248000"/>
            <a:ext cx="12192000" cy="1448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1" name="Google Shape;21;p4"/>
          <p:cNvSpPr txBox="1">
            <a:spLocks noGrp="1"/>
          </p:cNvSpPr>
          <p:nvPr>
            <p:ph type="title"/>
          </p:nvPr>
        </p:nvSpPr>
        <p:spPr>
          <a:xfrm>
            <a:off x="629200" y="984967"/>
            <a:ext cx="10962800" cy="1023600"/>
          </a:xfrm>
          <a:prstGeom prst="rect">
            <a:avLst/>
          </a:prstGeom>
        </p:spPr>
        <p:txBody>
          <a:bodyPr spcFirstLastPara="1" wrap="square" lIns="91425" tIns="91425" rIns="91425" bIns="91425" anchor="b"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2" name="Google Shape;22;p4"/>
          <p:cNvSpPr txBox="1">
            <a:spLocks noGrp="1"/>
          </p:cNvSpPr>
          <p:nvPr>
            <p:ph type="body" idx="1"/>
          </p:nvPr>
        </p:nvSpPr>
        <p:spPr>
          <a:xfrm>
            <a:off x="629200" y="2558767"/>
            <a:ext cx="10962800" cy="36136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11364721" y="6260831"/>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2931375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181818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valid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Layout" Target="../slideLayouts/slideLayout6.xml"/><Relationship Id="rId4" Type="http://schemas.openxmlformats.org/officeDocument/2006/relationships/hyperlink" Target="https://www.raffaelechiatto.com/backup-restore-configurazione-degli-account-microsoft-outloo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flatworldknowledge.lardbucket.org/books/a-primer-on-communication-studies/s01-03-communication-principles.html" TargetMode="External"/><Relationship Id="rId2" Type="http://schemas.openxmlformats.org/officeDocument/2006/relationships/image" Target="../media/image5.jpeg"/><Relationship Id="rId1" Type="http://schemas.openxmlformats.org/officeDocument/2006/relationships/slideLayout" Target="../slideLayouts/slideLayout1.xml"/><Relationship Id="rId5" Type="http://schemas.openxmlformats.org/officeDocument/2006/relationships/hyperlink" Target="https://positek.net/mac-outlook-slow/"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2.xml"/><Relationship Id="rId7" Type="http://schemas.openxmlformats.org/officeDocument/2006/relationships/image" Target="../media/image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3.xml"/><Relationship Id="rId7" Type="http://schemas.openxmlformats.org/officeDocument/2006/relationships/image" Target="../media/image6.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hyperlink" Target="https://freepngimg.com/png/26726-ms-powerpoint-picture" TargetMode="External"/><Relationship Id="rId5" Type="http://schemas.openxmlformats.org/officeDocument/2006/relationships/image" Target="../media/image12.png"/><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0.jpeg"/><Relationship Id="rId1" Type="http://schemas.openxmlformats.org/officeDocument/2006/relationships/slideLayout" Target="../slideLayouts/slideLayout9.xml"/><Relationship Id="rId4" Type="http://schemas.openxmlformats.org/officeDocument/2006/relationships/hyperlink" Target="https://askleo.com/using-onedrive-without-using-onedrive/"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askleo.com/using-onedrive-without-using-onedrive/" TargetMode="External"/><Relationship Id="rId3" Type="http://schemas.openxmlformats.org/officeDocument/2006/relationships/diagramLayout" Target="../diagrams/layout4.xml"/><Relationship Id="rId7" Type="http://schemas.openxmlformats.org/officeDocument/2006/relationships/image" Target="../media/image1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blog.pulipuli.info/2017/10/word-microsoft-word-2013-tutorial-table.html" TargetMode="External"/><Relationship Id="rId5" Type="http://schemas.openxmlformats.org/officeDocument/2006/relationships/image" Target="../media/image24.pn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pubmed.ncbi.nlm.nih.gov/40685723/" TargetMode="External"/><Relationship Id="rId2" Type="http://schemas.openxmlformats.org/officeDocument/2006/relationships/hyperlink" Target="https://support.microsoft.com/en-gb/office/sending-limits-in-outlook-com-279ee200-594c-40f0-9ec8-bb6af7735c2e" TargetMode="External"/><Relationship Id="rId1" Type="http://schemas.openxmlformats.org/officeDocument/2006/relationships/slideLayout" Target="../slideLayouts/slideLayout2.xml"/><Relationship Id="rId4" Type="http://schemas.openxmlformats.org/officeDocument/2006/relationships/hyperlink" Target="https://sprintlaw.co.uk/articles/is-onedrive-uk-gdpr-compliant/"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696EE7-E5F9-9D24-909A-27C5D76703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01" r="1447" b="2"/>
          <a:stretch>
            <a:fillRect/>
          </a:stretch>
        </p:blipFill>
        <p:spPr>
          <a:xfrm>
            <a:off x="6328611" y="1176190"/>
            <a:ext cx="4957016" cy="263782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1" name="TextBox 40">
            <a:extLst>
              <a:ext uri="{FF2B5EF4-FFF2-40B4-BE49-F238E27FC236}">
                <a16:creationId xmlns:a16="http://schemas.microsoft.com/office/drawing/2014/main" id="{86BD9B4E-A9A1-2DCC-CB9D-5EB9097B780C}"/>
              </a:ext>
            </a:extLst>
          </p:cNvPr>
          <p:cNvSpPr txBox="1"/>
          <p:nvPr/>
        </p:nvSpPr>
        <p:spPr>
          <a:xfrm>
            <a:off x="5894961" y="800100"/>
            <a:ext cx="6201181" cy="58794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r>
              <a:rPr lang="en-US" sz="3600" dirty="0">
                <a:highlight>
                  <a:srgbClr val="00FF00"/>
                </a:highlight>
              </a:rPr>
              <a:t>Group members</a:t>
            </a:r>
            <a:endParaRPr lang="en-US" sz="2000" dirty="0"/>
          </a:p>
          <a:p>
            <a:pPr indent="-228600">
              <a:lnSpc>
                <a:spcPct val="90000"/>
              </a:lnSpc>
              <a:spcAft>
                <a:spcPts val="600"/>
              </a:spcAft>
              <a:buFont typeface="Arial" panose="020B0604020202020204" pitchFamily="34" charset="0"/>
              <a:buChar char="•"/>
            </a:pPr>
            <a:r>
              <a:rPr lang="en-US" sz="2000" dirty="0"/>
              <a:t>Anjumben Virani 2535117 - Outlook</a:t>
            </a:r>
          </a:p>
          <a:p>
            <a:pPr indent="-228600">
              <a:lnSpc>
                <a:spcPct val="90000"/>
              </a:lnSpc>
              <a:spcAft>
                <a:spcPts val="600"/>
              </a:spcAft>
              <a:buFont typeface="Arial" panose="020B0604020202020204" pitchFamily="34" charset="0"/>
              <a:buChar char="•"/>
            </a:pPr>
            <a:r>
              <a:rPr lang="en-US" sz="2000" dirty="0"/>
              <a:t>Florence </a:t>
            </a:r>
            <a:r>
              <a:rPr lang="en-US" sz="2000" dirty="0" err="1"/>
              <a:t>Bangnira</a:t>
            </a:r>
            <a:r>
              <a:rPr lang="en-US" sz="2000" dirty="0"/>
              <a:t> 2537504 - PowerPoint</a:t>
            </a:r>
          </a:p>
          <a:p>
            <a:pPr indent="-228600">
              <a:lnSpc>
                <a:spcPct val="90000"/>
              </a:lnSpc>
              <a:spcAft>
                <a:spcPts val="600"/>
              </a:spcAft>
              <a:buFont typeface="Arial" panose="020B0604020202020204" pitchFamily="34" charset="0"/>
              <a:buChar char="•"/>
            </a:pPr>
            <a:r>
              <a:rPr lang="en-US" sz="2000" dirty="0"/>
              <a:t>Phillip Ellis 2537491</a:t>
            </a:r>
            <a:r>
              <a:rPr lang="en-US" dirty="0"/>
              <a:t>​ - OneDrive</a:t>
            </a:r>
          </a:p>
          <a:p>
            <a:pPr indent="-228600">
              <a:lnSpc>
                <a:spcPct val="90000"/>
              </a:lnSpc>
              <a:spcAft>
                <a:spcPts val="600"/>
              </a:spcAft>
              <a:buFont typeface="Arial" panose="020B0604020202020204" pitchFamily="34" charset="0"/>
              <a:buChar char="•"/>
            </a:pPr>
            <a:r>
              <a:rPr lang="en-US" sz="2000" dirty="0"/>
              <a:t>Shazia Akhtar  2015538 - Word</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p:txBody>
      </p:sp>
      <p:sp>
        <p:nvSpPr>
          <p:cNvPr id="5" name="TextBox 4">
            <a:extLst>
              <a:ext uri="{FF2B5EF4-FFF2-40B4-BE49-F238E27FC236}">
                <a16:creationId xmlns:a16="http://schemas.microsoft.com/office/drawing/2014/main" id="{0B8CB6E1-7213-AAED-10BA-057638C5F21A}"/>
              </a:ext>
            </a:extLst>
          </p:cNvPr>
          <p:cNvSpPr txBox="1"/>
          <p:nvPr/>
        </p:nvSpPr>
        <p:spPr>
          <a:xfrm>
            <a:off x="327862" y="1594717"/>
            <a:ext cx="5882438" cy="3939540"/>
          </a:xfrm>
          <a:prstGeom prst="rect">
            <a:avLst/>
          </a:prstGeom>
          <a:noFill/>
        </p:spPr>
        <p:txBody>
          <a:bodyPr wrap="square" lIns="91440" tIns="45720" rIns="91440" bIns="45720" anchor="t">
            <a:spAutoFit/>
          </a:bodyPr>
          <a:lstStyle/>
          <a:p>
            <a:pPr>
              <a:lnSpc>
                <a:spcPct val="90000"/>
              </a:lnSpc>
              <a:spcAft>
                <a:spcPts val="600"/>
              </a:spcAft>
            </a:pPr>
            <a:r>
              <a:rPr lang="en-US" sz="5400" dirty="0">
                <a:highlight>
                  <a:srgbClr val="FFFF00"/>
                </a:highlight>
              </a:rPr>
              <a:t>Student's details </a:t>
            </a:r>
          </a:p>
          <a:p>
            <a:pPr indent="-228600">
              <a:lnSpc>
                <a:spcPct val="90000"/>
              </a:lnSpc>
              <a:spcAft>
                <a:spcPts val="600"/>
              </a:spcAft>
              <a:buFont typeface="Arial" panose="020B0604020202020204" pitchFamily="34" charset="0"/>
              <a:buChar char="•"/>
            </a:pPr>
            <a:r>
              <a:rPr lang="en-US" sz="3600" b="1" dirty="0">
                <a:solidFill>
                  <a:schemeClr val="tx1">
                    <a:lumMod val="95000"/>
                    <a:lumOff val="5000"/>
                  </a:schemeClr>
                </a:solidFill>
              </a:rPr>
              <a:t>Name: Shazia Akhtar</a:t>
            </a:r>
          </a:p>
          <a:p>
            <a:pPr indent="-228600">
              <a:lnSpc>
                <a:spcPct val="90000"/>
              </a:lnSpc>
              <a:spcAft>
                <a:spcPts val="600"/>
              </a:spcAft>
              <a:buFont typeface="Arial" panose="020B0604020202020204" pitchFamily="34" charset="0"/>
              <a:buChar char="•"/>
            </a:pPr>
            <a:r>
              <a:rPr lang="en-US" sz="3200" dirty="0">
                <a:solidFill>
                  <a:srgbClr val="C00000"/>
                </a:solidFill>
              </a:rPr>
              <a:t>Student Number: 2015538</a:t>
            </a:r>
          </a:p>
          <a:p>
            <a:pPr indent="-228600">
              <a:lnSpc>
                <a:spcPct val="90000"/>
              </a:lnSpc>
              <a:spcAft>
                <a:spcPts val="600"/>
              </a:spcAft>
              <a:buFont typeface="Arial" panose="020B0604020202020204" pitchFamily="34" charset="0"/>
              <a:buChar char="•"/>
            </a:pPr>
            <a:r>
              <a:rPr lang="en-US" sz="3200" dirty="0">
                <a:solidFill>
                  <a:srgbClr val="C00000"/>
                </a:solidFill>
              </a:rPr>
              <a:t>Module: Digital Skills and Research Methods </a:t>
            </a:r>
          </a:p>
          <a:p>
            <a:pPr indent="-228600">
              <a:lnSpc>
                <a:spcPct val="90000"/>
              </a:lnSpc>
              <a:spcAft>
                <a:spcPts val="600"/>
              </a:spcAft>
              <a:buFont typeface="Arial" panose="020B0604020202020204" pitchFamily="34" charset="0"/>
              <a:buChar char="•"/>
            </a:pPr>
            <a:r>
              <a:rPr lang="en-US" sz="3200" dirty="0">
                <a:solidFill>
                  <a:srgbClr val="C00000"/>
                </a:solidFill>
              </a:rPr>
              <a:t>Module code:4007</a:t>
            </a:r>
          </a:p>
          <a:p>
            <a:pPr indent="-228600">
              <a:lnSpc>
                <a:spcPct val="90000"/>
              </a:lnSpc>
              <a:spcAft>
                <a:spcPts val="600"/>
              </a:spcAft>
              <a:buFont typeface="Arial" panose="020B0604020202020204" pitchFamily="34" charset="0"/>
              <a:buChar char="•"/>
            </a:pPr>
            <a:r>
              <a:rPr lang="en-US" sz="3200" dirty="0">
                <a:solidFill>
                  <a:srgbClr val="C00000"/>
                </a:solidFill>
              </a:rPr>
              <a:t>Lecturer: Justin Okoli </a:t>
            </a:r>
          </a:p>
        </p:txBody>
      </p:sp>
      <p:sp>
        <p:nvSpPr>
          <p:cNvPr id="7" name="TextBox 6">
            <a:extLst>
              <a:ext uri="{FF2B5EF4-FFF2-40B4-BE49-F238E27FC236}">
                <a16:creationId xmlns:a16="http://schemas.microsoft.com/office/drawing/2014/main" id="{37CCB8AC-E388-0BEE-59C3-DFB2778A46CF}"/>
              </a:ext>
            </a:extLst>
          </p:cNvPr>
          <p:cNvSpPr txBox="1"/>
          <p:nvPr/>
        </p:nvSpPr>
        <p:spPr>
          <a:xfrm>
            <a:off x="906374" y="178425"/>
            <a:ext cx="10379254" cy="845040"/>
          </a:xfrm>
          <a:prstGeom prst="rect">
            <a:avLst/>
          </a:prstGeom>
          <a:noFill/>
        </p:spPr>
        <p:txBody>
          <a:bodyPr wrap="square">
            <a:spAutoFit/>
          </a:bodyPr>
          <a:lstStyle/>
          <a:p>
            <a:pPr>
              <a:lnSpc>
                <a:spcPct val="90000"/>
              </a:lnSpc>
              <a:spcAft>
                <a:spcPts val="600"/>
              </a:spcAft>
            </a:pPr>
            <a:r>
              <a:rPr lang="en-US" sz="5400" b="1" u="sng">
                <a:solidFill>
                  <a:srgbClr val="7030A0"/>
                </a:solidFill>
                <a:highlight>
                  <a:srgbClr val="00FFFF"/>
                </a:highlight>
              </a:rPr>
              <a:t>Component 1 Assessment </a:t>
            </a:r>
          </a:p>
        </p:txBody>
      </p:sp>
    </p:spTree>
    <p:extLst>
      <p:ext uri="{BB962C8B-B14F-4D97-AF65-F5344CB8AC3E}">
        <p14:creationId xmlns:p14="http://schemas.microsoft.com/office/powerpoint/2010/main" val="3327158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18EA-C5E7-6F6A-7197-E24EAD4330F7}"/>
              </a:ext>
            </a:extLst>
          </p:cNvPr>
          <p:cNvSpPr>
            <a:spLocks noGrp="1"/>
          </p:cNvSpPr>
          <p:nvPr>
            <p:ph type="title"/>
          </p:nvPr>
        </p:nvSpPr>
        <p:spPr/>
        <p:txBody>
          <a:bodyPr/>
          <a:lstStyle/>
          <a:p>
            <a:pPr algn="ctr"/>
            <a:r>
              <a:rPr lang="en-US"/>
              <a:t>Introduction</a:t>
            </a:r>
          </a:p>
        </p:txBody>
      </p:sp>
      <p:sp>
        <p:nvSpPr>
          <p:cNvPr id="3" name="Content Placeholder 2">
            <a:extLst>
              <a:ext uri="{FF2B5EF4-FFF2-40B4-BE49-F238E27FC236}">
                <a16:creationId xmlns:a16="http://schemas.microsoft.com/office/drawing/2014/main" id="{B8B87DDF-6F2B-B928-C356-4BA89B21430F}"/>
              </a:ext>
            </a:extLst>
          </p:cNvPr>
          <p:cNvSpPr>
            <a:spLocks noGrp="1"/>
          </p:cNvSpPr>
          <p:nvPr>
            <p:ph idx="1"/>
          </p:nvPr>
        </p:nvSpPr>
        <p:spPr/>
        <p:txBody>
          <a:bodyPr vert="horz" lIns="91440" tIns="45720" rIns="91440" bIns="45720" rtlCol="0" anchor="t">
            <a:normAutofit/>
          </a:bodyPr>
          <a:lstStyle/>
          <a:p>
            <a:pPr algn="ctr"/>
            <a:r>
              <a:rPr lang="en-US" sz="2400" dirty="0"/>
              <a:t>The following presentation is a review of workplace tasks at Riverdale Nursing Home and recommendations for suitable digital tools, within the Office 365 suite, to improve efficiency and communication.</a:t>
            </a:r>
            <a:endParaRPr lang="en-US" dirty="0"/>
          </a:p>
          <a:p>
            <a:endParaRPr lang="en-US" sz="2400" dirty="0"/>
          </a:p>
          <a:p>
            <a:pPr marL="0" indent="0">
              <a:buNone/>
            </a:pPr>
            <a:endParaRPr lang="en-US" sz="2400" dirty="0"/>
          </a:p>
          <a:p>
            <a:pPr marL="0" indent="0">
              <a:buNone/>
            </a:pPr>
            <a:endParaRPr lang="en-US" sz="2400" dirty="0"/>
          </a:p>
        </p:txBody>
      </p:sp>
      <p:pic>
        <p:nvPicPr>
          <p:cNvPr id="7" name="Picture 6" descr="A screenshot of a computer&#10;&#10;AI-generated content may be incorrect.">
            <a:extLst>
              <a:ext uri="{FF2B5EF4-FFF2-40B4-BE49-F238E27FC236}">
                <a16:creationId xmlns:a16="http://schemas.microsoft.com/office/drawing/2014/main" id="{3C5C97B2-5D52-D08A-C0AE-05BFCB5973CE}"/>
              </a:ext>
            </a:extLst>
          </p:cNvPr>
          <p:cNvPicPr>
            <a:picLocks noChangeAspect="1"/>
          </p:cNvPicPr>
          <p:nvPr/>
        </p:nvPicPr>
        <p:blipFill>
          <a:blip r:embed="rId2"/>
          <a:srcRect t="22196" r="20641" b="31504"/>
          <a:stretch>
            <a:fillRect/>
          </a:stretch>
        </p:blipFill>
        <p:spPr>
          <a:xfrm>
            <a:off x="1900238" y="4098391"/>
            <a:ext cx="7377528" cy="2315326"/>
          </a:xfrm>
          <a:prstGeom prst="rect">
            <a:avLst/>
          </a:prstGeom>
        </p:spPr>
      </p:pic>
    </p:spTree>
    <p:extLst>
      <p:ext uri="{BB962C8B-B14F-4D97-AF65-F5344CB8AC3E}">
        <p14:creationId xmlns:p14="http://schemas.microsoft.com/office/powerpoint/2010/main" val="4138583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5C5C0-ACC0-18B1-B0E4-915010EA4F14}"/>
              </a:ext>
            </a:extLst>
          </p:cNvPr>
          <p:cNvSpPr>
            <a:spLocks noGrp="1"/>
          </p:cNvSpPr>
          <p:nvPr>
            <p:ph type="title"/>
          </p:nvPr>
        </p:nvSpPr>
        <p:spPr>
          <a:xfrm>
            <a:off x="1381761" y="330744"/>
            <a:ext cx="10012144" cy="1592327"/>
          </a:xfrm>
        </p:spPr>
        <p:txBody>
          <a:bodyPr>
            <a:normAutofit fontScale="90000"/>
          </a:bodyPr>
          <a:lstStyle/>
          <a:p>
            <a:br>
              <a:rPr lang="en-GB"/>
            </a:br>
            <a:br>
              <a:rPr lang="en-GB"/>
            </a:br>
            <a:r>
              <a:rPr lang="en-GB"/>
              <a:t> </a:t>
            </a:r>
            <a:r>
              <a:rPr lang="en-GB" sz="5300">
                <a:highlight>
                  <a:srgbClr val="FFFF00"/>
                </a:highlight>
              </a:rPr>
              <a:t>Task </a:t>
            </a:r>
            <a:r>
              <a:rPr lang="en-GB"/>
              <a:t>Riverdale Nursing Home     </a:t>
            </a:r>
            <a:br>
              <a:rPr lang="en-GB"/>
            </a:br>
            <a:r>
              <a:rPr lang="en-GB"/>
              <a:t>  Staff communication          </a:t>
            </a:r>
            <a:br>
              <a:rPr lang="en-GB"/>
            </a:br>
            <a:r>
              <a:rPr lang="en-GB"/>
              <a:t>  Microsoft 365 tool - Outlook </a:t>
            </a:r>
            <a:br>
              <a:rPr lang="en-GB"/>
            </a:br>
            <a:br>
              <a:rPr lang="en-GB"/>
            </a:br>
            <a:r>
              <a:rPr lang="en-GB"/>
              <a:t>        </a:t>
            </a:r>
          </a:p>
        </p:txBody>
      </p:sp>
      <p:sp>
        <p:nvSpPr>
          <p:cNvPr id="3" name="Oval 2">
            <a:extLst>
              <a:ext uri="{FF2B5EF4-FFF2-40B4-BE49-F238E27FC236}">
                <a16:creationId xmlns:a16="http://schemas.microsoft.com/office/drawing/2014/main" id="{700A8554-62ED-D686-1446-6B6E5895BA2A}"/>
              </a:ext>
            </a:extLst>
          </p:cNvPr>
          <p:cNvSpPr/>
          <p:nvPr/>
        </p:nvSpPr>
        <p:spPr>
          <a:xfrm>
            <a:off x="485873" y="3642084"/>
            <a:ext cx="11220254" cy="28046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Riverdale nursing home supporting older adults who require daily personal care, medication support, and monitoring. Staff work in shifts within the two different buildings and include carers, senior carers, nurses, and administrative staff. </a:t>
            </a:r>
          </a:p>
        </p:txBody>
      </p:sp>
      <p:pic>
        <p:nvPicPr>
          <p:cNvPr id="4" name="Graphic 3" descr="Hospital">
            <a:extLst>
              <a:ext uri="{FF2B5EF4-FFF2-40B4-BE49-F238E27FC236}">
                <a16:creationId xmlns:a16="http://schemas.microsoft.com/office/drawing/2014/main" id="{03167F8E-4F9E-881C-7143-7D25398206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15456" y="0"/>
            <a:ext cx="1592327" cy="1592327"/>
          </a:xfrm>
          <a:prstGeom prst="rect">
            <a:avLst/>
          </a:prstGeom>
        </p:spPr>
      </p:pic>
      <p:pic>
        <p:nvPicPr>
          <p:cNvPr id="5" name="Picture 4">
            <a:extLst>
              <a:ext uri="{FF2B5EF4-FFF2-40B4-BE49-F238E27FC236}">
                <a16:creationId xmlns:a16="http://schemas.microsoft.com/office/drawing/2014/main" id="{866B0638-4F8B-3A8A-7149-5F8E855E46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3675" y="2105843"/>
            <a:ext cx="1556084" cy="1131697"/>
          </a:xfrm>
          <a:prstGeom prst="rect">
            <a:avLst/>
          </a:prstGeom>
        </p:spPr>
      </p:pic>
    </p:spTree>
    <p:extLst>
      <p:ext uri="{BB962C8B-B14F-4D97-AF65-F5344CB8AC3E}">
        <p14:creationId xmlns:p14="http://schemas.microsoft.com/office/powerpoint/2010/main" val="3567600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42940" y="962277"/>
            <a:ext cx="4846320" cy="989974"/>
          </a:xfrm>
        </p:spPr>
        <p:txBody>
          <a:bodyPr>
            <a:normAutofit fontScale="90000"/>
          </a:bodyPr>
          <a:lstStyle/>
          <a:p>
            <a:pPr algn="l"/>
            <a:br>
              <a:rPr lang="en-GB" sz="3400"/>
            </a:br>
            <a:br>
              <a:rPr lang="en-GB" sz="3400"/>
            </a:br>
            <a:br>
              <a:rPr lang="en-GB" sz="3400"/>
            </a:br>
            <a:br>
              <a:rPr lang="en-GB" sz="3400"/>
            </a:br>
            <a:r>
              <a:rPr lang="en-GB" sz="3400"/>
              <a:t>Outlook for</a:t>
            </a:r>
            <a:br>
              <a:rPr lang="en-GB" sz="3400"/>
            </a:br>
            <a:r>
              <a:rPr lang="en-GB" sz="3400"/>
              <a:t>Staff communication </a:t>
            </a:r>
          </a:p>
        </p:txBody>
      </p:sp>
      <p:sp>
        <p:nvSpPr>
          <p:cNvPr id="3" name="Subtitle 2"/>
          <p:cNvSpPr>
            <a:spLocks noGrp="1"/>
          </p:cNvSpPr>
          <p:nvPr>
            <p:ph type="subTitle" idx="1"/>
          </p:nvPr>
        </p:nvSpPr>
        <p:spPr>
          <a:xfrm>
            <a:off x="593044" y="2241951"/>
            <a:ext cx="5667912" cy="4324062"/>
          </a:xfrm>
        </p:spPr>
        <p:txBody>
          <a:bodyPr>
            <a:normAutofit/>
          </a:bodyPr>
          <a:lstStyle/>
          <a:p>
            <a:pPr algn="l"/>
            <a:r>
              <a:rPr lang="en-GB" sz="2000"/>
              <a:t>Staff communication involves sending and receiving messages, files and other important data. These messages need to be securely transferred between staff to avoid any miscommunication or loss of data.</a:t>
            </a:r>
            <a:endParaRPr lang="en-US" sz="2000"/>
          </a:p>
          <a:p>
            <a:pPr algn="l"/>
            <a:r>
              <a:rPr lang="en-GB" sz="2000"/>
              <a:t>Microsoft Outlook is a part of the MS365 family. It is a messenger application used for communication like yahoo or Gmail, however it offers advanced message prioritisation and</a:t>
            </a:r>
          </a:p>
        </p:txBody>
      </p:sp>
      <p:pic>
        <p:nvPicPr>
          <p:cNvPr id="15" name="Picture 14">
            <a:extLst>
              <a:ext uri="{FF2B5EF4-FFF2-40B4-BE49-F238E27FC236}">
                <a16:creationId xmlns:a16="http://schemas.microsoft.com/office/drawing/2014/main" id="{09B6B512-AC12-0816-5A0B-9AFB5DDC4B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645" r="2" b="2"/>
          <a:stretch>
            <a:fillRect/>
          </a:stretch>
        </p:blipFill>
        <p:spPr>
          <a:xfrm>
            <a:off x="6730919" y="3429000"/>
            <a:ext cx="2987223" cy="3143861"/>
          </a:xfrm>
          <a:prstGeom prst="rect">
            <a:avLst/>
          </a:prstGeom>
        </p:spPr>
      </p:pic>
      <p:pic>
        <p:nvPicPr>
          <p:cNvPr id="5" name="Picture 4">
            <a:extLst>
              <a:ext uri="{FF2B5EF4-FFF2-40B4-BE49-F238E27FC236}">
                <a16:creationId xmlns:a16="http://schemas.microsoft.com/office/drawing/2014/main" id="{FCDCFA77-FA95-2543-981E-F0B8EEE559C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90115" y="125617"/>
            <a:ext cx="3668832" cy="299523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21F4EA8D-7EEF-D64E-54FC-873FC2A12240}"/>
              </a:ext>
            </a:extLst>
          </p:cNvPr>
          <p:cNvGraphicFramePr/>
          <p:nvPr>
            <p:extLst>
              <p:ext uri="{D42A27DB-BD31-4B8C-83A1-F6EECF244321}">
                <p14:modId xmlns:p14="http://schemas.microsoft.com/office/powerpoint/2010/main" val="4043617378"/>
              </p:ext>
            </p:extLst>
          </p:nvPr>
        </p:nvGraphicFramePr>
        <p:xfrm>
          <a:off x="6193453" y="-926432"/>
          <a:ext cx="5742189" cy="9625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DBE8669-90CF-14CA-FBD7-858997BC0C0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338613" y="1720241"/>
            <a:ext cx="3668832" cy="2995232"/>
          </a:xfrm>
          <a:prstGeom prst="rect">
            <a:avLst/>
          </a:prstGeom>
        </p:spPr>
      </p:pic>
    </p:spTree>
    <p:extLst>
      <p:ext uri="{BB962C8B-B14F-4D97-AF65-F5344CB8AC3E}">
        <p14:creationId xmlns:p14="http://schemas.microsoft.com/office/powerpoint/2010/main" val="2505857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B3AE4-42E2-9585-0467-EABB84CC016C}"/>
              </a:ext>
            </a:extLst>
          </p:cNvPr>
          <p:cNvSpPr>
            <a:spLocks noGrp="1"/>
          </p:cNvSpPr>
          <p:nvPr>
            <p:ph type="title"/>
          </p:nvPr>
        </p:nvSpPr>
        <p:spPr/>
        <p:txBody>
          <a:bodyPr>
            <a:normAutofit fontScale="90000"/>
          </a:bodyPr>
          <a:lstStyle/>
          <a:p>
            <a:r>
              <a:rPr lang="en-GB" sz="5400"/>
              <a:t>Advantages and limitations of outlook</a:t>
            </a:r>
          </a:p>
        </p:txBody>
      </p:sp>
      <p:graphicFrame>
        <p:nvGraphicFramePr>
          <p:cNvPr id="5" name="Content Placeholder 2">
            <a:extLst>
              <a:ext uri="{FF2B5EF4-FFF2-40B4-BE49-F238E27FC236}">
                <a16:creationId xmlns:a16="http://schemas.microsoft.com/office/drawing/2014/main" id="{D9F38701-041F-500E-7BF7-C1D1F140943B}"/>
              </a:ext>
            </a:extLst>
          </p:cNvPr>
          <p:cNvGraphicFramePr>
            <a:graphicFrameLocks noGrp="1"/>
          </p:cNvGraphicFramePr>
          <p:nvPr>
            <p:ph idx="1"/>
            <p:extLst>
              <p:ext uri="{D42A27DB-BD31-4B8C-83A1-F6EECF244321}">
                <p14:modId xmlns:p14="http://schemas.microsoft.com/office/powerpoint/2010/main" val="15316102"/>
              </p:ext>
            </p:extLst>
          </p:nvPr>
        </p:nvGraphicFramePr>
        <p:xfrm>
          <a:off x="1019014" y="2425464"/>
          <a:ext cx="10146632" cy="42869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4F1B1897-2BAC-9DB3-3460-08DC68F90AC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395965" y="149874"/>
            <a:ext cx="2152733" cy="1757490"/>
          </a:xfrm>
          <a:prstGeom prst="rect">
            <a:avLst/>
          </a:prstGeom>
        </p:spPr>
      </p:pic>
    </p:spTree>
    <p:extLst>
      <p:ext uri="{BB962C8B-B14F-4D97-AF65-F5344CB8AC3E}">
        <p14:creationId xmlns:p14="http://schemas.microsoft.com/office/powerpoint/2010/main" val="50568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9F543-7BF6-776A-1DC1-80E3051EE906}"/>
              </a:ext>
            </a:extLst>
          </p:cNvPr>
          <p:cNvSpPr>
            <a:spLocks noGrp="1"/>
          </p:cNvSpPr>
          <p:nvPr>
            <p:ph type="title"/>
          </p:nvPr>
        </p:nvSpPr>
        <p:spPr>
          <a:xfrm>
            <a:off x="841248" y="256032"/>
            <a:ext cx="10506456" cy="1014984"/>
          </a:xfrm>
        </p:spPr>
        <p:txBody>
          <a:bodyPr anchor="b">
            <a:normAutofit/>
          </a:bodyPr>
          <a:lstStyle/>
          <a:p>
            <a:pPr algn="ctr"/>
            <a:r>
              <a:rPr lang="en-GB"/>
              <a:t>Summary </a:t>
            </a:r>
            <a:endParaRPr lang="en-US"/>
          </a:p>
        </p:txBody>
      </p:sp>
      <p:graphicFrame>
        <p:nvGraphicFramePr>
          <p:cNvPr id="5" name="Content Placeholder 2">
            <a:extLst>
              <a:ext uri="{FF2B5EF4-FFF2-40B4-BE49-F238E27FC236}">
                <a16:creationId xmlns:a16="http://schemas.microsoft.com/office/drawing/2014/main" id="{5A0A335B-C971-BAE2-7CD7-1E38C4AD89C3}"/>
              </a:ext>
            </a:extLst>
          </p:cNvPr>
          <p:cNvGraphicFramePr>
            <a:graphicFrameLocks noGrp="1"/>
          </p:cNvGraphicFramePr>
          <p:nvPr>
            <p:ph idx="1"/>
            <p:extLst>
              <p:ext uri="{D42A27DB-BD31-4B8C-83A1-F6EECF244321}">
                <p14:modId xmlns:p14="http://schemas.microsoft.com/office/powerpoint/2010/main" val="45537287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18E2A73-538E-EA1D-AE21-43923FB8992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02526" y="256032"/>
            <a:ext cx="1851650" cy="1511686"/>
          </a:xfrm>
          <a:prstGeom prst="rect">
            <a:avLst/>
          </a:prstGeom>
        </p:spPr>
      </p:pic>
    </p:spTree>
    <p:extLst>
      <p:ext uri="{BB962C8B-B14F-4D97-AF65-F5344CB8AC3E}">
        <p14:creationId xmlns:p14="http://schemas.microsoft.com/office/powerpoint/2010/main" val="3248495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4"/>
          <p:cNvSpPr txBox="1">
            <a:spLocks noGrp="1"/>
          </p:cNvSpPr>
          <p:nvPr>
            <p:ph type="title"/>
          </p:nvPr>
        </p:nvSpPr>
        <p:spPr>
          <a:xfrm>
            <a:off x="629200" y="984967"/>
            <a:ext cx="10962800" cy="1023600"/>
          </a:xfr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lvl="0"/>
            <a:r>
              <a:rPr lang="en-GB">
                <a:sym typeface="Times New Roman"/>
              </a:rPr>
              <a:t>Introduction </a:t>
            </a:r>
          </a:p>
        </p:txBody>
      </p:sp>
      <p:sp>
        <p:nvSpPr>
          <p:cNvPr id="74" name="Google Shape;74;p14"/>
          <p:cNvSpPr txBox="1">
            <a:spLocks noGrp="1"/>
          </p:cNvSpPr>
          <p:nvPr>
            <p:ph type="body" idx="1"/>
          </p:nvPr>
        </p:nvSpPr>
        <p:spPr>
          <a:xfrm>
            <a:off x="6701346" y="2839434"/>
            <a:ext cx="4890654" cy="3613600"/>
          </a:xfr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lvl="0"/>
            <a:r>
              <a:rPr lang="en-GB" dirty="0">
                <a:sym typeface="Times New Roman"/>
              </a:rPr>
              <a:t>The chosen workplace task is Staff Training</a:t>
            </a:r>
          </a:p>
          <a:p>
            <a:pPr lvl="0"/>
            <a:r>
              <a:rPr lang="en-GB" dirty="0">
                <a:sym typeface="Times New Roman"/>
              </a:rPr>
              <a:t>The selected Microsoft 365 tool for the task is Microsoft PowerPoint</a:t>
            </a:r>
          </a:p>
          <a:p>
            <a:pPr lvl="0"/>
            <a:r>
              <a:rPr lang="en-GB" dirty="0">
                <a:sym typeface="Times New Roman"/>
              </a:rPr>
              <a:t>Staff members work in different buildings on different shifts</a:t>
            </a:r>
          </a:p>
          <a:p>
            <a:pPr lvl="0"/>
            <a:r>
              <a:rPr lang="en-GB" dirty="0">
                <a:sym typeface="Times New Roman"/>
              </a:rPr>
              <a:t>PowerPoint helps in organising and showcasing training materials professionally</a:t>
            </a:r>
          </a:p>
        </p:txBody>
      </p:sp>
      <p:pic>
        <p:nvPicPr>
          <p:cNvPr id="75" name="Google Shape;75;p14"/>
          <p:cNvPicPr preferRelativeResize="0"/>
          <p:nvPr/>
        </p:nvPicPr>
        <p:blipFill>
          <a:blip r:embed="rId3">
            <a:alphaModFix/>
          </a:blip>
          <a:stretch>
            <a:fillRect/>
          </a:stretch>
        </p:blipFill>
        <p:spPr>
          <a:xfrm>
            <a:off x="388471" y="2592600"/>
            <a:ext cx="5280809" cy="3960600"/>
          </a:xfrm>
          <a:prstGeom prst="rect">
            <a:avLst/>
          </a:prstGeom>
          <a:noFill/>
          <a:ln>
            <a:noFill/>
          </a:ln>
        </p:spPr>
      </p:pic>
      <p:pic>
        <p:nvPicPr>
          <p:cNvPr id="3" name="Picture 2" descr="The exterior of a building with windows">
            <a:extLst>
              <a:ext uri="{FF2B5EF4-FFF2-40B4-BE49-F238E27FC236}">
                <a16:creationId xmlns:a16="http://schemas.microsoft.com/office/drawing/2014/main" id="{42499646-CA39-2DE2-BC28-491A9A38BD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696657"/>
            <a:ext cx="10129521" cy="1515110"/>
          </a:xfrm>
          <a:prstGeom prst="rect">
            <a:avLst/>
          </a:prstGeom>
        </p:spPr>
      </p:pic>
      <p:sp>
        <p:nvSpPr>
          <p:cNvPr id="4" name="TextBox 3">
            <a:extLst>
              <a:ext uri="{FF2B5EF4-FFF2-40B4-BE49-F238E27FC236}">
                <a16:creationId xmlns:a16="http://schemas.microsoft.com/office/drawing/2014/main" id="{067B8945-D871-E53A-1EE9-F8428D6456B7}"/>
              </a:ext>
            </a:extLst>
          </p:cNvPr>
          <p:cNvSpPr txBox="1"/>
          <p:nvPr/>
        </p:nvSpPr>
        <p:spPr>
          <a:xfrm>
            <a:off x="782320" y="304800"/>
            <a:ext cx="4886960" cy="369332"/>
          </a:xfrm>
          <a:prstGeom prst="rect">
            <a:avLst/>
          </a:prstGeom>
          <a:noFill/>
        </p:spPr>
        <p:txBody>
          <a:bodyPr wrap="square" rtlCol="0">
            <a:spAutoFit/>
          </a:bodyPr>
          <a:lstStyle/>
          <a:p>
            <a:r>
              <a:rPr lang="en-GB" b="1" dirty="0">
                <a:latin typeface="+mj-lt"/>
              </a:rPr>
              <a:t>Introduction</a:t>
            </a:r>
          </a:p>
        </p:txBody>
      </p:sp>
      <p:pic>
        <p:nvPicPr>
          <p:cNvPr id="5" name="Picture 4">
            <a:extLst>
              <a:ext uri="{FF2B5EF4-FFF2-40B4-BE49-F238E27FC236}">
                <a16:creationId xmlns:a16="http://schemas.microsoft.com/office/drawing/2014/main" id="{DEDB72FB-D2BE-4CAD-6682-E134736778A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87000" y="404966"/>
            <a:ext cx="1905000" cy="1905000"/>
          </a:xfrm>
          <a:prstGeom prst="rect">
            <a:avLst/>
          </a:prstGeom>
        </p:spPr>
      </p:pic>
    </p:spTree>
    <p:extLst>
      <p:ext uri="{BB962C8B-B14F-4D97-AF65-F5344CB8AC3E}">
        <p14:creationId xmlns:p14="http://schemas.microsoft.com/office/powerpoint/2010/main" val="1928074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5"/>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chemeClr val="dk2"/>
                </a:solidFill>
                <a:latin typeface="Times New Roman"/>
                <a:ea typeface="Times New Roman"/>
                <a:cs typeface="Times New Roman"/>
                <a:sym typeface="Times New Roman"/>
              </a:rPr>
              <a:t>What the task involves </a:t>
            </a:r>
            <a:endParaRPr sz="3800" b="1">
              <a:solidFill>
                <a:schemeClr val="dk2"/>
              </a:solidFill>
              <a:latin typeface="Times New Roman"/>
              <a:ea typeface="Times New Roman"/>
              <a:cs typeface="Times New Roman"/>
              <a:sym typeface="Times New Roman"/>
            </a:endParaRPr>
          </a:p>
        </p:txBody>
      </p:sp>
      <p:sp>
        <p:nvSpPr>
          <p:cNvPr id="81" name="Google Shape;81;p15"/>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Staff training is a vital activity within the Nursing home</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task ensures that staff comprehend their responsibilities and roles better (Elsafty and Oraby,  2022)</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It helps them to stay updated on emerging procedures and policies</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Training supports staff in offering safe, efficient and high-quality services</a:t>
            </a:r>
            <a:endParaRPr>
              <a:solidFill>
                <a:schemeClr val="dk2"/>
              </a:solidFill>
              <a:latin typeface="Times New Roman"/>
              <a:ea typeface="Times New Roman"/>
              <a:cs typeface="Times New Roman"/>
              <a:sym typeface="Times New Roman"/>
            </a:endParaRPr>
          </a:p>
        </p:txBody>
      </p:sp>
      <p:pic>
        <p:nvPicPr>
          <p:cNvPr id="82" name="Google Shape;82;p15"/>
          <p:cNvPicPr preferRelativeResize="0"/>
          <p:nvPr/>
        </p:nvPicPr>
        <p:blipFill>
          <a:blip r:embed="rId3">
            <a:alphaModFix/>
          </a:blip>
          <a:stretch>
            <a:fillRect/>
          </a:stretch>
        </p:blipFill>
        <p:spPr>
          <a:xfrm>
            <a:off x="473083" y="2558767"/>
            <a:ext cx="5263600" cy="3947700"/>
          </a:xfrm>
          <a:prstGeom prst="rect">
            <a:avLst/>
          </a:prstGeom>
          <a:noFill/>
          <a:ln>
            <a:noFill/>
          </a:ln>
        </p:spPr>
      </p:pic>
      <p:pic>
        <p:nvPicPr>
          <p:cNvPr id="3" name="Picture 2">
            <a:extLst>
              <a:ext uri="{FF2B5EF4-FFF2-40B4-BE49-F238E27FC236}">
                <a16:creationId xmlns:a16="http://schemas.microsoft.com/office/drawing/2014/main" id="{39966D7A-47E7-2864-68CB-393E72D3A3F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70417" y="103567"/>
            <a:ext cx="1905000" cy="1905000"/>
          </a:xfrm>
          <a:prstGeom prst="rect">
            <a:avLst/>
          </a:prstGeom>
        </p:spPr>
      </p:pic>
    </p:spTree>
    <p:extLst>
      <p:ext uri="{BB962C8B-B14F-4D97-AF65-F5344CB8AC3E}">
        <p14:creationId xmlns:p14="http://schemas.microsoft.com/office/powerpoint/2010/main" val="1640912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7"/>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The suitability of the tool for the task</a:t>
            </a:r>
            <a:endParaRPr sz="3800"/>
          </a:p>
        </p:txBody>
      </p:sp>
      <p:sp>
        <p:nvSpPr>
          <p:cNvPr id="95" name="Google Shape;95;p17"/>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MS PowerPoint is a suitable tool for staff training</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It presents data in a structured, easy-to-grasp format (Martini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Visual aids help staff understand policies and procedures</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The tool also guarantees that staff receive consistent data</a:t>
            </a:r>
            <a:endParaRPr>
              <a:solidFill>
                <a:schemeClr val="dk2"/>
              </a:solidFill>
              <a:latin typeface="Times New Roman"/>
              <a:ea typeface="Times New Roman"/>
              <a:cs typeface="Times New Roman"/>
              <a:sym typeface="Times New Roman"/>
            </a:endParaRPr>
          </a:p>
        </p:txBody>
      </p:sp>
      <p:pic>
        <p:nvPicPr>
          <p:cNvPr id="96" name="Google Shape;96;p17"/>
          <p:cNvPicPr preferRelativeResize="0"/>
          <p:nvPr/>
        </p:nvPicPr>
        <p:blipFill>
          <a:blip r:embed="rId3">
            <a:alphaModFix/>
          </a:blip>
          <a:stretch>
            <a:fillRect/>
          </a:stretch>
        </p:blipFill>
        <p:spPr>
          <a:xfrm>
            <a:off x="908133" y="2558767"/>
            <a:ext cx="4032968" cy="3445568"/>
          </a:xfrm>
          <a:prstGeom prst="rect">
            <a:avLst/>
          </a:prstGeom>
          <a:noFill/>
          <a:ln>
            <a:noFill/>
          </a:ln>
        </p:spPr>
      </p:pic>
      <p:pic>
        <p:nvPicPr>
          <p:cNvPr id="3" name="Picture 2">
            <a:extLst>
              <a:ext uri="{FF2B5EF4-FFF2-40B4-BE49-F238E27FC236}">
                <a16:creationId xmlns:a16="http://schemas.microsoft.com/office/drawing/2014/main" id="{1684D90D-0859-5A37-E483-362C4E8A70D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5812" y="103567"/>
            <a:ext cx="1905000" cy="1905000"/>
          </a:xfrm>
          <a:prstGeom prst="rect">
            <a:avLst/>
          </a:prstGeom>
        </p:spPr>
      </p:pic>
    </p:spTree>
    <p:extLst>
      <p:ext uri="{BB962C8B-B14F-4D97-AF65-F5344CB8AC3E}">
        <p14:creationId xmlns:p14="http://schemas.microsoft.com/office/powerpoint/2010/main" val="857032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Details of the selected Microsoft 365 tool</a:t>
            </a:r>
            <a:endParaRPr sz="3800"/>
          </a:p>
        </p:txBody>
      </p:sp>
      <p:sp>
        <p:nvSpPr>
          <p:cNvPr id="88" name="Google Shape;88;p16"/>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Microsoft PowerPoint is a  widely used presentation tool within Microsoft 365</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tool permits trainers to generate appropriate learning materials (Usman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This tool permits information to be organised professionally and clearly into slides</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Slides can be edited and updated whenever staff requirements change</a:t>
            </a:r>
            <a:endParaRPr>
              <a:solidFill>
                <a:schemeClr val="dk2"/>
              </a:solidFill>
              <a:latin typeface="Times New Roman"/>
              <a:ea typeface="Times New Roman"/>
              <a:cs typeface="Times New Roman"/>
              <a:sym typeface="Times New Roman"/>
            </a:endParaRPr>
          </a:p>
        </p:txBody>
      </p:sp>
      <p:pic>
        <p:nvPicPr>
          <p:cNvPr id="89" name="Google Shape;89;p16"/>
          <p:cNvPicPr preferRelativeResize="0"/>
          <p:nvPr/>
        </p:nvPicPr>
        <p:blipFill>
          <a:blip r:embed="rId3">
            <a:alphaModFix/>
          </a:blip>
          <a:stretch>
            <a:fillRect/>
          </a:stretch>
        </p:blipFill>
        <p:spPr>
          <a:xfrm>
            <a:off x="203200" y="2558767"/>
            <a:ext cx="5689600" cy="3200400"/>
          </a:xfrm>
          <a:prstGeom prst="rect">
            <a:avLst/>
          </a:prstGeom>
          <a:noFill/>
          <a:ln>
            <a:noFill/>
          </a:ln>
        </p:spPr>
      </p:pic>
      <p:pic>
        <p:nvPicPr>
          <p:cNvPr id="3" name="Picture 2">
            <a:extLst>
              <a:ext uri="{FF2B5EF4-FFF2-40B4-BE49-F238E27FC236}">
                <a16:creationId xmlns:a16="http://schemas.microsoft.com/office/drawing/2014/main" id="{68CF2CB3-C9D1-E597-013F-37CD1BF47F9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46333"/>
            <a:ext cx="1905000" cy="1905000"/>
          </a:xfrm>
          <a:prstGeom prst="rect">
            <a:avLst/>
          </a:prstGeom>
        </p:spPr>
      </p:pic>
    </p:spTree>
    <p:extLst>
      <p:ext uri="{BB962C8B-B14F-4D97-AF65-F5344CB8AC3E}">
        <p14:creationId xmlns:p14="http://schemas.microsoft.com/office/powerpoint/2010/main" val="2029604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How it improves efficiency or communication</a:t>
            </a:r>
            <a:endParaRPr sz="3800"/>
          </a:p>
        </p:txBody>
      </p:sp>
      <p:sp>
        <p:nvSpPr>
          <p:cNvPr id="102" name="Google Shape;102;p18"/>
          <p:cNvSpPr txBox="1">
            <a:spLocks noGrp="1"/>
          </p:cNvSpPr>
          <p:nvPr>
            <p:ph type="body" idx="1"/>
          </p:nvPr>
        </p:nvSpPr>
        <p:spPr>
          <a:xfrm>
            <a:off x="5809733" y="2558767"/>
            <a:ext cx="6018400" cy="4066000"/>
          </a:xfrm>
          <a:prstGeom prst="rect">
            <a:avLst/>
          </a:prstGeom>
        </p:spPr>
        <p:txBody>
          <a:bodyPr spcFirstLastPara="1" wrap="square" lIns="121900" tIns="121900" rIns="121900" bIns="121900" anchor="t" anchorCtr="0">
            <a:normAutofit fontScale="850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557" b="1" i="1">
                <a:solidFill>
                  <a:schemeClr val="dk2"/>
                </a:solidFill>
                <a:latin typeface="Times New Roman"/>
                <a:ea typeface="Times New Roman"/>
                <a:cs typeface="Times New Roman"/>
                <a:sym typeface="Times New Roman"/>
              </a:rPr>
              <a:t>Efficiency </a:t>
            </a:r>
            <a:endParaRPr sz="2557" b="1" i="1">
              <a:solidFill>
                <a:schemeClr val="dk2"/>
              </a:solidFill>
              <a:latin typeface="Times New Roman"/>
              <a:ea typeface="Times New Roman"/>
              <a:cs typeface="Times New Roman"/>
              <a:sym typeface="Times New Roman"/>
            </a:endParaRPr>
          </a:p>
          <a:p>
            <a:pPr marL="609585" lvl="0" indent="-442796" algn="l" rtl="0">
              <a:spcBef>
                <a:spcPts val="160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Saves time and effort through reusing training materials</a:t>
            </a:r>
            <a:endParaRPr sz="2557">
              <a:solidFill>
                <a:schemeClr val="dk2"/>
              </a:solidFill>
              <a:latin typeface="Times New Roman"/>
              <a:ea typeface="Times New Roman"/>
              <a:cs typeface="Times New Roman"/>
              <a:sym typeface="Times New Roman"/>
            </a:endParaRPr>
          </a:p>
          <a:p>
            <a:pPr marL="609585" lvl="0" indent="-442796" algn="l" rtl="0">
              <a:spcBef>
                <a:spcPts val="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it is easy to update when policies and procedures transform (Phillips </a:t>
            </a:r>
            <a:r>
              <a:rPr lang="en" sz="2557" i="1">
                <a:solidFill>
                  <a:schemeClr val="dk2"/>
                </a:solidFill>
                <a:latin typeface="Times New Roman"/>
                <a:ea typeface="Times New Roman"/>
                <a:cs typeface="Times New Roman"/>
                <a:sym typeface="Times New Roman"/>
              </a:rPr>
              <a:t>et al. </a:t>
            </a:r>
            <a:r>
              <a:rPr lang="en" sz="2557">
                <a:solidFill>
                  <a:schemeClr val="dk2"/>
                </a:solidFill>
                <a:latin typeface="Times New Roman"/>
                <a:ea typeface="Times New Roman"/>
                <a:cs typeface="Times New Roman"/>
                <a:sym typeface="Times New Roman"/>
              </a:rPr>
              <a:t>2022)</a:t>
            </a:r>
            <a:endParaRPr sz="2557">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557" b="1" i="1">
                <a:solidFill>
                  <a:schemeClr val="dk2"/>
                </a:solidFill>
                <a:latin typeface="Times New Roman"/>
                <a:ea typeface="Times New Roman"/>
                <a:cs typeface="Times New Roman"/>
                <a:sym typeface="Times New Roman"/>
              </a:rPr>
              <a:t>Communication </a:t>
            </a:r>
            <a:endParaRPr sz="2557" b="1" i="1">
              <a:solidFill>
                <a:schemeClr val="dk2"/>
              </a:solidFill>
              <a:latin typeface="Times New Roman"/>
              <a:ea typeface="Times New Roman"/>
              <a:cs typeface="Times New Roman"/>
              <a:sym typeface="Times New Roman"/>
            </a:endParaRPr>
          </a:p>
          <a:p>
            <a:pPr marL="609585" lvl="0" indent="-442796" algn="l" rtl="0">
              <a:spcBef>
                <a:spcPts val="160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Guarantees that all employees receive consistent messages</a:t>
            </a:r>
            <a:endParaRPr sz="2557">
              <a:solidFill>
                <a:schemeClr val="dk2"/>
              </a:solidFill>
              <a:latin typeface="Times New Roman"/>
              <a:ea typeface="Times New Roman"/>
              <a:cs typeface="Times New Roman"/>
              <a:sym typeface="Times New Roman"/>
            </a:endParaRPr>
          </a:p>
          <a:p>
            <a:pPr marL="609585" lvl="0" indent="-442796" algn="l" rtl="0">
              <a:spcBef>
                <a:spcPts val="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Improves the understanding of staff through engaging visual content</a:t>
            </a:r>
            <a:endParaRPr sz="2557">
              <a:solidFill>
                <a:schemeClr val="dk2"/>
              </a:solidFill>
              <a:latin typeface="Times New Roman"/>
              <a:ea typeface="Times New Roman"/>
              <a:cs typeface="Times New Roman"/>
              <a:sym typeface="Times New Roman"/>
            </a:endParaRPr>
          </a:p>
        </p:txBody>
      </p:sp>
      <p:pic>
        <p:nvPicPr>
          <p:cNvPr id="103" name="Google Shape;103;p18"/>
          <p:cNvPicPr preferRelativeResize="0"/>
          <p:nvPr/>
        </p:nvPicPr>
        <p:blipFill>
          <a:blip r:embed="rId3">
            <a:alphaModFix/>
          </a:blip>
          <a:stretch>
            <a:fillRect/>
          </a:stretch>
        </p:blipFill>
        <p:spPr>
          <a:xfrm>
            <a:off x="792634" y="2370267"/>
            <a:ext cx="4055401" cy="4254501"/>
          </a:xfrm>
          <a:prstGeom prst="rect">
            <a:avLst/>
          </a:prstGeom>
          <a:noFill/>
          <a:ln>
            <a:noFill/>
          </a:ln>
        </p:spPr>
      </p:pic>
      <p:pic>
        <p:nvPicPr>
          <p:cNvPr id="3" name="Picture 2">
            <a:extLst>
              <a:ext uri="{FF2B5EF4-FFF2-40B4-BE49-F238E27FC236}">
                <a16:creationId xmlns:a16="http://schemas.microsoft.com/office/drawing/2014/main" id="{2E5DA1FA-E8D3-BF00-13B7-19664E47A9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03567"/>
            <a:ext cx="1905000" cy="1905000"/>
          </a:xfrm>
          <a:prstGeom prst="rect">
            <a:avLst/>
          </a:prstGeom>
        </p:spPr>
      </p:pic>
    </p:spTree>
    <p:extLst>
      <p:ext uri="{BB962C8B-B14F-4D97-AF65-F5344CB8AC3E}">
        <p14:creationId xmlns:p14="http://schemas.microsoft.com/office/powerpoint/2010/main" val="2779803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1443239" y="733163"/>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dirty="0">
                <a:solidFill>
                  <a:srgbClr val="000000"/>
                </a:solidFill>
                <a:latin typeface="Times New Roman"/>
                <a:ea typeface="Times New Roman"/>
                <a:cs typeface="Times New Roman"/>
                <a:sym typeface="Times New Roman"/>
              </a:rPr>
              <a:t>Advantages and limitations of using the chosen tool</a:t>
            </a:r>
            <a:endParaRPr sz="3800" dirty="0"/>
          </a:p>
        </p:txBody>
      </p:sp>
      <p:sp>
        <p:nvSpPr>
          <p:cNvPr id="109" name="Google Shape;109;p19"/>
          <p:cNvSpPr txBox="1">
            <a:spLocks noGrp="1"/>
          </p:cNvSpPr>
          <p:nvPr>
            <p:ph type="body" idx="1"/>
          </p:nvPr>
        </p:nvSpPr>
        <p:spPr>
          <a:xfrm>
            <a:off x="5406433" y="2374667"/>
            <a:ext cx="6576800" cy="43124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000" b="1" i="1">
                <a:solidFill>
                  <a:schemeClr val="dk2"/>
                </a:solidFill>
                <a:latin typeface="Times New Roman"/>
                <a:ea typeface="Times New Roman"/>
                <a:cs typeface="Times New Roman"/>
                <a:sym typeface="Times New Roman"/>
              </a:rPr>
              <a:t>Advantages</a:t>
            </a:r>
            <a:endParaRPr sz="2000" b="1" i="1">
              <a:solidFill>
                <a:schemeClr val="dk2"/>
              </a:solidFill>
              <a:latin typeface="Times New Roman"/>
              <a:ea typeface="Times New Roman"/>
              <a:cs typeface="Times New Roman"/>
              <a:sym typeface="Times New Roman"/>
            </a:endParaRPr>
          </a:p>
          <a:p>
            <a:pPr marL="609585" lvl="0" indent="-431789" algn="l" rtl="0">
              <a:spcBef>
                <a:spcPts val="160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Several advantages, include ease of use, professional format and the capability of supporting visual learning</a:t>
            </a:r>
            <a:endParaRPr sz="2000">
              <a:solidFill>
                <a:schemeClr val="dk2"/>
              </a:solidFill>
              <a:latin typeface="Times New Roman"/>
              <a:ea typeface="Times New Roman"/>
              <a:cs typeface="Times New Roman"/>
              <a:sym typeface="Times New Roman"/>
            </a:endParaRPr>
          </a:p>
          <a:p>
            <a:pPr marL="609585" lvl="0" indent="-431789" algn="l" rtl="0">
              <a:spcBef>
                <a:spcPts val="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It can be easily shared between small and large groups electronically (Fleming, 2024)</a:t>
            </a:r>
            <a:endParaRPr sz="2000">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000" b="1" i="1">
                <a:solidFill>
                  <a:schemeClr val="dk2"/>
                </a:solidFill>
                <a:latin typeface="Times New Roman"/>
                <a:ea typeface="Times New Roman"/>
                <a:cs typeface="Times New Roman"/>
                <a:sym typeface="Times New Roman"/>
              </a:rPr>
              <a:t>Limitations </a:t>
            </a:r>
            <a:endParaRPr sz="2000" b="1" i="1">
              <a:solidFill>
                <a:schemeClr val="dk2"/>
              </a:solidFill>
              <a:latin typeface="Times New Roman"/>
              <a:ea typeface="Times New Roman"/>
              <a:cs typeface="Times New Roman"/>
              <a:sym typeface="Times New Roman"/>
            </a:endParaRPr>
          </a:p>
          <a:p>
            <a:pPr marL="609585" lvl="0" indent="-431789" algn="l" rtl="0">
              <a:spcBef>
                <a:spcPts val="160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Need access to technology and can become less engaging if they are text-heavy</a:t>
            </a:r>
            <a:endParaRPr sz="2000">
              <a:solidFill>
                <a:schemeClr val="dk2"/>
              </a:solidFill>
              <a:latin typeface="Times New Roman"/>
              <a:ea typeface="Times New Roman"/>
              <a:cs typeface="Times New Roman"/>
              <a:sym typeface="Times New Roman"/>
            </a:endParaRPr>
          </a:p>
          <a:p>
            <a:pPr marL="609585" lvl="0" indent="-431789" algn="l" rtl="0">
              <a:spcBef>
                <a:spcPts val="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It is required to have effective discussion and practical training activities</a:t>
            </a:r>
            <a:endParaRPr sz="2000">
              <a:solidFill>
                <a:schemeClr val="dk2"/>
              </a:solidFill>
              <a:latin typeface="Times New Roman"/>
              <a:ea typeface="Times New Roman"/>
              <a:cs typeface="Times New Roman"/>
              <a:sym typeface="Times New Roman"/>
            </a:endParaRPr>
          </a:p>
        </p:txBody>
      </p:sp>
      <p:pic>
        <p:nvPicPr>
          <p:cNvPr id="110" name="Google Shape;110;p19"/>
          <p:cNvPicPr preferRelativeResize="0"/>
          <p:nvPr/>
        </p:nvPicPr>
        <p:blipFill>
          <a:blip r:embed="rId3">
            <a:alphaModFix/>
          </a:blip>
          <a:stretch>
            <a:fillRect/>
          </a:stretch>
        </p:blipFill>
        <p:spPr>
          <a:xfrm>
            <a:off x="203200" y="2622833"/>
            <a:ext cx="5000032" cy="3574699"/>
          </a:xfrm>
          <a:prstGeom prst="rect">
            <a:avLst/>
          </a:prstGeom>
          <a:noFill/>
          <a:ln>
            <a:noFill/>
          </a:ln>
        </p:spPr>
      </p:pic>
      <p:pic>
        <p:nvPicPr>
          <p:cNvPr id="3" name="Picture 2">
            <a:extLst>
              <a:ext uri="{FF2B5EF4-FFF2-40B4-BE49-F238E27FC236}">
                <a16:creationId xmlns:a16="http://schemas.microsoft.com/office/drawing/2014/main" id="{8CE7B376-83DD-39DB-B947-B98EFDF49CD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361" y="144966"/>
            <a:ext cx="1905000" cy="1905000"/>
          </a:xfrm>
          <a:prstGeom prst="rect">
            <a:avLst/>
          </a:prstGeom>
        </p:spPr>
      </p:pic>
    </p:spTree>
    <p:extLst>
      <p:ext uri="{BB962C8B-B14F-4D97-AF65-F5344CB8AC3E}">
        <p14:creationId xmlns:p14="http://schemas.microsoft.com/office/powerpoint/2010/main" val="2555216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0"/>
          <p:cNvSpPr txBox="1">
            <a:spLocks noGrp="1"/>
          </p:cNvSpPr>
          <p:nvPr>
            <p:ph type="title"/>
          </p:nvPr>
        </p:nvSpPr>
        <p:spPr>
          <a:xfrm>
            <a:off x="1111405" y="544267"/>
            <a:ext cx="10962800" cy="1023600"/>
          </a:xfrm>
          <a:prstGeom prst="rect">
            <a:avLst/>
          </a:prstGeo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 sz="2800" b="1" dirty="0">
                <a:solidFill>
                  <a:srgbClr val="000000"/>
                </a:solidFill>
                <a:latin typeface="Times New Roman"/>
                <a:ea typeface="Times New Roman"/>
                <a:cs typeface="Times New Roman"/>
                <a:sym typeface="Times New Roman"/>
              </a:rPr>
              <a:t>Conclusion and recommendations for the nursing home</a:t>
            </a:r>
            <a:endParaRPr sz="2800" b="1" dirty="0">
              <a:solidFill>
                <a:srgbClr val="000000"/>
              </a:solidFill>
              <a:latin typeface="Times New Roman"/>
              <a:ea typeface="Times New Roman"/>
              <a:cs typeface="Times New Roman"/>
              <a:sym typeface="Times New Roman"/>
            </a:endParaRPr>
          </a:p>
        </p:txBody>
      </p:sp>
      <p:sp>
        <p:nvSpPr>
          <p:cNvPr id="116" name="Google Shape;116;p20"/>
          <p:cNvSpPr txBox="1">
            <a:spLocks noGrp="1"/>
          </p:cNvSpPr>
          <p:nvPr>
            <p:ph type="body" idx="1"/>
          </p:nvPr>
        </p:nvSpPr>
        <p:spPr>
          <a:xfrm>
            <a:off x="5933833" y="2558767"/>
            <a:ext cx="5832000" cy="4097200"/>
          </a:xfrm>
          <a:prstGeom prst="rect">
            <a:avLst/>
          </a:prstGeom>
        </p:spPr>
        <p:txBody>
          <a:bodyPr spcFirstLastPara="1" wrap="square" lIns="121900" tIns="121900" rIns="121900" bIns="121900" anchor="t" anchorCtr="0">
            <a:normAutofit fontScale="85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572" b="1" i="1">
                <a:solidFill>
                  <a:schemeClr val="dk2"/>
                </a:solidFill>
                <a:latin typeface="Times New Roman"/>
                <a:ea typeface="Times New Roman"/>
                <a:cs typeface="Times New Roman"/>
                <a:sym typeface="Times New Roman"/>
              </a:rPr>
              <a:t>Conclusion </a:t>
            </a:r>
            <a:endParaRPr sz="2572" b="1" i="1">
              <a:solidFill>
                <a:schemeClr val="dk2"/>
              </a:solidFill>
              <a:latin typeface="Times New Roman"/>
              <a:ea typeface="Times New Roman"/>
              <a:cs typeface="Times New Roman"/>
              <a:sym typeface="Times New Roman"/>
            </a:endParaRPr>
          </a:p>
          <a:p>
            <a:pPr marL="609585" lvl="0" indent="-431365" algn="l" rtl="0">
              <a:spcBef>
                <a:spcPts val="160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MS PowerPoint is an efficient tool for providing staff training</a:t>
            </a:r>
            <a:endParaRPr sz="2572">
              <a:solidFill>
                <a:schemeClr val="dk2"/>
              </a:solidFill>
              <a:latin typeface="Times New Roman"/>
              <a:ea typeface="Times New Roman"/>
              <a:cs typeface="Times New Roman"/>
              <a:sym typeface="Times New Roman"/>
            </a:endParaRPr>
          </a:p>
          <a:p>
            <a:pPr marL="609585" lvl="0" indent="-431365" algn="l" rtl="0">
              <a:spcBef>
                <a:spcPts val="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It helps in offering clear, similar and professional training materials</a:t>
            </a:r>
            <a:endParaRPr sz="2572">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572" b="1" i="1">
                <a:solidFill>
                  <a:schemeClr val="dk2"/>
                </a:solidFill>
                <a:latin typeface="Times New Roman"/>
                <a:ea typeface="Times New Roman"/>
                <a:cs typeface="Times New Roman"/>
                <a:sym typeface="Times New Roman"/>
              </a:rPr>
              <a:t>Recommendations </a:t>
            </a:r>
            <a:endParaRPr sz="2572" b="1" i="1">
              <a:solidFill>
                <a:schemeClr val="dk2"/>
              </a:solidFill>
              <a:latin typeface="Times New Roman"/>
              <a:ea typeface="Times New Roman"/>
              <a:cs typeface="Times New Roman"/>
              <a:sym typeface="Times New Roman"/>
            </a:endParaRPr>
          </a:p>
          <a:p>
            <a:pPr marL="609585" lvl="0" indent="-431365" algn="l" rtl="0">
              <a:spcBef>
                <a:spcPts val="160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The nursing home is recommended to regularly update the training materials (Wang </a:t>
            </a:r>
            <a:r>
              <a:rPr lang="en" sz="2572" i="1">
                <a:solidFill>
                  <a:schemeClr val="dk2"/>
                </a:solidFill>
                <a:latin typeface="Times New Roman"/>
                <a:ea typeface="Times New Roman"/>
                <a:cs typeface="Times New Roman"/>
                <a:sym typeface="Times New Roman"/>
              </a:rPr>
              <a:t>et al. </a:t>
            </a:r>
            <a:r>
              <a:rPr lang="en" sz="2572">
                <a:solidFill>
                  <a:schemeClr val="dk2"/>
                </a:solidFill>
                <a:latin typeface="Times New Roman"/>
                <a:ea typeface="Times New Roman"/>
                <a:cs typeface="Times New Roman"/>
                <a:sym typeface="Times New Roman"/>
              </a:rPr>
              <a:t>2022)</a:t>
            </a:r>
            <a:endParaRPr sz="2572">
              <a:solidFill>
                <a:schemeClr val="dk2"/>
              </a:solidFill>
              <a:latin typeface="Times New Roman"/>
              <a:ea typeface="Times New Roman"/>
              <a:cs typeface="Times New Roman"/>
              <a:sym typeface="Times New Roman"/>
            </a:endParaRPr>
          </a:p>
          <a:p>
            <a:pPr marL="609585" lvl="0" indent="-431365" algn="l" rtl="0">
              <a:spcBef>
                <a:spcPts val="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The nursing home needs to listen to the needs of the staff and combine PowerPoint with practical activities</a:t>
            </a:r>
            <a:endParaRPr sz="2572">
              <a:solidFill>
                <a:schemeClr val="dk2"/>
              </a:solidFill>
              <a:latin typeface="Times New Roman"/>
              <a:ea typeface="Times New Roman"/>
              <a:cs typeface="Times New Roman"/>
              <a:sym typeface="Times New Roman"/>
            </a:endParaRPr>
          </a:p>
        </p:txBody>
      </p:sp>
      <p:pic>
        <p:nvPicPr>
          <p:cNvPr id="117" name="Google Shape;117;p20"/>
          <p:cNvPicPr preferRelativeResize="0"/>
          <p:nvPr/>
        </p:nvPicPr>
        <p:blipFill>
          <a:blip r:embed="rId3">
            <a:alphaModFix/>
          </a:blip>
          <a:stretch>
            <a:fillRect/>
          </a:stretch>
        </p:blipFill>
        <p:spPr>
          <a:xfrm>
            <a:off x="582401" y="2840000"/>
            <a:ext cx="4492665" cy="3468965"/>
          </a:xfrm>
          <a:prstGeom prst="rect">
            <a:avLst/>
          </a:prstGeom>
          <a:noFill/>
          <a:ln>
            <a:noFill/>
          </a:ln>
        </p:spPr>
      </p:pic>
      <p:pic>
        <p:nvPicPr>
          <p:cNvPr id="3" name="Picture 2">
            <a:extLst>
              <a:ext uri="{FF2B5EF4-FFF2-40B4-BE49-F238E27FC236}">
                <a16:creationId xmlns:a16="http://schemas.microsoft.com/office/drawing/2014/main" id="{4B8787B4-3FD4-DCD3-E88C-5FB830B7A1B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8905" y="103567"/>
            <a:ext cx="1905000" cy="1905000"/>
          </a:xfrm>
          <a:prstGeom prst="rect">
            <a:avLst/>
          </a:prstGeom>
        </p:spPr>
      </p:pic>
    </p:spTree>
    <p:extLst>
      <p:ext uri="{BB962C8B-B14F-4D97-AF65-F5344CB8AC3E}">
        <p14:creationId xmlns:p14="http://schemas.microsoft.com/office/powerpoint/2010/main" val="699403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ED1C1-7848-2D99-61F7-5BD51E75A2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0D60C0-96A3-684E-795F-9445730C24F1}"/>
              </a:ext>
            </a:extLst>
          </p:cNvPr>
          <p:cNvSpPr>
            <a:spLocks noGrp="1"/>
          </p:cNvSpPr>
          <p:nvPr>
            <p:ph type="ctrTitle"/>
          </p:nvPr>
        </p:nvSpPr>
        <p:spPr>
          <a:xfrm>
            <a:off x="1507067" y="841789"/>
            <a:ext cx="7766936" cy="1697963"/>
          </a:xfrm>
        </p:spPr>
        <p:txBody>
          <a:bodyPr/>
          <a:lstStyle/>
          <a:p>
            <a:pPr algn="ctr"/>
            <a:r>
              <a:rPr lang="en-US"/>
              <a:t>Secure file storage and sharing</a:t>
            </a:r>
            <a:endParaRPr lang="en-GB"/>
          </a:p>
        </p:txBody>
      </p:sp>
      <p:sp>
        <p:nvSpPr>
          <p:cNvPr id="3" name="Subtitle 2">
            <a:extLst>
              <a:ext uri="{FF2B5EF4-FFF2-40B4-BE49-F238E27FC236}">
                <a16:creationId xmlns:a16="http://schemas.microsoft.com/office/drawing/2014/main" id="{8C6DD832-AB0F-27E1-9B78-4D7D3090F6B6}"/>
              </a:ext>
            </a:extLst>
          </p:cNvPr>
          <p:cNvSpPr>
            <a:spLocks noGrp="1"/>
          </p:cNvSpPr>
          <p:nvPr>
            <p:ph type="subTitle" idx="1"/>
          </p:nvPr>
        </p:nvSpPr>
        <p:spPr>
          <a:xfrm>
            <a:off x="1507067" y="3430901"/>
            <a:ext cx="7766936" cy="2362593"/>
          </a:xfrm>
        </p:spPr>
        <p:txBody>
          <a:bodyPr>
            <a:noAutofit/>
          </a:bodyPr>
          <a:lstStyle/>
          <a:p>
            <a:pPr algn="ctr"/>
            <a:r>
              <a:rPr lang="en-US" sz="2800" b="1"/>
              <a:t>“Uk care home digital records must be accurate, secure, retrievable and managed in line with care quality, data protection and governance duties.” (CQC, 2024)</a:t>
            </a:r>
            <a:endParaRPr lang="en-GB" sz="2800" b="1"/>
          </a:p>
        </p:txBody>
      </p:sp>
      <p:pic>
        <p:nvPicPr>
          <p:cNvPr id="11" name="Picture 10">
            <a:extLst>
              <a:ext uri="{FF2B5EF4-FFF2-40B4-BE49-F238E27FC236}">
                <a16:creationId xmlns:a16="http://schemas.microsoft.com/office/drawing/2014/main" id="{8BA0E255-A54E-A37D-322E-5765AFF1D1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9240" y="1064506"/>
            <a:ext cx="3371385" cy="1769977"/>
          </a:xfrm>
          <a:prstGeom prst="rect">
            <a:avLst/>
          </a:prstGeom>
        </p:spPr>
      </p:pic>
    </p:spTree>
    <p:extLst>
      <p:ext uri="{BB962C8B-B14F-4D97-AF65-F5344CB8AC3E}">
        <p14:creationId xmlns:p14="http://schemas.microsoft.com/office/powerpoint/2010/main" val="62902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C9A54-C7D3-7749-7EC3-DF59AD9500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E0AF5-A158-748D-78CD-55E496F2133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Microsoft One Drive</a:t>
            </a:r>
          </a:p>
        </p:txBody>
      </p:sp>
      <p:pic>
        <p:nvPicPr>
          <p:cNvPr id="6" name="Picture Placeholder 5" descr="Files on shelves">
            <a:extLst>
              <a:ext uri="{FF2B5EF4-FFF2-40B4-BE49-F238E27FC236}">
                <a16:creationId xmlns:a16="http://schemas.microsoft.com/office/drawing/2014/main" id="{B327ABEA-CD2E-A893-9317-716C35B271A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6365" b="16365"/>
          <a:stretch/>
        </p:blipFill>
        <p:spPr>
          <a:xfrm>
            <a:off x="5133096" y="738753"/>
            <a:ext cx="6452737" cy="507266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 Placeholder 3">
            <a:extLst>
              <a:ext uri="{FF2B5EF4-FFF2-40B4-BE49-F238E27FC236}">
                <a16:creationId xmlns:a16="http://schemas.microsoft.com/office/drawing/2014/main" id="{5C22570D-524E-FC28-84C7-A94513D498A1}"/>
              </a:ext>
            </a:extLst>
          </p:cNvPr>
          <p:cNvSpPr>
            <a:spLocks noGrp="1"/>
          </p:cNvSpPr>
          <p:nvPr>
            <p:ph type="body" sz="half" idx="2"/>
          </p:nvPr>
        </p:nvSpPr>
        <p:spPr>
          <a:xfrm>
            <a:off x="640080" y="2538689"/>
            <a:ext cx="4349262" cy="4126592"/>
          </a:xfrm>
        </p:spPr>
        <p:txBody>
          <a:bodyPr vert="horz" lIns="91440" tIns="45720" rIns="91440" bIns="45720" rtlCol="0" anchor="t">
            <a:noAutofit/>
          </a:bodyPr>
          <a:lstStyle/>
          <a:p>
            <a:pPr indent="-228600">
              <a:buFont typeface="Arial" panose="020B0604020202020204" pitchFamily="34" charset="0"/>
              <a:buChar char="•"/>
            </a:pPr>
            <a:r>
              <a:rPr lang="en-US" sz="2400"/>
              <a:t>Cloud based storage and sharing.</a:t>
            </a:r>
            <a:endParaRPr lang="en-US" sz="2400" dirty="0"/>
          </a:p>
          <a:p>
            <a:pPr indent="-228600">
              <a:buFont typeface="Arial" panose="020B0604020202020204" pitchFamily="34" charset="0"/>
              <a:buChar char="•"/>
            </a:pPr>
            <a:endParaRPr lang="en-US" sz="2400" dirty="0"/>
          </a:p>
          <a:p>
            <a:pPr indent="-228600">
              <a:buFont typeface="Arial" panose="020B0604020202020204" pitchFamily="34" charset="0"/>
              <a:buChar char="•"/>
            </a:pPr>
            <a:r>
              <a:rPr lang="en-US" sz="2400"/>
              <a:t>Complimentary tools</a:t>
            </a:r>
            <a:endParaRPr lang="en-US" sz="2400" dirty="0"/>
          </a:p>
          <a:p>
            <a:pPr indent="-228600">
              <a:buFont typeface="Arial" panose="020B0604020202020204" pitchFamily="34" charset="0"/>
              <a:buChar char="•"/>
            </a:pPr>
            <a:endParaRPr lang="en-US" sz="2400" dirty="0"/>
          </a:p>
          <a:p>
            <a:pPr indent="-228600">
              <a:buFont typeface="Arial" panose="020B0604020202020204" pitchFamily="34" charset="0"/>
              <a:buChar char="•"/>
            </a:pPr>
            <a:r>
              <a:rPr lang="en-US" sz="2400"/>
              <a:t>Integrates with existing, dedicated care software.</a:t>
            </a:r>
            <a:endParaRPr lang="en-US" sz="2400" dirty="0"/>
          </a:p>
          <a:p>
            <a:pPr indent="-228600">
              <a:buFont typeface="Arial" panose="020B0604020202020204" pitchFamily="34" charset="0"/>
              <a:buChar char="•"/>
            </a:pPr>
            <a:endParaRPr lang="en-US" sz="2000" dirty="0">
              <a:solidFill>
                <a:srgbClr val="000000"/>
              </a:solidFill>
              <a:highlight>
                <a:srgbClr val="FFFFFF"/>
              </a:highlight>
              <a:latin typeface="Calibri"/>
              <a:ea typeface="Calibri"/>
              <a:cs typeface="Calibri"/>
            </a:endParaRPr>
          </a:p>
          <a:p>
            <a:pPr indent="-228600">
              <a:buFont typeface="Arial" panose="020B0604020202020204" pitchFamily="34" charset="0"/>
              <a:buChar char="•"/>
            </a:pPr>
            <a:r>
              <a:rPr lang="en-US" sz="2000">
                <a:solidFill>
                  <a:srgbClr val="000000"/>
                </a:solidFill>
                <a:highlight>
                  <a:srgbClr val="FFFFFF"/>
                </a:highlight>
                <a:latin typeface="Calibri"/>
                <a:ea typeface="Calibri"/>
                <a:cs typeface="Calibri"/>
              </a:rPr>
              <a:t>(Microsoft.com, 2026)</a:t>
            </a:r>
            <a:endParaRPr lang="en-US" sz="2000"/>
          </a:p>
          <a:p>
            <a:pPr indent="-228600">
              <a:buFont typeface="Arial" panose="020B0604020202020204" pitchFamily="34" charset="0"/>
              <a:buChar char="•"/>
            </a:pPr>
            <a:endParaRPr lang="en-US" sz="2800" dirty="0"/>
          </a:p>
          <a:p>
            <a:pPr indent="-228600">
              <a:buFont typeface="Arial" panose="020B0604020202020204" pitchFamily="34" charset="0"/>
              <a:buChar char="•"/>
            </a:pPr>
            <a:endParaRPr lang="en-US" sz="2800" dirty="0"/>
          </a:p>
          <a:p>
            <a:endParaRPr lang="en-US" sz="2200"/>
          </a:p>
          <a:p>
            <a:endParaRPr lang="en-US" sz="2200"/>
          </a:p>
          <a:p>
            <a:pPr indent="-228600">
              <a:buFont typeface="Arial" panose="020B0604020202020204" pitchFamily="34" charset="0"/>
              <a:buChar char="•"/>
            </a:pPr>
            <a:endParaRPr lang="en-US" sz="2200"/>
          </a:p>
          <a:p>
            <a:pPr indent="-228600">
              <a:buFont typeface="Arial" panose="020B0604020202020204" pitchFamily="34" charset="0"/>
              <a:buChar char="•"/>
            </a:pPr>
            <a:endParaRPr lang="en-US" sz="2200"/>
          </a:p>
        </p:txBody>
      </p:sp>
      <p:pic>
        <p:nvPicPr>
          <p:cNvPr id="5" name="Picture 4">
            <a:extLst>
              <a:ext uri="{FF2B5EF4-FFF2-40B4-BE49-F238E27FC236}">
                <a16:creationId xmlns:a16="http://schemas.microsoft.com/office/drawing/2014/main" id="{32CE7856-1B4C-FBDA-4EB0-A872F45FD99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84756" y="325369"/>
            <a:ext cx="2502591" cy="1313860"/>
          </a:xfrm>
          <a:prstGeom prst="rect">
            <a:avLst/>
          </a:prstGeom>
        </p:spPr>
      </p:pic>
    </p:spTree>
    <p:extLst>
      <p:ext uri="{BB962C8B-B14F-4D97-AF65-F5344CB8AC3E}">
        <p14:creationId xmlns:p14="http://schemas.microsoft.com/office/powerpoint/2010/main" val="1102543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0F1C4-B071-2368-1785-C7609646F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8BF1A8-7AD9-9641-C8EC-04DA139AFAEF}"/>
              </a:ext>
            </a:extLst>
          </p:cNvPr>
          <p:cNvSpPr>
            <a:spLocks noGrp="1"/>
          </p:cNvSpPr>
          <p:nvPr>
            <p:ph type="title"/>
          </p:nvPr>
        </p:nvSpPr>
        <p:spPr/>
        <p:txBody>
          <a:bodyPr/>
          <a:lstStyle/>
          <a:p>
            <a:pPr algn="ctr"/>
            <a:r>
              <a:rPr lang="en-US"/>
              <a:t>Most suitable choice</a:t>
            </a:r>
            <a:endParaRPr lang="en-GB"/>
          </a:p>
        </p:txBody>
      </p:sp>
      <p:graphicFrame>
        <p:nvGraphicFramePr>
          <p:cNvPr id="4" name="Content Placeholder 3">
            <a:extLst>
              <a:ext uri="{FF2B5EF4-FFF2-40B4-BE49-F238E27FC236}">
                <a16:creationId xmlns:a16="http://schemas.microsoft.com/office/drawing/2014/main" id="{5FD13125-F1CF-E118-083C-452ED7CBCA95}"/>
              </a:ext>
            </a:extLst>
          </p:cNvPr>
          <p:cNvGraphicFramePr>
            <a:graphicFrameLocks noGrp="1"/>
          </p:cNvGraphicFramePr>
          <p:nvPr>
            <p:ph idx="1"/>
          </p:nvPr>
        </p:nvGraphicFramePr>
        <p:xfrm>
          <a:off x="-1292" y="1928947"/>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1B4259F-E7C2-0146-D1FA-C505D8FDD2C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564342" y="158970"/>
            <a:ext cx="3371385" cy="1769977"/>
          </a:xfrm>
          <a:prstGeom prst="rect">
            <a:avLst/>
          </a:prstGeom>
        </p:spPr>
      </p:pic>
    </p:spTree>
    <p:extLst>
      <p:ext uri="{BB962C8B-B14F-4D97-AF65-F5344CB8AC3E}">
        <p14:creationId xmlns:p14="http://schemas.microsoft.com/office/powerpoint/2010/main" val="1322160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030F1-A6E8-9D58-B153-26D7434D9B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DE897-7F78-9390-5AB8-62BF8ECA4864}"/>
              </a:ext>
            </a:extLst>
          </p:cNvPr>
          <p:cNvSpPr>
            <a:spLocks noGrp="1"/>
          </p:cNvSpPr>
          <p:nvPr>
            <p:ph type="title"/>
          </p:nvPr>
        </p:nvSpPr>
        <p:spPr/>
        <p:txBody>
          <a:bodyPr/>
          <a:lstStyle/>
          <a:p>
            <a:pPr algn="ctr"/>
            <a:r>
              <a:rPr lang="en-US"/>
              <a:t>Improved efficiency</a:t>
            </a:r>
            <a:endParaRPr lang="en-GB"/>
          </a:p>
        </p:txBody>
      </p:sp>
      <p:sp>
        <p:nvSpPr>
          <p:cNvPr id="3" name="Callout: Down Arrow 2">
            <a:extLst>
              <a:ext uri="{FF2B5EF4-FFF2-40B4-BE49-F238E27FC236}">
                <a16:creationId xmlns:a16="http://schemas.microsoft.com/office/drawing/2014/main" id="{E8B896B7-222D-E62A-961E-FD3F4EAA9560}"/>
              </a:ext>
            </a:extLst>
          </p:cNvPr>
          <p:cNvSpPr/>
          <p:nvPr/>
        </p:nvSpPr>
        <p:spPr>
          <a:xfrm>
            <a:off x="1073708" y="2057429"/>
            <a:ext cx="4261612" cy="3393109"/>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ln w="0"/>
                <a:solidFill>
                  <a:schemeClr val="tx1"/>
                </a:solidFill>
                <a:effectLst>
                  <a:outerShdw blurRad="38100" dist="19050" dir="2700000" algn="tl" rotWithShape="0">
                    <a:schemeClr val="dk1">
                      <a:alpha val="40000"/>
                    </a:schemeClr>
                  </a:outerShdw>
                </a:effectLst>
              </a:rPr>
              <a:t>Confusion</a:t>
            </a:r>
            <a:endParaRPr lang="en-US" sz="2800">
              <a:ln w="0"/>
              <a:solidFill>
                <a:schemeClr val="tx1"/>
              </a:solidFill>
              <a:effectLst>
                <a:outerShdw blurRad="38100" dist="19050" dir="2700000" algn="tl" rotWithShape="0">
                  <a:prstClr val="black">
                    <a:alpha val="40000"/>
                  </a:prstClr>
                </a:outerShdw>
              </a:effectLst>
            </a:endParaRPr>
          </a:p>
          <a:p>
            <a:pPr marL="457200" indent="-457200" algn="ctr">
              <a:buFont typeface="Arial"/>
              <a:buChar char="•"/>
            </a:pPr>
            <a:r>
              <a:rPr lang="en-US" sz="2800">
                <a:ln w="0"/>
                <a:solidFill>
                  <a:schemeClr val="tx1"/>
                </a:solidFill>
                <a:effectLst>
                  <a:outerShdw blurRad="38100" dist="19050" dir="2700000" algn="tl" rotWithShape="0">
                    <a:schemeClr val="dk1">
                      <a:alpha val="40000"/>
                    </a:schemeClr>
                  </a:outerShdw>
                </a:effectLst>
              </a:rPr>
              <a:t>Duplicated work</a:t>
            </a:r>
            <a:endParaRPr lang="en-GB" sz="2800">
              <a:ln w="0"/>
              <a:solidFill>
                <a:schemeClr val="tx1"/>
              </a:solidFill>
              <a:effectLst>
                <a:outerShdw blurRad="38100" dist="19050" dir="2700000" algn="tl" rotWithShape="0">
                  <a:prstClr val="black">
                    <a:alpha val="40000"/>
                  </a:prstClr>
                </a:outerShdw>
              </a:effectLst>
            </a:endParaRPr>
          </a:p>
          <a:p>
            <a:pPr marL="457200" indent="-457200" algn="ctr">
              <a:buFont typeface="Arial"/>
              <a:buChar char="•"/>
            </a:pPr>
            <a:r>
              <a:rPr lang="en-US" sz="2800">
                <a:ln w="0"/>
                <a:solidFill>
                  <a:schemeClr val="tx1"/>
                </a:solidFill>
                <a:effectLst>
                  <a:outerShdw blurRad="38100" dist="19050" dir="2700000" algn="tl" rotWithShape="0">
                    <a:prstClr val="black">
                      <a:alpha val="40000"/>
                    </a:prstClr>
                  </a:outerShdw>
                </a:effectLst>
              </a:rPr>
              <a:t>Missed messages</a:t>
            </a:r>
          </a:p>
        </p:txBody>
      </p:sp>
      <p:sp>
        <p:nvSpPr>
          <p:cNvPr id="4" name="Callout: Up Arrow 3">
            <a:extLst>
              <a:ext uri="{FF2B5EF4-FFF2-40B4-BE49-F238E27FC236}">
                <a16:creationId xmlns:a16="http://schemas.microsoft.com/office/drawing/2014/main" id="{7F3B325C-00AE-7233-681C-0904E93266C6}"/>
              </a:ext>
            </a:extLst>
          </p:cNvPr>
          <p:cNvSpPr/>
          <p:nvPr/>
        </p:nvSpPr>
        <p:spPr>
          <a:xfrm>
            <a:off x="6234944" y="2452456"/>
            <a:ext cx="4240619" cy="3553438"/>
          </a:xfrm>
          <a:prstGeom prst="upArrowCallout">
            <a:avLst/>
          </a:prstGeom>
        </p:spPr>
        <p:style>
          <a:lnRef idx="2">
            <a:schemeClr val="accent3">
              <a:shade val="15000"/>
            </a:schemeClr>
          </a:lnRef>
          <a:fillRef idx="1">
            <a:schemeClr val="accent3"/>
          </a:fillRef>
          <a:effectRef idx="0">
            <a:schemeClr val="accent3"/>
          </a:effectRef>
          <a:fontRef idx="minor">
            <a:schemeClr val="lt1"/>
          </a:fontRef>
        </p:style>
        <p:txBody>
          <a:bodyPr lIns="91440" tIns="45720" rIns="91440" bIns="45720" rtlCol="0" anchor="ctr"/>
          <a:lstStyle/>
          <a:p>
            <a:pPr marL="457200" indent="-457200" algn="ctr">
              <a:buFont typeface="Arial"/>
              <a:buChar char="•"/>
            </a:pPr>
            <a:r>
              <a:rPr lang="en-GB" sz="2800"/>
              <a:t>Organised</a:t>
            </a:r>
          </a:p>
          <a:p>
            <a:pPr marL="457200" indent="-457200" algn="ctr">
              <a:buFont typeface="Arial"/>
              <a:buChar char="•"/>
            </a:pPr>
            <a:r>
              <a:rPr lang="en-GB" sz="2800"/>
              <a:t>Documents completed in real time</a:t>
            </a:r>
          </a:p>
          <a:p>
            <a:pPr marL="457200" indent="-457200" algn="ctr">
              <a:buFont typeface="Arial"/>
              <a:buChar char="•"/>
            </a:pPr>
            <a:r>
              <a:rPr lang="en-GB" sz="2800"/>
              <a:t>Messages immediately visible</a:t>
            </a:r>
          </a:p>
        </p:txBody>
      </p:sp>
      <p:sp>
        <p:nvSpPr>
          <p:cNvPr id="5" name="TextBox 4">
            <a:extLst>
              <a:ext uri="{FF2B5EF4-FFF2-40B4-BE49-F238E27FC236}">
                <a16:creationId xmlns:a16="http://schemas.microsoft.com/office/drawing/2014/main" id="{72C320F7-2695-3C1A-66A0-C3C5A12B948C}"/>
              </a:ext>
            </a:extLst>
          </p:cNvPr>
          <p:cNvSpPr txBox="1"/>
          <p:nvPr/>
        </p:nvSpPr>
        <p:spPr>
          <a:xfrm>
            <a:off x="1269999" y="5733142"/>
            <a:ext cx="34652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Inefficient</a:t>
            </a:r>
            <a:endParaRPr lang="en-US"/>
          </a:p>
        </p:txBody>
      </p:sp>
      <p:sp>
        <p:nvSpPr>
          <p:cNvPr id="6" name="TextBox 5">
            <a:extLst>
              <a:ext uri="{FF2B5EF4-FFF2-40B4-BE49-F238E27FC236}">
                <a16:creationId xmlns:a16="http://schemas.microsoft.com/office/drawing/2014/main" id="{3E205185-563C-95FD-D5F6-1BB82034DC9C}"/>
              </a:ext>
            </a:extLst>
          </p:cNvPr>
          <p:cNvSpPr txBox="1"/>
          <p:nvPr/>
        </p:nvSpPr>
        <p:spPr>
          <a:xfrm>
            <a:off x="7158741" y="1786302"/>
            <a:ext cx="23767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Efficient</a:t>
            </a:r>
            <a:endParaRPr lang="en-US"/>
          </a:p>
        </p:txBody>
      </p:sp>
      <p:pic>
        <p:nvPicPr>
          <p:cNvPr id="8" name="Picture 7">
            <a:extLst>
              <a:ext uri="{FF2B5EF4-FFF2-40B4-BE49-F238E27FC236}">
                <a16:creationId xmlns:a16="http://schemas.microsoft.com/office/drawing/2014/main" id="{A869E21C-F06D-97BB-91A5-5D863A8458A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4002" y="160423"/>
            <a:ext cx="3371385" cy="1769977"/>
          </a:xfrm>
          <a:prstGeom prst="rect">
            <a:avLst/>
          </a:prstGeom>
        </p:spPr>
      </p:pic>
    </p:spTree>
    <p:extLst>
      <p:ext uri="{BB962C8B-B14F-4D97-AF65-F5344CB8AC3E}">
        <p14:creationId xmlns:p14="http://schemas.microsoft.com/office/powerpoint/2010/main" val="4191820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361AE-E305-2934-0858-E8DBA5641D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5C6CC7-E949-F949-6B91-46E326E4CC56}"/>
              </a:ext>
            </a:extLst>
          </p:cNvPr>
          <p:cNvSpPr>
            <a:spLocks noGrp="1"/>
          </p:cNvSpPr>
          <p:nvPr>
            <p:ph type="title"/>
          </p:nvPr>
        </p:nvSpPr>
        <p:spPr/>
        <p:txBody>
          <a:bodyPr/>
          <a:lstStyle/>
          <a:p>
            <a:pPr algn="ctr"/>
            <a:r>
              <a:rPr lang="en-US" b="1" u="sng"/>
              <a:t>Advantages and limitations.</a:t>
            </a:r>
            <a:endParaRPr lang="en-GB" b="1" u="sng"/>
          </a:p>
        </p:txBody>
      </p:sp>
      <p:sp>
        <p:nvSpPr>
          <p:cNvPr id="3" name="Content Placeholder 2">
            <a:extLst>
              <a:ext uri="{FF2B5EF4-FFF2-40B4-BE49-F238E27FC236}">
                <a16:creationId xmlns:a16="http://schemas.microsoft.com/office/drawing/2014/main" id="{78A5F1F1-43F2-2714-76BE-904F20EEE25D}"/>
              </a:ext>
            </a:extLst>
          </p:cNvPr>
          <p:cNvSpPr>
            <a:spLocks noGrp="1"/>
          </p:cNvSpPr>
          <p:nvPr>
            <p:ph sz="half" idx="1"/>
          </p:nvPr>
        </p:nvSpPr>
        <p:spPr>
          <a:xfrm>
            <a:off x="677334" y="1706063"/>
            <a:ext cx="4264245" cy="4335298"/>
          </a:xfrm>
        </p:spPr>
        <p:txBody>
          <a:bodyPr vert="horz" lIns="91440" tIns="45720" rIns="91440" bIns="45720" rtlCol="0" anchor="t">
            <a:noAutofit/>
          </a:bodyPr>
          <a:lstStyle/>
          <a:p>
            <a:pPr algn="ctr"/>
            <a:r>
              <a:rPr lang="en-US" sz="2800" b="1" u="sng" dirty="0"/>
              <a:t>Advantages</a:t>
            </a:r>
          </a:p>
          <a:p>
            <a:endParaRPr lang="en-US" sz="2800" dirty="0"/>
          </a:p>
          <a:p>
            <a:r>
              <a:rPr lang="en-US" sz="2800" dirty="0"/>
              <a:t>Communication</a:t>
            </a:r>
          </a:p>
          <a:p>
            <a:endParaRPr lang="en-US" sz="2800" dirty="0"/>
          </a:p>
          <a:p>
            <a:r>
              <a:rPr lang="en-US" sz="2800" dirty="0"/>
              <a:t>Collaboration</a:t>
            </a:r>
          </a:p>
          <a:p>
            <a:endParaRPr lang="en-US" sz="2800" dirty="0"/>
          </a:p>
          <a:p>
            <a:r>
              <a:rPr lang="en-US" sz="2800" dirty="0"/>
              <a:t>Security</a:t>
            </a:r>
          </a:p>
          <a:p>
            <a:endParaRPr lang="en-US" sz="2800" dirty="0"/>
          </a:p>
          <a:p>
            <a:r>
              <a:rPr lang="en-GB" sz="2800" dirty="0"/>
              <a:t>Accessibility</a:t>
            </a:r>
          </a:p>
        </p:txBody>
      </p:sp>
      <p:sp>
        <p:nvSpPr>
          <p:cNvPr id="4" name="Content Placeholder 3">
            <a:extLst>
              <a:ext uri="{FF2B5EF4-FFF2-40B4-BE49-F238E27FC236}">
                <a16:creationId xmlns:a16="http://schemas.microsoft.com/office/drawing/2014/main" id="{FA211093-B6A8-D70D-C9F0-A5DD33A1C01F}"/>
              </a:ext>
            </a:extLst>
          </p:cNvPr>
          <p:cNvSpPr>
            <a:spLocks noGrp="1"/>
          </p:cNvSpPr>
          <p:nvPr>
            <p:ph sz="half" idx="2"/>
          </p:nvPr>
        </p:nvSpPr>
        <p:spPr>
          <a:xfrm>
            <a:off x="5009760" y="1706063"/>
            <a:ext cx="4264244" cy="4335299"/>
          </a:xfrm>
        </p:spPr>
        <p:txBody>
          <a:bodyPr vert="horz" lIns="91440" tIns="45720" rIns="91440" bIns="45720" rtlCol="0" anchor="t">
            <a:noAutofit/>
          </a:bodyPr>
          <a:lstStyle/>
          <a:p>
            <a:pPr algn="ctr"/>
            <a:r>
              <a:rPr lang="en-US" sz="2800" b="1" u="sng" dirty="0"/>
              <a:t>Limitations</a:t>
            </a:r>
          </a:p>
          <a:p>
            <a:endParaRPr lang="en-US" sz="2800" dirty="0"/>
          </a:p>
          <a:p>
            <a:r>
              <a:rPr lang="en-US" sz="2800" dirty="0"/>
              <a:t>Clinical documents</a:t>
            </a:r>
          </a:p>
          <a:p>
            <a:endParaRPr lang="en-US" sz="2800" dirty="0"/>
          </a:p>
          <a:p>
            <a:r>
              <a:rPr lang="en-US" sz="2800" dirty="0"/>
              <a:t>Staff training/ability</a:t>
            </a:r>
          </a:p>
          <a:p>
            <a:endParaRPr lang="en-US" sz="2800" dirty="0"/>
          </a:p>
          <a:p>
            <a:r>
              <a:rPr lang="en-US" sz="2800" dirty="0"/>
              <a:t>Security configuration</a:t>
            </a:r>
          </a:p>
          <a:p>
            <a:endParaRPr lang="en-US" sz="2800" dirty="0"/>
          </a:p>
          <a:p>
            <a:r>
              <a:rPr lang="en-US" sz="2800" dirty="0"/>
              <a:t>Human error</a:t>
            </a:r>
            <a:endParaRPr lang="en-GB" sz="2800" dirty="0"/>
          </a:p>
        </p:txBody>
      </p:sp>
      <p:pic>
        <p:nvPicPr>
          <p:cNvPr id="6" name="Picture 5">
            <a:extLst>
              <a:ext uri="{FF2B5EF4-FFF2-40B4-BE49-F238E27FC236}">
                <a16:creationId xmlns:a16="http://schemas.microsoft.com/office/drawing/2014/main" id="{30415961-ADD2-42C0-86E9-CDA523F44F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21182" y="160423"/>
            <a:ext cx="3371385" cy="1769977"/>
          </a:xfrm>
          <a:prstGeom prst="rect">
            <a:avLst/>
          </a:prstGeom>
        </p:spPr>
      </p:pic>
    </p:spTree>
    <p:extLst>
      <p:ext uri="{BB962C8B-B14F-4D97-AF65-F5344CB8AC3E}">
        <p14:creationId xmlns:p14="http://schemas.microsoft.com/office/powerpoint/2010/main" val="1328118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9C25350-96AB-7F01-5808-D4261F132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3C926D-12D8-CC67-F2EE-8D9EFEA9C8F3}"/>
              </a:ext>
            </a:extLst>
          </p:cNvPr>
          <p:cNvSpPr>
            <a:spLocks noGrp="1"/>
          </p:cNvSpPr>
          <p:nvPr>
            <p:ph type="title"/>
          </p:nvPr>
        </p:nvSpPr>
        <p:spPr>
          <a:xfrm>
            <a:off x="88186" y="0"/>
            <a:ext cx="10515600" cy="1325563"/>
          </a:xfrm>
        </p:spPr>
        <p:txBody>
          <a:bodyPr>
            <a:normAutofit/>
          </a:bodyPr>
          <a:lstStyle/>
          <a:p>
            <a:r>
              <a:rPr lang="en-GB" sz="4000" b="1">
                <a:latin typeface="Times New Roman" panose="02020603050405020304" pitchFamily="18" charset="0"/>
                <a:cs typeface="Times New Roman" panose="02020603050405020304" pitchFamily="18" charset="0"/>
              </a:rPr>
              <a:t>Chosen workplace task</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4F9EC6-4D92-C319-8BA8-19A7F744A8C7}"/>
              </a:ext>
            </a:extLst>
          </p:cNvPr>
          <p:cNvSpPr>
            <a:spLocks noGrp="1"/>
          </p:cNvSpPr>
          <p:nvPr>
            <p:ph idx="1"/>
          </p:nvPr>
        </p:nvSpPr>
        <p:spPr>
          <a:xfrm>
            <a:off x="653265" y="4024295"/>
            <a:ext cx="10515600" cy="4351338"/>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The care documentation in a nursing home includes the development, modification, and upkeep of records of care</a:t>
            </a:r>
            <a:endParaRPr lang="en-IN"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This covers care plans, risk assessments, medication administration records, incident records and handover notes</a:t>
            </a:r>
            <a:endParaRPr lang="en-IN"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The staff must make accurate and consistent observations of the physical and emotional state of the resident, across staff shifts (</a:t>
            </a:r>
            <a:r>
              <a:rPr lang="en-GB" sz="1800" dirty="0" err="1">
                <a:latin typeface="Times New Roman" panose="02020603050405020304" pitchFamily="18" charset="0"/>
                <a:cs typeface="Times New Roman" panose="02020603050405020304" pitchFamily="18" charset="0"/>
              </a:rPr>
              <a:t>Abdulkhaled</a:t>
            </a:r>
            <a:r>
              <a:rPr lang="en-GB" sz="1800" dirty="0">
                <a:latin typeface="Times New Roman" panose="02020603050405020304" pitchFamily="18" charset="0"/>
                <a:cs typeface="Times New Roman" panose="02020603050405020304" pitchFamily="18" charset="0"/>
              </a:rPr>
              <a:t> and </a:t>
            </a:r>
            <a:r>
              <a:rPr lang="en-GB" sz="1800" dirty="0" err="1">
                <a:latin typeface="Times New Roman" panose="02020603050405020304" pitchFamily="18" charset="0"/>
                <a:cs typeface="Times New Roman" panose="02020603050405020304" pitchFamily="18" charset="0"/>
              </a:rPr>
              <a:t>Pangandaman</a:t>
            </a:r>
            <a:r>
              <a:rPr lang="en-GB" sz="1800" dirty="0">
                <a:latin typeface="Times New Roman" panose="02020603050405020304" pitchFamily="18" charset="0"/>
                <a:cs typeface="Times New Roman" panose="02020603050405020304" pitchFamily="18" charset="0"/>
              </a:rPr>
              <a:t>, 2025)</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FD4632F-1E0A-0CDD-2793-BAC5B447B3FE}"/>
              </a:ext>
            </a:extLst>
          </p:cNvPr>
          <p:cNvPicPr>
            <a:picLocks noChangeAspect="1"/>
          </p:cNvPicPr>
          <p:nvPr/>
        </p:nvPicPr>
        <p:blipFill>
          <a:blip r:embed="rId3"/>
          <a:stretch>
            <a:fillRect/>
          </a:stretch>
        </p:blipFill>
        <p:spPr>
          <a:xfrm>
            <a:off x="2599362" y="789846"/>
            <a:ext cx="6390526" cy="32976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6A362977-B61C-ACF7-1686-969F1E07732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42098757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DF3EB-D5E4-6FBE-F54A-9C7A6C87D1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A29F6-064A-50FB-2BF8-A982E38975E4}"/>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Microsoft 365 tool</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10EE636-AB21-105E-5123-9D34A4DEC224}"/>
              </a:ext>
            </a:extLst>
          </p:cNvPr>
          <p:cNvSpPr>
            <a:spLocks noGrp="1"/>
          </p:cNvSpPr>
          <p:nvPr>
            <p:ph idx="1"/>
          </p:nvPr>
        </p:nvSpPr>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tool that employed for this work was selected as Microsoft Word</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It is usable for any format like structured templates, tables, formatted documents (</a:t>
            </a:r>
            <a:r>
              <a:rPr lang="en-GB" sz="1800" err="1">
                <a:latin typeface="Times New Roman" panose="02020603050405020304" pitchFamily="18" charset="0"/>
                <a:cs typeface="Times New Roman" panose="02020603050405020304" pitchFamily="18" charset="0"/>
              </a:rPr>
              <a:t>Jalil</a:t>
            </a:r>
            <a:r>
              <a:rPr lang="en-GB" sz="1800">
                <a:latin typeface="Times New Roman" panose="02020603050405020304" pitchFamily="18" charset="0"/>
                <a:cs typeface="Times New Roman" panose="02020603050405020304" pitchFamily="18" charset="0"/>
              </a:rPr>
              <a:t> et al. 2024)</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Most staff members will be familiar with using Word, which will help to eliminate the learning curve</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B6E0E2B-8F7E-7410-1C19-6725F8E14409}"/>
              </a:ext>
            </a:extLst>
          </p:cNvPr>
          <p:cNvPicPr>
            <a:picLocks noChangeAspect="1"/>
          </p:cNvPicPr>
          <p:nvPr/>
        </p:nvPicPr>
        <p:blipFill>
          <a:blip r:embed="rId3"/>
          <a:stretch>
            <a:fillRect/>
          </a:stretch>
        </p:blipFill>
        <p:spPr>
          <a:xfrm>
            <a:off x="1153836" y="4587132"/>
            <a:ext cx="4437946" cy="1833938"/>
          </a:xfrm>
          <a:prstGeom prst="rect">
            <a:avLst/>
          </a:prstGeom>
        </p:spPr>
      </p:pic>
      <p:pic>
        <p:nvPicPr>
          <p:cNvPr id="5" name="Picture 4">
            <a:extLst>
              <a:ext uri="{FF2B5EF4-FFF2-40B4-BE49-F238E27FC236}">
                <a16:creationId xmlns:a16="http://schemas.microsoft.com/office/drawing/2014/main" id="{0C991B4C-65FF-BB3F-5067-2CD70B27D452}"/>
              </a:ext>
            </a:extLst>
          </p:cNvPr>
          <p:cNvPicPr>
            <a:picLocks noChangeAspect="1"/>
          </p:cNvPicPr>
          <p:nvPr/>
        </p:nvPicPr>
        <p:blipFill>
          <a:blip r:embed="rId4"/>
          <a:stretch>
            <a:fillRect/>
          </a:stretch>
        </p:blipFill>
        <p:spPr>
          <a:xfrm>
            <a:off x="6784201" y="4577065"/>
            <a:ext cx="4013938" cy="1844005"/>
          </a:xfrm>
          <a:prstGeom prst="rect">
            <a:avLst/>
          </a:prstGeom>
        </p:spPr>
      </p:pic>
      <p:pic>
        <p:nvPicPr>
          <p:cNvPr id="7" name="Picture 6">
            <a:extLst>
              <a:ext uri="{FF2B5EF4-FFF2-40B4-BE49-F238E27FC236}">
                <a16:creationId xmlns:a16="http://schemas.microsoft.com/office/drawing/2014/main" id="{2DB28FBE-4D39-63C9-F002-C4250DDF8F5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1885923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6C6AA-51EA-AEE2-6DC3-A4D7CFBE9E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65B7B-0E6F-7717-9CA8-EF8BC0E15928}"/>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Suitable for the task</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99F0B9E-E8D9-0DF6-7C62-CA39D492C651}"/>
              </a:ext>
            </a:extLst>
          </p:cNvPr>
          <p:cNvSpPr>
            <a:spLocks noGrp="1"/>
          </p:cNvSpPr>
          <p:nvPr>
            <p:ph idx="1"/>
          </p:nvPr>
        </p:nvSpPr>
        <p:spPr>
          <a:xfrm>
            <a:off x="462338" y="1527673"/>
            <a:ext cx="4376790" cy="5191625"/>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Word can be used to document care because it has structure and formatting options for professionally and legally acceptable records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To make observation notes easier to read and navigate, and add headers for easy navigation within a document (</a:t>
            </a:r>
            <a:r>
              <a:rPr lang="en-GB" sz="1800" err="1">
                <a:latin typeface="Times New Roman" panose="02020603050405020304" pitchFamily="18" charset="0"/>
                <a:cs typeface="Times New Roman" panose="02020603050405020304" pitchFamily="18" charset="0"/>
              </a:rPr>
              <a:t>Atobatele</a:t>
            </a:r>
            <a:r>
              <a:rPr lang="en-GB" sz="1800">
                <a:latin typeface="Times New Roman" panose="02020603050405020304" pitchFamily="18" charset="0"/>
                <a:cs typeface="Times New Roman" panose="02020603050405020304" pitchFamily="18" charset="0"/>
              </a:rPr>
              <a:t> et al. 2023). </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Enabling the precision, formal language and version control of care documentation</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F5D2A30-14BA-4CDF-BC13-A419A0A3211C}"/>
              </a:ext>
            </a:extLst>
          </p:cNvPr>
          <p:cNvPicPr>
            <a:picLocks noChangeAspect="1"/>
          </p:cNvPicPr>
          <p:nvPr/>
        </p:nvPicPr>
        <p:blipFill>
          <a:blip r:embed="rId3"/>
          <a:stretch>
            <a:fillRect/>
          </a:stretch>
        </p:blipFill>
        <p:spPr>
          <a:xfrm>
            <a:off x="5700714" y="1455753"/>
            <a:ext cx="5261811" cy="47068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9BD55DC4-0F2C-BB17-51D6-33FFB5319E1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996086" y="219307"/>
            <a:ext cx="1932878" cy="1932878"/>
          </a:xfrm>
          <a:prstGeom prst="rect">
            <a:avLst/>
          </a:prstGeom>
        </p:spPr>
      </p:pic>
    </p:spTree>
    <p:extLst>
      <p:ext uri="{BB962C8B-B14F-4D97-AF65-F5344CB8AC3E}">
        <p14:creationId xmlns:p14="http://schemas.microsoft.com/office/powerpoint/2010/main" val="1304569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8CCC9-1638-1625-D1EE-27112AE051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EACA2-1B08-EA2C-9606-0618D1208864}"/>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Improves efficiency or communication</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AC3FD72-D44D-4358-35EB-1F425F97F59B}"/>
              </a:ext>
            </a:extLst>
          </p:cNvPr>
          <p:cNvSpPr>
            <a:spLocks noGrp="1"/>
          </p:cNvSpPr>
          <p:nvPr>
            <p:ph idx="1"/>
          </p:nvPr>
        </p:nvSpPr>
        <p:spPr>
          <a:xfrm>
            <a:off x="7736440" y="1825625"/>
            <a:ext cx="3617360" cy="4351338"/>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use of word documents to aid the efficiency, consistency and sharing of documents across Riverdale</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Using shared documents found within </a:t>
            </a:r>
            <a:r>
              <a:rPr lang="en-GB" sz="1800" err="1">
                <a:latin typeface="Times New Roman" panose="02020603050405020304" pitchFamily="18" charset="0"/>
                <a:cs typeface="Times New Roman" panose="02020603050405020304" pitchFamily="18" charset="0"/>
              </a:rPr>
              <a:t>OneDrive</a:t>
            </a:r>
            <a:r>
              <a:rPr lang="en-GB" sz="1800">
                <a:latin typeface="Times New Roman" panose="02020603050405020304" pitchFamily="18" charset="0"/>
                <a:cs typeface="Times New Roman" panose="02020603050405020304" pitchFamily="18" charset="0"/>
              </a:rPr>
              <a:t> or SharePoint</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Edit the document(s) simultaneously with </a:t>
            </a:r>
            <a:r>
              <a:rPr lang="en-GB" sz="1800" err="1">
                <a:latin typeface="Times New Roman" panose="02020603050405020304" pitchFamily="18" charset="0"/>
                <a:cs typeface="Times New Roman" panose="02020603050405020304" pitchFamily="18" charset="0"/>
              </a:rPr>
              <a:t>coworkers</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1026" name="Picture 2" descr="https://www.archtis.com/wp-content/uploads/2022/03/M365-and-teams-Blog-picture-6.jpg">
            <a:extLst>
              <a:ext uri="{FF2B5EF4-FFF2-40B4-BE49-F238E27FC236}">
                <a16:creationId xmlns:a16="http://schemas.microsoft.com/office/drawing/2014/main" id="{8C635FD3-AB98-7467-A075-5DFAC5D73B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13" y="1526301"/>
            <a:ext cx="6405184" cy="43813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AF1A9E5-E304-8036-B5DC-1489E867CAE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80127" y="146205"/>
            <a:ext cx="1784195" cy="1784195"/>
          </a:xfrm>
          <a:prstGeom prst="rect">
            <a:avLst/>
          </a:prstGeom>
        </p:spPr>
      </p:pic>
    </p:spTree>
    <p:extLst>
      <p:ext uri="{BB962C8B-B14F-4D97-AF65-F5344CB8AC3E}">
        <p14:creationId xmlns:p14="http://schemas.microsoft.com/office/powerpoint/2010/main" val="33014294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A1247-B034-1B6F-B26C-485D3696EF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D0187-2D65-8017-1EDB-B0982BA24FBE}"/>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Advantages and limitations</a:t>
            </a: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2F5C20-78A1-CC34-B46A-C2F89D0E7026}"/>
              </a:ext>
            </a:extLst>
          </p:cNvPr>
          <p:cNvSpPr>
            <a:spLocks noGrp="1"/>
          </p:cNvSpPr>
          <p:nvPr>
            <p:ph idx="1"/>
          </p:nvPr>
        </p:nvSpPr>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advantages of Word are the familiarity, professional formatting capabilities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It yields well-structured and polished documents that can be readily inspected by organisations like the CQC</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Does not include automation features such as alerts, dashboards per resident or an audit trail like those of care management software (</a:t>
            </a:r>
            <a:r>
              <a:rPr lang="en-GB" sz="1800" err="1">
                <a:latin typeface="Times New Roman" panose="02020603050405020304" pitchFamily="18" charset="0"/>
                <a:cs typeface="Times New Roman" panose="02020603050405020304" pitchFamily="18" charset="0"/>
              </a:rPr>
              <a:t>Falcetta</a:t>
            </a:r>
            <a:r>
              <a:rPr lang="en-GB" sz="1800">
                <a:latin typeface="Times New Roman" panose="02020603050405020304" pitchFamily="18" charset="0"/>
                <a:cs typeface="Times New Roman" panose="02020603050405020304" pitchFamily="18" charset="0"/>
              </a:rPr>
              <a:t> et al. 2023)</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13EC92B-161D-F05A-3270-E79609A87BA6}"/>
              </a:ext>
            </a:extLst>
          </p:cNvPr>
          <p:cNvPicPr>
            <a:picLocks noChangeAspect="1"/>
          </p:cNvPicPr>
          <p:nvPr/>
        </p:nvPicPr>
        <p:blipFill>
          <a:blip r:embed="rId3"/>
          <a:stretch>
            <a:fillRect/>
          </a:stretch>
        </p:blipFill>
        <p:spPr>
          <a:xfrm>
            <a:off x="2888153" y="4637098"/>
            <a:ext cx="6045468" cy="19881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839A00AB-BE89-5E44-46C1-3C59C2E2D82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3853002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958D3-DB76-53B5-4F16-0FC8DB972263}"/>
              </a:ext>
            </a:extLst>
          </p:cNvPr>
          <p:cNvSpPr>
            <a:spLocks noGrp="1"/>
          </p:cNvSpPr>
          <p:nvPr>
            <p:ph type="title"/>
          </p:nvPr>
        </p:nvSpPr>
        <p:spPr/>
        <p:txBody>
          <a:bodyPr/>
          <a:lstStyle/>
          <a:p>
            <a:pPr algn="ctr"/>
            <a:r>
              <a:rPr lang="en-US"/>
              <a:t>References</a:t>
            </a:r>
            <a:endParaRPr lang="en-GB"/>
          </a:p>
        </p:txBody>
      </p:sp>
      <p:sp>
        <p:nvSpPr>
          <p:cNvPr id="3" name="Content Placeholder 2">
            <a:extLst>
              <a:ext uri="{FF2B5EF4-FFF2-40B4-BE49-F238E27FC236}">
                <a16:creationId xmlns:a16="http://schemas.microsoft.com/office/drawing/2014/main" id="{3FD9730E-45B1-4FBB-FB5F-02C6A85D6622}"/>
              </a:ext>
            </a:extLst>
          </p:cNvPr>
          <p:cNvSpPr>
            <a:spLocks noGrp="1"/>
          </p:cNvSpPr>
          <p:nvPr>
            <p:ph idx="1"/>
          </p:nvPr>
        </p:nvSpPr>
        <p:spPr>
          <a:xfrm>
            <a:off x="677334" y="1282352"/>
            <a:ext cx="8596668" cy="4759010"/>
          </a:xfrm>
        </p:spPr>
        <p:txBody>
          <a:bodyPr vert="horz" lIns="91440" tIns="45720" rIns="91440" bIns="45720" rtlCol="0" anchor="t">
            <a:noAutofit/>
          </a:bodyPr>
          <a:lstStyle/>
          <a:p>
            <a:r>
              <a:rPr lang="en-GB" sz="1000" dirty="0" err="1">
                <a:ea typeface="+mn-lt"/>
                <a:cs typeface="+mn-lt"/>
              </a:rPr>
              <a:t>Abdulkhaled</a:t>
            </a:r>
            <a:r>
              <a:rPr lang="en-GB" sz="1000" dirty="0">
                <a:ea typeface="+mn-lt"/>
                <a:cs typeface="+mn-lt"/>
              </a:rPr>
              <a:t>, S.A.J. and </a:t>
            </a:r>
            <a:r>
              <a:rPr lang="en-GB" sz="1000" dirty="0" err="1">
                <a:ea typeface="+mn-lt"/>
                <a:cs typeface="+mn-lt"/>
              </a:rPr>
              <a:t>Pangandaman</a:t>
            </a:r>
            <a:r>
              <a:rPr lang="en-GB" sz="1000" dirty="0">
                <a:ea typeface="+mn-lt"/>
                <a:cs typeface="+mn-lt"/>
              </a:rPr>
              <a:t>, H.K., 2025. Computer Literacy and Utilization of Health Information Technology in Nurses' </a:t>
            </a:r>
            <a:r>
              <a:rPr lang="en-GB" sz="1400" dirty="0">
                <a:latin typeface="Calibri"/>
                <a:ea typeface="Calibri"/>
                <a:cs typeface="Calibri"/>
              </a:rPr>
              <a:t>Documentation and Plan of Care. Journal of Client-</a:t>
            </a:r>
            <a:r>
              <a:rPr lang="en-GB" sz="1400" dirty="0" err="1">
                <a:latin typeface="Calibri"/>
                <a:ea typeface="Calibri"/>
                <a:cs typeface="Calibri"/>
              </a:rPr>
              <a:t>Centered</a:t>
            </a:r>
            <a:r>
              <a:rPr lang="en-GB" sz="1400" dirty="0">
                <a:latin typeface="Calibri"/>
                <a:ea typeface="Calibri"/>
                <a:cs typeface="Calibri"/>
              </a:rPr>
              <a:t> Nursing Care, 11(2), pp.103-112. </a:t>
            </a:r>
          </a:p>
          <a:p>
            <a:r>
              <a:rPr lang="en-GB" sz="1400" dirty="0" err="1">
                <a:latin typeface="Calibri"/>
                <a:ea typeface="Calibri"/>
                <a:cs typeface="Calibri"/>
              </a:rPr>
              <a:t>Atobatele</a:t>
            </a:r>
            <a:r>
              <a:rPr lang="en-GB" sz="1400" dirty="0">
                <a:latin typeface="Calibri"/>
                <a:ea typeface="Calibri"/>
                <a:cs typeface="Calibri"/>
              </a:rPr>
              <a:t>, O.K., Ajayi, O.O., </a:t>
            </a:r>
            <a:r>
              <a:rPr lang="en-GB" sz="1400" dirty="0" err="1">
                <a:latin typeface="Calibri"/>
                <a:ea typeface="Calibri"/>
                <a:cs typeface="Calibri"/>
              </a:rPr>
              <a:t>Hungbo</a:t>
            </a:r>
            <a:r>
              <a:rPr lang="en-GB" sz="1400" dirty="0">
                <a:latin typeface="Calibri"/>
                <a:ea typeface="Calibri"/>
                <a:cs typeface="Calibri"/>
              </a:rPr>
              <a:t>, A.Q. and Adeyemi, C., 2023. Transforming digital health information systems with Microsoft Dynamics, SharePoint, and low-code automation platforms. </a:t>
            </a:r>
            <a:r>
              <a:rPr lang="en-GB" sz="1400" dirty="0" err="1">
                <a:latin typeface="Calibri"/>
                <a:ea typeface="Calibri"/>
                <a:cs typeface="Calibri"/>
              </a:rPr>
              <a:t>Gyanshauryam</a:t>
            </a:r>
            <a:r>
              <a:rPr lang="en-GB" sz="1400" dirty="0">
                <a:latin typeface="Calibri"/>
                <a:ea typeface="Calibri"/>
                <a:cs typeface="Calibri"/>
              </a:rPr>
              <a:t>: International Scientific Refereed Research Journal, 6(4), pp.385-412. </a:t>
            </a:r>
          </a:p>
          <a:p>
            <a:r>
              <a:rPr lang="nl" sz="1400">
                <a:latin typeface="Calibri"/>
                <a:ea typeface="Calibri"/>
                <a:cs typeface="Calibri"/>
              </a:rPr>
              <a:t>CQC (2024) </a:t>
            </a:r>
            <a:r>
              <a:rPr lang="nl" sz="1400" i="1">
                <a:latin typeface="Calibri"/>
                <a:ea typeface="Calibri"/>
                <a:cs typeface="Calibri"/>
              </a:rPr>
              <a:t>CQC.org,uk  </a:t>
            </a:r>
            <a:r>
              <a:rPr lang="nl" sz="1400" dirty="0">
                <a:latin typeface="Calibri"/>
                <a:ea typeface="Calibri"/>
                <a:cs typeface="Calibri"/>
                <a:hlinkClick r:id="rId2"/>
              </a:rPr>
              <a:t>https://www.cqc.org.uk/guidance-providers/adult-social-care/digital-record-systems-adult-social-care-services</a:t>
            </a:r>
            <a:r>
              <a:rPr lang="nl" sz="1400" dirty="0">
                <a:latin typeface="Calibri"/>
                <a:ea typeface="Calibri"/>
                <a:cs typeface="Calibri"/>
              </a:rPr>
              <a:t> </a:t>
            </a:r>
            <a:r>
              <a:rPr lang="nl" sz="1400">
                <a:latin typeface="Calibri"/>
                <a:ea typeface="Calibri"/>
                <a:cs typeface="Calibri"/>
              </a:rPr>
              <a:t>(03/06/26)</a:t>
            </a:r>
            <a:endParaRPr lang="en-GB" sz="1400" dirty="0">
              <a:latin typeface="Calibri"/>
              <a:ea typeface="Calibri"/>
              <a:cs typeface="Calibri"/>
            </a:endParaRPr>
          </a:p>
          <a:p>
            <a:r>
              <a:rPr lang="en-GB" sz="1400" dirty="0" err="1">
                <a:latin typeface="Calibri"/>
                <a:ea typeface="Calibri"/>
                <a:cs typeface="Calibri"/>
              </a:rPr>
              <a:t>Elsafty</a:t>
            </a:r>
            <a:r>
              <a:rPr lang="en-GB" sz="1400" dirty="0">
                <a:latin typeface="Calibri"/>
                <a:ea typeface="Calibri"/>
                <a:cs typeface="Calibri"/>
              </a:rPr>
              <a:t>, A. and </a:t>
            </a:r>
            <a:r>
              <a:rPr lang="en-GB" sz="1400" dirty="0" err="1">
                <a:latin typeface="Calibri"/>
                <a:ea typeface="Calibri"/>
                <a:cs typeface="Calibri"/>
              </a:rPr>
              <a:t>Oraby</a:t>
            </a:r>
            <a:r>
              <a:rPr lang="en-GB" sz="1400" dirty="0">
                <a:latin typeface="Calibri"/>
                <a:ea typeface="Calibri"/>
                <a:cs typeface="Calibri"/>
              </a:rPr>
              <a:t>, M., 2022. The impact of training on employee retention: An empirical research on the private sector in Egypt. International Journal of Business and Management, 17(5), pp.58-74.  </a:t>
            </a:r>
          </a:p>
          <a:p>
            <a:r>
              <a:rPr lang="en-GB" sz="1400" dirty="0">
                <a:latin typeface="Calibri"/>
                <a:ea typeface="Calibri"/>
                <a:cs typeface="Calibri"/>
              </a:rPr>
              <a:t>Falcetta, F.S., De Almeida, F.K., Lemos, J.C.S., </a:t>
            </a:r>
            <a:r>
              <a:rPr lang="en-GB" sz="1400" dirty="0" err="1">
                <a:latin typeface="Calibri"/>
                <a:ea typeface="Calibri"/>
                <a:cs typeface="Calibri"/>
              </a:rPr>
              <a:t>Goldim</a:t>
            </a:r>
            <a:r>
              <a:rPr lang="en-GB" sz="1400" dirty="0">
                <a:latin typeface="Calibri"/>
                <a:ea typeface="Calibri"/>
                <a:cs typeface="Calibri"/>
              </a:rPr>
              <a:t>, J.R. and Da Costa, C.A., 2023. Automatic documentation of professional health interactions: a systematic review. Artificial Intelligence in Medicine, 137, p.102487. </a:t>
            </a:r>
          </a:p>
          <a:p>
            <a:r>
              <a:rPr lang="en-GB" sz="1400">
                <a:latin typeface="Calibri"/>
                <a:ea typeface="Calibri"/>
                <a:cs typeface="Calibri"/>
              </a:rPr>
              <a:t>Fleming, W.J., 2024. Employee well‐being outcomes from individual‐level mental health interventions: cross‐sectional evidence from the United Kingdom. Industrial Relations Journal, 55(2), pp.162-182. </a:t>
            </a:r>
            <a:r>
              <a:rPr lang="en-GB" sz="1400" dirty="0">
                <a:latin typeface="Calibri"/>
                <a:ea typeface="Calibri"/>
                <a:cs typeface="Calibri"/>
              </a:rPr>
              <a:t> </a:t>
            </a:r>
          </a:p>
          <a:p>
            <a:r>
              <a:rPr lang="it" sz="1400" dirty="0">
                <a:latin typeface="Calibri"/>
                <a:ea typeface="Calibri"/>
                <a:cs typeface="Calibri"/>
              </a:rPr>
              <a:t>Jalil, A., Rosa, F., Affandi, R., Aziz, A., Saputra, W.N.H. and </a:t>
            </a:r>
            <a:r>
              <a:rPr lang="it" sz="1400" dirty="0" err="1">
                <a:latin typeface="Calibri"/>
                <a:ea typeface="Calibri"/>
                <a:cs typeface="Calibri"/>
              </a:rPr>
              <a:t>Ridho</a:t>
            </a:r>
            <a:r>
              <a:rPr lang="it" sz="1400" dirty="0">
                <a:latin typeface="Calibri"/>
                <a:ea typeface="Calibri"/>
                <a:cs typeface="Calibri"/>
              </a:rPr>
              <a:t>, A.A., 2024. </a:t>
            </a:r>
            <a:r>
              <a:rPr lang="en-GB" sz="1400" dirty="0">
                <a:latin typeface="Calibri"/>
                <a:ea typeface="Calibri"/>
                <a:cs typeface="Calibri"/>
              </a:rPr>
              <a:t>Literature Review: Exploration of Features Microsoft Word. International Applied Science, 3(1), pp.28-32. </a:t>
            </a:r>
          </a:p>
          <a:p>
            <a:r>
              <a:rPr lang="it" sz="1400">
                <a:latin typeface="Calibri"/>
                <a:ea typeface="Calibri"/>
                <a:cs typeface="Calibri"/>
              </a:rPr>
              <a:t>Martini, M., Gerosa, T. and Cavenago, D., 2023. </a:t>
            </a:r>
            <a:r>
              <a:rPr lang="en-GB" sz="1400">
                <a:latin typeface="Calibri"/>
                <a:ea typeface="Calibri"/>
                <a:cs typeface="Calibri"/>
              </a:rPr>
              <a:t>How does employee development affect turnover intention? Exploring alternative relationships. International Journal of Training and Development, 27(1), pp.39-56. </a:t>
            </a:r>
            <a:r>
              <a:rPr lang="en-GB" sz="1400" dirty="0">
                <a:latin typeface="Calibri"/>
                <a:ea typeface="Calibri"/>
                <a:cs typeface="Calibri"/>
              </a:rPr>
              <a:t> </a:t>
            </a:r>
          </a:p>
          <a:p>
            <a:endParaRPr lang="en-GB" sz="1400" dirty="0">
              <a:latin typeface="Calibri"/>
              <a:ea typeface="Calibri"/>
              <a:cs typeface="Calibri"/>
            </a:endParaRPr>
          </a:p>
        </p:txBody>
      </p:sp>
    </p:spTree>
    <p:extLst>
      <p:ext uri="{BB962C8B-B14F-4D97-AF65-F5344CB8AC3E}">
        <p14:creationId xmlns:p14="http://schemas.microsoft.com/office/powerpoint/2010/main" val="440434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E149-E6BE-F36C-FBBC-B76162A64921}"/>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BCBECFEE-214E-8658-800F-295BF9C720C5}"/>
              </a:ext>
            </a:extLst>
          </p:cNvPr>
          <p:cNvSpPr>
            <a:spLocks noGrp="1"/>
          </p:cNvSpPr>
          <p:nvPr>
            <p:ph idx="1"/>
          </p:nvPr>
        </p:nvSpPr>
        <p:spPr/>
        <p:txBody>
          <a:bodyPr vert="horz" lIns="91440" tIns="45720" rIns="91440" bIns="45720" rtlCol="0" anchor="t">
            <a:noAutofit/>
          </a:bodyPr>
          <a:lstStyle/>
          <a:p>
            <a:r>
              <a:rPr lang="en-GB" sz="1400" dirty="0"/>
              <a:t>Microsoft (2026) </a:t>
            </a:r>
            <a:r>
              <a:rPr lang="en-GB" sz="1400" i="1" dirty="0"/>
              <a:t>Microsoft.com </a:t>
            </a:r>
            <a:r>
              <a:rPr lang="en-GB" sz="1400" dirty="0"/>
              <a:t>Learn.microsoft.com/</a:t>
            </a:r>
            <a:r>
              <a:rPr lang="en-GB" sz="1400" dirty="0" err="1"/>
              <a:t>en</a:t>
            </a:r>
            <a:r>
              <a:rPr lang="en-GB" sz="1400" dirty="0"/>
              <a:t>-us/compliance/regulatory/</a:t>
            </a:r>
            <a:r>
              <a:rPr lang="en-GB" sz="1400" dirty="0" err="1"/>
              <a:t>gdpr</a:t>
            </a:r>
            <a:r>
              <a:rPr lang="en-GB" sz="1400" dirty="0"/>
              <a:t>  (03/06/2026)</a:t>
            </a:r>
            <a:endParaRPr lang="en-GB" sz="1400">
              <a:solidFill>
                <a:srgbClr val="000000"/>
              </a:solidFill>
            </a:endParaRPr>
          </a:p>
          <a:p>
            <a:r>
              <a:rPr lang="en-GB" sz="1400"/>
              <a:t>Microsoft.com. (2023). Sending limits in Outlook.com - Microsoft Support. [online] Available at: </a:t>
            </a:r>
            <a:r>
              <a:rPr lang="en-GB" sz="1400" dirty="0">
                <a:solidFill>
                  <a:srgbClr val="000000"/>
                </a:solidFill>
                <a:hlinkClick r:id="rId2"/>
              </a:rPr>
              <a:t>https://support.microsoft.com/en-gb/office/sending-limits-in-outlook-com-279ee200-594c-40f0-9ec8-bb6af7735c2e</a:t>
            </a:r>
            <a:r>
              <a:rPr lang="en-GB" sz="1400"/>
              <a:t> [Accessed 8 Jun. 2026].</a:t>
            </a:r>
            <a:endParaRPr lang="en-GB" sz="1400">
              <a:solidFill>
                <a:srgbClr val="000000"/>
              </a:solidFill>
            </a:endParaRPr>
          </a:p>
          <a:p>
            <a:r>
              <a:rPr lang="en-GB" sz="1400" dirty="0"/>
              <a:t>Phillips, M.R., </a:t>
            </a:r>
            <a:r>
              <a:rPr lang="en-GB" sz="1400" dirty="0" err="1"/>
              <a:t>Sadeghirad</a:t>
            </a:r>
            <a:r>
              <a:rPr lang="en-GB" sz="1400" dirty="0"/>
              <a:t>, B., Busse, J.W., Brignardello-Petersen, R., Cuello-Garcia, C.A., Kenji Nampo, F., Guo, Y.J., Bzovsky, S., </a:t>
            </a:r>
            <a:r>
              <a:rPr lang="en-GB" sz="1400" dirty="0" err="1"/>
              <a:t>Bannuru</a:t>
            </a:r>
            <a:r>
              <a:rPr lang="en-GB" sz="1400" dirty="0"/>
              <a:t>, R.R., Thabane, L. and Bhandari, M., 2022. Development and design validation of a novel network meta-analysis presentation tool for multiple outcomes: a qualitative descriptive study. BMJ open, 12(6), p.e056400. </a:t>
            </a:r>
            <a:r>
              <a:rPr lang="en-GB" sz="1400" dirty="0">
                <a:latin typeface="Arial"/>
                <a:cs typeface="Arial"/>
              </a:rPr>
              <a:t> </a:t>
            </a:r>
            <a:endParaRPr lang="en-GB" sz="1400">
              <a:solidFill>
                <a:srgbClr val="000000"/>
              </a:solidFill>
              <a:latin typeface="Arial"/>
              <a:cs typeface="Arial"/>
            </a:endParaRPr>
          </a:p>
          <a:p>
            <a:r>
              <a:rPr lang="en-GB" sz="1400" dirty="0" err="1"/>
              <a:t>Pubmed</a:t>
            </a:r>
            <a:r>
              <a:rPr lang="en-GB" sz="1400" dirty="0"/>
              <a:t> (2025) </a:t>
            </a:r>
            <a:r>
              <a:rPr lang="en-GB" sz="1400" i="1" dirty="0"/>
              <a:t>pubmed.ncbi.nlm.nih.gov</a:t>
            </a:r>
            <a:r>
              <a:rPr lang="en-GB" sz="1400" dirty="0"/>
              <a:t> </a:t>
            </a:r>
            <a:r>
              <a:rPr lang="en-GB" sz="1400" dirty="0">
                <a:solidFill>
                  <a:srgbClr val="000000"/>
                </a:solidFill>
                <a:hlinkClick r:id="rId3"/>
              </a:rPr>
              <a:t>https://pubmed.ncbi.nlm.nih.gov/40685723/</a:t>
            </a:r>
            <a:r>
              <a:rPr lang="en-GB" sz="1400" dirty="0"/>
              <a:t>  (04/06/26)</a:t>
            </a:r>
            <a:endParaRPr lang="en-GB" sz="1400">
              <a:solidFill>
                <a:srgbClr val="000000"/>
              </a:solidFill>
            </a:endParaRPr>
          </a:p>
          <a:p>
            <a:r>
              <a:rPr lang="en-GB" sz="1400" dirty="0"/>
              <a:t>Radhakrishnan, L., Schenk, G., </a:t>
            </a:r>
            <a:r>
              <a:rPr lang="en-GB" sz="1400" dirty="0" err="1"/>
              <a:t>Muenzen</a:t>
            </a:r>
            <a:r>
              <a:rPr lang="en-GB" sz="1400" dirty="0"/>
              <a:t>, K., </a:t>
            </a:r>
            <a:r>
              <a:rPr lang="en-GB" sz="1400" dirty="0" err="1"/>
              <a:t>Oskotsky</a:t>
            </a:r>
            <a:r>
              <a:rPr lang="en-GB" sz="1400" dirty="0"/>
              <a:t>, B., Ashouri </a:t>
            </a:r>
            <a:r>
              <a:rPr lang="en-GB" sz="1400" dirty="0" err="1"/>
              <a:t>Choshali</a:t>
            </a:r>
            <a:r>
              <a:rPr lang="en-GB" sz="1400" dirty="0"/>
              <a:t>, H., Plunkett, T., Israni, S. and Butte, A.J., 2023. A certified de-identification system for all clinical text documents for information extraction at scale. JAMIA open, 6(3), p.ooad045.</a:t>
            </a:r>
            <a:r>
              <a:rPr lang="en-GB" sz="1400" dirty="0">
                <a:latin typeface="Arial"/>
                <a:cs typeface="Arial"/>
              </a:rPr>
              <a:t> </a:t>
            </a:r>
            <a:endParaRPr lang="en-GB" sz="1400">
              <a:solidFill>
                <a:srgbClr val="000000"/>
              </a:solidFill>
              <a:latin typeface="Arial"/>
              <a:cs typeface="Arial"/>
            </a:endParaRPr>
          </a:p>
          <a:p>
            <a:r>
              <a:rPr lang="en-GB" sz="1400" dirty="0" err="1"/>
              <a:t>Sprintlaw</a:t>
            </a:r>
            <a:r>
              <a:rPr lang="en-GB" sz="1400" dirty="0"/>
              <a:t> (2025) </a:t>
            </a:r>
            <a:r>
              <a:rPr lang="en-GB" sz="1400" i="1" dirty="0"/>
              <a:t>Sprintlaw.co.uk</a:t>
            </a:r>
            <a:r>
              <a:rPr lang="en-GB" sz="1400" dirty="0"/>
              <a:t>  </a:t>
            </a:r>
            <a:r>
              <a:rPr lang="en-GB" sz="1400" dirty="0">
                <a:solidFill>
                  <a:srgbClr val="000000"/>
                </a:solidFill>
                <a:hlinkClick r:id="rId4"/>
              </a:rPr>
              <a:t>https://sprintlaw.co.uk/articles/is-onedrive-uk-gdpr-compliant/</a:t>
            </a:r>
            <a:r>
              <a:rPr lang="en-GB" sz="1400" dirty="0"/>
              <a:t> (04/06/2026)</a:t>
            </a:r>
            <a:endParaRPr lang="en-US" sz="1400"/>
          </a:p>
        </p:txBody>
      </p:sp>
    </p:spTree>
    <p:extLst>
      <p:ext uri="{BB962C8B-B14F-4D97-AF65-F5344CB8AC3E}">
        <p14:creationId xmlns:p14="http://schemas.microsoft.com/office/powerpoint/2010/main" val="14282903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B13D4-5CA6-BF76-3BF8-D64813C6D6F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66AEE2F-F68A-EEE9-690A-F83A9D91AABE}"/>
              </a:ext>
            </a:extLst>
          </p:cNvPr>
          <p:cNvSpPr>
            <a:spLocks noGrp="1"/>
          </p:cNvSpPr>
          <p:nvPr>
            <p:ph idx="1"/>
          </p:nvPr>
        </p:nvSpPr>
        <p:spPr/>
        <p:txBody>
          <a:bodyPr vert="horz" lIns="91440" tIns="45720" rIns="91440" bIns="45720" rtlCol="0" anchor="t">
            <a:normAutofit/>
          </a:bodyPr>
          <a:lstStyle/>
          <a:p>
            <a:r>
              <a:rPr lang="en-GB" sz="1400" dirty="0"/>
              <a:t>Usman, M., Rofcanin, Y., Ali, M., Ogbonnaya, C. and Babalola, M.T., 2023. Toward a more sustainable environment: Understanding why and when green training promotes employees' eco</a:t>
            </a:r>
            <a:r>
              <a:rPr lang="en-GB" sz="1400" dirty="0">
                <a:latin typeface="Cambria Math"/>
                <a:ea typeface="Cambria Math"/>
              </a:rPr>
              <a:t>‐</a:t>
            </a:r>
            <a:r>
              <a:rPr lang="en-GB" sz="1400" dirty="0"/>
              <a:t>friendly </a:t>
            </a:r>
            <a:r>
              <a:rPr lang="en-GB" sz="1400" dirty="0" err="1"/>
              <a:t>behaviors</a:t>
            </a:r>
            <a:r>
              <a:rPr lang="en-GB" sz="1400" dirty="0"/>
              <a:t> outside of work. Human Resource Management, 62(3), pp.355-371. </a:t>
            </a:r>
            <a:r>
              <a:rPr lang="en-GB" sz="1400" dirty="0">
                <a:latin typeface="Arial"/>
                <a:cs typeface="Arial"/>
              </a:rPr>
              <a:t> </a:t>
            </a:r>
            <a:endParaRPr lang="en-GB" sz="1400" dirty="0">
              <a:solidFill>
                <a:srgbClr val="000000"/>
              </a:solidFill>
              <a:latin typeface="Arial"/>
              <a:cs typeface="Arial"/>
            </a:endParaRPr>
          </a:p>
          <a:p>
            <a:r>
              <a:rPr lang="en-GB" sz="1400" dirty="0"/>
              <a:t>Wang, X., Lin, W., Xue, T., Green, A., Gu, L., He, Y., Huang, X., Jin, Z. and Wu, Y., 2022. Workplace learning in China: Transferring training into practice to improve performance. International Journal for Research in Vocational Education and Training (IJRVET), 9(3), pp.294-315.</a:t>
            </a:r>
            <a:endParaRPr lang="en-US" sz="1400" dirty="0"/>
          </a:p>
        </p:txBody>
      </p:sp>
    </p:spTree>
    <p:extLst>
      <p:ext uri="{BB962C8B-B14F-4D97-AF65-F5344CB8AC3E}">
        <p14:creationId xmlns:p14="http://schemas.microsoft.com/office/powerpoint/2010/main" val="5465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A70D-0B21-78AF-03FE-8D4D5D597458}"/>
              </a:ext>
            </a:extLst>
          </p:cNvPr>
          <p:cNvSpPr>
            <a:spLocks noGrp="1"/>
          </p:cNvSpPr>
          <p:nvPr>
            <p:ph type="title"/>
          </p:nvPr>
        </p:nvSpPr>
        <p:spPr/>
        <p:txBody>
          <a:bodyPr/>
          <a:lstStyle/>
          <a:p>
            <a:pPr algn="ctr"/>
            <a:r>
              <a:rPr lang="en-US"/>
              <a:t>Conclusion</a:t>
            </a:r>
          </a:p>
        </p:txBody>
      </p:sp>
      <p:sp>
        <p:nvSpPr>
          <p:cNvPr id="3" name="Content Placeholder 2">
            <a:extLst>
              <a:ext uri="{FF2B5EF4-FFF2-40B4-BE49-F238E27FC236}">
                <a16:creationId xmlns:a16="http://schemas.microsoft.com/office/drawing/2014/main" id="{5FCA43F2-7266-84B8-3962-9EFFA0191860}"/>
              </a:ext>
            </a:extLst>
          </p:cNvPr>
          <p:cNvSpPr>
            <a:spLocks noGrp="1"/>
          </p:cNvSpPr>
          <p:nvPr>
            <p:ph idx="1"/>
          </p:nvPr>
        </p:nvSpPr>
        <p:spPr/>
        <p:txBody>
          <a:bodyPr vert="horz" lIns="91440" tIns="45720" rIns="91440" bIns="45720" rtlCol="0" anchor="t">
            <a:normAutofit/>
          </a:bodyPr>
          <a:lstStyle/>
          <a:p>
            <a:pPr algn="ctr"/>
            <a:r>
              <a:rPr lang="en-US" sz="2800" dirty="0"/>
              <a:t>In conclusion, this group would recommend the use of Word for care related documentation, OneDrive for the storge and sharing of files, outlook for staff communication and PowerPoint for staff training. We feel that these tools would, used in conjunction, increase the efficiency to streamline working practices at Riverdale Nursing Home.</a:t>
            </a:r>
          </a:p>
        </p:txBody>
      </p:sp>
    </p:spTree>
    <p:extLst>
      <p:ext uri="{BB962C8B-B14F-4D97-AF65-F5344CB8AC3E}">
        <p14:creationId xmlns:p14="http://schemas.microsoft.com/office/powerpoint/2010/main" val="2973788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22"/>
          <p:cNvPicPr preferRelativeResize="0"/>
          <p:nvPr/>
        </p:nvPicPr>
        <p:blipFill>
          <a:blip r:embed="rId3">
            <a:alphaModFix/>
          </a:blip>
          <a:stretch>
            <a:fillRect/>
          </a:stretch>
        </p:blipFill>
        <p:spPr>
          <a:xfrm>
            <a:off x="163567" y="172033"/>
            <a:ext cx="11819732" cy="6297667"/>
          </a:xfrm>
          <a:prstGeom prst="rect">
            <a:avLst/>
          </a:prstGeom>
          <a:noFill/>
          <a:ln>
            <a:noFill/>
          </a:ln>
        </p:spPr>
      </p:pic>
    </p:spTree>
    <p:extLst>
      <p:ext uri="{BB962C8B-B14F-4D97-AF65-F5344CB8AC3E}">
        <p14:creationId xmlns:p14="http://schemas.microsoft.com/office/powerpoint/2010/main" val="32786279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3269</Words>
  <Application>Microsoft Office PowerPoint</Application>
  <PresentationFormat>Widescreen</PresentationFormat>
  <Paragraphs>206</Paragraphs>
  <Slides>29</Slides>
  <Notes>13</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Aptos</vt:lpstr>
      <vt:lpstr>Arial</vt:lpstr>
      <vt:lpstr>Calibri</vt:lpstr>
      <vt:lpstr>Cambria Math</vt:lpstr>
      <vt:lpstr>Times New Roman</vt:lpstr>
      <vt:lpstr>Trebuchet MS</vt:lpstr>
      <vt:lpstr>Wingdings 3</vt:lpstr>
      <vt:lpstr>Facet</vt:lpstr>
      <vt:lpstr>PowerPoint Presentation</vt:lpstr>
      <vt:lpstr>Introduction</vt:lpstr>
      <vt:lpstr>   Task Riverdale Nursing Home        Staff communication             Microsoft 365 tool - Outlook           </vt:lpstr>
      <vt:lpstr>    Outlook for Staff communication </vt:lpstr>
      <vt:lpstr>PowerPoint Presentation</vt:lpstr>
      <vt:lpstr>Advantages and limitations of outlook</vt:lpstr>
      <vt:lpstr>Summary </vt:lpstr>
      <vt:lpstr>Introduction </vt:lpstr>
      <vt:lpstr>What the task involves </vt:lpstr>
      <vt:lpstr>The suitability of the tool for the task</vt:lpstr>
      <vt:lpstr>Details of the selected Microsoft 365 tool</vt:lpstr>
      <vt:lpstr>How it improves efficiency or communication</vt:lpstr>
      <vt:lpstr>Advantages and limitations of using the chosen tool</vt:lpstr>
      <vt:lpstr>Conclusion and recommendations for the nursing home</vt:lpstr>
      <vt:lpstr>Secure file storage and sharing</vt:lpstr>
      <vt:lpstr>Microsoft One Drive</vt:lpstr>
      <vt:lpstr>Most suitable choice</vt:lpstr>
      <vt:lpstr>Improved efficiency</vt:lpstr>
      <vt:lpstr>Advantages and limitations.</vt:lpstr>
      <vt:lpstr>Chosen workplace task </vt:lpstr>
      <vt:lpstr>Microsoft 365 tool </vt:lpstr>
      <vt:lpstr>Suitable for the task </vt:lpstr>
      <vt:lpstr>Improves efficiency or communication </vt:lpstr>
      <vt:lpstr>Advantages and limitations</vt:lpstr>
      <vt:lpstr>References</vt:lpstr>
      <vt:lpstr>References</vt:lpstr>
      <vt:lpstr>References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Shazia Akhtar</dc:creator>
  <cp:lastModifiedBy>Shazia Akhtar</cp:lastModifiedBy>
  <cp:revision>9</cp:revision>
  <dcterms:created xsi:type="dcterms:W3CDTF">2026-05-28T10:37:00Z</dcterms:created>
  <dcterms:modified xsi:type="dcterms:W3CDTF">2026-06-12T23:38:16Z</dcterms:modified>
</cp:coreProperties>
</file>