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0" r:id="rId7"/>
    <p:sldId id="265" r:id="rId8"/>
    <p:sldId id="261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3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5B1344-59E1-4A46-A100-60DAC428C94C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1DA2CE-1257-4C90-8FF5-45C6089795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797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Presenting at 06-11-2022 2:30pm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1DA2CE-1257-4C90-8FF5-45C6089795B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976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1DA2CE-1257-4C90-8FF5-45C6089795B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510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Political Factor , Social Factors, Economic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1DA2CE-1257-4C90-8FF5-45C6089795B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94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”Kaoru </a:t>
            </a:r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Ishikawa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is best known for the development of the concept of the </a:t>
            </a:r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fishbone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diagram,</a:t>
            </a:r>
            <a:br>
              <a:rPr lang="en-GB" dirty="0"/>
            </a:b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which is also known as the „</a:t>
            </a:r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Ishikawa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diagram‟(Liliana,2016)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1DA2CE-1257-4C90-8FF5-45C6089795B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498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Branding ,Design In this section I ranked the factors and the causes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1DA2CE-1257-4C90-8FF5-45C6089795B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354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0-5 IS RANK of how important is it (class Activity23/10/22)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1DA2CE-1257-4C90-8FF5-45C6089795B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11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054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540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4460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04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190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452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440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81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511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930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950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E5781E0-B022-4F6D-A49D-068F05D618E4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827E538F-F770-41B1-AB09-B79AE0F2A44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7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1" r:id="rId1"/>
    <p:sldLayoutId id="2147483892" r:id="rId2"/>
    <p:sldLayoutId id="2147483893" r:id="rId3"/>
    <p:sldLayoutId id="2147483894" r:id="rId4"/>
    <p:sldLayoutId id="2147483895" r:id="rId5"/>
    <p:sldLayoutId id="2147483896" r:id="rId6"/>
    <p:sldLayoutId id="2147483897" r:id="rId7"/>
    <p:sldLayoutId id="2147483898" r:id="rId8"/>
    <p:sldLayoutId id="2147483899" r:id="rId9"/>
    <p:sldLayoutId id="2147483900" r:id="rId10"/>
    <p:sldLayoutId id="21474839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45E34-F83D-ABCB-40C7-EF3BD9006E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830853-3EA5-5709-E2DE-2392478BF14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Vianelis Fermin-Pena</a:t>
            </a:r>
          </a:p>
          <a:p>
            <a:r>
              <a:rPr lang="en-GB" dirty="0"/>
              <a:t>Tutor : Dr </a:t>
            </a:r>
            <a:r>
              <a:rPr lang="en-GB" dirty="0" err="1"/>
              <a:t>Chijoke</a:t>
            </a:r>
            <a:r>
              <a:rPr lang="en-GB" dirty="0"/>
              <a:t> D Uba</a:t>
            </a:r>
          </a:p>
        </p:txBody>
      </p:sp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6ED40754-2110-3923-3B3A-1C4A512C8D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7443" y="3903170"/>
            <a:ext cx="3581400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619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869A3-4BF8-CA5F-5B56-9468622D5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Understanding the nature and impact of Profit Decline on TM Lewin and its employees.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7F26E-F861-D2E0-237A-C3CD92A27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0" y="1849120"/>
            <a:ext cx="10728960" cy="433493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-</a:t>
            </a:r>
            <a:r>
              <a:rPr lang="en-GB" b="1" dirty="0"/>
              <a:t>Nature of the profit Decline </a:t>
            </a:r>
          </a:p>
          <a:p>
            <a:pPr marL="0" indent="0">
              <a:buNone/>
            </a:pPr>
            <a:r>
              <a:rPr lang="en-GB" dirty="0"/>
              <a:t>-profit is declining external and internal factors. It affects all TM Lewin stores as they are 4 other stores situated.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</a:t>
            </a:r>
            <a:r>
              <a:rPr lang="en-GB" b="1" dirty="0"/>
              <a:t>mpact of profit Decline on TM Lewin-Loosing Profits</a:t>
            </a:r>
          </a:p>
          <a:p>
            <a:pPr marL="0" indent="0">
              <a:buNone/>
            </a:pPr>
            <a:r>
              <a:rPr lang="en-GB" dirty="0"/>
              <a:t>-</a:t>
            </a:r>
            <a:r>
              <a:rPr lang="en-GB" dirty="0" err="1"/>
              <a:t>Administrations,Stress,No</a:t>
            </a:r>
            <a:r>
              <a:rPr lang="en-GB" dirty="0"/>
              <a:t> sales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Impact of profit decline on TM Lewin Employees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impact was that many people lost their jobs .No sales were being made it became tragic for TM Lewin</a:t>
            </a:r>
          </a:p>
        </p:txBody>
      </p:sp>
      <p:pic>
        <p:nvPicPr>
          <p:cNvPr id="3074" name="Picture 2" descr="See related image detail">
            <a:extLst>
              <a:ext uri="{FF2B5EF4-FFF2-40B4-BE49-F238E27FC236}">
                <a16:creationId xmlns:a16="http://schemas.microsoft.com/office/drawing/2014/main" id="{B5144C82-F2D9-A7A8-CF1F-B243E313D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6079" y="5019464"/>
            <a:ext cx="1276350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327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847B-220C-8543-51A5-746DFC15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Pestle Analysis to identify external environmental causes of Profit decline at TM Lewin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ABCD6-62F9-8076-53CD-0A58486B8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857" y="1737360"/>
            <a:ext cx="10665823" cy="4131734"/>
          </a:xfrm>
        </p:spPr>
        <p:txBody>
          <a:bodyPr/>
          <a:lstStyle/>
          <a:p>
            <a:r>
              <a:rPr lang="en-GB" b="1" dirty="0"/>
              <a:t>To solve the problem there are 3  causes identified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Inflation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Pandemic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Pressures of supply chain issues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2561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56C3E-A25C-2227-E797-2A13B64D0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Pestle Analysis to identify external environmental causes of Profit decline at TM Lewin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AB19C-D28A-1777-D92E-B7BB82854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“The purpose Of the PESTEL analysis is to make you look around and see What is happening in the broader economic and business environment”.( Alanzi,2018)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Pestle is Relevant for TM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LewinPestle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analysis shown on the next slide…</a:t>
            </a:r>
          </a:p>
        </p:txBody>
      </p:sp>
    </p:spTree>
    <p:extLst>
      <p:ext uri="{BB962C8B-B14F-4D97-AF65-F5344CB8AC3E}">
        <p14:creationId xmlns:p14="http://schemas.microsoft.com/office/powerpoint/2010/main" val="2958640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DDF1C-4D81-E890-8569-830DF2BC6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43D07EE-F623-FFF5-AF01-F36183433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176098"/>
              </p:ext>
            </p:extLst>
          </p:nvPr>
        </p:nvGraphicFramePr>
        <p:xfrm>
          <a:off x="1096963" y="1846263"/>
          <a:ext cx="10058394" cy="440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2798">
                  <a:extLst>
                    <a:ext uri="{9D8B030D-6E8A-4147-A177-3AD203B41FA5}">
                      <a16:colId xmlns:a16="http://schemas.microsoft.com/office/drawing/2014/main" val="3023988084"/>
                    </a:ext>
                  </a:extLst>
                </a:gridCol>
                <a:gridCol w="3352798">
                  <a:extLst>
                    <a:ext uri="{9D8B030D-6E8A-4147-A177-3AD203B41FA5}">
                      <a16:colId xmlns:a16="http://schemas.microsoft.com/office/drawing/2014/main" val="2054649943"/>
                    </a:ext>
                  </a:extLst>
                </a:gridCol>
                <a:gridCol w="3352798">
                  <a:extLst>
                    <a:ext uri="{9D8B030D-6E8A-4147-A177-3AD203B41FA5}">
                      <a16:colId xmlns:a16="http://schemas.microsoft.com/office/drawing/2014/main" val="14229115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Government COVID lockdown</a:t>
                      </a:r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Closing shops prevented customers from Purchase reducing sale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No need for purpose of for formal slides</a:t>
                      </a:r>
                    </a:p>
                  </a:txBody>
                  <a:tcPr marL="87464" marR="87464"/>
                </a:tc>
                <a:extLst>
                  <a:ext uri="{0D108BD9-81ED-4DB2-BD59-A6C34878D82A}">
                    <a16:rowId xmlns:a16="http://schemas.microsoft.com/office/drawing/2014/main" val="1447164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 of living crisis and inflation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Supply chain issue</a:t>
                      </a:r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87464" marR="87464"/>
                </a:tc>
                <a:extLst>
                  <a:ext uri="{0D108BD9-81ED-4DB2-BD59-A6C34878D82A}">
                    <a16:rowId xmlns:a16="http://schemas.microsoft.com/office/drawing/2014/main" val="25364793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Social factor</a:t>
                      </a:r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Staying home and ban of public event</a:t>
                      </a:r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sales ,no staff/profits</a:t>
                      </a:r>
                    </a:p>
                  </a:txBody>
                  <a:tcPr marL="87464" marR="87464"/>
                </a:tc>
                <a:extLst>
                  <a:ext uri="{0D108BD9-81ED-4DB2-BD59-A6C34878D82A}">
                    <a16:rowId xmlns:a16="http://schemas.microsoft.com/office/drawing/2014/main" val="2052113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Technology factors</a:t>
                      </a:r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Remote working</a:t>
                      </a:r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87464" marR="87464"/>
                </a:tc>
                <a:extLst>
                  <a:ext uri="{0D108BD9-81ED-4DB2-BD59-A6C34878D82A}">
                    <a16:rowId xmlns:a16="http://schemas.microsoft.com/office/drawing/2014/main" val="9701412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87464" marR="87464"/>
                </a:tc>
                <a:extLst>
                  <a:ext uri="{0D108BD9-81ED-4DB2-BD59-A6C34878D82A}">
                    <a16:rowId xmlns:a16="http://schemas.microsoft.com/office/drawing/2014/main" val="1290888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87464" marR="87464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87464" marR="87464"/>
                </a:tc>
                <a:extLst>
                  <a:ext uri="{0D108BD9-81ED-4DB2-BD59-A6C34878D82A}">
                    <a16:rowId xmlns:a16="http://schemas.microsoft.com/office/drawing/2014/main" val="39138678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0513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F0440-2437-C479-B75C-BBBC55439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Diagram TM Lewin</a:t>
            </a:r>
          </a:p>
        </p:txBody>
      </p:sp>
      <p:sp>
        <p:nvSpPr>
          <p:cNvPr id="49" name="Line 110">
            <a:extLst>
              <a:ext uri="{FF2B5EF4-FFF2-40B4-BE49-F238E27FC236}">
                <a16:creationId xmlns:a16="http://schemas.microsoft.com/office/drawing/2014/main" id="{6C721EF1-7823-3C2F-7604-C5D9E85CC9D0}"/>
              </a:ext>
            </a:extLst>
          </p:cNvPr>
          <p:cNvSpPr>
            <a:spLocks noChangeShapeType="1"/>
          </p:cNvSpPr>
          <p:nvPr/>
        </p:nvSpPr>
        <p:spPr bwMode="auto">
          <a:xfrm>
            <a:off x="2274570" y="249015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0" name="Text Box 109">
            <a:extLst>
              <a:ext uri="{FF2B5EF4-FFF2-40B4-BE49-F238E27FC236}">
                <a16:creationId xmlns:a16="http://schemas.microsoft.com/office/drawing/2014/main" id="{F1C3BA73-7E6F-B4DA-6B2B-4D98583A64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1420" y="229489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Rising Inflation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1" name="Line 108">
            <a:extLst>
              <a:ext uri="{FF2B5EF4-FFF2-40B4-BE49-F238E27FC236}">
                <a16:creationId xmlns:a16="http://schemas.microsoft.com/office/drawing/2014/main" id="{3E800388-C287-1A40-9345-487874328125}"/>
              </a:ext>
            </a:extLst>
          </p:cNvPr>
          <p:cNvSpPr>
            <a:spLocks noChangeShapeType="1"/>
          </p:cNvSpPr>
          <p:nvPr/>
        </p:nvSpPr>
        <p:spPr bwMode="auto">
          <a:xfrm>
            <a:off x="2876233" y="309181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2" name="Text Box 107">
            <a:extLst>
              <a:ext uri="{FF2B5EF4-FFF2-40B4-BE49-F238E27FC236}">
                <a16:creationId xmlns:a16="http://schemas.microsoft.com/office/drawing/2014/main" id="{37ABFD0A-E378-0CA5-3920-38A21A1422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1495" y="289496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Increased Cost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Line 106">
            <a:extLst>
              <a:ext uri="{FF2B5EF4-FFF2-40B4-BE49-F238E27FC236}">
                <a16:creationId xmlns:a16="http://schemas.microsoft.com/office/drawing/2014/main" id="{13782905-35C8-AAB9-A465-B8A5D9E73372}"/>
              </a:ext>
            </a:extLst>
          </p:cNvPr>
          <p:cNvSpPr>
            <a:spLocks noChangeShapeType="1"/>
          </p:cNvSpPr>
          <p:nvPr/>
        </p:nvSpPr>
        <p:spPr bwMode="auto">
          <a:xfrm>
            <a:off x="3428683" y="364426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4" name="Text Box 105">
            <a:extLst>
              <a:ext uri="{FF2B5EF4-FFF2-40B4-BE49-F238E27FC236}">
                <a16:creationId xmlns:a16="http://schemas.microsoft.com/office/drawing/2014/main" id="{1A704661-E07E-1F9C-4B82-9DF90409CC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3945" y="344741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Transport Cost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5" name="Line 104">
            <a:extLst>
              <a:ext uri="{FF2B5EF4-FFF2-40B4-BE49-F238E27FC236}">
                <a16:creationId xmlns:a16="http://schemas.microsoft.com/office/drawing/2014/main" id="{79841364-A315-0E3A-32FC-ADF4A9F17AD0}"/>
              </a:ext>
            </a:extLst>
          </p:cNvPr>
          <p:cNvSpPr>
            <a:spLocks noChangeShapeType="1"/>
          </p:cNvSpPr>
          <p:nvPr/>
        </p:nvSpPr>
        <p:spPr bwMode="auto">
          <a:xfrm>
            <a:off x="4619308" y="249809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6" name="Text Box 103">
            <a:extLst>
              <a:ext uri="{FF2B5EF4-FFF2-40B4-BE49-F238E27FC236}">
                <a16:creationId xmlns:a16="http://schemas.microsoft.com/office/drawing/2014/main" id="{35E399CE-3DD7-6348-3014-440B38221A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4570" y="229489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7" name="Line 102">
            <a:extLst>
              <a:ext uri="{FF2B5EF4-FFF2-40B4-BE49-F238E27FC236}">
                <a16:creationId xmlns:a16="http://schemas.microsoft.com/office/drawing/2014/main" id="{7F31E8A9-86CF-4EAD-85DB-400E838E878E}"/>
              </a:ext>
            </a:extLst>
          </p:cNvPr>
          <p:cNvSpPr>
            <a:spLocks noChangeShapeType="1"/>
          </p:cNvSpPr>
          <p:nvPr/>
        </p:nvSpPr>
        <p:spPr bwMode="auto">
          <a:xfrm>
            <a:off x="5162233" y="309816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9" name="Line 100">
            <a:extLst>
              <a:ext uri="{FF2B5EF4-FFF2-40B4-BE49-F238E27FC236}">
                <a16:creationId xmlns:a16="http://schemas.microsoft.com/office/drawing/2014/main" id="{F214290A-F81D-B1D7-CFB1-8101AD38E5F3}"/>
              </a:ext>
            </a:extLst>
          </p:cNvPr>
          <p:cNvSpPr>
            <a:spLocks noChangeShapeType="1"/>
          </p:cNvSpPr>
          <p:nvPr/>
        </p:nvSpPr>
        <p:spPr bwMode="auto">
          <a:xfrm>
            <a:off x="5714683" y="365061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0" name="Text Box 99">
            <a:extLst>
              <a:ext uri="{FF2B5EF4-FFF2-40B4-BE49-F238E27FC236}">
                <a16:creationId xmlns:a16="http://schemas.microsoft.com/office/drawing/2014/main" id="{26EDF001-0C9B-5F54-7166-DD1196830A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7708" y="344741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61" name="Line 98">
            <a:extLst>
              <a:ext uri="{FF2B5EF4-FFF2-40B4-BE49-F238E27FC236}">
                <a16:creationId xmlns:a16="http://schemas.microsoft.com/office/drawing/2014/main" id="{A36A8B76-1ADE-8955-BEDC-F46D6912C3E9}"/>
              </a:ext>
            </a:extLst>
          </p:cNvPr>
          <p:cNvSpPr>
            <a:spLocks noChangeShapeType="1"/>
          </p:cNvSpPr>
          <p:nvPr/>
        </p:nvSpPr>
        <p:spPr bwMode="auto">
          <a:xfrm>
            <a:off x="6825933" y="2482215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2" name="Text Box 97">
            <a:extLst>
              <a:ext uri="{FF2B5EF4-FFF2-40B4-BE49-F238E27FC236}">
                <a16:creationId xmlns:a16="http://schemas.microsoft.com/office/drawing/2014/main" id="{D1A548CF-E21E-D2AB-B47C-90F596113D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1195" y="229489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 from home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3" name="Line 96">
            <a:extLst>
              <a:ext uri="{FF2B5EF4-FFF2-40B4-BE49-F238E27FC236}">
                <a16:creationId xmlns:a16="http://schemas.microsoft.com/office/drawing/2014/main" id="{58039D41-36E6-7EC4-616B-A05AD715D75B}"/>
              </a:ext>
            </a:extLst>
          </p:cNvPr>
          <p:cNvSpPr>
            <a:spLocks noChangeShapeType="1"/>
          </p:cNvSpPr>
          <p:nvPr/>
        </p:nvSpPr>
        <p:spPr bwMode="auto">
          <a:xfrm>
            <a:off x="7427595" y="308387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4" name="Text Box 95">
            <a:extLst>
              <a:ext uri="{FF2B5EF4-FFF2-40B4-BE49-F238E27FC236}">
                <a16:creationId xmlns:a16="http://schemas.microsoft.com/office/drawing/2014/main" id="{D35CB13B-DA04-7E75-1CD0-33FF7F0DFB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2858" y="289496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Supply chain issues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5" name="Line 94">
            <a:extLst>
              <a:ext uri="{FF2B5EF4-FFF2-40B4-BE49-F238E27FC236}">
                <a16:creationId xmlns:a16="http://schemas.microsoft.com/office/drawing/2014/main" id="{58381ECC-E831-4C96-7FC3-21BF4E699847}"/>
              </a:ext>
            </a:extLst>
          </p:cNvPr>
          <p:cNvSpPr>
            <a:spLocks noChangeShapeType="1"/>
          </p:cNvSpPr>
          <p:nvPr/>
        </p:nvSpPr>
        <p:spPr bwMode="auto">
          <a:xfrm>
            <a:off x="7980045" y="363632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6" name="Text Box 93">
            <a:extLst>
              <a:ext uri="{FF2B5EF4-FFF2-40B4-BE49-F238E27FC236}">
                <a16:creationId xmlns:a16="http://schemas.microsoft.com/office/drawing/2014/main" id="{B4BB3510-D1D6-0D34-D173-BB5B1143CE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5308" y="344741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Decreased sales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7" name="Line 92">
            <a:extLst>
              <a:ext uri="{FF2B5EF4-FFF2-40B4-BE49-F238E27FC236}">
                <a16:creationId xmlns:a16="http://schemas.microsoft.com/office/drawing/2014/main" id="{A3D64D85-E9E9-D65E-23D2-0D9BA0FE98B8}"/>
              </a:ext>
            </a:extLst>
          </p:cNvPr>
          <p:cNvSpPr>
            <a:spLocks noChangeShapeType="1"/>
          </p:cNvSpPr>
          <p:nvPr/>
        </p:nvSpPr>
        <p:spPr bwMode="auto">
          <a:xfrm>
            <a:off x="7014845" y="4428490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" name="Text Box 91">
            <a:extLst>
              <a:ext uri="{FF2B5EF4-FFF2-40B4-BE49-F238E27FC236}">
                <a16:creationId xmlns:a16="http://schemas.microsoft.com/office/drawing/2014/main" id="{BF0BB79D-DC26-EC19-FCB2-25CDD26B8E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0108" y="4239578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Shirt making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9" name="Line 90">
            <a:extLst>
              <a:ext uri="{FF2B5EF4-FFF2-40B4-BE49-F238E27FC236}">
                <a16:creationId xmlns:a16="http://schemas.microsoft.com/office/drawing/2014/main" id="{7D608C22-453F-F540-395A-6F1C46D2C1A8}"/>
              </a:ext>
            </a:extLst>
          </p:cNvPr>
          <p:cNvSpPr>
            <a:spLocks noChangeShapeType="1"/>
          </p:cNvSpPr>
          <p:nvPr/>
        </p:nvSpPr>
        <p:spPr bwMode="auto">
          <a:xfrm>
            <a:off x="6490970" y="498570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0" name="Text Box 89">
            <a:extLst>
              <a:ext uri="{FF2B5EF4-FFF2-40B4-BE49-F238E27FC236}">
                <a16:creationId xmlns:a16="http://schemas.microsoft.com/office/drawing/2014/main" id="{B4DDA19C-C476-8118-30FC-9415CFC96C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6233" y="479679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Staff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1" name="Line 88">
            <a:extLst>
              <a:ext uri="{FF2B5EF4-FFF2-40B4-BE49-F238E27FC236}">
                <a16:creationId xmlns:a16="http://schemas.microsoft.com/office/drawing/2014/main" id="{2316A806-CEBC-DA73-3433-490468EEB848}"/>
              </a:ext>
            </a:extLst>
          </p:cNvPr>
          <p:cNvSpPr>
            <a:spLocks noChangeShapeType="1"/>
          </p:cNvSpPr>
          <p:nvPr/>
        </p:nvSpPr>
        <p:spPr bwMode="auto">
          <a:xfrm>
            <a:off x="5992495" y="553815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" name="Text Box 87">
            <a:extLst>
              <a:ext uri="{FF2B5EF4-FFF2-40B4-BE49-F238E27FC236}">
                <a16:creationId xmlns:a16="http://schemas.microsoft.com/office/drawing/2014/main" id="{44BFACDC-4326-7F84-640B-B81CFD11D4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17758" y="534924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Restrictions on large events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3" name="Line 86">
            <a:extLst>
              <a:ext uri="{FF2B5EF4-FFF2-40B4-BE49-F238E27FC236}">
                <a16:creationId xmlns:a16="http://schemas.microsoft.com/office/drawing/2014/main" id="{8CB26EA7-4DE8-F01B-351A-F40EA0DC829A}"/>
              </a:ext>
            </a:extLst>
          </p:cNvPr>
          <p:cNvSpPr>
            <a:spLocks noChangeShapeType="1"/>
          </p:cNvSpPr>
          <p:nvPr/>
        </p:nvSpPr>
        <p:spPr bwMode="auto">
          <a:xfrm>
            <a:off x="4487545" y="439832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4" name="Text Box 85">
            <a:extLst>
              <a:ext uri="{FF2B5EF4-FFF2-40B4-BE49-F238E27FC236}">
                <a16:creationId xmlns:a16="http://schemas.microsoft.com/office/drawing/2014/main" id="{CE758FFC-7A3A-FF51-C4D7-1AB648F4ED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4395" y="420941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Petrol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5" name="Line 84">
            <a:extLst>
              <a:ext uri="{FF2B5EF4-FFF2-40B4-BE49-F238E27FC236}">
                <a16:creationId xmlns:a16="http://schemas.microsoft.com/office/drawing/2014/main" id="{A6D9376D-2358-563A-69F6-03804577CF0D}"/>
              </a:ext>
            </a:extLst>
          </p:cNvPr>
          <p:cNvSpPr>
            <a:spLocks noChangeShapeType="1"/>
          </p:cNvSpPr>
          <p:nvPr/>
        </p:nvSpPr>
        <p:spPr bwMode="auto">
          <a:xfrm>
            <a:off x="4038283" y="4955540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6" name="Text Box 83">
            <a:extLst>
              <a:ext uri="{FF2B5EF4-FFF2-40B4-BE49-F238E27FC236}">
                <a16:creationId xmlns:a16="http://schemas.microsoft.com/office/drawing/2014/main" id="{CB465017-79CF-F2FD-433D-22D08A2F01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3545" y="476821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fuel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7" name="Line 82">
            <a:extLst>
              <a:ext uri="{FF2B5EF4-FFF2-40B4-BE49-F238E27FC236}">
                <a16:creationId xmlns:a16="http://schemas.microsoft.com/office/drawing/2014/main" id="{8AEE5F67-66DD-B833-F142-3065F81AA3F7}"/>
              </a:ext>
            </a:extLst>
          </p:cNvPr>
          <p:cNvSpPr>
            <a:spLocks noChangeShapeType="1"/>
          </p:cNvSpPr>
          <p:nvPr/>
        </p:nvSpPr>
        <p:spPr bwMode="auto">
          <a:xfrm>
            <a:off x="3538220" y="550799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8" name="Text Box 81">
            <a:extLst>
              <a:ext uri="{FF2B5EF4-FFF2-40B4-BE49-F238E27FC236}">
                <a16:creationId xmlns:a16="http://schemas.microsoft.com/office/drawing/2014/main" id="{4C327163-82D0-0F5F-B4C1-606D492E46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5070" y="532066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wages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9" name="Rectangle 80">
            <a:extLst>
              <a:ext uri="{FF2B5EF4-FFF2-40B4-BE49-F238E27FC236}">
                <a16:creationId xmlns:a16="http://schemas.microsoft.com/office/drawing/2014/main" id="{5836FDC1-2670-9C82-E26C-E9934A2D58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5320" y="1582103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Economic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7E4C6F1A-7C16-EDFB-C44E-FD89901AAE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0533" y="1582103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1" name="Rectangle 78">
            <a:extLst>
              <a:ext uri="{FF2B5EF4-FFF2-40B4-BE49-F238E27FC236}">
                <a16:creationId xmlns:a16="http://schemas.microsoft.com/office/drawing/2014/main" id="{0E510DA6-7DF5-3489-49B9-E8830C4B50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0495" y="1582103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Pandemic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2" name="Line 77">
            <a:extLst>
              <a:ext uri="{FF2B5EF4-FFF2-40B4-BE49-F238E27FC236}">
                <a16:creationId xmlns:a16="http://schemas.microsoft.com/office/drawing/2014/main" id="{6A855CDE-B8CA-B566-CE7E-6B94C653556B}"/>
              </a:ext>
            </a:extLst>
          </p:cNvPr>
          <p:cNvSpPr>
            <a:spLocks noChangeShapeType="1"/>
          </p:cNvSpPr>
          <p:nvPr/>
        </p:nvSpPr>
        <p:spPr bwMode="auto">
          <a:xfrm>
            <a:off x="1518920" y="3976053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3" name="Line 76">
            <a:extLst>
              <a:ext uri="{FF2B5EF4-FFF2-40B4-BE49-F238E27FC236}">
                <a16:creationId xmlns:a16="http://schemas.microsoft.com/office/drawing/2014/main" id="{8B8C23A7-9119-14EF-F4B4-2C44183D7CF3}"/>
              </a:ext>
            </a:extLst>
          </p:cNvPr>
          <p:cNvSpPr>
            <a:spLocks noChangeShapeType="1"/>
          </p:cNvSpPr>
          <p:nvPr/>
        </p:nvSpPr>
        <p:spPr bwMode="auto">
          <a:xfrm>
            <a:off x="2423795" y="2074228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Line 75">
            <a:extLst>
              <a:ext uri="{FF2B5EF4-FFF2-40B4-BE49-F238E27FC236}">
                <a16:creationId xmlns:a16="http://schemas.microsoft.com/office/drawing/2014/main" id="{46DF229D-38DD-5297-8D39-6D152BE2D07B}"/>
              </a:ext>
            </a:extLst>
          </p:cNvPr>
          <p:cNvSpPr>
            <a:spLocks noChangeShapeType="1"/>
          </p:cNvSpPr>
          <p:nvPr/>
        </p:nvSpPr>
        <p:spPr bwMode="auto">
          <a:xfrm>
            <a:off x="4760595" y="2074228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5" name="Line 74">
            <a:extLst>
              <a:ext uri="{FF2B5EF4-FFF2-40B4-BE49-F238E27FC236}">
                <a16:creationId xmlns:a16="http://schemas.microsoft.com/office/drawing/2014/main" id="{47DE4E7C-1D92-76CE-6AA3-23691369CD41}"/>
              </a:ext>
            </a:extLst>
          </p:cNvPr>
          <p:cNvSpPr>
            <a:spLocks noChangeShapeType="1"/>
          </p:cNvSpPr>
          <p:nvPr/>
        </p:nvSpPr>
        <p:spPr bwMode="auto">
          <a:xfrm>
            <a:off x="7000558" y="2074228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6" name="Rectangle 73">
            <a:extLst>
              <a:ext uri="{FF2B5EF4-FFF2-40B4-BE49-F238E27FC236}">
                <a16:creationId xmlns:a16="http://schemas.microsoft.com/office/drawing/2014/main" id="{07440AD8-C9F9-6817-4D8F-6F03CCF47D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6758" y="5911215"/>
            <a:ext cx="998537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Commodity Prices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7" name="Line 72">
            <a:extLst>
              <a:ext uri="{FF2B5EF4-FFF2-40B4-BE49-F238E27FC236}">
                <a16:creationId xmlns:a16="http://schemas.microsoft.com/office/drawing/2014/main" id="{49038BED-7E1A-24E2-6B2E-ED20F266EC2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65233" y="3976053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8" name="Rectangle 71">
            <a:extLst>
              <a:ext uri="{FF2B5EF4-FFF2-40B4-BE49-F238E27FC236}">
                <a16:creationId xmlns:a16="http://schemas.microsoft.com/office/drawing/2014/main" id="{DBE68FC5-0D12-2C73-4C96-69A956B36F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8970" y="5911215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Customers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9" name="Line 70">
            <a:extLst>
              <a:ext uri="{FF2B5EF4-FFF2-40B4-BE49-F238E27FC236}">
                <a16:creationId xmlns:a16="http://schemas.microsoft.com/office/drawing/2014/main" id="{30A46342-8219-53F2-3DFE-3B5FA4C1914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227445" y="3976053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0" name="Rectangle 69">
            <a:extLst>
              <a:ext uri="{FF2B5EF4-FFF2-40B4-BE49-F238E27FC236}">
                <a16:creationId xmlns:a16="http://schemas.microsoft.com/office/drawing/2014/main" id="{BE9171EA-E0D0-EEFF-1F90-C1A3C29850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4520" y="3495040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1" name="Text Box 68">
            <a:extLst>
              <a:ext uri="{FF2B5EF4-FFF2-40B4-BE49-F238E27FC236}">
                <a16:creationId xmlns:a16="http://schemas.microsoft.com/office/drawing/2014/main" id="{418DC54F-80B5-0C00-D0FC-638273EC5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40558" y="3588703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Declining profitability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2" name="Rectangle 111">
            <a:extLst>
              <a:ext uri="{FF2B5EF4-FFF2-40B4-BE49-F238E27FC236}">
                <a16:creationId xmlns:a16="http://schemas.microsoft.com/office/drawing/2014/main" id="{4229C46D-12BD-8E5C-6795-B63A6BC289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6720" y="95504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" name="Rectangle 134">
            <a:extLst>
              <a:ext uri="{FF2B5EF4-FFF2-40B4-BE49-F238E27FC236}">
                <a16:creationId xmlns:a16="http://schemas.microsoft.com/office/drawing/2014/main" id="{C837109A-AB28-3F30-36EA-031164E301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6720" y="141224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558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35676-E565-C334-77A5-568607225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 the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E8FCF-4163-ECC0-9467-6CC769F2C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Main cause of TM Lewin are 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Inflation – people are spending less and formal shirts not priority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COVID(pandemic)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Pressure of supply chain</a:t>
            </a:r>
          </a:p>
          <a:p>
            <a:r>
              <a:rPr lang="en-GB" b="1" dirty="0"/>
              <a:t>Solutions that target/cater to these main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Reduce cost of items(so sales)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online/Networking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deploy staff </a:t>
            </a:r>
          </a:p>
        </p:txBody>
      </p:sp>
    </p:spTree>
    <p:extLst>
      <p:ext uri="{BB962C8B-B14F-4D97-AF65-F5344CB8AC3E}">
        <p14:creationId xmlns:p14="http://schemas.microsoft.com/office/powerpoint/2010/main" val="4073152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480C4-A278-06B7-983A-E3F43241B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analysis /solutions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FCE3D-C5AD-EE8C-CA7F-BDB3BA238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Rank times and add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42E4148-2C77-12CE-445A-4ACCA4FA66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2857959"/>
              </p:ext>
            </p:extLst>
          </p:nvPr>
        </p:nvGraphicFramePr>
        <p:xfrm>
          <a:off x="4785360" y="2385906"/>
          <a:ext cx="6522720" cy="3128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0680">
                  <a:extLst>
                    <a:ext uri="{9D8B030D-6E8A-4147-A177-3AD203B41FA5}">
                      <a16:colId xmlns:a16="http://schemas.microsoft.com/office/drawing/2014/main" val="870271750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val="1856218238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val="3458603065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val="186169560"/>
                    </a:ext>
                  </a:extLst>
                </a:gridCol>
              </a:tblGrid>
              <a:tr h="622131">
                <a:tc>
                  <a:txBody>
                    <a:bodyPr/>
                    <a:lstStyle/>
                    <a:p>
                      <a:r>
                        <a:rPr lang="en-GB" dirty="0"/>
                        <a:t>Weighs: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3240672"/>
                  </a:ext>
                </a:extLst>
              </a:tr>
              <a:tr h="622131">
                <a:tc>
                  <a:txBody>
                    <a:bodyPr/>
                    <a:lstStyle/>
                    <a:p>
                      <a:r>
                        <a:rPr lang="en-GB" b="1" dirty="0"/>
                        <a:t>Causes: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7612371"/>
                  </a:ext>
                </a:extLst>
              </a:tr>
              <a:tr h="622131">
                <a:tc>
                  <a:txBody>
                    <a:bodyPr/>
                    <a:lstStyle/>
                    <a:p>
                      <a:r>
                        <a:rPr lang="en-GB" dirty="0"/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8941855"/>
                  </a:ext>
                </a:extLst>
              </a:tr>
              <a:tr h="622131">
                <a:tc>
                  <a:txBody>
                    <a:bodyPr/>
                    <a:lstStyle/>
                    <a:p>
                      <a:r>
                        <a:rPr lang="en-GB" dirty="0"/>
                        <a:t>Pandemic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3080996"/>
                  </a:ext>
                </a:extLst>
              </a:tr>
              <a:tr h="622131">
                <a:tc>
                  <a:txBody>
                    <a:bodyPr/>
                    <a:lstStyle/>
                    <a:p>
                      <a:r>
                        <a:rPr lang="en-GB" dirty="0"/>
                        <a:t>Pressure of Supply Chain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50708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1018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8139D-91F2-3CB4-431C-398534655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9E571-D6E0-011A-67B5-EEFCC815C1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effectLst/>
              </a:rPr>
              <a:t>Alanzi</a:t>
            </a:r>
            <a:r>
              <a:rPr lang="en-GB" dirty="0">
                <a:effectLst/>
              </a:rPr>
              <a:t>, S. (2018) </a:t>
            </a:r>
            <a:r>
              <a:rPr lang="en-GB" i="1" dirty="0">
                <a:effectLst/>
              </a:rPr>
              <a:t>Journal Paper Format - </a:t>
            </a:r>
            <a:r>
              <a:rPr lang="en-GB" i="1" dirty="0" err="1">
                <a:effectLst/>
              </a:rPr>
              <a:t>Researchgate</a:t>
            </a:r>
            <a:r>
              <a:rPr lang="en-GB" dirty="0">
                <a:effectLst/>
              </a:rPr>
              <a:t>. Available at: https://www.researchgate.net/profile/Salem-Alanzi/publication/327871826_Pestle_Analysis_Introduction/links/5baa982e299bf13e604c88a1/Pestle-Analysis-Introduction.pdf (Accessed: October 31, 2022). </a:t>
            </a:r>
          </a:p>
          <a:p>
            <a:r>
              <a:rPr lang="en-GB" dirty="0">
                <a:effectLst/>
              </a:rPr>
              <a:t>Liliana, L. (2016) </a:t>
            </a:r>
            <a:r>
              <a:rPr lang="en-GB" i="1" dirty="0">
                <a:effectLst/>
              </a:rPr>
              <a:t>A new model of Ishikawa Diagram for Quality Assessment - </a:t>
            </a:r>
            <a:r>
              <a:rPr lang="en-GB" i="1" dirty="0" err="1">
                <a:effectLst/>
              </a:rPr>
              <a:t>IOPscience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A new model of Ishikawa diagram for quality assessment</a:t>
            </a:r>
            <a:r>
              <a:rPr lang="en-GB" dirty="0">
                <a:effectLst/>
              </a:rPr>
              <a:t>. Available at: https://iopscience.iop.org/article/10.1088/1757-899X/161/1/012099/meta (Accessed: October 31, 2022).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559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C66B0-2C9A-B8BB-F3CE-8A1370438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GRIDANALYSIS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11D2A7E-D893-650C-CF5A-C6068B7ED6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959992"/>
              </p:ext>
            </p:extLst>
          </p:nvPr>
        </p:nvGraphicFramePr>
        <p:xfrm>
          <a:off x="1096963" y="1846263"/>
          <a:ext cx="100584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1680">
                  <a:extLst>
                    <a:ext uri="{9D8B030D-6E8A-4147-A177-3AD203B41FA5}">
                      <a16:colId xmlns:a16="http://schemas.microsoft.com/office/drawing/2014/main" val="3883230311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3482237324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720043696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3545755086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7591480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0693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Location(3)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Students(5)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9590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Milton Keynes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  (0)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966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Birmingham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3228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Northampton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8998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4615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84745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562</Words>
  <Application>Microsoft Office PowerPoint</Application>
  <PresentationFormat>Widescreen</PresentationFormat>
  <Paragraphs>103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Retrospect</vt:lpstr>
      <vt:lpstr>Problem Solving and Decision making</vt:lpstr>
      <vt:lpstr>Understanding the nature and impact of Profit Decline on TM Lewin and its employees.</vt:lpstr>
      <vt:lpstr>Pestle Analysis to identify external environmental causes of Profit decline at TM Lewin</vt:lpstr>
      <vt:lpstr>Pestle Analysis to identify external environmental causes of Profit decline at TM Lewin</vt:lpstr>
      <vt:lpstr>Pestle Analysis</vt:lpstr>
      <vt:lpstr>Fishbone Diagram TM Lewin</vt:lpstr>
      <vt:lpstr>Identify the solutions</vt:lpstr>
      <vt:lpstr>Grid analysis /solutions</vt:lpstr>
      <vt:lpstr>References</vt:lpstr>
      <vt:lpstr>Example GRIDANALYSIS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Vianelis Fermin</dc:creator>
  <cp:lastModifiedBy>Vianelis</cp:lastModifiedBy>
  <cp:revision>34</cp:revision>
  <dcterms:created xsi:type="dcterms:W3CDTF">2022-10-09T13:18:19Z</dcterms:created>
  <dcterms:modified xsi:type="dcterms:W3CDTF">2022-10-31T06:05:28Z</dcterms:modified>
</cp:coreProperties>
</file>