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3"/>
  </p:notesMasterIdLst>
  <p:sldIdLst>
    <p:sldId id="256" r:id="rId2"/>
    <p:sldId id="257" r:id="rId3"/>
    <p:sldId id="265" r:id="rId4"/>
    <p:sldId id="266" r:id="rId5"/>
    <p:sldId id="258" r:id="rId6"/>
    <p:sldId id="259" r:id="rId7"/>
    <p:sldId id="260" r:id="rId8"/>
    <p:sldId id="261" r:id="rId9"/>
    <p:sldId id="262" r:id="rId10"/>
    <p:sldId id="263"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181D54-10D0-465B-8C5F-3D53704D37C5}" v="51" dt="2025-11-09T23:20:43.534"/>
    <p1510:client id="{90002C06-8FD1-B049-92E0-E5D251A26ED2}" v="16" dt="2025-11-09T23:32:01.8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garet Wilson (2416220)" userId="77ab2d99-213a-4dab-a308-df67b2791912" providerId="ADAL" clId="{10B0E5BE-A47E-47D8-80F7-B008409D1E3C}"/>
    <pc:docChg chg="custSel modSld">
      <pc:chgData name="Margaret Wilson (2416220)" userId="77ab2d99-213a-4dab-a308-df67b2791912" providerId="ADAL" clId="{10B0E5BE-A47E-47D8-80F7-B008409D1E3C}" dt="2025-11-09T23:20:43.534" v="50" actId="255"/>
      <pc:docMkLst>
        <pc:docMk/>
      </pc:docMkLst>
      <pc:sldChg chg="modSp mod">
        <pc:chgData name="Margaret Wilson (2416220)" userId="77ab2d99-213a-4dab-a308-df67b2791912" providerId="ADAL" clId="{10B0E5BE-A47E-47D8-80F7-B008409D1E3C}" dt="2025-11-09T23:20:43.534" v="50" actId="255"/>
        <pc:sldMkLst>
          <pc:docMk/>
          <pc:sldMk cId="3189195766" sldId="256"/>
        </pc:sldMkLst>
        <pc:spChg chg="mod">
          <ac:chgData name="Margaret Wilson (2416220)" userId="77ab2d99-213a-4dab-a308-df67b2791912" providerId="ADAL" clId="{10B0E5BE-A47E-47D8-80F7-B008409D1E3C}" dt="2025-11-09T23:20:43.534" v="50" actId="255"/>
          <ac:spMkLst>
            <pc:docMk/>
            <pc:sldMk cId="3189195766" sldId="256"/>
            <ac:spMk id="3" creationId="{00000000-0000-0000-0000-000000000000}"/>
          </ac:spMkLst>
        </pc:spChg>
      </pc:sldChg>
    </pc:docChg>
  </pc:docChgLst>
  <pc:docChgLst>
    <pc:chgData name="Margaret Wilson (2416220)" userId="77ab2d99-213a-4dab-a308-df67b2791912" providerId="ADAL" clId="{A5800F01-BA99-30AB-BEFB-DF0CB5C38B5A}"/>
    <pc:docChg chg="undo custSel modSld">
      <pc:chgData name="Margaret Wilson (2416220)" userId="77ab2d99-213a-4dab-a308-df67b2791912" providerId="ADAL" clId="{A5800F01-BA99-30AB-BEFB-DF0CB5C38B5A}" dt="2025-11-09T23:32:01.870" v="15" actId="1076"/>
      <pc:docMkLst>
        <pc:docMk/>
      </pc:docMkLst>
      <pc:sldChg chg="modSp mod modNotesTx">
        <pc:chgData name="Margaret Wilson (2416220)" userId="77ab2d99-213a-4dab-a308-df67b2791912" providerId="ADAL" clId="{A5800F01-BA99-30AB-BEFB-DF0CB5C38B5A}" dt="2025-11-09T23:32:01.870" v="15" actId="1076"/>
        <pc:sldMkLst>
          <pc:docMk/>
          <pc:sldMk cId="4290091651" sldId="260"/>
        </pc:sldMkLst>
        <pc:spChg chg="mod">
          <ac:chgData name="Margaret Wilson (2416220)" userId="77ab2d99-213a-4dab-a308-df67b2791912" providerId="ADAL" clId="{A5800F01-BA99-30AB-BEFB-DF0CB5C38B5A}" dt="2025-11-09T23:32:01.870" v="15" actId="1076"/>
          <ac:spMkLst>
            <pc:docMk/>
            <pc:sldMk cId="4290091651" sldId="260"/>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04481F-D3FB-46D5-92F3-667CC30401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6FE7B9A-C206-4100-9760-CBBA14F5E922}">
      <dgm:prSet phldrT="[Text]"/>
      <dgm:spPr/>
      <dgm:t>
        <a:bodyPr/>
        <a:lstStyle/>
        <a:p>
          <a:r>
            <a:rPr lang="en-GB"/>
            <a:t>Workload and emotional stress can lead to burnout (Lilly et al., 2019).</a:t>
          </a:r>
          <a:endParaRPr lang="en-US"/>
        </a:p>
      </dgm:t>
    </dgm:pt>
    <dgm:pt modelId="{44791C73-90F7-4AD9-8E27-66AEAE1052DE}" type="parTrans" cxnId="{1514D70C-021C-4DFC-AB9F-1CD4842F6594}">
      <dgm:prSet/>
      <dgm:spPr/>
      <dgm:t>
        <a:bodyPr/>
        <a:lstStyle/>
        <a:p>
          <a:endParaRPr lang="en-US"/>
        </a:p>
      </dgm:t>
    </dgm:pt>
    <dgm:pt modelId="{5BFF9E25-D579-413D-8992-1B43496216A7}" type="sibTrans" cxnId="{1514D70C-021C-4DFC-AB9F-1CD4842F6594}">
      <dgm:prSet/>
      <dgm:spPr/>
      <dgm:t>
        <a:bodyPr/>
        <a:lstStyle/>
        <a:p>
          <a:endParaRPr lang="en-US"/>
        </a:p>
      </dgm:t>
    </dgm:pt>
    <dgm:pt modelId="{250681F7-C640-42F6-94DF-3CA221089DA2}">
      <dgm:prSet phldrT="[Text]"/>
      <dgm:spPr/>
      <dgm:t>
        <a:bodyPr/>
        <a:lstStyle/>
        <a:p>
          <a:r>
            <a:rPr lang="en-GB"/>
            <a:t>Competition for NHS posts.</a:t>
          </a:r>
          <a:endParaRPr lang="en-US"/>
        </a:p>
      </dgm:t>
    </dgm:pt>
    <dgm:pt modelId="{F36249F6-CBF4-4658-98D9-5A37CB654C7D}" type="parTrans" cxnId="{FB9887AA-2F54-4E7C-A53E-7E30B1AFF5EB}">
      <dgm:prSet/>
      <dgm:spPr/>
      <dgm:t>
        <a:bodyPr/>
        <a:lstStyle/>
        <a:p>
          <a:endParaRPr lang="en-US"/>
        </a:p>
      </dgm:t>
    </dgm:pt>
    <dgm:pt modelId="{6CB2F2B1-8182-429D-8686-67FD719A666B}" type="sibTrans" cxnId="{FB9887AA-2F54-4E7C-A53E-7E30B1AFF5EB}">
      <dgm:prSet/>
      <dgm:spPr/>
      <dgm:t>
        <a:bodyPr/>
        <a:lstStyle/>
        <a:p>
          <a:endParaRPr lang="en-US"/>
        </a:p>
      </dgm:t>
    </dgm:pt>
    <dgm:pt modelId="{26ED6E24-9948-4938-9260-B797C5E1859B}">
      <dgm:prSet phldrT="[Text]"/>
      <dgm:spPr/>
      <dgm:t>
        <a:bodyPr/>
        <a:lstStyle/>
        <a:p>
          <a:r>
            <a:rPr lang="en-GB"/>
            <a:t>Maintaining work–life balance can be challenging</a:t>
          </a:r>
          <a:endParaRPr lang="en-US"/>
        </a:p>
      </dgm:t>
    </dgm:pt>
    <dgm:pt modelId="{99598ED1-347F-485D-A5D9-B1767650EE6B}" type="parTrans" cxnId="{5D953E20-E385-4FA3-B61D-2486C87A2658}">
      <dgm:prSet/>
      <dgm:spPr/>
      <dgm:t>
        <a:bodyPr/>
        <a:lstStyle/>
        <a:p>
          <a:endParaRPr lang="en-US"/>
        </a:p>
      </dgm:t>
    </dgm:pt>
    <dgm:pt modelId="{543D9A76-B652-4506-B8B1-455B92212D73}" type="sibTrans" cxnId="{5D953E20-E385-4FA3-B61D-2486C87A2658}">
      <dgm:prSet/>
      <dgm:spPr/>
      <dgm:t>
        <a:bodyPr/>
        <a:lstStyle/>
        <a:p>
          <a:endParaRPr lang="en-US"/>
        </a:p>
      </dgm:t>
    </dgm:pt>
    <dgm:pt modelId="{47088667-9372-4090-A538-C653A058070B}" type="pres">
      <dgm:prSet presAssocID="{5904481F-D3FB-46D5-92F3-667CC304014C}" presName="linear" presStyleCnt="0">
        <dgm:presLayoutVars>
          <dgm:dir/>
          <dgm:animLvl val="lvl"/>
          <dgm:resizeHandles val="exact"/>
        </dgm:presLayoutVars>
      </dgm:prSet>
      <dgm:spPr/>
    </dgm:pt>
    <dgm:pt modelId="{C1E00030-4FEF-4776-8571-17CA12E5D5B3}" type="pres">
      <dgm:prSet presAssocID="{56FE7B9A-C206-4100-9760-CBBA14F5E922}" presName="parentLin" presStyleCnt="0"/>
      <dgm:spPr/>
    </dgm:pt>
    <dgm:pt modelId="{37675855-C000-4E0B-A4DC-1CC1E6CCA017}" type="pres">
      <dgm:prSet presAssocID="{56FE7B9A-C206-4100-9760-CBBA14F5E922}" presName="parentLeftMargin" presStyleLbl="node1" presStyleIdx="0" presStyleCnt="3"/>
      <dgm:spPr/>
    </dgm:pt>
    <dgm:pt modelId="{5EB3586A-7D81-4B90-9708-F381646B2E25}" type="pres">
      <dgm:prSet presAssocID="{56FE7B9A-C206-4100-9760-CBBA14F5E922}" presName="parentText" presStyleLbl="node1" presStyleIdx="0" presStyleCnt="3" custScaleX="118434" custScaleY="94274">
        <dgm:presLayoutVars>
          <dgm:chMax val="0"/>
          <dgm:bulletEnabled val="1"/>
        </dgm:presLayoutVars>
      </dgm:prSet>
      <dgm:spPr/>
    </dgm:pt>
    <dgm:pt modelId="{8CCCD169-093C-4697-975C-8288E4974C20}" type="pres">
      <dgm:prSet presAssocID="{56FE7B9A-C206-4100-9760-CBBA14F5E922}" presName="negativeSpace" presStyleCnt="0"/>
      <dgm:spPr/>
    </dgm:pt>
    <dgm:pt modelId="{6D02D561-EBE7-4B77-92C1-99A1B7A9FDAB}" type="pres">
      <dgm:prSet presAssocID="{56FE7B9A-C206-4100-9760-CBBA14F5E922}" presName="childText" presStyleLbl="conFgAcc1" presStyleIdx="0" presStyleCnt="3">
        <dgm:presLayoutVars>
          <dgm:bulletEnabled val="1"/>
        </dgm:presLayoutVars>
      </dgm:prSet>
      <dgm:spPr/>
    </dgm:pt>
    <dgm:pt modelId="{609112D3-F6C2-4974-8CF0-94190003C92A}" type="pres">
      <dgm:prSet presAssocID="{5BFF9E25-D579-413D-8992-1B43496216A7}" presName="spaceBetweenRectangles" presStyleCnt="0"/>
      <dgm:spPr/>
    </dgm:pt>
    <dgm:pt modelId="{F1A230AC-CA28-495B-832D-D02B2BEAF4ED}" type="pres">
      <dgm:prSet presAssocID="{250681F7-C640-42F6-94DF-3CA221089DA2}" presName="parentLin" presStyleCnt="0"/>
      <dgm:spPr/>
    </dgm:pt>
    <dgm:pt modelId="{822221CB-C679-4A04-815A-9D02D3763BA5}" type="pres">
      <dgm:prSet presAssocID="{250681F7-C640-42F6-94DF-3CA221089DA2}" presName="parentLeftMargin" presStyleLbl="node1" presStyleIdx="0" presStyleCnt="3"/>
      <dgm:spPr/>
    </dgm:pt>
    <dgm:pt modelId="{263D5832-F66B-43BF-AD60-4E3814DEDC37}" type="pres">
      <dgm:prSet presAssocID="{250681F7-C640-42F6-94DF-3CA221089DA2}" presName="parentText" presStyleLbl="node1" presStyleIdx="1" presStyleCnt="3" custScaleX="118434" custScaleY="94274">
        <dgm:presLayoutVars>
          <dgm:chMax val="0"/>
          <dgm:bulletEnabled val="1"/>
        </dgm:presLayoutVars>
      </dgm:prSet>
      <dgm:spPr/>
    </dgm:pt>
    <dgm:pt modelId="{4F49E689-CBEB-4E25-A435-6465B7273043}" type="pres">
      <dgm:prSet presAssocID="{250681F7-C640-42F6-94DF-3CA221089DA2}" presName="negativeSpace" presStyleCnt="0"/>
      <dgm:spPr/>
    </dgm:pt>
    <dgm:pt modelId="{B8993C86-CB92-4B12-A9CD-83B7462332CE}" type="pres">
      <dgm:prSet presAssocID="{250681F7-C640-42F6-94DF-3CA221089DA2}" presName="childText" presStyleLbl="conFgAcc1" presStyleIdx="1" presStyleCnt="3">
        <dgm:presLayoutVars>
          <dgm:bulletEnabled val="1"/>
        </dgm:presLayoutVars>
      </dgm:prSet>
      <dgm:spPr/>
    </dgm:pt>
    <dgm:pt modelId="{A6199885-06A2-4C52-A2E2-7A82B509AF55}" type="pres">
      <dgm:prSet presAssocID="{6CB2F2B1-8182-429D-8686-67FD719A666B}" presName="spaceBetweenRectangles" presStyleCnt="0"/>
      <dgm:spPr/>
    </dgm:pt>
    <dgm:pt modelId="{92B7C882-B71D-4563-9090-B5F293571D41}" type="pres">
      <dgm:prSet presAssocID="{26ED6E24-9948-4938-9260-B797C5E1859B}" presName="parentLin" presStyleCnt="0"/>
      <dgm:spPr/>
    </dgm:pt>
    <dgm:pt modelId="{A9A8C8BC-F3C4-4F12-984C-7F5498CDD197}" type="pres">
      <dgm:prSet presAssocID="{26ED6E24-9948-4938-9260-B797C5E1859B}" presName="parentLeftMargin" presStyleLbl="node1" presStyleIdx="1" presStyleCnt="3"/>
      <dgm:spPr/>
    </dgm:pt>
    <dgm:pt modelId="{7C42F025-891D-4A8D-8710-4EADE78335DB}" type="pres">
      <dgm:prSet presAssocID="{26ED6E24-9948-4938-9260-B797C5E1859B}" presName="parentText" presStyleLbl="node1" presStyleIdx="2" presStyleCnt="3" custScaleX="118434">
        <dgm:presLayoutVars>
          <dgm:chMax val="0"/>
          <dgm:bulletEnabled val="1"/>
        </dgm:presLayoutVars>
      </dgm:prSet>
      <dgm:spPr/>
    </dgm:pt>
    <dgm:pt modelId="{02BD5E2D-5204-459D-B12A-B978BAB715C1}" type="pres">
      <dgm:prSet presAssocID="{26ED6E24-9948-4938-9260-B797C5E1859B}" presName="negativeSpace" presStyleCnt="0"/>
      <dgm:spPr/>
    </dgm:pt>
    <dgm:pt modelId="{45C85437-38EA-4341-8D84-243C489E3B7D}" type="pres">
      <dgm:prSet presAssocID="{26ED6E24-9948-4938-9260-B797C5E1859B}" presName="childText" presStyleLbl="conFgAcc1" presStyleIdx="2" presStyleCnt="3">
        <dgm:presLayoutVars>
          <dgm:bulletEnabled val="1"/>
        </dgm:presLayoutVars>
      </dgm:prSet>
      <dgm:spPr/>
    </dgm:pt>
  </dgm:ptLst>
  <dgm:cxnLst>
    <dgm:cxn modelId="{1514D70C-021C-4DFC-AB9F-1CD4842F6594}" srcId="{5904481F-D3FB-46D5-92F3-667CC304014C}" destId="{56FE7B9A-C206-4100-9760-CBBA14F5E922}" srcOrd="0" destOrd="0" parTransId="{44791C73-90F7-4AD9-8E27-66AEAE1052DE}" sibTransId="{5BFF9E25-D579-413D-8992-1B43496216A7}"/>
    <dgm:cxn modelId="{5D953E20-E385-4FA3-B61D-2486C87A2658}" srcId="{5904481F-D3FB-46D5-92F3-667CC304014C}" destId="{26ED6E24-9948-4938-9260-B797C5E1859B}" srcOrd="2" destOrd="0" parTransId="{99598ED1-347F-485D-A5D9-B1767650EE6B}" sibTransId="{543D9A76-B652-4506-B8B1-455B92212D73}"/>
    <dgm:cxn modelId="{39980225-50CD-498F-8F9C-8AEA86678030}" type="presOf" srcId="{26ED6E24-9948-4938-9260-B797C5E1859B}" destId="{7C42F025-891D-4A8D-8710-4EADE78335DB}" srcOrd="1" destOrd="0" presId="urn:microsoft.com/office/officeart/2005/8/layout/list1"/>
    <dgm:cxn modelId="{DB13F12B-8420-4E85-BD27-BB8AEA57DA35}" type="presOf" srcId="{5904481F-D3FB-46D5-92F3-667CC304014C}" destId="{47088667-9372-4090-A538-C653A058070B}" srcOrd="0" destOrd="0" presId="urn:microsoft.com/office/officeart/2005/8/layout/list1"/>
    <dgm:cxn modelId="{3A37502F-EB7F-4787-8606-EC83DA38FAA5}" type="presOf" srcId="{26ED6E24-9948-4938-9260-B797C5E1859B}" destId="{A9A8C8BC-F3C4-4F12-984C-7F5498CDD197}" srcOrd="0" destOrd="0" presId="urn:microsoft.com/office/officeart/2005/8/layout/list1"/>
    <dgm:cxn modelId="{19581F3A-56C0-4294-8B1A-404D458CB9C2}" type="presOf" srcId="{250681F7-C640-42F6-94DF-3CA221089DA2}" destId="{263D5832-F66B-43BF-AD60-4E3814DEDC37}" srcOrd="1" destOrd="0" presId="urn:microsoft.com/office/officeart/2005/8/layout/list1"/>
    <dgm:cxn modelId="{DB6CCF3B-68BC-42CE-985E-981668692259}" type="presOf" srcId="{56FE7B9A-C206-4100-9760-CBBA14F5E922}" destId="{37675855-C000-4E0B-A4DC-1CC1E6CCA017}" srcOrd="0" destOrd="0" presId="urn:microsoft.com/office/officeart/2005/8/layout/list1"/>
    <dgm:cxn modelId="{82404755-20E1-4A1F-A224-A92A125A2DED}" type="presOf" srcId="{250681F7-C640-42F6-94DF-3CA221089DA2}" destId="{822221CB-C679-4A04-815A-9D02D3763BA5}" srcOrd="0" destOrd="0" presId="urn:microsoft.com/office/officeart/2005/8/layout/list1"/>
    <dgm:cxn modelId="{FB9887AA-2F54-4E7C-A53E-7E30B1AFF5EB}" srcId="{5904481F-D3FB-46D5-92F3-667CC304014C}" destId="{250681F7-C640-42F6-94DF-3CA221089DA2}" srcOrd="1" destOrd="0" parTransId="{F36249F6-CBF4-4658-98D9-5A37CB654C7D}" sibTransId="{6CB2F2B1-8182-429D-8686-67FD719A666B}"/>
    <dgm:cxn modelId="{8CAEF2B2-1486-418A-8FC4-D91FFDEF4DFE}" type="presOf" srcId="{56FE7B9A-C206-4100-9760-CBBA14F5E922}" destId="{5EB3586A-7D81-4B90-9708-F381646B2E25}" srcOrd="1" destOrd="0" presId="urn:microsoft.com/office/officeart/2005/8/layout/list1"/>
    <dgm:cxn modelId="{047215AC-3C68-47E4-989A-492A4CC9E2EB}" type="presParOf" srcId="{47088667-9372-4090-A538-C653A058070B}" destId="{C1E00030-4FEF-4776-8571-17CA12E5D5B3}" srcOrd="0" destOrd="0" presId="urn:microsoft.com/office/officeart/2005/8/layout/list1"/>
    <dgm:cxn modelId="{69CA406A-5AA4-496C-A492-5AD1C2F4335F}" type="presParOf" srcId="{C1E00030-4FEF-4776-8571-17CA12E5D5B3}" destId="{37675855-C000-4E0B-A4DC-1CC1E6CCA017}" srcOrd="0" destOrd="0" presId="urn:microsoft.com/office/officeart/2005/8/layout/list1"/>
    <dgm:cxn modelId="{C48D7E45-B2DC-40B8-BDC1-E42299D569A1}" type="presParOf" srcId="{C1E00030-4FEF-4776-8571-17CA12E5D5B3}" destId="{5EB3586A-7D81-4B90-9708-F381646B2E25}" srcOrd="1" destOrd="0" presId="urn:microsoft.com/office/officeart/2005/8/layout/list1"/>
    <dgm:cxn modelId="{B77FB7E7-DA8B-4BC8-9709-A91AEBC734BC}" type="presParOf" srcId="{47088667-9372-4090-A538-C653A058070B}" destId="{8CCCD169-093C-4697-975C-8288E4974C20}" srcOrd="1" destOrd="0" presId="urn:microsoft.com/office/officeart/2005/8/layout/list1"/>
    <dgm:cxn modelId="{49292598-4BA9-4871-93F9-ADAC6DC2732B}" type="presParOf" srcId="{47088667-9372-4090-A538-C653A058070B}" destId="{6D02D561-EBE7-4B77-92C1-99A1B7A9FDAB}" srcOrd="2" destOrd="0" presId="urn:microsoft.com/office/officeart/2005/8/layout/list1"/>
    <dgm:cxn modelId="{5A7256BA-76E4-4DF2-97A8-28F190DC7059}" type="presParOf" srcId="{47088667-9372-4090-A538-C653A058070B}" destId="{609112D3-F6C2-4974-8CF0-94190003C92A}" srcOrd="3" destOrd="0" presId="urn:microsoft.com/office/officeart/2005/8/layout/list1"/>
    <dgm:cxn modelId="{E7B86A8A-8579-46F1-8F73-CD6D42C62098}" type="presParOf" srcId="{47088667-9372-4090-A538-C653A058070B}" destId="{F1A230AC-CA28-495B-832D-D02B2BEAF4ED}" srcOrd="4" destOrd="0" presId="urn:microsoft.com/office/officeart/2005/8/layout/list1"/>
    <dgm:cxn modelId="{2366CF4D-4617-438B-8716-70FF280EEEE4}" type="presParOf" srcId="{F1A230AC-CA28-495B-832D-D02B2BEAF4ED}" destId="{822221CB-C679-4A04-815A-9D02D3763BA5}" srcOrd="0" destOrd="0" presId="urn:microsoft.com/office/officeart/2005/8/layout/list1"/>
    <dgm:cxn modelId="{CCECDFC1-F40D-48C4-9021-41DD9326E37D}" type="presParOf" srcId="{F1A230AC-CA28-495B-832D-D02B2BEAF4ED}" destId="{263D5832-F66B-43BF-AD60-4E3814DEDC37}" srcOrd="1" destOrd="0" presId="urn:microsoft.com/office/officeart/2005/8/layout/list1"/>
    <dgm:cxn modelId="{72083E18-7F86-4228-B0B6-1DDA39EECFE8}" type="presParOf" srcId="{47088667-9372-4090-A538-C653A058070B}" destId="{4F49E689-CBEB-4E25-A435-6465B7273043}" srcOrd="5" destOrd="0" presId="urn:microsoft.com/office/officeart/2005/8/layout/list1"/>
    <dgm:cxn modelId="{F812E13A-EF1E-419D-B442-3DC46E65838E}" type="presParOf" srcId="{47088667-9372-4090-A538-C653A058070B}" destId="{B8993C86-CB92-4B12-A9CD-83B7462332CE}" srcOrd="6" destOrd="0" presId="urn:microsoft.com/office/officeart/2005/8/layout/list1"/>
    <dgm:cxn modelId="{F7C6ABA9-0A1D-4C61-B391-E11EE1152F31}" type="presParOf" srcId="{47088667-9372-4090-A538-C653A058070B}" destId="{A6199885-06A2-4C52-A2E2-7A82B509AF55}" srcOrd="7" destOrd="0" presId="urn:microsoft.com/office/officeart/2005/8/layout/list1"/>
    <dgm:cxn modelId="{7F5343D2-CD13-48A9-B378-42194A7E2842}" type="presParOf" srcId="{47088667-9372-4090-A538-C653A058070B}" destId="{92B7C882-B71D-4563-9090-B5F293571D41}" srcOrd="8" destOrd="0" presId="urn:microsoft.com/office/officeart/2005/8/layout/list1"/>
    <dgm:cxn modelId="{B13A8C0F-D58A-40FF-A811-F00C4A8D9B87}" type="presParOf" srcId="{92B7C882-B71D-4563-9090-B5F293571D41}" destId="{A9A8C8BC-F3C4-4F12-984C-7F5498CDD197}" srcOrd="0" destOrd="0" presId="urn:microsoft.com/office/officeart/2005/8/layout/list1"/>
    <dgm:cxn modelId="{548C0D53-57D8-4165-AAB1-1757589D7465}" type="presParOf" srcId="{92B7C882-B71D-4563-9090-B5F293571D41}" destId="{7C42F025-891D-4A8D-8710-4EADE78335DB}" srcOrd="1" destOrd="0" presId="urn:microsoft.com/office/officeart/2005/8/layout/list1"/>
    <dgm:cxn modelId="{7FD57A27-1BC7-4E4F-95ED-E743F78CAD73}" type="presParOf" srcId="{47088667-9372-4090-A538-C653A058070B}" destId="{02BD5E2D-5204-459D-B12A-B978BAB715C1}" srcOrd="9" destOrd="0" presId="urn:microsoft.com/office/officeart/2005/8/layout/list1"/>
    <dgm:cxn modelId="{AE5804C0-200C-4235-A6A8-A961983DC44D}" type="presParOf" srcId="{47088667-9372-4090-A538-C653A058070B}" destId="{45C85437-38EA-4341-8D84-243C489E3B7D}"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2D561-EBE7-4B77-92C1-99A1B7A9FDAB}">
      <dsp:nvSpPr>
        <dsp:cNvPr id="0" name=""/>
        <dsp:cNvSpPr/>
      </dsp:nvSpPr>
      <dsp:spPr>
        <a:xfrm>
          <a:off x="0" y="315622"/>
          <a:ext cx="11029616" cy="6048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EB3586A-7D81-4B90-9708-F381646B2E25}">
      <dsp:nvSpPr>
        <dsp:cNvPr id="0" name=""/>
        <dsp:cNvSpPr/>
      </dsp:nvSpPr>
      <dsp:spPr>
        <a:xfrm>
          <a:off x="551480" y="1949"/>
          <a:ext cx="9143970" cy="667912"/>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25" tIns="0" rIns="291825" bIns="0" numCol="1" spcCol="1270" anchor="ctr" anchorCtr="0">
          <a:noAutofit/>
        </a:bodyPr>
        <a:lstStyle/>
        <a:p>
          <a:pPr marL="0" lvl="0" indent="0" algn="l" defTabSz="1022350">
            <a:lnSpc>
              <a:spcPct val="90000"/>
            </a:lnSpc>
            <a:spcBef>
              <a:spcPct val="0"/>
            </a:spcBef>
            <a:spcAft>
              <a:spcPct val="35000"/>
            </a:spcAft>
            <a:buNone/>
          </a:pPr>
          <a:r>
            <a:rPr lang="en-GB" sz="2300" kern="1200"/>
            <a:t>Workload and emotional stress can lead to burnout (Lilly et al., 2019).</a:t>
          </a:r>
          <a:endParaRPr lang="en-US" sz="2300" kern="1200"/>
        </a:p>
      </dsp:txBody>
      <dsp:txXfrm>
        <a:off x="584085" y="34554"/>
        <a:ext cx="9078760" cy="602702"/>
      </dsp:txXfrm>
    </dsp:sp>
    <dsp:sp modelId="{B8993C86-CB92-4B12-A9CD-83B7462332CE}">
      <dsp:nvSpPr>
        <dsp:cNvPr id="0" name=""/>
        <dsp:cNvSpPr/>
      </dsp:nvSpPr>
      <dsp:spPr>
        <a:xfrm>
          <a:off x="0" y="1363694"/>
          <a:ext cx="11029616" cy="6048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63D5832-F66B-43BF-AD60-4E3814DEDC37}">
      <dsp:nvSpPr>
        <dsp:cNvPr id="0" name=""/>
        <dsp:cNvSpPr/>
      </dsp:nvSpPr>
      <dsp:spPr>
        <a:xfrm>
          <a:off x="551480" y="1050022"/>
          <a:ext cx="9143970" cy="667912"/>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25" tIns="0" rIns="291825" bIns="0" numCol="1" spcCol="1270" anchor="ctr" anchorCtr="0">
          <a:noAutofit/>
        </a:bodyPr>
        <a:lstStyle/>
        <a:p>
          <a:pPr marL="0" lvl="0" indent="0" algn="l" defTabSz="1022350">
            <a:lnSpc>
              <a:spcPct val="90000"/>
            </a:lnSpc>
            <a:spcBef>
              <a:spcPct val="0"/>
            </a:spcBef>
            <a:spcAft>
              <a:spcPct val="35000"/>
            </a:spcAft>
            <a:buNone/>
          </a:pPr>
          <a:r>
            <a:rPr lang="en-GB" sz="2300" kern="1200"/>
            <a:t>Competition for NHS posts.</a:t>
          </a:r>
          <a:endParaRPr lang="en-US" sz="2300" kern="1200"/>
        </a:p>
      </dsp:txBody>
      <dsp:txXfrm>
        <a:off x="584085" y="1082627"/>
        <a:ext cx="9078760" cy="602702"/>
      </dsp:txXfrm>
    </dsp:sp>
    <dsp:sp modelId="{45C85437-38EA-4341-8D84-243C489E3B7D}">
      <dsp:nvSpPr>
        <dsp:cNvPr id="0" name=""/>
        <dsp:cNvSpPr/>
      </dsp:nvSpPr>
      <dsp:spPr>
        <a:xfrm>
          <a:off x="0" y="2452334"/>
          <a:ext cx="11029616" cy="6048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42F025-891D-4A8D-8710-4EADE78335DB}">
      <dsp:nvSpPr>
        <dsp:cNvPr id="0" name=""/>
        <dsp:cNvSpPr/>
      </dsp:nvSpPr>
      <dsp:spPr>
        <a:xfrm>
          <a:off x="551480" y="2098094"/>
          <a:ext cx="9143970" cy="70848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25" tIns="0" rIns="291825" bIns="0" numCol="1" spcCol="1270" anchor="ctr" anchorCtr="0">
          <a:noAutofit/>
        </a:bodyPr>
        <a:lstStyle/>
        <a:p>
          <a:pPr marL="0" lvl="0" indent="0" algn="l" defTabSz="1022350">
            <a:lnSpc>
              <a:spcPct val="90000"/>
            </a:lnSpc>
            <a:spcBef>
              <a:spcPct val="0"/>
            </a:spcBef>
            <a:spcAft>
              <a:spcPct val="35000"/>
            </a:spcAft>
            <a:buNone/>
          </a:pPr>
          <a:r>
            <a:rPr lang="en-GB" sz="2300" kern="1200"/>
            <a:t>Maintaining work–life balance can be challenging</a:t>
          </a:r>
          <a:endParaRPr lang="en-US" sz="2300" kern="1200"/>
        </a:p>
      </dsp:txBody>
      <dsp:txXfrm>
        <a:off x="586065" y="2132679"/>
        <a:ext cx="9074800" cy="6393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996E34-A0D0-49A3-80A5-4E77DCEA26BD}" type="datetimeFigureOut">
              <a:rPr lang="en-GB" smtClean="0"/>
              <a:t>09/11/2025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B2AC01-3CB2-4B35-94CA-5C668B6D287F}" type="slidenum">
              <a:rPr lang="en-GB" smtClean="0"/>
              <a:t>‹#›</a:t>
            </a:fld>
            <a:endParaRPr lang="en-GB"/>
          </a:p>
        </p:txBody>
      </p:sp>
    </p:spTree>
    <p:extLst>
      <p:ext uri="{BB962C8B-B14F-4D97-AF65-F5344CB8AC3E}">
        <p14:creationId xmlns:p14="http://schemas.microsoft.com/office/powerpoint/2010/main" val="916585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Self-awareness is a vital part of reflective practice in health and social care. Through this SWOT analysis, I will reflect on my current strengths, weaknesses, opportunities, and threats related to my career goal of working as a Healthcare Assistant. This process helps me set realistic goals and plan for continuous improvement.</a:t>
            </a:r>
          </a:p>
        </p:txBody>
      </p:sp>
      <p:sp>
        <p:nvSpPr>
          <p:cNvPr id="4" name="Slide Number Placeholder 3"/>
          <p:cNvSpPr>
            <a:spLocks noGrp="1"/>
          </p:cNvSpPr>
          <p:nvPr>
            <p:ph type="sldNum" sz="quarter" idx="10"/>
          </p:nvPr>
        </p:nvSpPr>
        <p:spPr/>
        <p:txBody>
          <a:bodyPr/>
          <a:lstStyle/>
          <a:p>
            <a:fld id="{55B2AC01-3CB2-4B35-94CA-5C668B6D287F}" type="slidenum">
              <a:rPr lang="en-GB" smtClean="0"/>
              <a:t>2</a:t>
            </a:fld>
            <a:endParaRPr lang="en-GB"/>
          </a:p>
        </p:txBody>
      </p:sp>
    </p:spTree>
    <p:extLst>
      <p:ext uri="{BB962C8B-B14F-4D97-AF65-F5344CB8AC3E}">
        <p14:creationId xmlns:p14="http://schemas.microsoft.com/office/powerpoint/2010/main" val="665695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5B2AC01-3CB2-4B35-94CA-5C668B6D287F}" type="slidenum">
              <a:rPr lang="en-GB" smtClean="0"/>
              <a:t>3</a:t>
            </a:fld>
            <a:endParaRPr lang="en-GB"/>
          </a:p>
        </p:txBody>
      </p:sp>
    </p:spTree>
    <p:extLst>
      <p:ext uri="{BB962C8B-B14F-4D97-AF65-F5344CB8AC3E}">
        <p14:creationId xmlns:p14="http://schemas.microsoft.com/office/powerpoint/2010/main" val="1130844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Empathy allows me to connect with patients and understand their needs, supporting emotional wellbeing. Effective communication is essential for accurate reporting and collaboration within the multidisciplinary team. These strengths align with the NHS London values of compassion, respect, and integrity.</a:t>
            </a:r>
          </a:p>
        </p:txBody>
      </p:sp>
      <p:sp>
        <p:nvSpPr>
          <p:cNvPr id="4" name="Slide Number Placeholder 3"/>
          <p:cNvSpPr>
            <a:spLocks noGrp="1"/>
          </p:cNvSpPr>
          <p:nvPr>
            <p:ph type="sldNum" sz="quarter" idx="10"/>
          </p:nvPr>
        </p:nvSpPr>
        <p:spPr/>
        <p:txBody>
          <a:bodyPr/>
          <a:lstStyle/>
          <a:p>
            <a:fld id="{55B2AC01-3CB2-4B35-94CA-5C668B6D287F}" type="slidenum">
              <a:rPr lang="en-GB" smtClean="0"/>
              <a:t>5</a:t>
            </a:fld>
            <a:endParaRPr lang="en-GB"/>
          </a:p>
        </p:txBody>
      </p:sp>
    </p:spTree>
    <p:extLst>
      <p:ext uri="{BB962C8B-B14F-4D97-AF65-F5344CB8AC3E}">
        <p14:creationId xmlns:p14="http://schemas.microsoft.com/office/powerpoint/2010/main" val="340492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One area I need to develop is clinical confidence, as I have limited real-world experience. I also notice that in new settings I become anxious, which affects my communication. Perfectionism can be positive but may also cause stress if I overthink mistakes. Recognising these weaknesses is the first step toward improvement through reflection and mentorship.</a:t>
            </a:r>
          </a:p>
        </p:txBody>
      </p:sp>
      <p:sp>
        <p:nvSpPr>
          <p:cNvPr id="4" name="Slide Number Placeholder 3"/>
          <p:cNvSpPr>
            <a:spLocks noGrp="1"/>
          </p:cNvSpPr>
          <p:nvPr>
            <p:ph type="sldNum" sz="quarter" idx="10"/>
          </p:nvPr>
        </p:nvSpPr>
        <p:spPr/>
        <p:txBody>
          <a:bodyPr/>
          <a:lstStyle/>
          <a:p>
            <a:fld id="{55B2AC01-3CB2-4B35-94CA-5C668B6D287F}" type="slidenum">
              <a:rPr lang="en-GB" smtClean="0"/>
              <a:t>6</a:t>
            </a:fld>
            <a:endParaRPr lang="en-GB"/>
          </a:p>
        </p:txBody>
      </p:sp>
    </p:spTree>
    <p:extLst>
      <p:ext uri="{BB962C8B-B14F-4D97-AF65-F5344CB8AC3E}">
        <p14:creationId xmlns:p14="http://schemas.microsoft.com/office/powerpoint/2010/main" val="2322331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The NHS London framework provides access to ongoing training and professional development. Shadowing senior staff and engaging in CPD activities can help me build clinical knowledge and confidence. The growing demand for HCAs across London offers long-term job security and potential career progression into registered nursing.</a:t>
            </a:r>
          </a:p>
        </p:txBody>
      </p:sp>
      <p:sp>
        <p:nvSpPr>
          <p:cNvPr id="4" name="Slide Number Placeholder 3"/>
          <p:cNvSpPr>
            <a:spLocks noGrp="1"/>
          </p:cNvSpPr>
          <p:nvPr>
            <p:ph type="sldNum" sz="quarter" idx="10"/>
          </p:nvPr>
        </p:nvSpPr>
        <p:spPr/>
        <p:txBody>
          <a:bodyPr/>
          <a:lstStyle/>
          <a:p>
            <a:fld id="{55B2AC01-3CB2-4B35-94CA-5C668B6D287F}" type="slidenum">
              <a:rPr lang="en-GB" smtClean="0"/>
              <a:t>7</a:t>
            </a:fld>
            <a:endParaRPr lang="en-GB"/>
          </a:p>
        </p:txBody>
      </p:sp>
    </p:spTree>
    <p:extLst>
      <p:ext uri="{BB962C8B-B14F-4D97-AF65-F5344CB8AC3E}">
        <p14:creationId xmlns:p14="http://schemas.microsoft.com/office/powerpoint/2010/main" val="4228149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A key threat is the emotional pressure that comes with supporting patients in distress, which can lead to burnout if not managed properly. Other challenges include competition for roles and balancing shift work with personal commitments. Developing coping strategies such as mindfulness and reflective journaling will help protect my wellbeing.</a:t>
            </a:r>
          </a:p>
        </p:txBody>
      </p:sp>
      <p:sp>
        <p:nvSpPr>
          <p:cNvPr id="4" name="Slide Number Placeholder 3"/>
          <p:cNvSpPr>
            <a:spLocks noGrp="1"/>
          </p:cNvSpPr>
          <p:nvPr>
            <p:ph type="sldNum" sz="quarter" idx="10"/>
          </p:nvPr>
        </p:nvSpPr>
        <p:spPr/>
        <p:txBody>
          <a:bodyPr/>
          <a:lstStyle/>
          <a:p>
            <a:fld id="{55B2AC01-3CB2-4B35-94CA-5C668B6D287F}" type="slidenum">
              <a:rPr lang="en-GB" smtClean="0"/>
              <a:t>8</a:t>
            </a:fld>
            <a:endParaRPr lang="en-GB"/>
          </a:p>
        </p:txBody>
      </p:sp>
    </p:spTree>
    <p:extLst>
      <p:ext uri="{BB962C8B-B14F-4D97-AF65-F5344CB8AC3E}">
        <p14:creationId xmlns:p14="http://schemas.microsoft.com/office/powerpoint/2010/main" val="2881632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I can use my strong communication skills to overcome anxiety by focusing on patient interaction rather than my nerves. Through structured reflection using models, I can identify what went well and what needs improvement. Building professional relationships will also open mentorship and learning opportunities within my workplace.</a:t>
            </a:r>
          </a:p>
        </p:txBody>
      </p:sp>
      <p:sp>
        <p:nvSpPr>
          <p:cNvPr id="4" name="Slide Number Placeholder 3"/>
          <p:cNvSpPr>
            <a:spLocks noGrp="1"/>
          </p:cNvSpPr>
          <p:nvPr>
            <p:ph type="sldNum" sz="quarter" idx="10"/>
          </p:nvPr>
        </p:nvSpPr>
        <p:spPr/>
        <p:txBody>
          <a:bodyPr/>
          <a:lstStyle/>
          <a:p>
            <a:fld id="{55B2AC01-3CB2-4B35-94CA-5C668B6D287F}" type="slidenum">
              <a:rPr lang="en-GB" smtClean="0"/>
              <a:t>9</a:t>
            </a:fld>
            <a:endParaRPr lang="en-GB"/>
          </a:p>
        </p:txBody>
      </p:sp>
    </p:spTree>
    <p:extLst>
      <p:ext uri="{BB962C8B-B14F-4D97-AF65-F5344CB8AC3E}">
        <p14:creationId xmlns:p14="http://schemas.microsoft.com/office/powerpoint/2010/main" val="1246211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In conclusion, self-awareness and reflection are key to lifelong learning in health and social care. My SWOT analysis shows I have a strong foundation in empathy, teamwork, and communication. By actively addressing my weaknesses through CPD and reflection, I can continue developing as a compassionate and competent Healthcare Assistant.</a:t>
            </a:r>
          </a:p>
        </p:txBody>
      </p:sp>
      <p:sp>
        <p:nvSpPr>
          <p:cNvPr id="4" name="Slide Number Placeholder 3"/>
          <p:cNvSpPr>
            <a:spLocks noGrp="1"/>
          </p:cNvSpPr>
          <p:nvPr>
            <p:ph type="sldNum" sz="quarter" idx="10"/>
          </p:nvPr>
        </p:nvSpPr>
        <p:spPr/>
        <p:txBody>
          <a:bodyPr/>
          <a:lstStyle/>
          <a:p>
            <a:fld id="{55B2AC01-3CB2-4B35-94CA-5C668B6D287F}" type="slidenum">
              <a:rPr lang="en-GB" smtClean="0"/>
              <a:t>10</a:t>
            </a:fld>
            <a:endParaRPr lang="en-GB"/>
          </a:p>
        </p:txBody>
      </p:sp>
    </p:spTree>
    <p:extLst>
      <p:ext uri="{BB962C8B-B14F-4D97-AF65-F5344CB8AC3E}">
        <p14:creationId xmlns:p14="http://schemas.microsoft.com/office/powerpoint/2010/main" val="3651957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EB05287D-8978-4E93-9D39-6EC281A21D73}" type="datetimeFigureOut">
              <a:rPr lang="en-GB" smtClean="0"/>
              <a:t>09/11/2025</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5C9B3A24-EC86-4899-940B-4894B0271D57}" type="slidenum">
              <a:rPr lang="en-GB" smtClean="0"/>
              <a:t>‹#›</a:t>
            </a:fld>
            <a:endParaRPr lang="en-GB"/>
          </a:p>
        </p:txBody>
      </p:sp>
    </p:spTree>
    <p:extLst>
      <p:ext uri="{BB962C8B-B14F-4D97-AF65-F5344CB8AC3E}">
        <p14:creationId xmlns:p14="http://schemas.microsoft.com/office/powerpoint/2010/main" val="715876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nchor="ctr"/>
          <a:lstStyle>
            <a:lvl1pPr algn="ct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581192" y="2180496"/>
            <a:ext cx="11029615" cy="3678303"/>
          </a:xfrm>
        </p:spPr>
        <p:txBody>
          <a:bodyPr anchor="t">
            <a:normAutofit/>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05287D-8978-4E93-9D39-6EC281A21D73}"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1173001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EB05287D-8978-4E93-9D39-6EC281A21D73}" type="datetimeFigureOut">
              <a:rPr lang="en-GB" smtClean="0"/>
              <a:t>09/11/2025</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5C9B3A24-EC86-4899-940B-4894B0271D57}" type="slidenum">
              <a:rPr lang="en-GB" smtClean="0"/>
              <a:t>‹#›</a:t>
            </a:fld>
            <a:endParaRPr lang="en-GB"/>
          </a:p>
        </p:txBody>
      </p:sp>
    </p:spTree>
    <p:extLst>
      <p:ext uri="{BB962C8B-B14F-4D97-AF65-F5344CB8AC3E}">
        <p14:creationId xmlns:p14="http://schemas.microsoft.com/office/powerpoint/2010/main" val="1167063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05287D-8978-4E93-9D39-6EC281A21D73}"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184261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B05287D-8978-4E93-9D39-6EC281A21D73}" type="datetimeFigureOut">
              <a:rPr lang="en-GB" smtClean="0"/>
              <a:t>09/11/2025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3811940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EB05287D-8978-4E93-9D39-6EC281A21D73}" type="datetimeFigureOut">
              <a:rPr lang="en-GB" smtClean="0"/>
              <a:t>09/11/2025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3918919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05287D-8978-4E93-9D39-6EC281A21D73}" type="datetimeFigureOut">
              <a:rPr lang="en-GB" smtClean="0"/>
              <a:t>09/11/2025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3555168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EB05287D-8978-4E93-9D39-6EC281A21D73}" type="datetimeFigureOut">
              <a:rPr lang="en-GB" smtClean="0"/>
              <a:t>09/11/2025</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5C9B3A24-EC86-4899-940B-4894B0271D57}" type="slidenum">
              <a:rPr lang="en-GB" smtClean="0"/>
              <a:t>‹#›</a:t>
            </a:fld>
            <a:endParaRPr lang="en-GB"/>
          </a:p>
        </p:txBody>
      </p:sp>
    </p:spTree>
    <p:extLst>
      <p:ext uri="{BB962C8B-B14F-4D97-AF65-F5344CB8AC3E}">
        <p14:creationId xmlns:p14="http://schemas.microsoft.com/office/powerpoint/2010/main" val="790829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05287D-8978-4E93-9D39-6EC281A21D73}"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2597694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05287D-8978-4E93-9D39-6EC281A21D73}"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9B3A24-EC86-4899-940B-4894B0271D57}" type="slidenum">
              <a:rPr lang="en-GB" smtClean="0"/>
              <a:t>‹#›</a:t>
            </a:fld>
            <a:endParaRPr lang="en-GB"/>
          </a:p>
        </p:txBody>
      </p:sp>
    </p:spTree>
    <p:extLst>
      <p:ext uri="{BB962C8B-B14F-4D97-AF65-F5344CB8AC3E}">
        <p14:creationId xmlns:p14="http://schemas.microsoft.com/office/powerpoint/2010/main" val="625458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EB05287D-8978-4E93-9D39-6EC281A21D73}" type="datetimeFigureOut">
              <a:rPr lang="en-GB" smtClean="0"/>
              <a:t>09/11/2025</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5C9B3A24-EC86-4899-940B-4894B0271D57}" type="slidenum">
              <a:rPr lang="en-GB" smtClean="0"/>
              <a:t>‹#›</a:t>
            </a:fld>
            <a:endParaRPr lang="en-GB"/>
          </a:p>
        </p:txBody>
      </p:sp>
    </p:spTree>
    <p:extLst>
      <p:ext uri="{BB962C8B-B14F-4D97-AF65-F5344CB8AC3E}">
        <p14:creationId xmlns:p14="http://schemas.microsoft.com/office/powerpoint/2010/main" val="333067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EB05287D-8978-4E93-9D39-6EC281A21D73}" type="datetimeFigureOut">
              <a:rPr lang="en-GB" smtClean="0"/>
              <a:t>09/11/2025</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5C9B3A24-EC86-4899-940B-4894B0271D57}"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57942582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GB"/>
              <a:t>My Personal SWOT Analysis and Professional Development as a Healthcare Assistant (HCA), NHS London</a:t>
            </a:r>
          </a:p>
        </p:txBody>
      </p:sp>
      <p:sp>
        <p:nvSpPr>
          <p:cNvPr id="3" name="Subtitle 2"/>
          <p:cNvSpPr>
            <a:spLocks noGrp="1"/>
          </p:cNvSpPr>
          <p:nvPr>
            <p:ph type="subTitle" idx="1"/>
          </p:nvPr>
        </p:nvSpPr>
        <p:spPr>
          <a:xfrm>
            <a:off x="0" y="2495444"/>
            <a:ext cx="11792393" cy="3647872"/>
          </a:xfrm>
        </p:spPr>
        <p:txBody>
          <a:bodyPr anchor="ctr">
            <a:normAutofit fontScale="32500" lnSpcReduction="20000"/>
          </a:bodyPr>
          <a:lstStyle/>
          <a:p>
            <a:pPr algn="ctr"/>
            <a:r>
              <a:rPr lang="en-GB" sz="7200" cap="none">
                <a:solidFill>
                  <a:schemeClr val="bg1"/>
                </a:solidFill>
              </a:rPr>
              <a:t>Module: LCHS4009 – Professional Development Within Health And Social Care</a:t>
            </a:r>
          </a:p>
          <a:p>
            <a:pPr algn="ctr"/>
            <a:r>
              <a:rPr lang="en-GB" sz="7200" cap="none">
                <a:solidFill>
                  <a:schemeClr val="bg1"/>
                </a:solidFill>
              </a:rPr>
              <a:t> </a:t>
            </a:r>
          </a:p>
          <a:p>
            <a:pPr algn="ctr"/>
            <a:r>
              <a:rPr lang="en-GB" sz="5500" cap="none">
                <a:solidFill>
                  <a:schemeClr val="bg1"/>
                </a:solidFill>
              </a:rPr>
              <a:t>Module Number: LCHS4009 (LON)</a:t>
            </a:r>
          </a:p>
          <a:p>
            <a:pPr algn="ctr"/>
            <a:r>
              <a:rPr lang="en-GB" sz="5500" cap="none">
                <a:solidFill>
                  <a:schemeClr val="bg1"/>
                </a:solidFill>
              </a:rPr>
              <a:t>ASSIGNMENT  NUMBER : Assignment 1</a:t>
            </a:r>
          </a:p>
          <a:p>
            <a:pPr algn="ctr"/>
            <a:endParaRPr lang="en-GB" sz="5500" cap="none">
              <a:solidFill>
                <a:schemeClr val="bg1"/>
              </a:solidFill>
            </a:endParaRPr>
          </a:p>
          <a:p>
            <a:pPr algn="ctr"/>
            <a:r>
              <a:rPr lang="en-GB" sz="5500" cap="none">
                <a:solidFill>
                  <a:schemeClr val="bg1"/>
                </a:solidFill>
              </a:rPr>
              <a:t>Student: MARGARET WILSON </a:t>
            </a:r>
          </a:p>
          <a:p>
            <a:pPr algn="ctr"/>
            <a:r>
              <a:rPr lang="en-GB" sz="5500" cap="none">
                <a:solidFill>
                  <a:schemeClr val="bg1"/>
                </a:solidFill>
              </a:rPr>
              <a:t>Student ID: 2416220</a:t>
            </a:r>
          </a:p>
          <a:p>
            <a:pPr algn="ctr"/>
            <a:r>
              <a:rPr lang="en-GB" sz="5500" cap="none">
                <a:solidFill>
                  <a:schemeClr val="bg1"/>
                </a:solidFill>
              </a:rPr>
              <a:t>Lecturer: LOU  WELLS</a:t>
            </a:r>
          </a:p>
        </p:txBody>
      </p:sp>
    </p:spTree>
    <p:extLst>
      <p:ext uri="{BB962C8B-B14F-4D97-AF65-F5344CB8AC3E}">
        <p14:creationId xmlns:p14="http://schemas.microsoft.com/office/powerpoint/2010/main" val="3189195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Introduction</a:t>
            </a:r>
          </a:p>
        </p:txBody>
      </p:sp>
      <p:sp>
        <p:nvSpPr>
          <p:cNvPr id="3" name="Content Placeholder 2"/>
          <p:cNvSpPr>
            <a:spLocks noGrp="1"/>
          </p:cNvSpPr>
          <p:nvPr>
            <p:ph idx="1"/>
          </p:nvPr>
        </p:nvSpPr>
        <p:spPr/>
        <p:txBody>
          <a:bodyPr anchor="ctr"/>
          <a:lstStyle/>
          <a:p>
            <a:r>
              <a:rPr lang="en-GB"/>
              <a:t>Understanding self-awareness supports personal and professional growth in health and social care.</a:t>
            </a:r>
          </a:p>
          <a:p>
            <a:r>
              <a:rPr lang="en-GB"/>
              <a:t>SWOT analysis helps identify strengths and areas for development.</a:t>
            </a:r>
          </a:p>
          <a:p>
            <a:r>
              <a:rPr lang="en-GB"/>
              <a:t>Focus: Becoming a Healthcare Assistant (HCA) within NHS London.</a:t>
            </a:r>
          </a:p>
        </p:txBody>
      </p:sp>
    </p:spTree>
    <p:extLst>
      <p:ext uri="{BB962C8B-B14F-4D97-AF65-F5344CB8AC3E}">
        <p14:creationId xmlns:p14="http://schemas.microsoft.com/office/powerpoint/2010/main" val="4256052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SWOT Analysis</a:t>
            </a:r>
          </a:p>
        </p:txBody>
      </p:sp>
      <p:sp>
        <p:nvSpPr>
          <p:cNvPr id="3" name="Content Placeholder 2"/>
          <p:cNvSpPr>
            <a:spLocks noGrp="1"/>
          </p:cNvSpPr>
          <p:nvPr>
            <p:ph idx="1"/>
          </p:nvPr>
        </p:nvSpPr>
        <p:spPr>
          <a:xfrm>
            <a:off x="581192" y="2209524"/>
            <a:ext cx="7162800" cy="3678303"/>
          </a:xfrm>
        </p:spPr>
        <p:txBody>
          <a:bodyPr>
            <a:noAutofit/>
          </a:bodyPr>
          <a:lstStyle/>
          <a:p>
            <a:r>
              <a:rPr lang="en-US"/>
              <a:t>SWOT Analysis is a self-evaluation tool used to identify your Strengths, Weaknesses, Opportunities, and Threats. </a:t>
            </a:r>
          </a:p>
          <a:p>
            <a:r>
              <a:rPr lang="en-US"/>
              <a:t>It helps to understand where you currently are and what areas you need to develop in order to grow personally and professionally.</a:t>
            </a:r>
          </a:p>
          <a:p>
            <a:r>
              <a:rPr lang="en-US"/>
              <a:t>It is commonly used in health and social care to support reflective practice, career planning, and professional development.</a:t>
            </a:r>
          </a:p>
        </p:txBody>
      </p:sp>
      <p:pic>
        <p:nvPicPr>
          <p:cNvPr id="5" name="Picture 4"/>
          <p:cNvPicPr>
            <a:picLocks noChangeAspect="1"/>
          </p:cNvPicPr>
          <p:nvPr/>
        </p:nvPicPr>
        <p:blipFill rotWithShape="1">
          <a:blip r:embed="rId3"/>
          <a:srcRect l="9000" r="11165"/>
          <a:stretch/>
        </p:blipFill>
        <p:spPr>
          <a:xfrm flipH="1">
            <a:off x="7968343" y="2132789"/>
            <a:ext cx="3991428" cy="3755038"/>
          </a:xfrm>
          <a:prstGeom prst="rect">
            <a:avLst/>
          </a:prstGeom>
        </p:spPr>
      </p:pic>
    </p:spTree>
    <p:extLst>
      <p:ext uri="{BB962C8B-B14F-4D97-AF65-F5344CB8AC3E}">
        <p14:creationId xmlns:p14="http://schemas.microsoft.com/office/powerpoint/2010/main" val="2995486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SWOT Importance For My PPD</a:t>
            </a:r>
            <a:endParaRPr lang="en-GB"/>
          </a:p>
        </p:txBody>
      </p:sp>
      <p:sp>
        <p:nvSpPr>
          <p:cNvPr id="9" name="Rectangle 8"/>
          <p:cNvSpPr/>
          <p:nvPr/>
        </p:nvSpPr>
        <p:spPr>
          <a:xfrm>
            <a:off x="646196" y="2130715"/>
            <a:ext cx="10899608" cy="3862596"/>
          </a:xfrm>
          <a:prstGeom prst="rect">
            <a:avLst/>
          </a:prstGeom>
        </p:spPr>
        <p:txBody>
          <a:bodyPr wrap="square">
            <a:spAutoFit/>
          </a:bodyPr>
          <a:lstStyle/>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Helps increase self-awareness, which is essential for reflective practice in health and social care.</a:t>
            </a:r>
          </a:p>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Allows me to identify my best qualities (e.g., empathy, teamwork, communication) and use them effectively in my role.</a:t>
            </a:r>
          </a:p>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Highlights areas where I need improvement, such as clinical confidence or stress management.</a:t>
            </a:r>
          </a:p>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Guides me to plan realistic career goals, such as completing NHS training or progressing towards nursing.</a:t>
            </a:r>
          </a:p>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Enables me to respond proactively to challenges in my training or workplace.</a:t>
            </a:r>
          </a:p>
          <a:p>
            <a:pPr marL="306000" lvl="0" indent="-306000">
              <a:spcBef>
                <a:spcPct val="20000"/>
              </a:spcBef>
              <a:spcAft>
                <a:spcPts val="600"/>
              </a:spcAft>
              <a:buClr>
                <a:srgbClr val="903163"/>
              </a:buClr>
              <a:buSzPct val="92000"/>
              <a:buFont typeface="Wingdings 2" panose="05020102010507070707" pitchFamily="18" charset="2"/>
              <a:buChar char=""/>
            </a:pPr>
            <a:r>
              <a:rPr lang="en-US" sz="2000">
                <a:solidFill>
                  <a:srgbClr val="3D3D3D"/>
                </a:solidFill>
                <a:latin typeface="Arial" panose="020B0604020202020204" pitchFamily="34" charset="0"/>
                <a:cs typeface="Arial" panose="020B0604020202020204" pitchFamily="34" charset="0"/>
              </a:rPr>
              <a:t>Supports development of a clear Personal Development Plan (PDP).</a:t>
            </a:r>
          </a:p>
        </p:txBody>
      </p:sp>
    </p:spTree>
    <p:extLst>
      <p:ext uri="{BB962C8B-B14F-4D97-AF65-F5344CB8AC3E}">
        <p14:creationId xmlns:p14="http://schemas.microsoft.com/office/powerpoint/2010/main" val="3955230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Strengths</a:t>
            </a:r>
          </a:p>
        </p:txBody>
      </p:sp>
      <p:sp>
        <p:nvSpPr>
          <p:cNvPr id="3" name="Content Placeholder 2"/>
          <p:cNvSpPr>
            <a:spLocks noGrp="1"/>
          </p:cNvSpPr>
          <p:nvPr>
            <p:ph idx="1"/>
          </p:nvPr>
        </p:nvSpPr>
        <p:spPr>
          <a:xfrm>
            <a:off x="581192" y="2180496"/>
            <a:ext cx="6384873" cy="3678303"/>
          </a:xfrm>
        </p:spPr>
        <p:txBody>
          <a:bodyPr anchor="ctr"/>
          <a:lstStyle/>
          <a:p>
            <a:r>
              <a:rPr lang="en-GB"/>
              <a:t>Empathy and compassion improve patient-centred care (Byrne et al., 2023).</a:t>
            </a:r>
          </a:p>
          <a:p>
            <a:r>
              <a:rPr lang="en-GB"/>
              <a:t>Strong communication promotes teamwork and safety.</a:t>
            </a:r>
          </a:p>
          <a:p>
            <a:r>
              <a:rPr lang="en-GB"/>
              <a:t>Reliable, organised, and attentive to detail.</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9734" y="2726575"/>
            <a:ext cx="4101074" cy="2735416"/>
          </a:xfrm>
          <a:prstGeom prst="rect">
            <a:avLst/>
          </a:prstGeom>
          <a:ln>
            <a:noFill/>
          </a:ln>
          <a:effectLst>
            <a:softEdge rad="112500"/>
          </a:effectLst>
        </p:spPr>
      </p:pic>
    </p:spTree>
    <p:extLst>
      <p:ext uri="{BB962C8B-B14F-4D97-AF65-F5344CB8AC3E}">
        <p14:creationId xmlns:p14="http://schemas.microsoft.com/office/powerpoint/2010/main" val="2639959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Weaknesses</a:t>
            </a:r>
          </a:p>
        </p:txBody>
      </p:sp>
      <p:sp>
        <p:nvSpPr>
          <p:cNvPr id="3" name="Content Placeholder 2"/>
          <p:cNvSpPr>
            <a:spLocks noGrp="1"/>
          </p:cNvSpPr>
          <p:nvPr>
            <p:ph idx="1"/>
          </p:nvPr>
        </p:nvSpPr>
        <p:spPr>
          <a:xfrm>
            <a:off x="581192" y="2180496"/>
            <a:ext cx="6717383" cy="3678303"/>
          </a:xfrm>
        </p:spPr>
        <p:txBody>
          <a:bodyPr anchor="ctr"/>
          <a:lstStyle/>
          <a:p>
            <a:r>
              <a:rPr lang="en-GB"/>
              <a:t>Limited hands-on clinical experience.</a:t>
            </a:r>
          </a:p>
          <a:p>
            <a:r>
              <a:rPr lang="en-GB"/>
              <a:t>Nervousness in unfamiliar environments.</a:t>
            </a:r>
          </a:p>
          <a:p>
            <a:r>
              <a:rPr lang="en-GB"/>
              <a:t>Perfectionism under pressure may increase stress (Page et al., 2018).</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8575" y="2681064"/>
            <a:ext cx="4312232" cy="2677165"/>
          </a:xfrm>
          <a:prstGeom prst="rect">
            <a:avLst/>
          </a:prstGeom>
          <a:ln>
            <a:noFill/>
          </a:ln>
          <a:effectLst>
            <a:softEdge rad="112500"/>
          </a:effectLst>
        </p:spPr>
      </p:pic>
    </p:spTree>
    <p:extLst>
      <p:ext uri="{BB962C8B-B14F-4D97-AF65-F5344CB8AC3E}">
        <p14:creationId xmlns:p14="http://schemas.microsoft.com/office/powerpoint/2010/main" val="1106964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Opportunities</a:t>
            </a:r>
          </a:p>
        </p:txBody>
      </p:sp>
      <p:sp>
        <p:nvSpPr>
          <p:cNvPr id="3" name="Content Placeholder 2"/>
          <p:cNvSpPr>
            <a:spLocks noGrp="1"/>
          </p:cNvSpPr>
          <p:nvPr>
            <p:ph idx="1"/>
          </p:nvPr>
        </p:nvSpPr>
        <p:spPr>
          <a:xfrm>
            <a:off x="581193" y="2180496"/>
            <a:ext cx="6418124" cy="3678303"/>
          </a:xfrm>
        </p:spPr>
        <p:txBody>
          <a:bodyPr anchor="ctr"/>
          <a:lstStyle/>
          <a:p>
            <a:r>
              <a:rPr lang="en-GB"/>
              <a:t>NHS training and mentorship programmes.</a:t>
            </a:r>
          </a:p>
          <a:p>
            <a:r>
              <a:rPr lang="en-GB"/>
              <a:t>Continued Professional Development (CPD) and learning modules.</a:t>
            </a:r>
          </a:p>
          <a:p>
            <a:r>
              <a:rPr lang="en-GB"/>
              <a:t>High demand for HCAs in London.</a:t>
            </a:r>
          </a:p>
          <a:p>
            <a:r>
              <a:rPr lang="en-GB"/>
              <a:t>Opportunities for progression to nursing or senior roles.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7095" y="2697985"/>
            <a:ext cx="4413712" cy="2854917"/>
          </a:xfrm>
          <a:prstGeom prst="rect">
            <a:avLst/>
          </a:prstGeom>
          <a:ln>
            <a:noFill/>
          </a:ln>
          <a:effectLst>
            <a:softEdge rad="112500"/>
          </a:effectLst>
        </p:spPr>
      </p:pic>
    </p:spTree>
    <p:extLst>
      <p:ext uri="{BB962C8B-B14F-4D97-AF65-F5344CB8AC3E}">
        <p14:creationId xmlns:p14="http://schemas.microsoft.com/office/powerpoint/2010/main" val="4290091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Threats</a:t>
            </a:r>
          </a:p>
        </p:txBody>
      </p:sp>
      <p:graphicFrame>
        <p:nvGraphicFramePr>
          <p:cNvPr id="5" name="Diagram 4"/>
          <p:cNvGraphicFramePr/>
          <p:nvPr>
            <p:extLst>
              <p:ext uri="{D42A27DB-BD31-4B8C-83A1-F6EECF244321}">
                <p14:modId xmlns:p14="http://schemas.microsoft.com/office/powerpoint/2010/main" val="2061407894"/>
              </p:ext>
            </p:extLst>
          </p:nvPr>
        </p:nvGraphicFramePr>
        <p:xfrm>
          <a:off x="581192" y="2643448"/>
          <a:ext cx="11029616" cy="30590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4428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Using Strengths to Grow</a:t>
            </a:r>
          </a:p>
        </p:txBody>
      </p:sp>
      <p:sp>
        <p:nvSpPr>
          <p:cNvPr id="3" name="Content Placeholder 2"/>
          <p:cNvSpPr>
            <a:spLocks noGrp="1"/>
          </p:cNvSpPr>
          <p:nvPr>
            <p:ph idx="1"/>
          </p:nvPr>
        </p:nvSpPr>
        <p:spPr>
          <a:xfrm>
            <a:off x="581193" y="2180496"/>
            <a:ext cx="6289282" cy="3678303"/>
          </a:xfrm>
        </p:spPr>
        <p:txBody>
          <a:bodyPr anchor="ctr"/>
          <a:lstStyle/>
          <a:p>
            <a:r>
              <a:rPr lang="en-GB"/>
              <a:t>Use communication to overcome anxiety (Weiner and Cole, 2004).</a:t>
            </a:r>
          </a:p>
          <a:p>
            <a:r>
              <a:rPr lang="en-GB"/>
              <a:t>Apply reflection to improve confidence.</a:t>
            </a:r>
          </a:p>
          <a:p>
            <a:r>
              <a:rPr lang="en-GB"/>
              <a:t>Use teamwork and reliability to build mentorship opportunities.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0474" y="2597547"/>
            <a:ext cx="4740333" cy="2844200"/>
          </a:xfrm>
          <a:prstGeom prst="rect">
            <a:avLst/>
          </a:prstGeom>
          <a:ln>
            <a:noFill/>
          </a:ln>
          <a:effectLst>
            <a:softEdge rad="112500"/>
          </a:effectLst>
        </p:spPr>
      </p:pic>
    </p:spTree>
    <p:extLst>
      <p:ext uri="{BB962C8B-B14F-4D97-AF65-F5344CB8AC3E}">
        <p14:creationId xmlns:p14="http://schemas.microsoft.com/office/powerpoint/2010/main" val="1074084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Conclusion</a:t>
            </a:r>
          </a:p>
        </p:txBody>
      </p:sp>
      <p:sp>
        <p:nvSpPr>
          <p:cNvPr id="3" name="Content Placeholder 2"/>
          <p:cNvSpPr>
            <a:spLocks noGrp="1"/>
          </p:cNvSpPr>
          <p:nvPr>
            <p:ph idx="1"/>
          </p:nvPr>
        </p:nvSpPr>
        <p:spPr/>
        <p:txBody>
          <a:bodyPr anchor="ctr"/>
          <a:lstStyle/>
          <a:p>
            <a:r>
              <a:rPr lang="en-GB"/>
              <a:t>Self-awareness enhances personal and professional growth </a:t>
            </a:r>
            <a:r>
              <a:rPr lang="en-US"/>
              <a:t>(London, </a:t>
            </a:r>
            <a:r>
              <a:rPr lang="en-US" err="1"/>
              <a:t>Sessa</a:t>
            </a:r>
            <a:r>
              <a:rPr lang="en-US"/>
              <a:t> and Shelley, 2023)</a:t>
            </a:r>
            <a:r>
              <a:rPr lang="en-GB"/>
              <a:t>.</a:t>
            </a:r>
          </a:p>
          <a:p>
            <a:r>
              <a:rPr lang="en-GB"/>
              <a:t>Reflection and CPD build competence and confidence.</a:t>
            </a:r>
          </a:p>
          <a:p>
            <a:r>
              <a:rPr lang="en-GB"/>
              <a:t>My action plan: continuous reflection, mentorship, and learning.</a:t>
            </a:r>
          </a:p>
        </p:txBody>
      </p:sp>
    </p:spTree>
    <p:extLst>
      <p:ext uri="{BB962C8B-B14F-4D97-AF65-F5344CB8AC3E}">
        <p14:creationId xmlns:p14="http://schemas.microsoft.com/office/powerpoint/2010/main" val="3343069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References </a:t>
            </a:r>
          </a:p>
        </p:txBody>
      </p:sp>
      <p:sp>
        <p:nvSpPr>
          <p:cNvPr id="3" name="Content Placeholder 2"/>
          <p:cNvSpPr>
            <a:spLocks noGrp="1"/>
          </p:cNvSpPr>
          <p:nvPr>
            <p:ph idx="1"/>
          </p:nvPr>
        </p:nvSpPr>
        <p:spPr/>
        <p:txBody>
          <a:bodyPr>
            <a:noAutofit/>
          </a:bodyPr>
          <a:lstStyle/>
          <a:p>
            <a:r>
              <a:rPr lang="en-GB" sz="1600"/>
              <a:t>Byrne, M., Eduardo, C., Daly, S., </a:t>
            </a:r>
            <a:r>
              <a:rPr lang="en-GB" sz="1600" err="1"/>
              <a:t>Lok</a:t>
            </a:r>
            <a:r>
              <a:rPr lang="en-GB" sz="1600"/>
              <a:t>, B. and Miles, A. (2023). The Current State of empathy, Compassion and person-centred Communication Training in healthcare: an Umbrella Review. </a:t>
            </a:r>
            <a:r>
              <a:rPr lang="en-GB" sz="1600" i="1"/>
              <a:t>Patient Education and </a:t>
            </a:r>
            <a:r>
              <a:rPr lang="en-GB" sz="1600" i="1" err="1"/>
              <a:t>Counseling</a:t>
            </a:r>
            <a:r>
              <a:rPr lang="en-GB" sz="1600"/>
              <a:t>, [online] 119(108063), pp.108063–108063. </a:t>
            </a:r>
            <a:r>
              <a:rPr lang="en-GB" sz="1600" err="1"/>
              <a:t>doi:https</a:t>
            </a:r>
            <a:r>
              <a:rPr lang="en-GB" sz="1600"/>
              <a:t>://doi.org/10.1016/j.pec.2023.108063.</a:t>
            </a:r>
          </a:p>
          <a:p>
            <a:r>
              <a:rPr lang="en-GB" sz="1600"/>
              <a:t>Lilly, C.M., </a:t>
            </a:r>
            <a:r>
              <a:rPr lang="en-GB" sz="1600" err="1"/>
              <a:t>Cucchi</a:t>
            </a:r>
            <a:r>
              <a:rPr lang="en-GB" sz="1600"/>
              <a:t>, E., Marshall, N. and Katz, A. (2019). Battling Intensivist Burnout. </a:t>
            </a:r>
            <a:r>
              <a:rPr lang="en-GB" sz="1600" i="1"/>
              <a:t>Chest</a:t>
            </a:r>
            <a:r>
              <a:rPr lang="en-GB" sz="1600"/>
              <a:t>, [online] 156(5), pp.1001–1007. </a:t>
            </a:r>
            <a:r>
              <a:rPr lang="en-GB" sz="1600" err="1"/>
              <a:t>doi:https</a:t>
            </a:r>
            <a:r>
              <a:rPr lang="en-GB" sz="1600"/>
              <a:t>://doi.org/10.1016/j.chest.2019.04.103.</a:t>
            </a:r>
          </a:p>
          <a:p>
            <a:r>
              <a:rPr lang="en-GB" sz="1600"/>
              <a:t>London, M., </a:t>
            </a:r>
            <a:r>
              <a:rPr lang="en-GB" sz="1600" err="1"/>
              <a:t>Sessa</a:t>
            </a:r>
            <a:r>
              <a:rPr lang="en-GB" sz="1600"/>
              <a:t>, V.I. and Shelley, L.A. (2023). Developing self-awareness: Learning processes for self- and interpersonal growth. </a:t>
            </a:r>
            <a:r>
              <a:rPr lang="en-GB" sz="1600" i="1"/>
              <a:t>Annual Review of Organizational Psychology and Organizational </a:t>
            </a:r>
            <a:r>
              <a:rPr lang="en-GB" sz="1600" i="1" err="1"/>
              <a:t>Behavior</a:t>
            </a:r>
            <a:r>
              <a:rPr lang="en-GB" sz="1600"/>
              <a:t>, 10(1), pp.261–288.</a:t>
            </a:r>
          </a:p>
          <a:p>
            <a:r>
              <a:rPr lang="en-GB" sz="1600"/>
              <a:t>Page, M.J., Hill, A.P., Kavanagh, O. and Jones, S. (2018). Multidimensional perfectionism and cortisol stress response in non-clinical populations: A systematic review and evaluation. </a:t>
            </a:r>
            <a:r>
              <a:rPr lang="en-GB" sz="1600" i="1"/>
              <a:t>Personality and Individual Differences</a:t>
            </a:r>
            <a:r>
              <a:rPr lang="en-GB" sz="1600"/>
              <a:t>, 124, pp.16–24. </a:t>
            </a:r>
            <a:r>
              <a:rPr lang="en-GB" sz="1600" err="1"/>
              <a:t>doi:https</a:t>
            </a:r>
            <a:r>
              <a:rPr lang="en-GB" sz="1600"/>
              <a:t>://doi.org/10.1016/j.paid.2017.11.037.</a:t>
            </a:r>
          </a:p>
          <a:p>
            <a:r>
              <a:rPr lang="en-GB" sz="1600"/>
              <a:t>Weiner, J.S. and Cole, S.A. (2004). Three Principles to Improve Clinician Communication for Advance Care Planning: Overcoming Emotional, Cognitive, and Skill Barriers. </a:t>
            </a:r>
            <a:r>
              <a:rPr lang="en-GB" sz="1600" i="1"/>
              <a:t>Journal of Palliative Medicine</a:t>
            </a:r>
            <a:r>
              <a:rPr lang="en-GB" sz="1600"/>
              <a:t>, 7(6), pp.817–829. </a:t>
            </a:r>
            <a:r>
              <a:rPr lang="en-GB" sz="1600" err="1"/>
              <a:t>doi:https</a:t>
            </a:r>
            <a:r>
              <a:rPr lang="en-GB" sz="1600"/>
              <a:t>://doi.org/10.1089/jpm.2004.7.817.</a:t>
            </a:r>
          </a:p>
        </p:txBody>
      </p:sp>
    </p:spTree>
    <p:extLst>
      <p:ext uri="{BB962C8B-B14F-4D97-AF65-F5344CB8AC3E}">
        <p14:creationId xmlns:p14="http://schemas.microsoft.com/office/powerpoint/2010/main" val="3077550645"/>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Application>Microsoft Office PowerPoint</Application>
  <PresentationFormat>Widescreen</PresentationFormat>
  <Slides>11</Slides>
  <Notes>8</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Dividend</vt:lpstr>
      <vt:lpstr>My Personal SWOT Analysis and Professional Development as a Healthcare Assistant (HCA), NHS London</vt:lpstr>
      <vt:lpstr>Introduction</vt:lpstr>
      <vt:lpstr>SWOT Analysis</vt:lpstr>
      <vt:lpstr>SWOT Importance For My PPD</vt:lpstr>
      <vt:lpstr>Strengths</vt:lpstr>
      <vt:lpstr>Weaknesses</vt:lpstr>
      <vt:lpstr>Opportunities</vt:lpstr>
      <vt:lpstr>Threats</vt:lpstr>
      <vt:lpstr>Using Strengths to Grow</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Personal SWOT Analysis and Professional Development as a Healthcare Assistant (HCA), NHS Wales</dc:title>
  <dc:creator>Author</dc:creator>
  <cp:revision>1</cp:revision>
  <dcterms:created xsi:type="dcterms:W3CDTF">2025-10-21T18:01:42Z</dcterms:created>
  <dcterms:modified xsi:type="dcterms:W3CDTF">2025-11-09T23:32:37Z</dcterms:modified>
</cp:coreProperties>
</file>