
<file path=[Content_Types].xml><?xml version="1.0" encoding="utf-8"?>
<Types xmlns="http://schemas.openxmlformats.org/package/2006/content-types">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2676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68" d="100"/>
          <a:sy n="68" d="100"/>
        </p:scale>
        <p:origin x="79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20942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introduce the normal breast which is an organised glandular and supportive structure. Let Margaret know that each breast has lobules, which make milk, and ducts/ducts lead secretions towards the nipple, although she is post-menopausal. The significance of the epithelial lining is that the majority of cases of breast cancer develop in the ductal or lobular cells. Myoepithelial cells assist in maintaining the duct structure, and support is provided by the stroma, fat, vessels and connective tissue. Mark lymphatic drainage – particularly to the axillary nodes – as this is the reason why the assessment of the nodes is so central to the staging process, the planning of treatment and is used to monitor for dissemination of the disease in breast cancer. This forms the basis for the care plan decisions clinically.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illustrates change of function that occurs in invasive ductal carcinoma. Start with the cells: mutations enable the uncontrolled proliferation of cells in the duct's lining. Then explain regulatory failure - damaged cells not allowed to undergo apoptosis - and continue growing. Disease may be invasive and/or metastatic if malignant cells penetrate the basement membrane. This is because ducts, lobules and surrounding tissues have been distorted, which can result in a lump, a change in the skin, a change in the nipple or pain. Cancer cells may also invade the lymphatic channels or blood vessels systemically, first migrating to the nearby nodes and later to an organ like bone, lung, liver or brain. This sequence is to good account of staging.</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Introducing the fictional patient here named Margaret Hughes, for whom the care plan will serve as a guideline for the discussion. She is a fifty-eight year old retired woman living alone in Manchester, and therefore social support, health literacy, transport and emotional wellbeing should also be taken into consideration in addition to the clinical needs. She has a diagnosis of stage II invasive ductal carcinoma which indicates that the disease may still be curable with appropriate coordinated treatment. Her lifestyle risk factors apply: sedentary behaviour, moderate alcohol consumption, high fat diet and twenty-nine BMI. Make it clear that in fact this is not a fault in Margaret, but it highlights areas that can be changed and where helpful nursing guidance could help to minimise the risk of recurrence and enhance recovery during treatment.</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about the association between Margaret's profile and known disease-specific risks. Age is a factor, as breast cancer rates start to rise past the age of fifty. Enhanced life long exposure to estrogens occurs in those with early menarche, who are nulliparous (those who have not given birth at all) or who have had hormone therapy before. If breast cancer occurs in the mother, it is concerning for inherited susceptibility of course particularly if there was a diagnosis of breast cancer at an early age due to the breast cancer. Family history assessment, including referral, for predisposition to BRCA, should therefore be considered if the criteria are met. The key message is that risk assessment is not just descriptive - it is useful to genetic counselling, to watch for other relatives and to understand treatment options and Margaret's diagnosis.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Outline the basic treatment and nursing care plan using this slide. Stage II invasive ductal carcinoma is usually treated with both local and systemic therapies, that is, surgery and possibly radiotherapy, if indicated, and chemotherapy and/or endocrine therapy if receptors also indicate benefit. Nursing support throughout the entire pathway. The nurse writes out a checklist and reviews with Margaret before surgery. Post-surgical considerations include monitoring of wounds, pain management, prevention of infections, learning the basics of lymphoedema, nutrition and emotional evaluation. Lifestyle suggestions should be realistic and caring, such as to try to drink less alcohol, engage in more physical activity (gradually), increase diet quality, and to try to achieve a healthy weight during survivorship care.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this slide is to highlight the importance of ongoing monitoring and adjustment, of the care plan. Humoral screening with an annual mammography provides opportunities for early detection of recurrence or new disease in the breast. Clinical review at 3-6 months time intervals initially enables evaluation of symptoms, wound healing, side effects of the treatment and the psychosocial needs as well as compliance with the endocrine therapy, if it is indicated. This blood test can be ordered to check for tolerance to treatment and check the function of these organs particularly with chemotherapy treatment. This multidisciplinary team is necessary as every specialist brings their own expertise, such as the surgeon, oncologist, breast care nurse, radiologist and pathologist etc. Margaret needs to be engaged in goal setting, goal review discussions and decisions regarding tolerability.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communicating, illustrate that person centredness is as important as clinical treatment. Due to her living alone Margaret may be shocked, frightened or overwhelmed. Avoid jargon and complex language; avoid asking if it is clear; check for understanding with an open question. Active listening will allow for the identification of any concerns related to surgery, body image, finances, transport or recurrence. Shared decision-making involves discussing the options, risks, benefits, and probable side effects with Margaret to give her an opportunity to consider these aspects. Information shall be provided both verbally and written which should clarify what is said verbally. Advice on mentioned emotional, benefits or practical support services can be given throughout Margaret's cancer journey through referral to Macmillan or local cancer support services.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summary content slide highlighting how the care of Margaret is based on an ethical foundation. Autonomy does not mean that she needs to be informed, nor that she is confined to enjoying the choices she desires but has not professional medical advice for, nor that she is required to consent to all choices, even when they are contrary to her desires. Confidentiality – Her diagnosis, results and personal situation is revealed only with the consent and clinical need of appropriate parties. The team should make efforts to promote overall wellbeing, not just tumour control, which is defined by beneficence. Non-maleficence is considering the benefits with the potential harms and these may include fatigue, nausea, lymphoedema, fertility and any psychological distress. Equality of access to the NHS, irrespective of age, income, location or social background, is vital to justice. Ethical care, therefore, is pragmatic, relational and ongoing, throughout care settings and decisions.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dirty="0"/>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dirty="0"/>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2B1620"/>
        </a:solidFill>
        <a:effectLst/>
      </p:bgPr>
    </p:bg>
    <p:spTree>
      <p:nvGrpSpPr>
        <p:cNvPr id="1" name=""/>
        <p:cNvGrpSpPr/>
        <p:nvPr/>
      </p:nvGrpSpPr>
      <p:grpSpPr>
        <a:xfrm>
          <a:off x="0" y="0"/>
          <a:ext cx="0" cy="0"/>
          <a:chOff x="0" y="0"/>
          <a:chExt cx="0" cy="0"/>
        </a:xfrm>
      </p:grpSpPr>
      <p:sp>
        <p:nvSpPr>
          <p:cNvPr id="4" name="Text 2"/>
          <p:cNvSpPr/>
          <p:nvPr/>
        </p:nvSpPr>
        <p:spPr>
          <a:xfrm>
            <a:off x="731519" y="599019"/>
            <a:ext cx="6223241" cy="1220071"/>
          </a:xfrm>
          <a:prstGeom prst="rect">
            <a:avLst/>
          </a:prstGeom>
          <a:noFill/>
          <a:ln/>
        </p:spPr>
        <p:txBody>
          <a:bodyPr wrap="square" lIns="0" tIns="0" rIns="0" bIns="0" rtlCol="0" anchor="ctr"/>
          <a:lstStyle/>
          <a:p>
            <a:pPr marL="0" indent="0">
              <a:buNone/>
            </a:pPr>
            <a:r>
              <a:rPr lang="en-GB" sz="2800" b="1" kern="0" dirty="0">
                <a:solidFill>
                  <a:schemeClr val="bg1"/>
                </a:solidFill>
                <a:latin typeface="Calibri" pitchFamily="34" charset="0"/>
                <a:ea typeface="Calibri" pitchFamily="34" charset="-122"/>
                <a:cs typeface="Calibri" pitchFamily="34" charset="-120"/>
              </a:rPr>
              <a:t>Programme: BSc Health and Social Care </a:t>
            </a:r>
          </a:p>
          <a:p>
            <a:pPr marL="0" indent="0">
              <a:buNone/>
            </a:pPr>
            <a:r>
              <a:rPr lang="en-GB" sz="2800" b="1" kern="0" dirty="0">
                <a:solidFill>
                  <a:schemeClr val="bg1"/>
                </a:solidFill>
                <a:latin typeface="Calibri" pitchFamily="34" charset="0"/>
                <a:ea typeface="Calibri" pitchFamily="34" charset="-122"/>
                <a:cs typeface="Calibri" pitchFamily="34" charset="-120"/>
              </a:rPr>
              <a:t>Module: </a:t>
            </a:r>
            <a:r>
              <a:rPr lang="en-US" sz="2800" b="1" kern="0" dirty="0">
                <a:solidFill>
                  <a:schemeClr val="bg1"/>
                </a:solidFill>
                <a:latin typeface="Calibri" pitchFamily="34" charset="0"/>
                <a:ea typeface="Calibri" pitchFamily="34" charset="-122"/>
                <a:cs typeface="Calibri" pitchFamily="34" charset="-120"/>
              </a:rPr>
              <a:t>Introduction to Physiology</a:t>
            </a:r>
            <a:endParaRPr lang="en-US" sz="2800" dirty="0">
              <a:solidFill>
                <a:schemeClr val="bg1"/>
              </a:solidFill>
            </a:endParaRPr>
          </a:p>
        </p:txBody>
      </p:sp>
      <p:sp>
        <p:nvSpPr>
          <p:cNvPr id="6" name="Text 4"/>
          <p:cNvSpPr/>
          <p:nvPr/>
        </p:nvSpPr>
        <p:spPr>
          <a:xfrm>
            <a:off x="731519" y="4697244"/>
            <a:ext cx="9942529" cy="1152880"/>
          </a:xfrm>
          <a:prstGeom prst="rect">
            <a:avLst/>
          </a:prstGeom>
          <a:noFill/>
          <a:ln/>
        </p:spPr>
        <p:txBody>
          <a:bodyPr wrap="square" lIns="0" tIns="0" rIns="0" bIns="0" rtlCol="0" anchor="ctr"/>
          <a:lstStyle/>
          <a:p>
            <a:pPr marL="0" indent="0">
              <a:lnSpc>
                <a:spcPct val="130000"/>
              </a:lnSpc>
              <a:buNone/>
            </a:pPr>
            <a:r>
              <a:rPr lang="en-US" sz="2000" b="1" dirty="0">
                <a:solidFill>
                  <a:schemeClr val="bg1"/>
                </a:solidFill>
                <a:latin typeface="Calibri" pitchFamily="34" charset="0"/>
                <a:ea typeface="Calibri" pitchFamily="34" charset="-122"/>
                <a:cs typeface="Calibri" pitchFamily="34" charset="-120"/>
              </a:rPr>
              <a:t>Title: Breast Cancer - An evidence-based Care Plan for a fictional patient, Margaret Hughes,</a:t>
            </a:r>
            <a:r>
              <a:rPr lang="en-US" sz="2000" b="1" dirty="0">
                <a:solidFill>
                  <a:schemeClr val="bg1"/>
                </a:solidFill>
              </a:rPr>
              <a:t> </a:t>
            </a:r>
            <a:r>
              <a:rPr lang="en-US" sz="2000" b="1" dirty="0">
                <a:solidFill>
                  <a:schemeClr val="bg1"/>
                </a:solidFill>
                <a:latin typeface="Calibri" pitchFamily="34" charset="0"/>
                <a:ea typeface="Calibri" pitchFamily="34" charset="-122"/>
                <a:cs typeface="Calibri" pitchFamily="34" charset="-120"/>
              </a:rPr>
              <a:t>grounded in NHS and NICE guidance</a:t>
            </a:r>
            <a:endParaRPr lang="en-US" sz="2000" b="1" dirty="0">
              <a:solidFill>
                <a:schemeClr val="bg1"/>
              </a:solidFill>
            </a:endParaRPr>
          </a:p>
        </p:txBody>
      </p:sp>
      <p:sp>
        <p:nvSpPr>
          <p:cNvPr id="7" name="Text 5"/>
          <p:cNvSpPr/>
          <p:nvPr/>
        </p:nvSpPr>
        <p:spPr>
          <a:xfrm>
            <a:off x="731519" y="4140600"/>
            <a:ext cx="5860386" cy="769099"/>
          </a:xfrm>
          <a:prstGeom prst="rect">
            <a:avLst/>
          </a:prstGeom>
          <a:noFill/>
          <a:ln/>
        </p:spPr>
        <p:txBody>
          <a:bodyPr wrap="square" lIns="0" tIns="0" rIns="0" bIns="0" rtlCol="0" anchor="ctr"/>
          <a:lstStyle/>
          <a:p>
            <a:pPr marL="0" indent="0">
              <a:buNone/>
            </a:pPr>
            <a:r>
              <a:rPr lang="en-US" sz="3200" b="1" dirty="0">
                <a:solidFill>
                  <a:schemeClr val="bg1"/>
                </a:solidFill>
                <a:latin typeface="Calibri" pitchFamily="34" charset="0"/>
                <a:ea typeface="Calibri" pitchFamily="34" charset="-122"/>
                <a:cs typeface="Calibri" pitchFamily="34" charset="-120"/>
              </a:rPr>
              <a:t>Category: Cancers</a:t>
            </a:r>
            <a:endParaRPr lang="en-US" sz="3200" b="1" dirty="0">
              <a:solidFill>
                <a:schemeClr val="bg1"/>
              </a:solidFill>
            </a:endParaRPr>
          </a:p>
        </p:txBody>
      </p:sp>
      <p:sp>
        <p:nvSpPr>
          <p:cNvPr id="3" name="TextBox 2">
            <a:extLst>
              <a:ext uri="{FF2B5EF4-FFF2-40B4-BE49-F238E27FC236}">
                <a16:creationId xmlns:a16="http://schemas.microsoft.com/office/drawing/2014/main" id="{631A9DD3-D18C-F8D8-1D78-2360BF05E2E0}"/>
              </a:ext>
            </a:extLst>
          </p:cNvPr>
          <p:cNvSpPr txBox="1"/>
          <p:nvPr/>
        </p:nvSpPr>
        <p:spPr>
          <a:xfrm>
            <a:off x="731519" y="1819092"/>
            <a:ext cx="8884195" cy="2533963"/>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b="1" dirty="0">
                <a:solidFill>
                  <a:schemeClr val="bg1"/>
                </a:solidFill>
                <a:latin typeface="Arial" panose="020B0604020202020204" pitchFamily="34" charset="0"/>
                <a:ea typeface="Cambria" panose="02040503050406030204" pitchFamily="18" charset="0"/>
                <a:cs typeface="Arial" panose="020B0604020202020204" pitchFamily="34" charset="0"/>
              </a:rPr>
              <a:t>Student name: Sabbir Ahmed</a:t>
            </a:r>
            <a:endParaRPr lang="en-GB" b="1" dirty="0">
              <a:solidFill>
                <a:schemeClr val="bg1"/>
              </a:solidFill>
              <a:latin typeface="Arial" panose="020B0604020202020204" pitchFamily="34" charset="0"/>
              <a:ea typeface="Cambria" panose="02040503050406030204" pitchFamily="18" charset="0"/>
              <a:cs typeface="Arial" panose="020B0604020202020204" pitchFamily="34" charset="0"/>
            </a:endParaRPr>
          </a:p>
          <a:p>
            <a:pPr marL="285750" indent="-285750">
              <a:lnSpc>
                <a:spcPct val="150000"/>
              </a:lnSpc>
              <a:buFont typeface="Arial" panose="020B0604020202020204" pitchFamily="34" charset="0"/>
              <a:buChar char="•"/>
            </a:pPr>
            <a:r>
              <a:rPr lang="en-US" b="1" dirty="0">
                <a:solidFill>
                  <a:schemeClr val="bg1"/>
                </a:solidFill>
                <a:latin typeface="Arial" panose="020B0604020202020204" pitchFamily="34" charset="0"/>
                <a:ea typeface="Cambria" panose="02040503050406030204" pitchFamily="18" charset="0"/>
                <a:cs typeface="Arial" panose="020B0604020202020204" pitchFamily="34" charset="0"/>
              </a:rPr>
              <a:t>Student ID number: 2435269</a:t>
            </a:r>
            <a:endParaRPr lang="en-GB" b="1" dirty="0">
              <a:solidFill>
                <a:schemeClr val="bg1"/>
              </a:solidFill>
              <a:latin typeface="Arial" panose="020B0604020202020204" pitchFamily="34" charset="0"/>
              <a:ea typeface="Cambria" panose="02040503050406030204" pitchFamily="18" charset="0"/>
              <a:cs typeface="Arial" panose="020B0604020202020204" pitchFamily="34" charset="0"/>
            </a:endParaRPr>
          </a:p>
          <a:p>
            <a:pPr marL="285750" indent="-285750">
              <a:lnSpc>
                <a:spcPct val="150000"/>
              </a:lnSpc>
              <a:buFont typeface="Arial" panose="020B0604020202020204" pitchFamily="34" charset="0"/>
              <a:buChar char="•"/>
            </a:pPr>
            <a:r>
              <a:rPr lang="en-GB" b="1" dirty="0">
                <a:solidFill>
                  <a:schemeClr val="bg1"/>
                </a:solidFill>
                <a:latin typeface="Arial" panose="020B0604020202020204" pitchFamily="34" charset="0"/>
                <a:ea typeface="Cambria" panose="02040503050406030204" pitchFamily="18" charset="0"/>
                <a:cs typeface="Arial" panose="020B0604020202020204" pitchFamily="34" charset="0"/>
              </a:rPr>
              <a:t>Module code: BMHP5023</a:t>
            </a:r>
          </a:p>
          <a:p>
            <a:pPr marL="285750" indent="-285750">
              <a:buFont typeface="Arial" panose="020B0604020202020204" pitchFamily="34" charset="0"/>
              <a:buChar char="•"/>
            </a:pPr>
            <a:r>
              <a:rPr lang="en-GB" b="1" dirty="0">
                <a:solidFill>
                  <a:schemeClr val="bg1"/>
                </a:solidFill>
                <a:latin typeface="Arial" panose="020B0604020202020204" pitchFamily="34" charset="0"/>
                <a:ea typeface="Cambria" panose="02040503050406030204" pitchFamily="18" charset="0"/>
                <a:cs typeface="Arial" panose="020B0604020202020204" pitchFamily="34" charset="0"/>
              </a:rPr>
              <a:t>Lecturer: </a:t>
            </a:r>
            <a:r>
              <a:rPr lang="en-GB" b="1" i="0" dirty="0">
                <a:solidFill>
                  <a:schemeClr val="bg1"/>
                </a:solidFill>
                <a:effectLst/>
                <a:latin typeface="Arial" panose="020B0604020202020204" pitchFamily="34" charset="0"/>
                <a:cs typeface="Arial" panose="020B0604020202020204" pitchFamily="34" charset="0"/>
              </a:rPr>
              <a:t> Shaila Hussain</a:t>
            </a:r>
          </a:p>
          <a:p>
            <a:pPr marL="285750" indent="-285750">
              <a:buFont typeface="Arial" panose="020B0604020202020204" pitchFamily="34" charset="0"/>
              <a:buChar char="•"/>
            </a:pPr>
            <a:r>
              <a:rPr lang="en-GB" b="1" dirty="0">
                <a:solidFill>
                  <a:schemeClr val="bg1"/>
                </a:solidFill>
                <a:latin typeface="Arial" panose="020B0604020202020204" pitchFamily="34" charset="0"/>
                <a:cs typeface="Arial" panose="020B0604020202020204" pitchFamily="34" charset="0"/>
              </a:rPr>
              <a:t>Assignment Title: component 2 presentation (PowerPoint with voice-over)</a:t>
            </a:r>
          </a:p>
          <a:p>
            <a:pPr marL="285750" indent="-285750">
              <a:buFont typeface="Arial" panose="020B0604020202020204" pitchFamily="34" charset="0"/>
              <a:buChar char="•"/>
            </a:pPr>
            <a:endParaRPr lang="en-GB" b="1" dirty="0">
              <a:solidFill>
                <a:schemeClr val="bg1"/>
              </a:solidFill>
              <a:effectLst/>
              <a:latin typeface="Arial" panose="020B0604020202020204" pitchFamily="34" charset="0"/>
              <a:cs typeface="Arial" panose="020B0604020202020204" pitchFamily="34" charset="0"/>
            </a:endParaRPr>
          </a:p>
          <a:p>
            <a:pPr>
              <a:lnSpc>
                <a:spcPct val="150000"/>
              </a:lnSpc>
            </a:pPr>
            <a:endParaRPr lang="en-US" dirty="0">
              <a:solidFill>
                <a:schemeClr val="bg1"/>
              </a:solidFill>
              <a:latin typeface="Cambria" panose="02040503050406030204" pitchFamily="18" charset="0"/>
              <a:ea typeface="Cambria" panose="020405030504060302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3840480" cy="6858000"/>
          </a:xfrm>
          <a:prstGeom prst="rect">
            <a:avLst/>
          </a:prstGeom>
          <a:solidFill>
            <a:srgbClr val="ECE2D0"/>
          </a:solidFill>
          <a:ln/>
        </p:spPr>
      </p:sp>
      <p:sp>
        <p:nvSpPr>
          <p:cNvPr id="3" name="Text 1"/>
          <p:cNvSpPr/>
          <p:nvPr/>
        </p:nvSpPr>
        <p:spPr>
          <a:xfrm>
            <a:off x="457200" y="457200"/>
            <a:ext cx="1828800" cy="914400"/>
          </a:xfrm>
          <a:prstGeom prst="rect">
            <a:avLst/>
          </a:prstGeom>
          <a:noFill/>
          <a:ln/>
        </p:spPr>
        <p:txBody>
          <a:bodyPr wrap="square" lIns="0" tIns="0" rIns="0" bIns="0" rtlCol="0" anchor="ctr"/>
          <a:lstStyle/>
          <a:p>
            <a:pPr marL="0" indent="0">
              <a:buNone/>
            </a:pPr>
            <a:r>
              <a:rPr lang="en-US" sz="5400" b="1" dirty="0">
                <a:solidFill>
                  <a:srgbClr val="A26769"/>
                </a:solidFill>
                <a:latin typeface="Cambria" pitchFamily="34" charset="0"/>
                <a:ea typeface="Cambria" pitchFamily="34" charset="-122"/>
                <a:cs typeface="Cambria" pitchFamily="34" charset="-120"/>
              </a:rPr>
              <a:t>01</a:t>
            </a:r>
            <a:endParaRPr lang="en-US" sz="5400" dirty="0"/>
          </a:p>
        </p:txBody>
      </p:sp>
      <p:sp>
        <p:nvSpPr>
          <p:cNvPr id="4" name="Text 2"/>
          <p:cNvSpPr/>
          <p:nvPr/>
        </p:nvSpPr>
        <p:spPr>
          <a:xfrm>
            <a:off x="457200" y="1371600"/>
            <a:ext cx="3108960" cy="1463040"/>
          </a:xfrm>
          <a:prstGeom prst="rect">
            <a:avLst/>
          </a:prstGeom>
          <a:noFill/>
          <a:ln/>
        </p:spPr>
        <p:txBody>
          <a:bodyPr wrap="square" lIns="0" tIns="0" rIns="0" bIns="0" rtlCol="0" anchor="ctr"/>
          <a:lstStyle/>
          <a:p>
            <a:pPr marL="0" indent="0">
              <a:lnSpc>
                <a:spcPct val="105000"/>
              </a:lnSpc>
              <a:buNone/>
            </a:pPr>
            <a:r>
              <a:rPr lang="en-US" sz="3000" b="1" dirty="0">
                <a:solidFill>
                  <a:srgbClr val="6D2E46"/>
                </a:solidFill>
                <a:latin typeface="Cambria" pitchFamily="34" charset="0"/>
                <a:ea typeface="Cambria" pitchFamily="34" charset="-122"/>
                <a:cs typeface="Cambria" pitchFamily="34" charset="-120"/>
              </a:rPr>
              <a:t>Anatomy &amp;</a:t>
            </a:r>
            <a:endParaRPr lang="en-US" sz="3000" dirty="0"/>
          </a:p>
          <a:p>
            <a:pPr marL="0" indent="0">
              <a:lnSpc>
                <a:spcPct val="105000"/>
              </a:lnSpc>
              <a:buNone/>
            </a:pPr>
            <a:r>
              <a:rPr lang="en-US" sz="3000" b="1" dirty="0">
                <a:solidFill>
                  <a:srgbClr val="6D2E46"/>
                </a:solidFill>
                <a:latin typeface="Cambria" pitchFamily="34" charset="0"/>
                <a:ea typeface="Cambria" pitchFamily="34" charset="-122"/>
                <a:cs typeface="Cambria" pitchFamily="34" charset="-120"/>
              </a:rPr>
              <a:t>Physiology</a:t>
            </a:r>
            <a:endParaRPr lang="en-US" sz="3000" dirty="0"/>
          </a:p>
        </p:txBody>
      </p:sp>
      <p:sp>
        <p:nvSpPr>
          <p:cNvPr id="5" name="Text 3"/>
          <p:cNvSpPr/>
          <p:nvPr/>
        </p:nvSpPr>
        <p:spPr>
          <a:xfrm>
            <a:off x="457200" y="2834640"/>
            <a:ext cx="3108960" cy="731520"/>
          </a:xfrm>
          <a:prstGeom prst="rect">
            <a:avLst/>
          </a:prstGeom>
          <a:noFill/>
          <a:ln/>
        </p:spPr>
        <p:txBody>
          <a:bodyPr wrap="square" lIns="0" tIns="0" rIns="0" bIns="0" rtlCol="0" anchor="ctr"/>
          <a:lstStyle/>
          <a:p>
            <a:pPr marL="0" indent="0">
              <a:buNone/>
            </a:pPr>
            <a:r>
              <a:rPr lang="en-US" sz="1300" i="1" dirty="0">
                <a:solidFill>
                  <a:srgbClr val="3A2530"/>
                </a:solidFill>
                <a:latin typeface="Calibri" pitchFamily="34" charset="0"/>
                <a:ea typeface="Calibri" pitchFamily="34" charset="-122"/>
                <a:cs typeface="Calibri" pitchFamily="34" charset="-120"/>
              </a:rPr>
              <a:t>The healthy breast, structurally and functionally</a:t>
            </a:r>
            <a:endParaRPr lang="en-US" sz="1300" dirty="0"/>
          </a:p>
        </p:txBody>
      </p:sp>
      <p:sp>
        <p:nvSpPr>
          <p:cNvPr id="6" name="Shape 4"/>
          <p:cNvSpPr/>
          <p:nvPr/>
        </p:nvSpPr>
        <p:spPr>
          <a:xfrm>
            <a:off x="822960" y="5120640"/>
            <a:ext cx="164592" cy="164592"/>
          </a:xfrm>
          <a:prstGeom prst="ellipse">
            <a:avLst/>
          </a:prstGeom>
          <a:solidFill>
            <a:srgbClr val="6D2E46"/>
          </a:solidFill>
          <a:ln/>
        </p:spPr>
      </p:sp>
      <p:sp>
        <p:nvSpPr>
          <p:cNvPr id="7" name="Shape 5"/>
          <p:cNvSpPr/>
          <p:nvPr/>
        </p:nvSpPr>
        <p:spPr>
          <a:xfrm>
            <a:off x="1280160" y="5440680"/>
            <a:ext cx="109728" cy="109728"/>
          </a:xfrm>
          <a:prstGeom prst="ellipse">
            <a:avLst/>
          </a:prstGeom>
          <a:solidFill>
            <a:srgbClr val="A26769"/>
          </a:solidFill>
          <a:ln/>
        </p:spPr>
      </p:sp>
      <p:sp>
        <p:nvSpPr>
          <p:cNvPr id="8" name="Text 6"/>
          <p:cNvSpPr/>
          <p:nvPr/>
        </p:nvSpPr>
        <p:spPr>
          <a:xfrm>
            <a:off x="4297680" y="1097280"/>
            <a:ext cx="7406640" cy="4389120"/>
          </a:xfrm>
          <a:prstGeom prst="rect">
            <a:avLst/>
          </a:prstGeom>
          <a:noFill/>
          <a:ln/>
        </p:spPr>
        <p:txBody>
          <a:bodyPr wrap="square" lIns="0" tIns="0" rIns="0" bIns="0" rtlCol="0" anchor="t"/>
          <a:lstStyle/>
          <a:p>
            <a:pPr marL="0" indent="0">
              <a:lnSpc>
                <a:spcPct val="140000"/>
              </a:lnSpc>
              <a:buNone/>
            </a:pPr>
            <a:r>
              <a:rPr lang="en-US" sz="1800" dirty="0">
                <a:solidFill>
                  <a:srgbClr val="3A2530"/>
                </a:solidFill>
                <a:latin typeface="Calibri" pitchFamily="34" charset="0"/>
                <a:ea typeface="Calibri" pitchFamily="34" charset="-122"/>
                <a:cs typeface="Calibri" pitchFamily="34" charset="-120"/>
              </a:rPr>
              <a:t>The breast is composed of glandular tissue containing 15-20 lobules where milk is produced linked together by milk carrying ducts that lead to the nipples. There are lobules and ducts lined by epithelium with contractile myoepithelial cells and supporting stroma (Betts et al., 2022). The blood supply is from the internal mammary and lateral thoracic arteries. The main lymph drainage (immune surveillance) is directed to axillary nodes.</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1463040"/>
          </a:xfrm>
          <a:prstGeom prst="rect">
            <a:avLst/>
          </a:prstGeom>
          <a:solidFill>
            <a:srgbClr val="6D2E46"/>
          </a:solidFill>
          <a:ln/>
        </p:spPr>
      </p:sp>
      <p:sp>
        <p:nvSpPr>
          <p:cNvPr id="3" name="Text 1"/>
          <p:cNvSpPr/>
          <p:nvPr/>
        </p:nvSpPr>
        <p:spPr>
          <a:xfrm>
            <a:off x="548640" y="457200"/>
            <a:ext cx="10058400" cy="64008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02   How Disease Affects Function</a:t>
            </a:r>
            <a:endParaRPr lang="en-US" sz="2800" dirty="0"/>
          </a:p>
        </p:txBody>
      </p:sp>
      <p:sp>
        <p:nvSpPr>
          <p:cNvPr id="4" name="Shape 2"/>
          <p:cNvSpPr/>
          <p:nvPr/>
        </p:nvSpPr>
        <p:spPr>
          <a:xfrm>
            <a:off x="548640" y="1920240"/>
            <a:ext cx="3566160" cy="4206240"/>
          </a:xfrm>
          <a:prstGeom prst="roundRect">
            <a:avLst>
              <a:gd name="adj" fmla="val 2051"/>
            </a:avLst>
          </a:prstGeom>
          <a:solidFill>
            <a:srgbClr val="F7F2EE"/>
          </a:solidFill>
          <a:ln/>
          <a:effectLst>
            <a:outerShdw blurRad="76200" dist="25400" dir="5400000" algn="bl" rotWithShape="0">
              <a:srgbClr val="000000">
                <a:alpha val="12000"/>
              </a:srgbClr>
            </a:outerShdw>
          </a:effectLst>
        </p:spPr>
      </p:sp>
      <p:sp>
        <p:nvSpPr>
          <p:cNvPr id="5" name="Shape 3"/>
          <p:cNvSpPr/>
          <p:nvPr/>
        </p:nvSpPr>
        <p:spPr>
          <a:xfrm>
            <a:off x="822960" y="2286000"/>
            <a:ext cx="502920" cy="502920"/>
          </a:xfrm>
          <a:prstGeom prst="ellipse">
            <a:avLst/>
          </a:prstGeom>
          <a:solidFill>
            <a:srgbClr val="A26769"/>
          </a:solidFill>
          <a:ln/>
        </p:spPr>
      </p:sp>
      <p:sp>
        <p:nvSpPr>
          <p:cNvPr id="6" name="Text 4"/>
          <p:cNvSpPr/>
          <p:nvPr/>
        </p:nvSpPr>
        <p:spPr>
          <a:xfrm>
            <a:off x="822960" y="228600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1</a:t>
            </a:r>
            <a:endParaRPr lang="en-US" sz="2000" dirty="0"/>
          </a:p>
        </p:txBody>
      </p:sp>
      <p:sp>
        <p:nvSpPr>
          <p:cNvPr id="7" name="Text 5"/>
          <p:cNvSpPr/>
          <p:nvPr/>
        </p:nvSpPr>
        <p:spPr>
          <a:xfrm>
            <a:off x="822960" y="2971800"/>
            <a:ext cx="3017520" cy="457200"/>
          </a:xfrm>
          <a:prstGeom prst="rect">
            <a:avLst/>
          </a:prstGeom>
          <a:noFill/>
          <a:ln/>
        </p:spPr>
        <p:txBody>
          <a:bodyPr wrap="square" lIns="0" tIns="0" rIns="0" bIns="0" rtlCol="0" anchor="ctr"/>
          <a:lstStyle/>
          <a:p>
            <a:pPr marL="0" indent="0">
              <a:buNone/>
            </a:pPr>
            <a:r>
              <a:rPr lang="en-US" sz="1800" b="1" dirty="0">
                <a:solidFill>
                  <a:srgbClr val="6D2E46"/>
                </a:solidFill>
                <a:latin typeface="Cambria" pitchFamily="34" charset="0"/>
                <a:ea typeface="Cambria" pitchFamily="34" charset="-122"/>
                <a:cs typeface="Cambria" pitchFamily="34" charset="-120"/>
              </a:rPr>
              <a:t>Cellular</a:t>
            </a:r>
            <a:endParaRPr lang="en-US" sz="1800" dirty="0"/>
          </a:p>
        </p:txBody>
      </p:sp>
      <p:sp>
        <p:nvSpPr>
          <p:cNvPr id="8" name="Text 6"/>
          <p:cNvSpPr/>
          <p:nvPr/>
        </p:nvSpPr>
        <p:spPr>
          <a:xfrm>
            <a:off x="822960" y="3474720"/>
            <a:ext cx="3017520" cy="2468880"/>
          </a:xfrm>
          <a:prstGeom prst="rect">
            <a:avLst/>
          </a:prstGeom>
          <a:noFill/>
          <a:ln/>
        </p:spPr>
        <p:txBody>
          <a:bodyPr wrap="square" lIns="0" tIns="0" rIns="0" bIns="0" rtlCol="0" anchor="t"/>
          <a:lstStyle/>
          <a:p>
            <a:pPr marL="0" indent="0">
              <a:lnSpc>
                <a:spcPct val="130000"/>
              </a:lnSpc>
              <a:buNone/>
            </a:pPr>
            <a:r>
              <a:rPr lang="en-US" sz="1350" dirty="0">
                <a:solidFill>
                  <a:srgbClr val="3A2530"/>
                </a:solidFill>
                <a:latin typeface="Calibri" pitchFamily="34" charset="0"/>
                <a:ea typeface="Calibri" pitchFamily="34" charset="-122"/>
                <a:cs typeface="Calibri" pitchFamily="34" charset="-120"/>
              </a:rPr>
              <a:t>An epithelial cell that lines a duct or a lobule changes and starts to multiply in an uncontrolled way, creating a tumour.</a:t>
            </a:r>
          </a:p>
        </p:txBody>
      </p:sp>
      <p:sp>
        <p:nvSpPr>
          <p:cNvPr id="9" name="Shape 7"/>
          <p:cNvSpPr/>
          <p:nvPr/>
        </p:nvSpPr>
        <p:spPr>
          <a:xfrm>
            <a:off x="4343400" y="1920240"/>
            <a:ext cx="3566160" cy="4206240"/>
          </a:xfrm>
          <a:prstGeom prst="roundRect">
            <a:avLst>
              <a:gd name="adj" fmla="val 2051"/>
            </a:avLst>
          </a:prstGeom>
          <a:solidFill>
            <a:srgbClr val="ECE2D0"/>
          </a:solidFill>
          <a:ln/>
          <a:effectLst>
            <a:outerShdw blurRad="76200" dist="25400" dir="5400000" algn="bl" rotWithShape="0">
              <a:srgbClr val="000000">
                <a:alpha val="12000"/>
              </a:srgbClr>
            </a:outerShdw>
          </a:effectLst>
        </p:spPr>
      </p:sp>
      <p:sp>
        <p:nvSpPr>
          <p:cNvPr id="10" name="Shape 8"/>
          <p:cNvSpPr/>
          <p:nvPr/>
        </p:nvSpPr>
        <p:spPr>
          <a:xfrm>
            <a:off x="4617720" y="2286000"/>
            <a:ext cx="502920" cy="502920"/>
          </a:xfrm>
          <a:prstGeom prst="ellipse">
            <a:avLst/>
          </a:prstGeom>
          <a:solidFill>
            <a:srgbClr val="A26769"/>
          </a:solidFill>
          <a:ln/>
        </p:spPr>
      </p:sp>
      <p:sp>
        <p:nvSpPr>
          <p:cNvPr id="11" name="Text 9"/>
          <p:cNvSpPr/>
          <p:nvPr/>
        </p:nvSpPr>
        <p:spPr>
          <a:xfrm>
            <a:off x="4617720" y="228600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2</a:t>
            </a:r>
            <a:endParaRPr lang="en-US" sz="2000" dirty="0"/>
          </a:p>
        </p:txBody>
      </p:sp>
      <p:sp>
        <p:nvSpPr>
          <p:cNvPr id="12" name="Text 10"/>
          <p:cNvSpPr/>
          <p:nvPr/>
        </p:nvSpPr>
        <p:spPr>
          <a:xfrm>
            <a:off x="4617720" y="2971800"/>
            <a:ext cx="3017520" cy="457200"/>
          </a:xfrm>
          <a:prstGeom prst="rect">
            <a:avLst/>
          </a:prstGeom>
          <a:noFill/>
          <a:ln/>
        </p:spPr>
        <p:txBody>
          <a:bodyPr wrap="square" lIns="0" tIns="0" rIns="0" bIns="0" rtlCol="0" anchor="ctr"/>
          <a:lstStyle/>
          <a:p>
            <a:pPr marL="0" indent="0">
              <a:buNone/>
            </a:pPr>
            <a:r>
              <a:rPr lang="en-US" sz="1800" b="1" dirty="0">
                <a:solidFill>
                  <a:srgbClr val="6D2E46"/>
                </a:solidFill>
                <a:latin typeface="Cambria" pitchFamily="34" charset="0"/>
                <a:ea typeface="Cambria" pitchFamily="34" charset="-122"/>
                <a:cs typeface="Cambria" pitchFamily="34" charset="-120"/>
              </a:rPr>
              <a:t>Regulatory</a:t>
            </a:r>
            <a:endParaRPr lang="en-US" sz="1800" dirty="0"/>
          </a:p>
        </p:txBody>
      </p:sp>
      <p:sp>
        <p:nvSpPr>
          <p:cNvPr id="13" name="Text 11"/>
          <p:cNvSpPr/>
          <p:nvPr/>
        </p:nvSpPr>
        <p:spPr>
          <a:xfrm>
            <a:off x="4617720" y="3474720"/>
            <a:ext cx="3017520" cy="2468880"/>
          </a:xfrm>
          <a:prstGeom prst="rect">
            <a:avLst/>
          </a:prstGeom>
          <a:noFill/>
          <a:ln/>
        </p:spPr>
        <p:txBody>
          <a:bodyPr wrap="square" lIns="0" tIns="0" rIns="0" bIns="0" rtlCol="0" anchor="t"/>
          <a:lstStyle/>
          <a:p>
            <a:pPr marL="0" indent="0">
              <a:lnSpc>
                <a:spcPct val="130000"/>
              </a:lnSpc>
              <a:buNone/>
            </a:pPr>
            <a:r>
              <a:rPr lang="en-US" sz="1350" dirty="0">
                <a:solidFill>
                  <a:srgbClr val="3A2530"/>
                </a:solidFill>
                <a:latin typeface="Calibri" pitchFamily="34" charset="0"/>
                <a:ea typeface="Calibri" pitchFamily="34" charset="-122"/>
                <a:cs typeface="Calibri" pitchFamily="34" charset="-120"/>
              </a:rPr>
              <a:t>Within the normal structure malignant cells invade the membrane as the cell cycle regulation and apoptosis donot take place anymore.</a:t>
            </a:r>
            <a:endParaRPr lang="en-US" sz="1350" dirty="0"/>
          </a:p>
        </p:txBody>
      </p:sp>
      <p:sp>
        <p:nvSpPr>
          <p:cNvPr id="14" name="Shape 12"/>
          <p:cNvSpPr/>
          <p:nvPr/>
        </p:nvSpPr>
        <p:spPr>
          <a:xfrm>
            <a:off x="8138160" y="1920240"/>
            <a:ext cx="3566160" cy="4206240"/>
          </a:xfrm>
          <a:prstGeom prst="roundRect">
            <a:avLst>
              <a:gd name="adj" fmla="val 2051"/>
            </a:avLst>
          </a:prstGeom>
          <a:solidFill>
            <a:srgbClr val="F7F2EE"/>
          </a:solidFill>
          <a:ln/>
          <a:effectLst>
            <a:outerShdw blurRad="76200" dist="25400" dir="5400000" algn="bl" rotWithShape="0">
              <a:srgbClr val="000000">
                <a:alpha val="12000"/>
              </a:srgbClr>
            </a:outerShdw>
          </a:effectLst>
        </p:spPr>
      </p:sp>
      <p:sp>
        <p:nvSpPr>
          <p:cNvPr id="15" name="Shape 13"/>
          <p:cNvSpPr/>
          <p:nvPr/>
        </p:nvSpPr>
        <p:spPr>
          <a:xfrm>
            <a:off x="8412480" y="2286000"/>
            <a:ext cx="502920" cy="502920"/>
          </a:xfrm>
          <a:prstGeom prst="ellipse">
            <a:avLst/>
          </a:prstGeom>
          <a:solidFill>
            <a:srgbClr val="A26769"/>
          </a:solidFill>
          <a:ln/>
        </p:spPr>
      </p:sp>
      <p:sp>
        <p:nvSpPr>
          <p:cNvPr id="16" name="Text 14"/>
          <p:cNvSpPr/>
          <p:nvPr/>
        </p:nvSpPr>
        <p:spPr>
          <a:xfrm>
            <a:off x="8412480" y="2286000"/>
            <a:ext cx="502920" cy="502920"/>
          </a:xfrm>
          <a:prstGeom prst="rect">
            <a:avLst/>
          </a:prstGeom>
          <a:noFill/>
          <a:ln/>
        </p:spPr>
        <p:txBody>
          <a:bodyPr wrap="square" lIns="0" tIns="0" rIns="0" bIns="0"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3</a:t>
            </a:r>
            <a:endParaRPr lang="en-US" sz="2000" dirty="0"/>
          </a:p>
        </p:txBody>
      </p:sp>
      <p:sp>
        <p:nvSpPr>
          <p:cNvPr id="17" name="Text 15"/>
          <p:cNvSpPr/>
          <p:nvPr/>
        </p:nvSpPr>
        <p:spPr>
          <a:xfrm>
            <a:off x="8412480" y="2971800"/>
            <a:ext cx="3017520" cy="457200"/>
          </a:xfrm>
          <a:prstGeom prst="rect">
            <a:avLst/>
          </a:prstGeom>
          <a:noFill/>
          <a:ln/>
        </p:spPr>
        <p:txBody>
          <a:bodyPr wrap="square" lIns="0" tIns="0" rIns="0" bIns="0" rtlCol="0" anchor="ctr"/>
          <a:lstStyle/>
          <a:p>
            <a:pPr marL="0" indent="0">
              <a:buNone/>
            </a:pPr>
            <a:r>
              <a:rPr lang="en-US" sz="1800" b="1" dirty="0">
                <a:solidFill>
                  <a:srgbClr val="6D2E46"/>
                </a:solidFill>
                <a:latin typeface="Cambria" pitchFamily="34" charset="0"/>
                <a:ea typeface="Cambria" pitchFamily="34" charset="-122"/>
                <a:cs typeface="Cambria" pitchFamily="34" charset="-120"/>
              </a:rPr>
              <a:t>Systemic</a:t>
            </a:r>
            <a:endParaRPr lang="en-US" sz="1800" dirty="0"/>
          </a:p>
        </p:txBody>
      </p:sp>
      <p:sp>
        <p:nvSpPr>
          <p:cNvPr id="18" name="Text 16"/>
          <p:cNvSpPr/>
          <p:nvPr/>
        </p:nvSpPr>
        <p:spPr>
          <a:xfrm>
            <a:off x="8412480" y="3474720"/>
            <a:ext cx="3017520" cy="2468880"/>
          </a:xfrm>
          <a:prstGeom prst="rect">
            <a:avLst/>
          </a:prstGeom>
          <a:noFill/>
          <a:ln/>
        </p:spPr>
        <p:txBody>
          <a:bodyPr wrap="square" lIns="0" tIns="0" rIns="0" bIns="0" rtlCol="0" anchor="t"/>
          <a:lstStyle/>
          <a:p>
            <a:pPr marL="0" indent="0">
              <a:lnSpc>
                <a:spcPct val="130000"/>
              </a:lnSpc>
              <a:buNone/>
            </a:pPr>
            <a:r>
              <a:rPr lang="en-US" sz="1350" dirty="0">
                <a:solidFill>
                  <a:srgbClr val="3A2530"/>
                </a:solidFill>
                <a:latin typeface="Calibri" pitchFamily="34" charset="0"/>
                <a:ea typeface="Calibri" pitchFamily="34" charset="-122"/>
                <a:cs typeface="Calibri" pitchFamily="34" charset="-120"/>
              </a:rPr>
              <a:t>Local growth can affect glandular architecture and cells can gain access to lymphatics and spread to local nodes or by the blood to distant organs with degenerative effects on secretory and structural functions (Fox, 2025).</a:t>
            </a:r>
            <a:endParaRPr lang="en-US" sz="13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2B1620"/>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03   Patient Profile</a:t>
            </a:r>
            <a:endParaRPr lang="en-US" sz="2800" dirty="0"/>
          </a:p>
        </p:txBody>
      </p:sp>
      <p:sp>
        <p:nvSpPr>
          <p:cNvPr id="3" name="Shape 1"/>
          <p:cNvSpPr/>
          <p:nvPr/>
        </p:nvSpPr>
        <p:spPr>
          <a:xfrm>
            <a:off x="548640" y="1371600"/>
            <a:ext cx="4206240" cy="4754880"/>
          </a:xfrm>
          <a:prstGeom prst="roundRect">
            <a:avLst>
              <a:gd name="adj" fmla="val 1739"/>
            </a:avLst>
          </a:prstGeom>
          <a:solidFill>
            <a:srgbClr val="6D2E46"/>
          </a:solidFill>
          <a:ln/>
        </p:spPr>
      </p:sp>
      <p:sp>
        <p:nvSpPr>
          <p:cNvPr id="4" name="Shape 2"/>
          <p:cNvSpPr/>
          <p:nvPr/>
        </p:nvSpPr>
        <p:spPr>
          <a:xfrm>
            <a:off x="1965960" y="1783080"/>
            <a:ext cx="1371600" cy="1371600"/>
          </a:xfrm>
          <a:prstGeom prst="ellipse">
            <a:avLst/>
          </a:prstGeom>
          <a:solidFill>
            <a:srgbClr val="ECE2D0"/>
          </a:solidFill>
          <a:ln/>
        </p:spPr>
      </p:sp>
      <p:sp>
        <p:nvSpPr>
          <p:cNvPr id="5" name="Text 3"/>
          <p:cNvSpPr/>
          <p:nvPr/>
        </p:nvSpPr>
        <p:spPr>
          <a:xfrm>
            <a:off x="1965960" y="1783080"/>
            <a:ext cx="1371600" cy="1371600"/>
          </a:xfrm>
          <a:prstGeom prst="rect">
            <a:avLst/>
          </a:prstGeom>
          <a:noFill/>
          <a:ln/>
        </p:spPr>
        <p:txBody>
          <a:bodyPr wrap="square" lIns="0" tIns="0" rIns="0" bIns="0" rtlCol="0" anchor="ctr"/>
          <a:lstStyle/>
          <a:p>
            <a:pPr marL="0" indent="0" algn="ctr">
              <a:buNone/>
            </a:pPr>
            <a:r>
              <a:rPr lang="en-US" sz="3200" b="1" dirty="0">
                <a:solidFill>
                  <a:srgbClr val="6D2E46"/>
                </a:solidFill>
                <a:latin typeface="Cambria" pitchFamily="34" charset="0"/>
                <a:ea typeface="Cambria" pitchFamily="34" charset="-122"/>
                <a:cs typeface="Cambria" pitchFamily="34" charset="-120"/>
              </a:rPr>
              <a:t>MH</a:t>
            </a:r>
            <a:endParaRPr lang="en-US" sz="3200" dirty="0"/>
          </a:p>
        </p:txBody>
      </p:sp>
      <p:sp>
        <p:nvSpPr>
          <p:cNvPr id="6" name="Text 4"/>
          <p:cNvSpPr/>
          <p:nvPr/>
        </p:nvSpPr>
        <p:spPr>
          <a:xfrm>
            <a:off x="822960" y="3291840"/>
            <a:ext cx="3657600" cy="45720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Margaret Hughes</a:t>
            </a:r>
            <a:endParaRPr lang="en-US" sz="2200" dirty="0"/>
          </a:p>
        </p:txBody>
      </p:sp>
      <p:sp>
        <p:nvSpPr>
          <p:cNvPr id="7" name="Text 5"/>
          <p:cNvSpPr/>
          <p:nvPr/>
        </p:nvSpPr>
        <p:spPr>
          <a:xfrm>
            <a:off x="822960" y="3794760"/>
            <a:ext cx="3657600" cy="1097280"/>
          </a:xfrm>
          <a:prstGeom prst="rect">
            <a:avLst/>
          </a:prstGeom>
          <a:noFill/>
          <a:ln/>
        </p:spPr>
        <p:txBody>
          <a:bodyPr wrap="square" lIns="0" tIns="0" rIns="0" bIns="0" rtlCol="0" anchor="ctr"/>
          <a:lstStyle/>
          <a:p>
            <a:pPr marL="0" indent="0" algn="ctr">
              <a:lnSpc>
                <a:spcPct val="140000"/>
              </a:lnSpc>
              <a:buNone/>
            </a:pPr>
            <a:r>
              <a:rPr lang="en-US" sz="1400" dirty="0">
                <a:solidFill>
                  <a:srgbClr val="ECE2D0"/>
                </a:solidFill>
                <a:latin typeface="Calibri" pitchFamily="34" charset="0"/>
                <a:ea typeface="Calibri" pitchFamily="34" charset="-122"/>
                <a:cs typeface="Calibri" pitchFamily="34" charset="-120"/>
              </a:rPr>
              <a:t>Age 58  |  Retired Teacher</a:t>
            </a:r>
            <a:endParaRPr lang="en-US" sz="1400" dirty="0"/>
          </a:p>
          <a:p>
            <a:pPr marL="0" indent="0" algn="ctr">
              <a:lnSpc>
                <a:spcPct val="140000"/>
              </a:lnSpc>
              <a:buNone/>
            </a:pPr>
            <a:r>
              <a:rPr lang="en-US" sz="1400" dirty="0">
                <a:solidFill>
                  <a:srgbClr val="ECE2D0"/>
                </a:solidFill>
                <a:latin typeface="Calibri" pitchFamily="34" charset="0"/>
                <a:ea typeface="Calibri" pitchFamily="34" charset="-122"/>
                <a:cs typeface="Calibri" pitchFamily="34" charset="-120"/>
              </a:rPr>
              <a:t>Lives alone, Manchester</a:t>
            </a:r>
            <a:endParaRPr lang="en-US" sz="1400" dirty="0"/>
          </a:p>
          <a:p>
            <a:pPr marL="0" indent="0" algn="ctr">
              <a:lnSpc>
                <a:spcPct val="140000"/>
              </a:lnSpc>
              <a:buNone/>
            </a:pPr>
            <a:r>
              <a:rPr lang="en-US" sz="1400" dirty="0">
                <a:solidFill>
                  <a:srgbClr val="ECE2D0"/>
                </a:solidFill>
                <a:latin typeface="Calibri" pitchFamily="34" charset="0"/>
                <a:ea typeface="Calibri" pitchFamily="34" charset="-122"/>
                <a:cs typeface="Calibri" pitchFamily="34" charset="-120"/>
              </a:rPr>
              <a:t>Stage II Invasive Ductal Carcinoma</a:t>
            </a:r>
            <a:endParaRPr lang="en-US" sz="1400" dirty="0"/>
          </a:p>
        </p:txBody>
      </p:sp>
      <p:sp>
        <p:nvSpPr>
          <p:cNvPr id="8" name="Text 6"/>
          <p:cNvSpPr/>
          <p:nvPr/>
        </p:nvSpPr>
        <p:spPr>
          <a:xfrm>
            <a:off x="5120640" y="1463040"/>
            <a:ext cx="6400800" cy="457200"/>
          </a:xfrm>
          <a:prstGeom prst="rect">
            <a:avLst/>
          </a:prstGeom>
          <a:noFill/>
          <a:ln/>
        </p:spPr>
        <p:txBody>
          <a:bodyPr wrap="square" lIns="0" tIns="0" rIns="0" bIns="0" rtlCol="0" anchor="ctr"/>
          <a:lstStyle/>
          <a:p>
            <a:pPr marL="0" indent="0">
              <a:buNone/>
            </a:pPr>
            <a:r>
              <a:rPr lang="en-US" sz="2000" b="1" dirty="0">
                <a:solidFill>
                  <a:srgbClr val="A26769"/>
                </a:solidFill>
                <a:latin typeface="Cambria" pitchFamily="34" charset="0"/>
                <a:ea typeface="Cambria" pitchFamily="34" charset="-122"/>
                <a:cs typeface="Cambria" pitchFamily="34" charset="-120"/>
              </a:rPr>
              <a:t>Lifestyle Risk Factors</a:t>
            </a:r>
            <a:endParaRPr lang="en-US" sz="2000" dirty="0"/>
          </a:p>
        </p:txBody>
      </p:sp>
      <p:sp>
        <p:nvSpPr>
          <p:cNvPr id="9" name="Shape 7"/>
          <p:cNvSpPr/>
          <p:nvPr/>
        </p:nvSpPr>
        <p:spPr>
          <a:xfrm>
            <a:off x="5120640" y="2221992"/>
            <a:ext cx="128016" cy="128016"/>
          </a:xfrm>
          <a:prstGeom prst="ellipse">
            <a:avLst/>
          </a:prstGeom>
          <a:solidFill>
            <a:srgbClr val="A26769"/>
          </a:solidFill>
          <a:ln/>
        </p:spPr>
      </p:sp>
      <p:sp>
        <p:nvSpPr>
          <p:cNvPr id="10" name="Text 8"/>
          <p:cNvSpPr/>
          <p:nvPr/>
        </p:nvSpPr>
        <p:spPr>
          <a:xfrm>
            <a:off x="5440680" y="2011680"/>
            <a:ext cx="5943600" cy="502920"/>
          </a:xfrm>
          <a:prstGeom prst="rect">
            <a:avLst/>
          </a:prstGeom>
          <a:noFill/>
          <a:ln/>
        </p:spPr>
        <p:txBody>
          <a:bodyPr wrap="square" lIns="0" tIns="0" rIns="0" bIns="0" rtlCol="0" anchor="ctr"/>
          <a:lstStyle/>
          <a:p>
            <a:pPr marL="0" indent="0">
              <a:buNone/>
            </a:pPr>
            <a:r>
              <a:rPr lang="en-US" sz="1600" dirty="0">
                <a:solidFill>
                  <a:srgbClr val="FFFFFF"/>
                </a:solidFill>
                <a:latin typeface="Calibri" pitchFamily="34" charset="0"/>
                <a:ea typeface="Calibri" pitchFamily="34" charset="-122"/>
                <a:cs typeface="Calibri" pitchFamily="34" charset="-120"/>
              </a:rPr>
              <a:t>Sedentary routine</a:t>
            </a:r>
            <a:endParaRPr lang="en-US" sz="1600" dirty="0"/>
          </a:p>
        </p:txBody>
      </p:sp>
      <p:sp>
        <p:nvSpPr>
          <p:cNvPr id="11" name="Shape 9"/>
          <p:cNvSpPr/>
          <p:nvPr/>
        </p:nvSpPr>
        <p:spPr>
          <a:xfrm>
            <a:off x="5120640" y="2999232"/>
            <a:ext cx="128016" cy="128016"/>
          </a:xfrm>
          <a:prstGeom prst="ellipse">
            <a:avLst/>
          </a:prstGeom>
          <a:solidFill>
            <a:srgbClr val="A26769"/>
          </a:solidFill>
          <a:ln/>
        </p:spPr>
      </p:sp>
      <p:sp>
        <p:nvSpPr>
          <p:cNvPr id="12" name="Text 10"/>
          <p:cNvSpPr/>
          <p:nvPr/>
        </p:nvSpPr>
        <p:spPr>
          <a:xfrm>
            <a:off x="5440680" y="2788920"/>
            <a:ext cx="5943600" cy="502920"/>
          </a:xfrm>
          <a:prstGeom prst="rect">
            <a:avLst/>
          </a:prstGeom>
          <a:noFill/>
          <a:ln/>
        </p:spPr>
        <p:txBody>
          <a:bodyPr wrap="square" lIns="0" tIns="0" rIns="0" bIns="0" rtlCol="0" anchor="ctr"/>
          <a:lstStyle/>
          <a:p>
            <a:pPr marL="0" indent="0">
              <a:buNone/>
            </a:pPr>
            <a:r>
              <a:rPr lang="en-US" sz="1600" dirty="0">
                <a:solidFill>
                  <a:srgbClr val="FFFFFF"/>
                </a:solidFill>
                <a:latin typeface="Calibri" pitchFamily="34" charset="0"/>
                <a:ea typeface="Calibri" pitchFamily="34" charset="-122"/>
                <a:cs typeface="Calibri" pitchFamily="34" charset="-120"/>
              </a:rPr>
              <a:t>Moderate alcohol intake</a:t>
            </a:r>
            <a:endParaRPr lang="en-US" sz="1600" dirty="0"/>
          </a:p>
        </p:txBody>
      </p:sp>
      <p:sp>
        <p:nvSpPr>
          <p:cNvPr id="13" name="Shape 11"/>
          <p:cNvSpPr/>
          <p:nvPr/>
        </p:nvSpPr>
        <p:spPr>
          <a:xfrm>
            <a:off x="5120640" y="3776472"/>
            <a:ext cx="128016" cy="128016"/>
          </a:xfrm>
          <a:prstGeom prst="ellipse">
            <a:avLst/>
          </a:prstGeom>
          <a:solidFill>
            <a:srgbClr val="A26769"/>
          </a:solidFill>
          <a:ln/>
        </p:spPr>
      </p:sp>
      <p:sp>
        <p:nvSpPr>
          <p:cNvPr id="14" name="Text 12"/>
          <p:cNvSpPr/>
          <p:nvPr/>
        </p:nvSpPr>
        <p:spPr>
          <a:xfrm>
            <a:off x="5440680" y="3566160"/>
            <a:ext cx="5943600" cy="502920"/>
          </a:xfrm>
          <a:prstGeom prst="rect">
            <a:avLst/>
          </a:prstGeom>
          <a:noFill/>
          <a:ln/>
        </p:spPr>
        <p:txBody>
          <a:bodyPr wrap="square" lIns="0" tIns="0" rIns="0" bIns="0" rtlCol="0" anchor="ctr"/>
          <a:lstStyle/>
          <a:p>
            <a:pPr marL="0" indent="0">
              <a:buNone/>
            </a:pPr>
            <a:r>
              <a:rPr lang="en-US" sz="1600" dirty="0">
                <a:solidFill>
                  <a:srgbClr val="FFFFFF"/>
                </a:solidFill>
                <a:latin typeface="Calibri" pitchFamily="34" charset="0"/>
                <a:ea typeface="Calibri" pitchFamily="34" charset="-122"/>
                <a:cs typeface="Calibri" pitchFamily="34" charset="-120"/>
              </a:rPr>
              <a:t>High-fat diet</a:t>
            </a:r>
            <a:endParaRPr lang="en-US" sz="1600" dirty="0"/>
          </a:p>
        </p:txBody>
      </p:sp>
      <p:sp>
        <p:nvSpPr>
          <p:cNvPr id="15" name="Shape 13"/>
          <p:cNvSpPr/>
          <p:nvPr/>
        </p:nvSpPr>
        <p:spPr>
          <a:xfrm>
            <a:off x="5120640" y="4553712"/>
            <a:ext cx="128016" cy="128016"/>
          </a:xfrm>
          <a:prstGeom prst="ellipse">
            <a:avLst/>
          </a:prstGeom>
          <a:solidFill>
            <a:srgbClr val="A26769"/>
          </a:solidFill>
          <a:ln/>
        </p:spPr>
      </p:sp>
      <p:sp>
        <p:nvSpPr>
          <p:cNvPr id="16" name="Text 14"/>
          <p:cNvSpPr/>
          <p:nvPr/>
        </p:nvSpPr>
        <p:spPr>
          <a:xfrm>
            <a:off x="5440680" y="4343400"/>
            <a:ext cx="5943600" cy="502920"/>
          </a:xfrm>
          <a:prstGeom prst="rect">
            <a:avLst/>
          </a:prstGeom>
          <a:noFill/>
          <a:ln/>
        </p:spPr>
        <p:txBody>
          <a:bodyPr wrap="square" lIns="0" tIns="0" rIns="0" bIns="0" rtlCol="0" anchor="ctr"/>
          <a:lstStyle/>
          <a:p>
            <a:pPr marL="0" indent="0">
              <a:buNone/>
            </a:pPr>
            <a:r>
              <a:rPr lang="en-US" sz="1600" dirty="0">
                <a:solidFill>
                  <a:srgbClr val="FFFFFF"/>
                </a:solidFill>
                <a:latin typeface="Calibri" pitchFamily="34" charset="0"/>
                <a:ea typeface="Calibri" pitchFamily="34" charset="-122"/>
                <a:cs typeface="Calibri" pitchFamily="34" charset="-120"/>
              </a:rPr>
              <a:t>BMI of 29 — raises oestrogen exposure and disease risk</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9144000" cy="640080"/>
          </a:xfrm>
          <a:prstGeom prst="rect">
            <a:avLst/>
          </a:prstGeom>
          <a:noFill/>
          <a:ln/>
        </p:spPr>
        <p:txBody>
          <a:bodyPr wrap="square" lIns="0" tIns="0" rIns="0" bIns="0" rtlCol="0" anchor="ctr"/>
          <a:lstStyle/>
          <a:p>
            <a:pPr marL="0" indent="0">
              <a:buNone/>
            </a:pPr>
            <a:r>
              <a:rPr lang="en-US" sz="2800" b="1" dirty="0">
                <a:solidFill>
                  <a:srgbClr val="6D2E46"/>
                </a:solidFill>
                <a:latin typeface="Cambria" pitchFamily="34" charset="0"/>
                <a:ea typeface="Cambria" pitchFamily="34" charset="-122"/>
                <a:cs typeface="Cambria" pitchFamily="34" charset="-120"/>
              </a:rPr>
              <a:t>04   Disease-Specific Risk Factors</a:t>
            </a:r>
            <a:endParaRPr lang="en-US" sz="2800" dirty="0"/>
          </a:p>
        </p:txBody>
      </p:sp>
      <p:sp>
        <p:nvSpPr>
          <p:cNvPr id="3" name="Text 1"/>
          <p:cNvSpPr/>
          <p:nvPr/>
        </p:nvSpPr>
        <p:spPr>
          <a:xfrm>
            <a:off x="548640" y="1051560"/>
            <a:ext cx="7315200" cy="365760"/>
          </a:xfrm>
          <a:prstGeom prst="rect">
            <a:avLst/>
          </a:prstGeom>
          <a:noFill/>
          <a:ln/>
        </p:spPr>
        <p:txBody>
          <a:bodyPr wrap="square" lIns="0" tIns="0" rIns="0" bIns="0" rtlCol="0" anchor="ctr"/>
          <a:lstStyle/>
          <a:p>
            <a:pPr marL="0" indent="0">
              <a:buNone/>
            </a:pPr>
            <a:r>
              <a:rPr lang="en-US" sz="1600" i="1" dirty="0">
                <a:solidFill>
                  <a:srgbClr val="A26769"/>
                </a:solidFill>
                <a:latin typeface="Calibri" pitchFamily="34" charset="0"/>
                <a:ea typeface="Calibri" pitchFamily="34" charset="-122"/>
                <a:cs typeface="Calibri" pitchFamily="34" charset="-120"/>
              </a:rPr>
              <a:t>Per NICE familial breast cancer guidance</a:t>
            </a:r>
            <a:endParaRPr lang="en-US" sz="1600" dirty="0"/>
          </a:p>
        </p:txBody>
      </p:sp>
      <p:sp>
        <p:nvSpPr>
          <p:cNvPr id="4" name="Shape 2"/>
          <p:cNvSpPr/>
          <p:nvPr/>
        </p:nvSpPr>
        <p:spPr>
          <a:xfrm>
            <a:off x="548640" y="1737360"/>
            <a:ext cx="3611880" cy="1920240"/>
          </a:xfrm>
          <a:prstGeom prst="roundRect">
            <a:avLst>
              <a:gd name="adj" fmla="val 3810"/>
            </a:avLst>
          </a:prstGeom>
          <a:solidFill>
            <a:srgbClr val="ECE2D0"/>
          </a:solidFill>
          <a:ln/>
        </p:spPr>
      </p:sp>
      <p:sp>
        <p:nvSpPr>
          <p:cNvPr id="5" name="Text 3"/>
          <p:cNvSpPr/>
          <p:nvPr/>
        </p:nvSpPr>
        <p:spPr>
          <a:xfrm>
            <a:off x="777240" y="1920240"/>
            <a:ext cx="3200400" cy="365760"/>
          </a:xfrm>
          <a:prstGeom prst="rect">
            <a:avLst/>
          </a:prstGeom>
          <a:noFill/>
          <a:ln/>
        </p:spPr>
        <p:txBody>
          <a:bodyPr wrap="square" lIns="0" tIns="0" rIns="0" bIns="0" rtlCol="0" anchor="ctr"/>
          <a:lstStyle/>
          <a:p>
            <a:pPr marL="0" indent="0">
              <a:buNone/>
            </a:pPr>
            <a:r>
              <a:rPr lang="en-US" b="1" dirty="0">
                <a:solidFill>
                  <a:srgbClr val="6D2E46"/>
                </a:solidFill>
                <a:latin typeface="Cambria" pitchFamily="34" charset="0"/>
                <a:ea typeface="Cambria" pitchFamily="34" charset="-122"/>
                <a:cs typeface="Cambria" pitchFamily="34" charset="-120"/>
              </a:rPr>
              <a:t>Age</a:t>
            </a:r>
            <a:endParaRPr lang="en-US" dirty="0"/>
          </a:p>
        </p:txBody>
      </p:sp>
      <p:sp>
        <p:nvSpPr>
          <p:cNvPr id="6" name="Text 4"/>
          <p:cNvSpPr/>
          <p:nvPr/>
        </p:nvSpPr>
        <p:spPr>
          <a:xfrm>
            <a:off x="777240" y="2331720"/>
            <a:ext cx="3200400" cy="1188720"/>
          </a:xfrm>
          <a:prstGeom prst="rect">
            <a:avLst/>
          </a:prstGeom>
          <a:noFill/>
          <a:ln/>
        </p:spPr>
        <p:txBody>
          <a:bodyPr wrap="square" lIns="0" tIns="0" rIns="0" bIns="0" rtlCol="0" anchor="t"/>
          <a:lstStyle/>
          <a:p>
            <a:pPr marL="0" indent="0">
              <a:lnSpc>
                <a:spcPct val="125000"/>
              </a:lnSpc>
              <a:buNone/>
            </a:pPr>
            <a:r>
              <a:rPr lang="en-US" sz="1600" dirty="0">
                <a:solidFill>
                  <a:srgbClr val="3A2530"/>
                </a:solidFill>
                <a:latin typeface="Calibri" pitchFamily="34" charset="0"/>
                <a:ea typeface="Calibri" pitchFamily="34" charset="-122"/>
                <a:cs typeface="Calibri" pitchFamily="34" charset="-120"/>
              </a:rPr>
              <a:t>Over 50 years old</a:t>
            </a:r>
            <a:endParaRPr lang="en-US" sz="1600" dirty="0"/>
          </a:p>
        </p:txBody>
      </p:sp>
      <p:sp>
        <p:nvSpPr>
          <p:cNvPr id="7" name="Shape 5"/>
          <p:cNvSpPr/>
          <p:nvPr/>
        </p:nvSpPr>
        <p:spPr>
          <a:xfrm>
            <a:off x="4389120" y="1737360"/>
            <a:ext cx="3611880" cy="1920240"/>
          </a:xfrm>
          <a:prstGeom prst="roundRect">
            <a:avLst>
              <a:gd name="adj" fmla="val 3810"/>
            </a:avLst>
          </a:prstGeom>
          <a:solidFill>
            <a:srgbClr val="F7F2EE"/>
          </a:solidFill>
          <a:ln/>
        </p:spPr>
      </p:sp>
      <p:sp>
        <p:nvSpPr>
          <p:cNvPr id="8" name="Text 6"/>
          <p:cNvSpPr/>
          <p:nvPr/>
        </p:nvSpPr>
        <p:spPr>
          <a:xfrm>
            <a:off x="4617720" y="1920240"/>
            <a:ext cx="3200400" cy="365760"/>
          </a:xfrm>
          <a:prstGeom prst="rect">
            <a:avLst/>
          </a:prstGeom>
          <a:noFill/>
          <a:ln/>
        </p:spPr>
        <p:txBody>
          <a:bodyPr wrap="square" lIns="0" tIns="0" rIns="0" bIns="0" rtlCol="0" anchor="ctr"/>
          <a:lstStyle/>
          <a:p>
            <a:pPr marL="0" indent="0">
              <a:buNone/>
            </a:pPr>
            <a:r>
              <a:rPr lang="en-US" b="1" dirty="0">
                <a:solidFill>
                  <a:srgbClr val="6D2E46"/>
                </a:solidFill>
                <a:latin typeface="Cambria" pitchFamily="34" charset="0"/>
                <a:ea typeface="Cambria" pitchFamily="34" charset="-122"/>
                <a:cs typeface="Cambria" pitchFamily="34" charset="-120"/>
              </a:rPr>
              <a:t>Menarche</a:t>
            </a:r>
            <a:endParaRPr lang="en-US" dirty="0"/>
          </a:p>
        </p:txBody>
      </p:sp>
      <p:sp>
        <p:nvSpPr>
          <p:cNvPr id="9" name="Text 7"/>
          <p:cNvSpPr/>
          <p:nvPr/>
        </p:nvSpPr>
        <p:spPr>
          <a:xfrm>
            <a:off x="4617720" y="2331720"/>
            <a:ext cx="3200400" cy="1188720"/>
          </a:xfrm>
          <a:prstGeom prst="rect">
            <a:avLst/>
          </a:prstGeom>
          <a:noFill/>
          <a:ln/>
        </p:spPr>
        <p:txBody>
          <a:bodyPr wrap="square" lIns="0" tIns="0" rIns="0" bIns="0" rtlCol="0" anchor="t"/>
          <a:lstStyle/>
          <a:p>
            <a:pPr marL="0" indent="0">
              <a:lnSpc>
                <a:spcPct val="125000"/>
              </a:lnSpc>
              <a:buNone/>
            </a:pPr>
            <a:r>
              <a:rPr lang="en-US" sz="1600" dirty="0">
                <a:solidFill>
                  <a:srgbClr val="3A2530"/>
                </a:solidFill>
                <a:latin typeface="Calibri" pitchFamily="34" charset="0"/>
                <a:ea typeface="Calibri" pitchFamily="34" charset="-122"/>
                <a:cs typeface="Calibri" pitchFamily="34" charset="-120"/>
              </a:rPr>
              <a:t>Early onset of menstruation</a:t>
            </a:r>
            <a:endParaRPr lang="en-US" sz="1600" dirty="0"/>
          </a:p>
        </p:txBody>
      </p:sp>
      <p:sp>
        <p:nvSpPr>
          <p:cNvPr id="10" name="Shape 8"/>
          <p:cNvSpPr/>
          <p:nvPr/>
        </p:nvSpPr>
        <p:spPr>
          <a:xfrm>
            <a:off x="8229600" y="1737360"/>
            <a:ext cx="3611880" cy="1920240"/>
          </a:xfrm>
          <a:prstGeom prst="roundRect">
            <a:avLst>
              <a:gd name="adj" fmla="val 3810"/>
            </a:avLst>
          </a:prstGeom>
          <a:solidFill>
            <a:srgbClr val="ECE2D0"/>
          </a:solidFill>
          <a:ln/>
        </p:spPr>
      </p:sp>
      <p:sp>
        <p:nvSpPr>
          <p:cNvPr id="11" name="Text 9"/>
          <p:cNvSpPr/>
          <p:nvPr/>
        </p:nvSpPr>
        <p:spPr>
          <a:xfrm>
            <a:off x="8458200" y="1920240"/>
            <a:ext cx="3200400" cy="365760"/>
          </a:xfrm>
          <a:prstGeom prst="rect">
            <a:avLst/>
          </a:prstGeom>
          <a:noFill/>
          <a:ln/>
        </p:spPr>
        <p:txBody>
          <a:bodyPr wrap="square" lIns="0" tIns="0" rIns="0" bIns="0" rtlCol="0" anchor="ctr"/>
          <a:lstStyle/>
          <a:p>
            <a:pPr marL="0" indent="0">
              <a:buNone/>
            </a:pPr>
            <a:r>
              <a:rPr lang="en-US" b="1" dirty="0">
                <a:solidFill>
                  <a:srgbClr val="6D2E46"/>
                </a:solidFill>
                <a:latin typeface="Cambria" pitchFamily="34" charset="0"/>
                <a:ea typeface="Cambria" pitchFamily="34" charset="-122"/>
                <a:cs typeface="Cambria" pitchFamily="34" charset="-120"/>
              </a:rPr>
              <a:t>Parity</a:t>
            </a:r>
            <a:endParaRPr lang="en-US" dirty="0"/>
          </a:p>
        </p:txBody>
      </p:sp>
      <p:sp>
        <p:nvSpPr>
          <p:cNvPr id="12" name="Text 10"/>
          <p:cNvSpPr/>
          <p:nvPr/>
        </p:nvSpPr>
        <p:spPr>
          <a:xfrm>
            <a:off x="8458200" y="2331720"/>
            <a:ext cx="3200400" cy="1188720"/>
          </a:xfrm>
          <a:prstGeom prst="rect">
            <a:avLst/>
          </a:prstGeom>
          <a:noFill/>
          <a:ln/>
        </p:spPr>
        <p:txBody>
          <a:bodyPr wrap="square" lIns="0" tIns="0" rIns="0" bIns="0" rtlCol="0" anchor="t"/>
          <a:lstStyle/>
          <a:p>
            <a:pPr marL="0" indent="0">
              <a:lnSpc>
                <a:spcPct val="125000"/>
              </a:lnSpc>
              <a:buNone/>
            </a:pPr>
            <a:r>
              <a:rPr lang="en-US" sz="1600" dirty="0">
                <a:solidFill>
                  <a:srgbClr val="3A2530"/>
                </a:solidFill>
                <a:latin typeface="Calibri" pitchFamily="34" charset="0"/>
                <a:ea typeface="Calibri" pitchFamily="34" charset="-122"/>
                <a:cs typeface="Calibri" pitchFamily="34" charset="-120"/>
              </a:rPr>
              <a:t>Nulliparity — no full-term pregnancies</a:t>
            </a:r>
            <a:endParaRPr lang="en-US" sz="1600" dirty="0"/>
          </a:p>
        </p:txBody>
      </p:sp>
      <p:sp>
        <p:nvSpPr>
          <p:cNvPr id="13" name="Shape 11"/>
          <p:cNvSpPr/>
          <p:nvPr/>
        </p:nvSpPr>
        <p:spPr>
          <a:xfrm>
            <a:off x="548640" y="4023360"/>
            <a:ext cx="3611880" cy="1920240"/>
          </a:xfrm>
          <a:prstGeom prst="roundRect">
            <a:avLst>
              <a:gd name="adj" fmla="val 3810"/>
            </a:avLst>
          </a:prstGeom>
          <a:solidFill>
            <a:srgbClr val="F7F2EE"/>
          </a:solidFill>
          <a:ln/>
        </p:spPr>
      </p:sp>
      <p:sp>
        <p:nvSpPr>
          <p:cNvPr id="14" name="Text 12"/>
          <p:cNvSpPr/>
          <p:nvPr/>
        </p:nvSpPr>
        <p:spPr>
          <a:xfrm>
            <a:off x="777240" y="4206240"/>
            <a:ext cx="3200400" cy="365760"/>
          </a:xfrm>
          <a:prstGeom prst="rect">
            <a:avLst/>
          </a:prstGeom>
          <a:noFill/>
          <a:ln/>
        </p:spPr>
        <p:txBody>
          <a:bodyPr wrap="square" lIns="0" tIns="0" rIns="0" bIns="0" rtlCol="0" anchor="ctr"/>
          <a:lstStyle/>
          <a:p>
            <a:pPr marL="0" indent="0">
              <a:buNone/>
            </a:pPr>
            <a:r>
              <a:rPr lang="en-US" b="1" dirty="0">
                <a:solidFill>
                  <a:srgbClr val="6D2E46"/>
                </a:solidFill>
                <a:latin typeface="Cambria" pitchFamily="34" charset="0"/>
                <a:ea typeface="Cambria" pitchFamily="34" charset="-122"/>
                <a:cs typeface="Cambria" pitchFamily="34" charset="-120"/>
              </a:rPr>
              <a:t>Family History</a:t>
            </a:r>
            <a:endParaRPr lang="en-US" dirty="0"/>
          </a:p>
        </p:txBody>
      </p:sp>
      <p:sp>
        <p:nvSpPr>
          <p:cNvPr id="15" name="Text 13"/>
          <p:cNvSpPr/>
          <p:nvPr/>
        </p:nvSpPr>
        <p:spPr>
          <a:xfrm>
            <a:off x="777240" y="4617720"/>
            <a:ext cx="3200400" cy="1188720"/>
          </a:xfrm>
          <a:prstGeom prst="rect">
            <a:avLst/>
          </a:prstGeom>
          <a:noFill/>
          <a:ln/>
        </p:spPr>
        <p:txBody>
          <a:bodyPr wrap="square" lIns="0" tIns="0" rIns="0" bIns="0" rtlCol="0" anchor="t"/>
          <a:lstStyle/>
          <a:p>
            <a:pPr marL="0" indent="0">
              <a:lnSpc>
                <a:spcPct val="125000"/>
              </a:lnSpc>
              <a:buNone/>
            </a:pPr>
            <a:r>
              <a:rPr lang="en-US" sz="1600" dirty="0">
                <a:solidFill>
                  <a:srgbClr val="3A2530"/>
                </a:solidFill>
                <a:latin typeface="Calibri" pitchFamily="34" charset="0"/>
                <a:ea typeface="Calibri" pitchFamily="34" charset="-122"/>
                <a:cs typeface="Calibri" pitchFamily="34" charset="-120"/>
              </a:rPr>
              <a:t>Breast cancer diagnosed in her mother</a:t>
            </a:r>
            <a:endParaRPr lang="en-US" sz="1600" dirty="0"/>
          </a:p>
        </p:txBody>
      </p:sp>
      <p:sp>
        <p:nvSpPr>
          <p:cNvPr id="16" name="Shape 14"/>
          <p:cNvSpPr/>
          <p:nvPr/>
        </p:nvSpPr>
        <p:spPr>
          <a:xfrm>
            <a:off x="4389120" y="4023360"/>
            <a:ext cx="3611880" cy="1920240"/>
          </a:xfrm>
          <a:prstGeom prst="roundRect">
            <a:avLst>
              <a:gd name="adj" fmla="val 3810"/>
            </a:avLst>
          </a:prstGeom>
          <a:solidFill>
            <a:srgbClr val="ECE2D0"/>
          </a:solidFill>
          <a:ln/>
        </p:spPr>
      </p:sp>
      <p:sp>
        <p:nvSpPr>
          <p:cNvPr id="17" name="Text 15"/>
          <p:cNvSpPr/>
          <p:nvPr/>
        </p:nvSpPr>
        <p:spPr>
          <a:xfrm>
            <a:off x="4617720" y="4206240"/>
            <a:ext cx="3200400" cy="365760"/>
          </a:xfrm>
          <a:prstGeom prst="rect">
            <a:avLst/>
          </a:prstGeom>
          <a:noFill/>
          <a:ln/>
        </p:spPr>
        <p:txBody>
          <a:bodyPr wrap="square" lIns="0" tIns="0" rIns="0" bIns="0" rtlCol="0" anchor="ctr"/>
          <a:lstStyle/>
          <a:p>
            <a:pPr marL="0" indent="0">
              <a:buNone/>
            </a:pPr>
            <a:r>
              <a:rPr lang="en-US" b="1" dirty="0">
                <a:solidFill>
                  <a:srgbClr val="6D2E46"/>
                </a:solidFill>
                <a:latin typeface="Cambria" pitchFamily="34" charset="0"/>
                <a:ea typeface="Cambria" pitchFamily="34" charset="-122"/>
                <a:cs typeface="Cambria" pitchFamily="34" charset="-120"/>
              </a:rPr>
              <a:t>Hormonal</a:t>
            </a:r>
            <a:endParaRPr lang="en-US" dirty="0"/>
          </a:p>
        </p:txBody>
      </p:sp>
      <p:sp>
        <p:nvSpPr>
          <p:cNvPr id="18" name="Text 16"/>
          <p:cNvSpPr/>
          <p:nvPr/>
        </p:nvSpPr>
        <p:spPr>
          <a:xfrm>
            <a:off x="4617720" y="4617720"/>
            <a:ext cx="3200400" cy="1188720"/>
          </a:xfrm>
          <a:prstGeom prst="rect">
            <a:avLst/>
          </a:prstGeom>
          <a:noFill/>
          <a:ln/>
        </p:spPr>
        <p:txBody>
          <a:bodyPr wrap="square" lIns="0" tIns="0" rIns="0" bIns="0" rtlCol="0" anchor="t"/>
          <a:lstStyle/>
          <a:p>
            <a:pPr marL="0" indent="0">
              <a:lnSpc>
                <a:spcPct val="125000"/>
              </a:lnSpc>
              <a:buNone/>
            </a:pPr>
            <a:r>
              <a:rPr lang="en-US" sz="1600" dirty="0">
                <a:solidFill>
                  <a:srgbClr val="3A2530"/>
                </a:solidFill>
                <a:latin typeface="Calibri" pitchFamily="34" charset="0"/>
                <a:ea typeface="Calibri" pitchFamily="34" charset="-122"/>
                <a:cs typeface="Calibri" pitchFamily="34" charset="-120"/>
              </a:rPr>
              <a:t>Prolonged oestrogen exposure; </a:t>
            </a:r>
          </a:p>
          <a:p>
            <a:pPr marL="0" indent="0">
              <a:lnSpc>
                <a:spcPct val="125000"/>
              </a:lnSpc>
              <a:buNone/>
            </a:pPr>
            <a:r>
              <a:rPr lang="en-US" sz="1600" dirty="0">
                <a:solidFill>
                  <a:srgbClr val="3A2530"/>
                </a:solidFill>
                <a:latin typeface="Calibri" pitchFamily="34" charset="0"/>
                <a:ea typeface="Calibri" pitchFamily="34" charset="-122"/>
                <a:cs typeface="Calibri" pitchFamily="34" charset="-120"/>
              </a:rPr>
              <a:t>five years of hormone therapy</a:t>
            </a:r>
            <a:endParaRPr lang="en-US" sz="1600" dirty="0"/>
          </a:p>
        </p:txBody>
      </p:sp>
      <p:sp>
        <p:nvSpPr>
          <p:cNvPr id="19" name="Shape 17"/>
          <p:cNvSpPr/>
          <p:nvPr/>
        </p:nvSpPr>
        <p:spPr>
          <a:xfrm>
            <a:off x="8229600" y="4023360"/>
            <a:ext cx="3611880" cy="1920240"/>
          </a:xfrm>
          <a:prstGeom prst="roundRect">
            <a:avLst>
              <a:gd name="adj" fmla="val 3810"/>
            </a:avLst>
          </a:prstGeom>
          <a:solidFill>
            <a:srgbClr val="F7F2EE"/>
          </a:solidFill>
          <a:ln/>
        </p:spPr>
      </p:sp>
      <p:sp>
        <p:nvSpPr>
          <p:cNvPr id="20" name="Text 18"/>
          <p:cNvSpPr/>
          <p:nvPr/>
        </p:nvSpPr>
        <p:spPr>
          <a:xfrm>
            <a:off x="8458200" y="4206240"/>
            <a:ext cx="3200400" cy="365760"/>
          </a:xfrm>
          <a:prstGeom prst="rect">
            <a:avLst/>
          </a:prstGeom>
          <a:noFill/>
          <a:ln/>
        </p:spPr>
        <p:txBody>
          <a:bodyPr wrap="square" lIns="0" tIns="0" rIns="0" bIns="0" rtlCol="0" anchor="ctr"/>
          <a:lstStyle/>
          <a:p>
            <a:pPr marL="0" indent="0">
              <a:buNone/>
            </a:pPr>
            <a:r>
              <a:rPr lang="en-US" b="1" dirty="0">
                <a:solidFill>
                  <a:srgbClr val="6D2E46"/>
                </a:solidFill>
                <a:latin typeface="Cambria" pitchFamily="34" charset="0"/>
                <a:ea typeface="Cambria" pitchFamily="34" charset="-122"/>
                <a:cs typeface="Cambria" pitchFamily="34" charset="-120"/>
              </a:rPr>
              <a:t>Genetic</a:t>
            </a:r>
            <a:endParaRPr lang="en-US" dirty="0"/>
          </a:p>
        </p:txBody>
      </p:sp>
      <p:sp>
        <p:nvSpPr>
          <p:cNvPr id="21" name="Text 19"/>
          <p:cNvSpPr/>
          <p:nvPr/>
        </p:nvSpPr>
        <p:spPr>
          <a:xfrm>
            <a:off x="8458200" y="4617720"/>
            <a:ext cx="3200400" cy="1188720"/>
          </a:xfrm>
          <a:prstGeom prst="rect">
            <a:avLst/>
          </a:prstGeom>
          <a:noFill/>
          <a:ln/>
        </p:spPr>
        <p:txBody>
          <a:bodyPr wrap="square" lIns="0" tIns="0" rIns="0" bIns="0" rtlCol="0" anchor="t"/>
          <a:lstStyle/>
          <a:p>
            <a:pPr marL="0" indent="0">
              <a:lnSpc>
                <a:spcPct val="125000"/>
              </a:lnSpc>
              <a:buNone/>
            </a:pPr>
            <a:r>
              <a:rPr lang="en-US" sz="1600" dirty="0">
                <a:solidFill>
                  <a:srgbClr val="3A2530"/>
                </a:solidFill>
                <a:latin typeface="Calibri" pitchFamily="34" charset="0"/>
                <a:ea typeface="Calibri" pitchFamily="34" charset="-122"/>
                <a:cs typeface="Calibri" pitchFamily="34" charset="-120"/>
              </a:rPr>
              <a:t>BRCA-related predisposition</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1463040"/>
          </a:xfrm>
          <a:prstGeom prst="rect">
            <a:avLst/>
          </a:prstGeom>
          <a:solidFill>
            <a:srgbClr val="6D2E46"/>
          </a:solidFill>
          <a:ln/>
        </p:spPr>
      </p:sp>
      <p:sp>
        <p:nvSpPr>
          <p:cNvPr id="3" name="Text 1"/>
          <p:cNvSpPr/>
          <p:nvPr/>
        </p:nvSpPr>
        <p:spPr>
          <a:xfrm>
            <a:off x="548640" y="457200"/>
            <a:ext cx="10058400" cy="64008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05   Care Routine (NICE NG101)</a:t>
            </a:r>
            <a:endParaRPr lang="en-US" sz="2800" dirty="0"/>
          </a:p>
        </p:txBody>
      </p:sp>
      <p:sp>
        <p:nvSpPr>
          <p:cNvPr id="4" name="Shape 2"/>
          <p:cNvSpPr/>
          <p:nvPr/>
        </p:nvSpPr>
        <p:spPr>
          <a:xfrm>
            <a:off x="548640" y="1920240"/>
            <a:ext cx="640080" cy="640080"/>
          </a:xfrm>
          <a:prstGeom prst="roundRect">
            <a:avLst>
              <a:gd name="adj" fmla="val 11429"/>
            </a:avLst>
          </a:prstGeom>
          <a:solidFill>
            <a:srgbClr val="ECE2D0"/>
          </a:solidFill>
          <a:ln/>
        </p:spPr>
      </p:sp>
      <p:sp>
        <p:nvSpPr>
          <p:cNvPr id="5" name="Text 3"/>
          <p:cNvSpPr/>
          <p:nvPr/>
        </p:nvSpPr>
        <p:spPr>
          <a:xfrm>
            <a:off x="548640" y="1920240"/>
            <a:ext cx="640080" cy="640080"/>
          </a:xfrm>
          <a:prstGeom prst="rect">
            <a:avLst/>
          </a:prstGeom>
          <a:noFill/>
          <a:ln/>
        </p:spPr>
        <p:txBody>
          <a:bodyPr wrap="square" lIns="0" tIns="0" rIns="0" bIns="0" rtlCol="0" anchor="ctr"/>
          <a:lstStyle/>
          <a:p>
            <a:pPr marL="0" indent="0" algn="ctr">
              <a:buNone/>
            </a:pPr>
            <a:r>
              <a:rPr lang="en-US" sz="2400" b="1" dirty="0">
                <a:solidFill>
                  <a:srgbClr val="6D2E46"/>
                </a:solidFill>
                <a:latin typeface="Cambria" pitchFamily="34" charset="0"/>
                <a:ea typeface="Cambria" pitchFamily="34" charset="-122"/>
                <a:cs typeface="Cambria" pitchFamily="34" charset="-120"/>
              </a:rPr>
              <a:t>1</a:t>
            </a:r>
            <a:endParaRPr lang="en-US" sz="2400" dirty="0"/>
          </a:p>
        </p:txBody>
      </p:sp>
      <p:sp>
        <p:nvSpPr>
          <p:cNvPr id="6" name="Text 4"/>
          <p:cNvSpPr/>
          <p:nvPr/>
        </p:nvSpPr>
        <p:spPr>
          <a:xfrm>
            <a:off x="1417320" y="1874520"/>
            <a:ext cx="10058400" cy="809686"/>
          </a:xfrm>
          <a:prstGeom prst="rect">
            <a:avLst/>
          </a:prstGeom>
          <a:noFill/>
          <a:ln/>
        </p:spPr>
        <p:txBody>
          <a:bodyPr wrap="square" lIns="0" tIns="0" rIns="0" bIns="0" rtlCol="0" anchor="ctr"/>
          <a:lstStyle/>
          <a:p>
            <a:pPr marL="0" indent="0">
              <a:lnSpc>
                <a:spcPct val="130000"/>
              </a:lnSpc>
              <a:buNone/>
            </a:pPr>
            <a:r>
              <a:rPr lang="en-US" sz="1600" dirty="0">
                <a:solidFill>
                  <a:srgbClr val="3A2530"/>
                </a:solidFill>
                <a:latin typeface="Calibri" pitchFamily="34" charset="0"/>
                <a:ea typeface="Calibri" pitchFamily="34" charset="-122"/>
                <a:cs typeface="Calibri" pitchFamily="34" charset="-120"/>
              </a:rPr>
              <a:t>Surgery, adjunct chemicals and radiation therapy (in receptor positive cases also hormone therapy) (Hall and Hall, 2021).</a:t>
            </a:r>
            <a:endParaRPr lang="en-US" sz="1600" dirty="0"/>
          </a:p>
        </p:txBody>
      </p:sp>
      <p:sp>
        <p:nvSpPr>
          <p:cNvPr id="7" name="Shape 5"/>
          <p:cNvSpPr/>
          <p:nvPr/>
        </p:nvSpPr>
        <p:spPr>
          <a:xfrm>
            <a:off x="548640" y="3337560"/>
            <a:ext cx="640080" cy="640080"/>
          </a:xfrm>
          <a:prstGeom prst="roundRect">
            <a:avLst>
              <a:gd name="adj" fmla="val 11429"/>
            </a:avLst>
          </a:prstGeom>
          <a:solidFill>
            <a:srgbClr val="ECE2D0"/>
          </a:solidFill>
          <a:ln/>
        </p:spPr>
      </p:sp>
      <p:sp>
        <p:nvSpPr>
          <p:cNvPr id="8" name="Text 6"/>
          <p:cNvSpPr/>
          <p:nvPr/>
        </p:nvSpPr>
        <p:spPr>
          <a:xfrm>
            <a:off x="548640" y="3337560"/>
            <a:ext cx="640080" cy="640080"/>
          </a:xfrm>
          <a:prstGeom prst="rect">
            <a:avLst/>
          </a:prstGeom>
          <a:noFill/>
          <a:ln/>
        </p:spPr>
        <p:txBody>
          <a:bodyPr wrap="square" lIns="0" tIns="0" rIns="0" bIns="0" rtlCol="0" anchor="ctr"/>
          <a:lstStyle/>
          <a:p>
            <a:pPr marL="0" indent="0" algn="ctr">
              <a:buNone/>
            </a:pPr>
            <a:r>
              <a:rPr lang="en-US" sz="2400" b="1" dirty="0">
                <a:solidFill>
                  <a:srgbClr val="6D2E46"/>
                </a:solidFill>
                <a:latin typeface="Cambria" pitchFamily="34" charset="0"/>
                <a:ea typeface="Cambria" pitchFamily="34" charset="-122"/>
                <a:cs typeface="Cambria" pitchFamily="34" charset="-120"/>
              </a:rPr>
              <a:t>2</a:t>
            </a:r>
            <a:endParaRPr lang="en-US" sz="2400" dirty="0"/>
          </a:p>
        </p:txBody>
      </p:sp>
      <p:sp>
        <p:nvSpPr>
          <p:cNvPr id="9" name="Text 7"/>
          <p:cNvSpPr/>
          <p:nvPr/>
        </p:nvSpPr>
        <p:spPr>
          <a:xfrm>
            <a:off x="1417320" y="3291840"/>
            <a:ext cx="10058400" cy="685800"/>
          </a:xfrm>
          <a:prstGeom prst="rect">
            <a:avLst/>
          </a:prstGeom>
          <a:noFill/>
          <a:ln/>
        </p:spPr>
        <p:txBody>
          <a:bodyPr wrap="square" lIns="0" tIns="0" rIns="0" bIns="0" rtlCol="0" anchor="ctr"/>
          <a:lstStyle/>
          <a:p>
            <a:pPr marL="0" indent="0">
              <a:lnSpc>
                <a:spcPct val="130000"/>
              </a:lnSpc>
              <a:buNone/>
            </a:pPr>
            <a:r>
              <a:rPr lang="en-US" sz="1600" dirty="0">
                <a:solidFill>
                  <a:srgbClr val="3A2530"/>
                </a:solidFill>
                <a:latin typeface="Calibri" pitchFamily="34" charset="0"/>
                <a:ea typeface="Calibri" pitchFamily="34" charset="-122"/>
                <a:cs typeface="Calibri" pitchFamily="34" charset="-120"/>
              </a:rPr>
              <a:t>Nursing care: wound care, pain, nutrition, psychological (Koeppen et al., 2024)</a:t>
            </a:r>
            <a:endParaRPr lang="en-US" sz="1600" dirty="0"/>
          </a:p>
        </p:txBody>
      </p:sp>
      <p:sp>
        <p:nvSpPr>
          <p:cNvPr id="10" name="Shape 8"/>
          <p:cNvSpPr/>
          <p:nvPr/>
        </p:nvSpPr>
        <p:spPr>
          <a:xfrm>
            <a:off x="548640" y="4754880"/>
            <a:ext cx="640080" cy="640080"/>
          </a:xfrm>
          <a:prstGeom prst="roundRect">
            <a:avLst>
              <a:gd name="adj" fmla="val 11429"/>
            </a:avLst>
          </a:prstGeom>
          <a:solidFill>
            <a:srgbClr val="ECE2D0"/>
          </a:solidFill>
          <a:ln/>
        </p:spPr>
      </p:sp>
      <p:sp>
        <p:nvSpPr>
          <p:cNvPr id="11" name="Text 9"/>
          <p:cNvSpPr/>
          <p:nvPr/>
        </p:nvSpPr>
        <p:spPr>
          <a:xfrm>
            <a:off x="548640" y="4754880"/>
            <a:ext cx="640080" cy="640080"/>
          </a:xfrm>
          <a:prstGeom prst="rect">
            <a:avLst/>
          </a:prstGeom>
          <a:noFill/>
          <a:ln/>
        </p:spPr>
        <p:txBody>
          <a:bodyPr wrap="square" lIns="0" tIns="0" rIns="0" bIns="0" rtlCol="0" anchor="ctr"/>
          <a:lstStyle/>
          <a:p>
            <a:pPr marL="0" indent="0" algn="ctr">
              <a:buNone/>
            </a:pPr>
            <a:r>
              <a:rPr lang="en-US" sz="2400" b="1" dirty="0">
                <a:solidFill>
                  <a:srgbClr val="6D2E46"/>
                </a:solidFill>
                <a:latin typeface="Cambria" pitchFamily="34" charset="0"/>
                <a:ea typeface="Cambria" pitchFamily="34" charset="-122"/>
                <a:cs typeface="Cambria" pitchFamily="34" charset="-120"/>
              </a:rPr>
              <a:t>3</a:t>
            </a:r>
            <a:endParaRPr lang="en-US" sz="2400" dirty="0"/>
          </a:p>
        </p:txBody>
      </p:sp>
      <p:sp>
        <p:nvSpPr>
          <p:cNvPr id="12" name="Text 10"/>
          <p:cNvSpPr/>
          <p:nvPr/>
        </p:nvSpPr>
        <p:spPr>
          <a:xfrm>
            <a:off x="1417320" y="4709160"/>
            <a:ext cx="10058400" cy="685800"/>
          </a:xfrm>
          <a:prstGeom prst="rect">
            <a:avLst/>
          </a:prstGeom>
          <a:noFill/>
          <a:ln/>
        </p:spPr>
        <p:txBody>
          <a:bodyPr wrap="square" lIns="0" tIns="0" rIns="0" bIns="0" rtlCol="0" anchor="ctr"/>
          <a:lstStyle/>
          <a:p>
            <a:pPr marL="0" indent="0">
              <a:lnSpc>
                <a:spcPct val="130000"/>
              </a:lnSpc>
              <a:buNone/>
            </a:pPr>
            <a:r>
              <a:rPr lang="en-US" sz="1600" dirty="0">
                <a:solidFill>
                  <a:srgbClr val="3A2530"/>
                </a:solidFill>
                <a:latin typeface="Calibri" pitchFamily="34" charset="0"/>
                <a:ea typeface="Calibri" pitchFamily="34" charset="-122"/>
                <a:cs typeface="Calibri" pitchFamily="34" charset="-120"/>
              </a:rPr>
              <a:t>Lifestyle advice: cut back on alcohol, healthy weight loss and more physical activity to decrease risk of recurrence.</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2B1620"/>
        </a:solidFill>
        <a:effectLst/>
      </p:bgPr>
    </p:bg>
    <p:spTree>
      <p:nvGrpSpPr>
        <p:cNvPr id="1" name=""/>
        <p:cNvGrpSpPr/>
        <p:nvPr/>
      </p:nvGrpSpPr>
      <p:grpSpPr>
        <a:xfrm>
          <a:off x="0" y="0"/>
          <a:ext cx="0" cy="0"/>
          <a:chOff x="0" y="0"/>
          <a:chExt cx="0" cy="0"/>
        </a:xfrm>
      </p:grpSpPr>
      <p:sp>
        <p:nvSpPr>
          <p:cNvPr id="2" name="Text 0"/>
          <p:cNvSpPr/>
          <p:nvPr/>
        </p:nvSpPr>
        <p:spPr>
          <a:xfrm>
            <a:off x="548640" y="457200"/>
            <a:ext cx="9144000" cy="64008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06   Monitoring &amp; Care Planning</a:t>
            </a:r>
            <a:endParaRPr lang="en-US" sz="2800" dirty="0"/>
          </a:p>
        </p:txBody>
      </p:sp>
      <p:sp>
        <p:nvSpPr>
          <p:cNvPr id="3" name="Shape 1"/>
          <p:cNvSpPr/>
          <p:nvPr/>
        </p:nvSpPr>
        <p:spPr>
          <a:xfrm>
            <a:off x="914400" y="1645920"/>
            <a:ext cx="10149840" cy="0"/>
          </a:xfrm>
          <a:prstGeom prst="line">
            <a:avLst/>
          </a:prstGeom>
          <a:noFill/>
          <a:ln w="25400">
            <a:solidFill>
              <a:srgbClr val="A26769"/>
            </a:solidFill>
            <a:prstDash val="solid"/>
          </a:ln>
        </p:spPr>
      </p:sp>
      <p:sp>
        <p:nvSpPr>
          <p:cNvPr id="4" name="Shape 2"/>
          <p:cNvSpPr/>
          <p:nvPr/>
        </p:nvSpPr>
        <p:spPr>
          <a:xfrm>
            <a:off x="914400" y="1645920"/>
            <a:ext cx="182880" cy="182880"/>
          </a:xfrm>
          <a:prstGeom prst="ellipse">
            <a:avLst/>
          </a:prstGeom>
          <a:solidFill>
            <a:srgbClr val="A26769"/>
          </a:solidFill>
          <a:ln/>
        </p:spPr>
      </p:sp>
      <p:sp>
        <p:nvSpPr>
          <p:cNvPr id="5" name="Text 3"/>
          <p:cNvSpPr/>
          <p:nvPr/>
        </p:nvSpPr>
        <p:spPr>
          <a:xfrm>
            <a:off x="457200" y="1965960"/>
            <a:ext cx="2743200" cy="411480"/>
          </a:xfrm>
          <a:prstGeom prst="rect">
            <a:avLst/>
          </a:prstGeom>
          <a:noFill/>
          <a:ln/>
        </p:spPr>
        <p:txBody>
          <a:bodyPr wrap="square" lIns="0" tIns="0" rIns="0" bIns="0" rtlCol="0" anchor="ctr"/>
          <a:lstStyle/>
          <a:p>
            <a:pPr marL="0" indent="0">
              <a:buNone/>
            </a:pPr>
            <a:r>
              <a:rPr lang="en-US" sz="1500" b="1" dirty="0">
                <a:solidFill>
                  <a:srgbClr val="ECE2D0"/>
                </a:solidFill>
                <a:latin typeface="Cambria" pitchFamily="34" charset="0"/>
                <a:ea typeface="Cambria" pitchFamily="34" charset="-122"/>
                <a:cs typeface="Cambria" pitchFamily="34" charset="-120"/>
              </a:rPr>
              <a:t>Mammography</a:t>
            </a:r>
            <a:endParaRPr lang="en-US" sz="1500" dirty="0"/>
          </a:p>
        </p:txBody>
      </p:sp>
      <p:sp>
        <p:nvSpPr>
          <p:cNvPr id="6" name="Text 4"/>
          <p:cNvSpPr/>
          <p:nvPr/>
        </p:nvSpPr>
        <p:spPr>
          <a:xfrm>
            <a:off x="457200" y="2423160"/>
            <a:ext cx="2651760" cy="2103120"/>
          </a:xfrm>
          <a:prstGeom prst="rect">
            <a:avLst/>
          </a:prstGeom>
          <a:noFill/>
          <a:ln/>
        </p:spPr>
        <p:txBody>
          <a:bodyPr wrap="square" lIns="0" tIns="0" rIns="0" bIns="0" rtlCol="0" anchor="t"/>
          <a:lstStyle/>
          <a:p>
            <a:pPr marL="0" indent="0">
              <a:lnSpc>
                <a:spcPct val="130000"/>
              </a:lnSpc>
              <a:buNone/>
            </a:pPr>
            <a:r>
              <a:rPr lang="en-US" sz="1400" dirty="0">
                <a:solidFill>
                  <a:srgbClr val="D9CBD1"/>
                </a:solidFill>
                <a:latin typeface="Calibri" pitchFamily="34" charset="0"/>
                <a:ea typeface="Calibri" pitchFamily="34" charset="-122"/>
                <a:cs typeface="Calibri" pitchFamily="34" charset="-120"/>
              </a:rPr>
              <a:t>Regular checks (screening) to help find recurrence early (Marieb and Hoehn, 2019).</a:t>
            </a:r>
            <a:endParaRPr lang="en-US" sz="1400" dirty="0"/>
          </a:p>
        </p:txBody>
      </p:sp>
      <p:sp>
        <p:nvSpPr>
          <p:cNvPr id="7" name="Shape 5"/>
          <p:cNvSpPr/>
          <p:nvPr/>
        </p:nvSpPr>
        <p:spPr>
          <a:xfrm>
            <a:off x="3703320" y="1645920"/>
            <a:ext cx="182880" cy="182880"/>
          </a:xfrm>
          <a:prstGeom prst="ellipse">
            <a:avLst/>
          </a:prstGeom>
          <a:solidFill>
            <a:srgbClr val="A26769"/>
          </a:solidFill>
          <a:ln/>
        </p:spPr>
      </p:sp>
      <p:sp>
        <p:nvSpPr>
          <p:cNvPr id="8" name="Text 6"/>
          <p:cNvSpPr/>
          <p:nvPr/>
        </p:nvSpPr>
        <p:spPr>
          <a:xfrm>
            <a:off x="3246120" y="1965960"/>
            <a:ext cx="2743200" cy="411480"/>
          </a:xfrm>
          <a:prstGeom prst="rect">
            <a:avLst/>
          </a:prstGeom>
          <a:noFill/>
          <a:ln/>
        </p:spPr>
        <p:txBody>
          <a:bodyPr wrap="square" lIns="0" tIns="0" rIns="0" bIns="0" rtlCol="0" anchor="ctr"/>
          <a:lstStyle/>
          <a:p>
            <a:pPr marL="0" indent="0">
              <a:buNone/>
            </a:pPr>
            <a:r>
              <a:rPr lang="en-US" sz="1500" b="1" dirty="0">
                <a:solidFill>
                  <a:srgbClr val="ECE2D0"/>
                </a:solidFill>
                <a:latin typeface="Cambria" pitchFamily="34" charset="0"/>
                <a:ea typeface="Cambria" pitchFamily="34" charset="-122"/>
                <a:cs typeface="Cambria" pitchFamily="34" charset="-120"/>
              </a:rPr>
              <a:t>Clinical Review</a:t>
            </a:r>
            <a:endParaRPr lang="en-US" sz="1500" dirty="0"/>
          </a:p>
        </p:txBody>
      </p:sp>
      <p:sp>
        <p:nvSpPr>
          <p:cNvPr id="9" name="Text 7"/>
          <p:cNvSpPr/>
          <p:nvPr/>
        </p:nvSpPr>
        <p:spPr>
          <a:xfrm>
            <a:off x="3246120" y="2423160"/>
            <a:ext cx="2651760" cy="2103120"/>
          </a:xfrm>
          <a:prstGeom prst="rect">
            <a:avLst/>
          </a:prstGeom>
          <a:noFill/>
          <a:ln/>
        </p:spPr>
        <p:txBody>
          <a:bodyPr wrap="square" lIns="0" tIns="0" rIns="0" bIns="0" rtlCol="0" anchor="t"/>
          <a:lstStyle/>
          <a:p>
            <a:pPr marL="0" indent="0">
              <a:lnSpc>
                <a:spcPct val="130000"/>
              </a:lnSpc>
              <a:buNone/>
            </a:pPr>
            <a:r>
              <a:rPr lang="en-US" sz="1400" dirty="0">
                <a:solidFill>
                  <a:srgbClr val="D9CBD1"/>
                </a:solidFill>
                <a:latin typeface="Calibri" pitchFamily="34" charset="0"/>
                <a:ea typeface="Calibri" pitchFamily="34" charset="-122"/>
                <a:cs typeface="Calibri" pitchFamily="34" charset="-120"/>
              </a:rPr>
              <a:t>Examination every 3–6 months initially.</a:t>
            </a:r>
            <a:endParaRPr lang="en-US" sz="1400" dirty="0"/>
          </a:p>
        </p:txBody>
      </p:sp>
      <p:sp>
        <p:nvSpPr>
          <p:cNvPr id="10" name="Shape 8"/>
          <p:cNvSpPr/>
          <p:nvPr/>
        </p:nvSpPr>
        <p:spPr>
          <a:xfrm>
            <a:off x="6492240" y="1645920"/>
            <a:ext cx="182880" cy="182880"/>
          </a:xfrm>
          <a:prstGeom prst="ellipse">
            <a:avLst/>
          </a:prstGeom>
          <a:solidFill>
            <a:srgbClr val="A26769"/>
          </a:solidFill>
          <a:ln/>
        </p:spPr>
      </p:sp>
      <p:sp>
        <p:nvSpPr>
          <p:cNvPr id="11" name="Text 9"/>
          <p:cNvSpPr/>
          <p:nvPr/>
        </p:nvSpPr>
        <p:spPr>
          <a:xfrm>
            <a:off x="6035040" y="1965960"/>
            <a:ext cx="2743200" cy="411480"/>
          </a:xfrm>
          <a:prstGeom prst="rect">
            <a:avLst/>
          </a:prstGeom>
          <a:noFill/>
          <a:ln/>
        </p:spPr>
        <p:txBody>
          <a:bodyPr wrap="square" lIns="0" tIns="0" rIns="0" bIns="0" rtlCol="0" anchor="ctr"/>
          <a:lstStyle/>
          <a:p>
            <a:pPr marL="0" indent="0">
              <a:buNone/>
            </a:pPr>
            <a:r>
              <a:rPr lang="en-US" sz="1500" b="1" dirty="0">
                <a:solidFill>
                  <a:srgbClr val="ECE2D0"/>
                </a:solidFill>
                <a:latin typeface="Cambria" pitchFamily="34" charset="0"/>
                <a:ea typeface="Cambria" pitchFamily="34" charset="-122"/>
                <a:cs typeface="Cambria" pitchFamily="34" charset="-120"/>
              </a:rPr>
              <a:t>Blood Tests</a:t>
            </a:r>
            <a:endParaRPr lang="en-US" sz="1500" dirty="0"/>
          </a:p>
        </p:txBody>
      </p:sp>
      <p:sp>
        <p:nvSpPr>
          <p:cNvPr id="12" name="Text 10"/>
          <p:cNvSpPr/>
          <p:nvPr/>
        </p:nvSpPr>
        <p:spPr>
          <a:xfrm>
            <a:off x="6035040" y="2423160"/>
            <a:ext cx="2651760" cy="2103120"/>
          </a:xfrm>
          <a:prstGeom prst="rect">
            <a:avLst/>
          </a:prstGeom>
          <a:noFill/>
          <a:ln/>
        </p:spPr>
        <p:txBody>
          <a:bodyPr wrap="square" lIns="0" tIns="0" rIns="0" bIns="0" rtlCol="0" anchor="t"/>
          <a:lstStyle/>
          <a:p>
            <a:pPr marL="0" indent="0">
              <a:lnSpc>
                <a:spcPct val="130000"/>
              </a:lnSpc>
              <a:buNone/>
            </a:pPr>
            <a:r>
              <a:rPr lang="en-US" sz="1400" dirty="0">
                <a:solidFill>
                  <a:srgbClr val="D9CBD1"/>
                </a:solidFill>
                <a:latin typeface="Calibri" pitchFamily="34" charset="0"/>
                <a:ea typeface="Calibri" pitchFamily="34" charset="-122"/>
                <a:cs typeface="Calibri" pitchFamily="34" charset="-120"/>
              </a:rPr>
              <a:t>Evaluate treatment response over a period of time (Silverthorn, 2019). </a:t>
            </a:r>
            <a:endParaRPr lang="en-US" sz="1400" dirty="0"/>
          </a:p>
        </p:txBody>
      </p:sp>
      <p:sp>
        <p:nvSpPr>
          <p:cNvPr id="13" name="Shape 11"/>
          <p:cNvSpPr/>
          <p:nvPr/>
        </p:nvSpPr>
        <p:spPr>
          <a:xfrm>
            <a:off x="9281160" y="1645920"/>
            <a:ext cx="182880" cy="182880"/>
          </a:xfrm>
          <a:prstGeom prst="ellipse">
            <a:avLst/>
          </a:prstGeom>
          <a:solidFill>
            <a:srgbClr val="A26769"/>
          </a:solidFill>
          <a:ln/>
        </p:spPr>
      </p:sp>
      <p:sp>
        <p:nvSpPr>
          <p:cNvPr id="14" name="Text 12"/>
          <p:cNvSpPr/>
          <p:nvPr/>
        </p:nvSpPr>
        <p:spPr>
          <a:xfrm>
            <a:off x="8823960" y="1965960"/>
            <a:ext cx="2743200" cy="411480"/>
          </a:xfrm>
          <a:prstGeom prst="rect">
            <a:avLst/>
          </a:prstGeom>
          <a:noFill/>
          <a:ln/>
        </p:spPr>
        <p:txBody>
          <a:bodyPr wrap="square" lIns="0" tIns="0" rIns="0" bIns="0" rtlCol="0" anchor="ctr"/>
          <a:lstStyle/>
          <a:p>
            <a:pPr marL="0" indent="0">
              <a:buNone/>
            </a:pPr>
            <a:r>
              <a:rPr lang="en-US" sz="1500" b="1" dirty="0">
                <a:solidFill>
                  <a:srgbClr val="ECE2D0"/>
                </a:solidFill>
                <a:latin typeface="Cambria" pitchFamily="34" charset="0"/>
                <a:ea typeface="Cambria" pitchFamily="34" charset="-122"/>
                <a:cs typeface="Cambria" pitchFamily="34" charset="-120"/>
              </a:rPr>
              <a:t>MDT Review</a:t>
            </a:r>
            <a:endParaRPr lang="en-US" sz="1500" dirty="0"/>
          </a:p>
        </p:txBody>
      </p:sp>
      <p:sp>
        <p:nvSpPr>
          <p:cNvPr id="15" name="Text 13"/>
          <p:cNvSpPr/>
          <p:nvPr/>
        </p:nvSpPr>
        <p:spPr>
          <a:xfrm>
            <a:off x="8823960" y="2423160"/>
            <a:ext cx="2651760" cy="2103120"/>
          </a:xfrm>
          <a:prstGeom prst="rect">
            <a:avLst/>
          </a:prstGeom>
          <a:noFill/>
          <a:ln/>
        </p:spPr>
        <p:txBody>
          <a:bodyPr wrap="square" lIns="0" tIns="0" rIns="0" bIns="0" rtlCol="0" anchor="t"/>
          <a:lstStyle/>
          <a:p>
            <a:pPr marL="0" indent="0">
              <a:lnSpc>
                <a:spcPct val="130000"/>
              </a:lnSpc>
              <a:buNone/>
            </a:pPr>
            <a:r>
              <a:rPr lang="en-US" sz="1400" dirty="0">
                <a:solidFill>
                  <a:srgbClr val="D9CBD1"/>
                </a:solidFill>
                <a:latin typeface="Calibri" pitchFamily="34" charset="0"/>
                <a:ea typeface="Calibri" pitchFamily="34" charset="-122"/>
                <a:cs typeface="Calibri" pitchFamily="34" charset="-120"/>
              </a:rPr>
              <a:t>Multidisciplinary team modifies plan according to Margaret's response; goals recorded in response to tolerance, side effects and progression.</a:t>
            </a:r>
            <a:endParaRPr lang="en-US" sz="1400" dirty="0"/>
          </a:p>
        </p:txBody>
      </p:sp>
      <p:pic>
        <p:nvPicPr>
          <p:cNvPr id="23" name="Graphic 22" descr="Medicine with solid fill">
            <a:extLst>
              <a:ext uri="{FF2B5EF4-FFF2-40B4-BE49-F238E27FC236}">
                <a16:creationId xmlns:a16="http://schemas.microsoft.com/office/drawing/2014/main" id="{7A7C7F63-385F-F608-D6B7-EFA477CF353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703320" y="3695948"/>
            <a:ext cx="1386348" cy="1386348"/>
          </a:xfrm>
          <a:prstGeom prst="rect">
            <a:avLst/>
          </a:prstGeom>
        </p:spPr>
      </p:pic>
      <p:pic>
        <p:nvPicPr>
          <p:cNvPr id="25" name="Graphic 24" descr="Needle with solid fill">
            <a:extLst>
              <a:ext uri="{FF2B5EF4-FFF2-40B4-BE49-F238E27FC236}">
                <a16:creationId xmlns:a16="http://schemas.microsoft.com/office/drawing/2014/main" id="{D61AE413-B746-954D-CF9E-4BFDA15E60C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160892" y="3780012"/>
            <a:ext cx="1278194" cy="127819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572000" cy="6858000"/>
          </a:xfrm>
          <a:prstGeom prst="rect">
            <a:avLst/>
          </a:prstGeom>
          <a:solidFill>
            <a:srgbClr val="ECE2D0"/>
          </a:solidFill>
          <a:ln/>
        </p:spPr>
      </p:sp>
      <p:sp>
        <p:nvSpPr>
          <p:cNvPr id="3" name="Text 1"/>
          <p:cNvSpPr/>
          <p:nvPr/>
        </p:nvSpPr>
        <p:spPr>
          <a:xfrm>
            <a:off x="457200" y="457200"/>
            <a:ext cx="1828800" cy="914400"/>
          </a:xfrm>
          <a:prstGeom prst="rect">
            <a:avLst/>
          </a:prstGeom>
          <a:noFill/>
          <a:ln/>
        </p:spPr>
        <p:txBody>
          <a:bodyPr wrap="square" lIns="0" tIns="0" rIns="0" bIns="0" rtlCol="0" anchor="ctr"/>
          <a:lstStyle/>
          <a:p>
            <a:pPr marL="0" indent="0">
              <a:buNone/>
            </a:pPr>
            <a:r>
              <a:rPr lang="en-US" sz="5400" b="1" dirty="0">
                <a:solidFill>
                  <a:srgbClr val="A26769"/>
                </a:solidFill>
                <a:latin typeface="Cambria" pitchFamily="34" charset="0"/>
                <a:ea typeface="Cambria" pitchFamily="34" charset="-122"/>
                <a:cs typeface="Cambria" pitchFamily="34" charset="-120"/>
              </a:rPr>
              <a:t>07</a:t>
            </a:r>
            <a:endParaRPr lang="en-US" sz="5400" dirty="0"/>
          </a:p>
        </p:txBody>
      </p:sp>
      <p:sp>
        <p:nvSpPr>
          <p:cNvPr id="4" name="Text 2"/>
          <p:cNvSpPr/>
          <p:nvPr/>
        </p:nvSpPr>
        <p:spPr>
          <a:xfrm>
            <a:off x="457200" y="1371600"/>
            <a:ext cx="3840480" cy="1280160"/>
          </a:xfrm>
          <a:prstGeom prst="rect">
            <a:avLst/>
          </a:prstGeom>
          <a:noFill/>
          <a:ln/>
        </p:spPr>
        <p:txBody>
          <a:bodyPr wrap="square" lIns="0" tIns="0" rIns="0" bIns="0" rtlCol="0" anchor="ctr"/>
          <a:lstStyle/>
          <a:p>
            <a:pPr marL="0" indent="0">
              <a:lnSpc>
                <a:spcPct val="105000"/>
              </a:lnSpc>
              <a:buNone/>
            </a:pPr>
            <a:r>
              <a:rPr lang="en-US" sz="2800" b="1" dirty="0">
                <a:solidFill>
                  <a:srgbClr val="6D2E46"/>
                </a:solidFill>
                <a:latin typeface="Cambria" pitchFamily="34" charset="0"/>
                <a:ea typeface="Cambria" pitchFamily="34" charset="-122"/>
                <a:cs typeface="Cambria" pitchFamily="34" charset="-120"/>
              </a:rPr>
              <a:t>Communication</a:t>
            </a:r>
            <a:endParaRPr lang="en-US" sz="2800" dirty="0"/>
          </a:p>
        </p:txBody>
      </p:sp>
      <p:sp>
        <p:nvSpPr>
          <p:cNvPr id="5" name="Text 3"/>
          <p:cNvSpPr/>
          <p:nvPr/>
        </p:nvSpPr>
        <p:spPr>
          <a:xfrm>
            <a:off x="457200" y="2514600"/>
            <a:ext cx="3657600" cy="457200"/>
          </a:xfrm>
          <a:prstGeom prst="rect">
            <a:avLst/>
          </a:prstGeom>
          <a:noFill/>
          <a:ln/>
        </p:spPr>
        <p:txBody>
          <a:bodyPr wrap="square" lIns="0" tIns="0" rIns="0" bIns="0" rtlCol="0" anchor="ctr"/>
          <a:lstStyle/>
          <a:p>
            <a:pPr marL="0" indent="0">
              <a:buNone/>
            </a:pPr>
            <a:r>
              <a:rPr lang="en-US" sz="1300" i="1" dirty="0">
                <a:solidFill>
                  <a:srgbClr val="3A2530"/>
                </a:solidFill>
                <a:latin typeface="Calibri" pitchFamily="34" charset="0"/>
                <a:ea typeface="Calibri" pitchFamily="34" charset="-122"/>
                <a:cs typeface="Calibri" pitchFamily="34" charset="-120"/>
              </a:rPr>
              <a:t>NHS person-centred principles</a:t>
            </a:r>
            <a:endParaRPr lang="en-US" sz="1300" dirty="0"/>
          </a:p>
        </p:txBody>
      </p:sp>
      <p:sp>
        <p:nvSpPr>
          <p:cNvPr id="6" name="Shape 4"/>
          <p:cNvSpPr/>
          <p:nvPr/>
        </p:nvSpPr>
        <p:spPr>
          <a:xfrm>
            <a:off x="457200" y="3337560"/>
            <a:ext cx="109728" cy="109728"/>
          </a:xfrm>
          <a:prstGeom prst="ellipse">
            <a:avLst/>
          </a:prstGeom>
          <a:solidFill>
            <a:srgbClr val="6D2E46"/>
          </a:solidFill>
          <a:ln/>
        </p:spPr>
      </p:sp>
      <p:sp>
        <p:nvSpPr>
          <p:cNvPr id="7" name="Text 5"/>
          <p:cNvSpPr/>
          <p:nvPr/>
        </p:nvSpPr>
        <p:spPr>
          <a:xfrm>
            <a:off x="731520" y="3154680"/>
            <a:ext cx="3749040" cy="457200"/>
          </a:xfrm>
          <a:prstGeom prst="rect">
            <a:avLst/>
          </a:prstGeom>
          <a:noFill/>
          <a:ln/>
        </p:spPr>
        <p:txBody>
          <a:bodyPr wrap="square" lIns="0" tIns="0" rIns="0" bIns="0" rtlCol="0" anchor="ctr"/>
          <a:lstStyle/>
          <a:p>
            <a:pPr marL="0" indent="0">
              <a:buNone/>
            </a:pPr>
            <a:r>
              <a:rPr lang="en-US" sz="1300" dirty="0">
                <a:solidFill>
                  <a:srgbClr val="3A2530"/>
                </a:solidFill>
                <a:latin typeface="Calibri" pitchFamily="34" charset="0"/>
                <a:ea typeface="Calibri" pitchFamily="34" charset="-122"/>
                <a:cs typeface="Calibri" pitchFamily="34" charset="-120"/>
              </a:rPr>
              <a:t>Clear, jargon-free language</a:t>
            </a:r>
            <a:endParaRPr lang="en-US" sz="1300" dirty="0"/>
          </a:p>
        </p:txBody>
      </p:sp>
      <p:sp>
        <p:nvSpPr>
          <p:cNvPr id="8" name="Shape 6"/>
          <p:cNvSpPr/>
          <p:nvPr/>
        </p:nvSpPr>
        <p:spPr>
          <a:xfrm>
            <a:off x="457200" y="3867912"/>
            <a:ext cx="109728" cy="109728"/>
          </a:xfrm>
          <a:prstGeom prst="ellipse">
            <a:avLst/>
          </a:prstGeom>
          <a:solidFill>
            <a:srgbClr val="6D2E46"/>
          </a:solidFill>
          <a:ln/>
        </p:spPr>
      </p:sp>
      <p:sp>
        <p:nvSpPr>
          <p:cNvPr id="9" name="Text 7"/>
          <p:cNvSpPr/>
          <p:nvPr/>
        </p:nvSpPr>
        <p:spPr>
          <a:xfrm>
            <a:off x="731520" y="3685032"/>
            <a:ext cx="3749040" cy="457200"/>
          </a:xfrm>
          <a:prstGeom prst="rect">
            <a:avLst/>
          </a:prstGeom>
          <a:noFill/>
          <a:ln/>
        </p:spPr>
        <p:txBody>
          <a:bodyPr wrap="square" lIns="0" tIns="0" rIns="0" bIns="0" rtlCol="0" anchor="ctr"/>
          <a:lstStyle/>
          <a:p>
            <a:pPr marL="0" indent="0">
              <a:buNone/>
            </a:pPr>
            <a:r>
              <a:rPr lang="en-US" sz="1300" dirty="0">
                <a:solidFill>
                  <a:srgbClr val="3A2530"/>
                </a:solidFill>
                <a:latin typeface="Calibri" pitchFamily="34" charset="0"/>
                <a:ea typeface="Calibri" pitchFamily="34" charset="-122"/>
                <a:cs typeface="Calibri" pitchFamily="34" charset="-120"/>
              </a:rPr>
              <a:t>Active listening</a:t>
            </a:r>
            <a:endParaRPr lang="en-US" sz="1300" dirty="0"/>
          </a:p>
        </p:txBody>
      </p:sp>
      <p:sp>
        <p:nvSpPr>
          <p:cNvPr id="10" name="Shape 8"/>
          <p:cNvSpPr/>
          <p:nvPr/>
        </p:nvSpPr>
        <p:spPr>
          <a:xfrm>
            <a:off x="457200" y="4398264"/>
            <a:ext cx="109728" cy="109728"/>
          </a:xfrm>
          <a:prstGeom prst="ellipse">
            <a:avLst/>
          </a:prstGeom>
          <a:solidFill>
            <a:srgbClr val="6D2E46"/>
          </a:solidFill>
          <a:ln/>
        </p:spPr>
      </p:sp>
      <p:sp>
        <p:nvSpPr>
          <p:cNvPr id="11" name="Text 9"/>
          <p:cNvSpPr/>
          <p:nvPr/>
        </p:nvSpPr>
        <p:spPr>
          <a:xfrm>
            <a:off x="731520" y="4215384"/>
            <a:ext cx="3749040" cy="457200"/>
          </a:xfrm>
          <a:prstGeom prst="rect">
            <a:avLst/>
          </a:prstGeom>
          <a:noFill/>
          <a:ln/>
        </p:spPr>
        <p:txBody>
          <a:bodyPr wrap="square" lIns="0" tIns="0" rIns="0" bIns="0" rtlCol="0" anchor="ctr"/>
          <a:lstStyle/>
          <a:p>
            <a:pPr marL="0" indent="0">
              <a:buNone/>
            </a:pPr>
            <a:r>
              <a:rPr lang="en-US" sz="1300" dirty="0">
                <a:solidFill>
                  <a:srgbClr val="3A2530"/>
                </a:solidFill>
                <a:latin typeface="Calibri" pitchFamily="34" charset="0"/>
                <a:ea typeface="Calibri" pitchFamily="34" charset="-122"/>
                <a:cs typeface="Calibri" pitchFamily="34" charset="-120"/>
              </a:rPr>
              <a:t>Shared decision-making</a:t>
            </a:r>
            <a:endParaRPr lang="en-US" sz="1300" dirty="0"/>
          </a:p>
        </p:txBody>
      </p:sp>
      <p:sp>
        <p:nvSpPr>
          <p:cNvPr id="12" name="Shape 10"/>
          <p:cNvSpPr/>
          <p:nvPr/>
        </p:nvSpPr>
        <p:spPr>
          <a:xfrm>
            <a:off x="457200" y="4928616"/>
            <a:ext cx="109728" cy="109728"/>
          </a:xfrm>
          <a:prstGeom prst="ellipse">
            <a:avLst/>
          </a:prstGeom>
          <a:solidFill>
            <a:srgbClr val="6D2E46"/>
          </a:solidFill>
          <a:ln/>
        </p:spPr>
      </p:sp>
      <p:sp>
        <p:nvSpPr>
          <p:cNvPr id="13" name="Text 11"/>
          <p:cNvSpPr/>
          <p:nvPr/>
        </p:nvSpPr>
        <p:spPr>
          <a:xfrm>
            <a:off x="731520" y="4745736"/>
            <a:ext cx="3749040" cy="457200"/>
          </a:xfrm>
          <a:prstGeom prst="rect">
            <a:avLst/>
          </a:prstGeom>
          <a:noFill/>
          <a:ln/>
        </p:spPr>
        <p:txBody>
          <a:bodyPr wrap="square" lIns="0" tIns="0" rIns="0" bIns="0" rtlCol="0" anchor="ctr"/>
          <a:lstStyle/>
          <a:p>
            <a:pPr marL="0" indent="0">
              <a:buNone/>
            </a:pPr>
            <a:r>
              <a:rPr lang="en-US" sz="1300" dirty="0">
                <a:solidFill>
                  <a:srgbClr val="3A2530"/>
                </a:solidFill>
                <a:latin typeface="Calibri" pitchFamily="34" charset="0"/>
                <a:ea typeface="Calibri" pitchFamily="34" charset="-122"/>
                <a:cs typeface="Calibri" pitchFamily="34" charset="-120"/>
              </a:rPr>
              <a:t>Written info alongside verbal explanations</a:t>
            </a:r>
            <a:endParaRPr lang="en-US" sz="1300" dirty="0"/>
          </a:p>
        </p:txBody>
      </p:sp>
      <p:sp>
        <p:nvSpPr>
          <p:cNvPr id="14" name="Shape 12"/>
          <p:cNvSpPr/>
          <p:nvPr/>
        </p:nvSpPr>
        <p:spPr>
          <a:xfrm>
            <a:off x="457200" y="5458968"/>
            <a:ext cx="109728" cy="109728"/>
          </a:xfrm>
          <a:prstGeom prst="ellipse">
            <a:avLst/>
          </a:prstGeom>
          <a:solidFill>
            <a:srgbClr val="6D2E46"/>
          </a:solidFill>
          <a:ln/>
        </p:spPr>
      </p:sp>
      <p:sp>
        <p:nvSpPr>
          <p:cNvPr id="15" name="Text 13"/>
          <p:cNvSpPr/>
          <p:nvPr/>
        </p:nvSpPr>
        <p:spPr>
          <a:xfrm>
            <a:off x="731520" y="5276088"/>
            <a:ext cx="3749040" cy="457200"/>
          </a:xfrm>
          <a:prstGeom prst="rect">
            <a:avLst/>
          </a:prstGeom>
          <a:noFill/>
          <a:ln/>
        </p:spPr>
        <p:txBody>
          <a:bodyPr wrap="square" lIns="0" tIns="0" rIns="0" bIns="0" rtlCol="0" anchor="ctr"/>
          <a:lstStyle/>
          <a:p>
            <a:pPr marL="0" indent="0">
              <a:buNone/>
            </a:pPr>
            <a:r>
              <a:rPr lang="en-US" sz="1300" dirty="0">
                <a:solidFill>
                  <a:srgbClr val="3A2530"/>
                </a:solidFill>
                <a:latin typeface="Calibri" pitchFamily="34" charset="0"/>
                <a:ea typeface="Calibri" pitchFamily="34" charset="-122"/>
                <a:cs typeface="Calibri" pitchFamily="34" charset="-120"/>
              </a:rPr>
              <a:t>Regular opportunities to ask questions</a:t>
            </a:r>
            <a:endParaRPr lang="en-US" sz="1300" dirty="0"/>
          </a:p>
        </p:txBody>
      </p:sp>
      <p:sp>
        <p:nvSpPr>
          <p:cNvPr id="16" name="Shape 14"/>
          <p:cNvSpPr/>
          <p:nvPr/>
        </p:nvSpPr>
        <p:spPr>
          <a:xfrm>
            <a:off x="457200" y="5989320"/>
            <a:ext cx="109728" cy="109728"/>
          </a:xfrm>
          <a:prstGeom prst="ellipse">
            <a:avLst/>
          </a:prstGeom>
          <a:solidFill>
            <a:srgbClr val="6D2E46"/>
          </a:solidFill>
          <a:ln/>
        </p:spPr>
      </p:sp>
      <p:sp>
        <p:nvSpPr>
          <p:cNvPr id="17" name="Text 15"/>
          <p:cNvSpPr/>
          <p:nvPr/>
        </p:nvSpPr>
        <p:spPr>
          <a:xfrm>
            <a:off x="731520" y="5806440"/>
            <a:ext cx="3749040" cy="457200"/>
          </a:xfrm>
          <a:prstGeom prst="rect">
            <a:avLst/>
          </a:prstGeom>
          <a:noFill/>
          <a:ln/>
        </p:spPr>
        <p:txBody>
          <a:bodyPr wrap="square" lIns="0" tIns="0" rIns="0" bIns="0" rtlCol="0" anchor="ctr"/>
          <a:lstStyle/>
          <a:p>
            <a:pPr marL="0" indent="0">
              <a:buNone/>
            </a:pPr>
            <a:r>
              <a:rPr lang="en-US" sz="1300" dirty="0">
                <a:solidFill>
                  <a:srgbClr val="3A2530"/>
                </a:solidFill>
                <a:latin typeface="Calibri" pitchFamily="34" charset="0"/>
                <a:ea typeface="Calibri" pitchFamily="34" charset="-122"/>
                <a:cs typeface="Calibri" pitchFamily="34" charset="-120"/>
              </a:rPr>
              <a:t>Referral to Macmillan for emotional and practical support</a:t>
            </a:r>
            <a:endParaRPr lang="en-US" sz="1300" dirty="0"/>
          </a:p>
        </p:txBody>
      </p:sp>
      <p:sp>
        <p:nvSpPr>
          <p:cNvPr id="18" name="Text 16"/>
          <p:cNvSpPr/>
          <p:nvPr/>
        </p:nvSpPr>
        <p:spPr>
          <a:xfrm>
            <a:off x="5120640" y="2194560"/>
            <a:ext cx="6492240" cy="2560320"/>
          </a:xfrm>
          <a:prstGeom prst="rect">
            <a:avLst/>
          </a:prstGeom>
          <a:noFill/>
          <a:ln/>
        </p:spPr>
        <p:txBody>
          <a:bodyPr wrap="square" lIns="0" tIns="0" rIns="0" bIns="0" rtlCol="0" anchor="t"/>
          <a:lstStyle/>
          <a:p>
            <a:pPr marL="0" indent="0">
              <a:lnSpc>
                <a:spcPct val="140000"/>
              </a:lnSpc>
              <a:buNone/>
            </a:pPr>
            <a:r>
              <a:rPr lang="en-US" sz="2200" i="1" dirty="0">
                <a:solidFill>
                  <a:srgbClr val="6D2E46"/>
                </a:solidFill>
                <a:latin typeface="Cambria" pitchFamily="34" charset="0"/>
                <a:ea typeface="Cambria" pitchFamily="34" charset="-122"/>
                <a:cs typeface="Cambria" pitchFamily="34" charset="-120"/>
              </a:rPr>
              <a:t>Written information given to Margaret in addition to the verbal explanations should be provided and regular opportunities should be taken to ask questions and be referred to Macmillan support for emotional and practical advice (Stanfield, 2017). </a:t>
            </a:r>
            <a:endParaRPr lang="en-US" sz="2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2B1620"/>
        </a:solidFill>
        <a:effectLst/>
      </p:bgPr>
    </p:bg>
    <p:spTree>
      <p:nvGrpSpPr>
        <p:cNvPr id="1" name=""/>
        <p:cNvGrpSpPr/>
        <p:nvPr/>
      </p:nvGrpSpPr>
      <p:grpSpPr>
        <a:xfrm>
          <a:off x="0" y="0"/>
          <a:ext cx="0" cy="0"/>
          <a:chOff x="0" y="0"/>
          <a:chExt cx="0" cy="0"/>
        </a:xfrm>
      </p:grpSpPr>
      <p:sp>
        <p:nvSpPr>
          <p:cNvPr id="2" name="Text 0"/>
          <p:cNvSpPr/>
          <p:nvPr/>
        </p:nvSpPr>
        <p:spPr>
          <a:xfrm>
            <a:off x="548640" y="457200"/>
            <a:ext cx="9144000" cy="640080"/>
          </a:xfrm>
          <a:prstGeom prst="rect">
            <a:avLst/>
          </a:prstGeom>
          <a:noFill/>
          <a:ln/>
        </p:spPr>
        <p:txBody>
          <a:bodyPr wrap="square" lIns="0" tIns="0" rIns="0" bIns="0" rtlCol="0" anchor="ctr"/>
          <a:lstStyle/>
          <a:p>
            <a:pPr marL="0" indent="0">
              <a:buNone/>
            </a:pPr>
            <a:r>
              <a:rPr lang="en-US" sz="2800" b="1" dirty="0">
                <a:solidFill>
                  <a:srgbClr val="FFFFFF"/>
                </a:solidFill>
                <a:latin typeface="Cambria" pitchFamily="34" charset="0"/>
                <a:ea typeface="Cambria" pitchFamily="34" charset="-122"/>
                <a:cs typeface="Cambria" pitchFamily="34" charset="-120"/>
              </a:rPr>
              <a:t>08   Ethical Considerations</a:t>
            </a:r>
            <a:endParaRPr lang="en-US" sz="2800" dirty="0"/>
          </a:p>
        </p:txBody>
      </p:sp>
      <p:sp>
        <p:nvSpPr>
          <p:cNvPr id="3" name="Shape 1"/>
          <p:cNvSpPr/>
          <p:nvPr/>
        </p:nvSpPr>
        <p:spPr>
          <a:xfrm>
            <a:off x="548640" y="1645920"/>
            <a:ext cx="5349240" cy="1417320"/>
          </a:xfrm>
          <a:prstGeom prst="roundRect">
            <a:avLst>
              <a:gd name="adj" fmla="val 5161"/>
            </a:avLst>
          </a:prstGeom>
          <a:solidFill>
            <a:srgbClr val="6D2E46"/>
          </a:solidFill>
          <a:ln/>
        </p:spPr>
      </p:sp>
      <p:sp>
        <p:nvSpPr>
          <p:cNvPr id="4" name="Text 2"/>
          <p:cNvSpPr/>
          <p:nvPr/>
        </p:nvSpPr>
        <p:spPr>
          <a:xfrm>
            <a:off x="822960" y="1783080"/>
            <a:ext cx="4800600" cy="365760"/>
          </a:xfrm>
          <a:prstGeom prst="rect">
            <a:avLst/>
          </a:prstGeom>
          <a:noFill/>
          <a:ln/>
        </p:spPr>
        <p:txBody>
          <a:bodyPr wrap="square" lIns="0" tIns="0" rIns="0" bIns="0" rtlCol="0" anchor="ctr"/>
          <a:lstStyle/>
          <a:p>
            <a:pPr marL="0" indent="0">
              <a:buNone/>
            </a:pPr>
            <a:r>
              <a:rPr lang="en-US" b="1" dirty="0">
                <a:solidFill>
                  <a:srgbClr val="A26769"/>
                </a:solidFill>
                <a:latin typeface="Cambria" pitchFamily="34" charset="0"/>
                <a:ea typeface="Cambria" pitchFamily="34" charset="-122"/>
                <a:cs typeface="Cambria" pitchFamily="34" charset="-120"/>
              </a:rPr>
              <a:t>Autonomy</a:t>
            </a:r>
            <a:endParaRPr lang="en-US" dirty="0"/>
          </a:p>
        </p:txBody>
      </p:sp>
      <p:sp>
        <p:nvSpPr>
          <p:cNvPr id="5" name="Text 3"/>
          <p:cNvSpPr/>
          <p:nvPr/>
        </p:nvSpPr>
        <p:spPr>
          <a:xfrm>
            <a:off x="822960" y="2148840"/>
            <a:ext cx="4800600" cy="822960"/>
          </a:xfrm>
          <a:prstGeom prst="rect">
            <a:avLst/>
          </a:prstGeom>
          <a:noFill/>
          <a:ln/>
        </p:spPr>
        <p:txBody>
          <a:bodyPr wrap="square" lIns="0" tIns="0" rIns="0" bIns="0" rtlCol="0" anchor="t"/>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Respectful of informed consent to treatment options.</a:t>
            </a:r>
            <a:endParaRPr lang="en-US" sz="1400" dirty="0"/>
          </a:p>
        </p:txBody>
      </p:sp>
      <p:sp>
        <p:nvSpPr>
          <p:cNvPr id="6" name="Shape 4"/>
          <p:cNvSpPr/>
          <p:nvPr/>
        </p:nvSpPr>
        <p:spPr>
          <a:xfrm>
            <a:off x="6126480" y="1645920"/>
            <a:ext cx="5349240" cy="1417320"/>
          </a:xfrm>
          <a:prstGeom prst="roundRect">
            <a:avLst>
              <a:gd name="adj" fmla="val 5161"/>
            </a:avLst>
          </a:prstGeom>
          <a:solidFill>
            <a:srgbClr val="4A2434"/>
          </a:solidFill>
          <a:ln/>
        </p:spPr>
      </p:sp>
      <p:sp>
        <p:nvSpPr>
          <p:cNvPr id="7" name="Text 5"/>
          <p:cNvSpPr/>
          <p:nvPr/>
        </p:nvSpPr>
        <p:spPr>
          <a:xfrm>
            <a:off x="6400800" y="1783080"/>
            <a:ext cx="4800600" cy="365760"/>
          </a:xfrm>
          <a:prstGeom prst="rect">
            <a:avLst/>
          </a:prstGeom>
          <a:noFill/>
          <a:ln/>
        </p:spPr>
        <p:txBody>
          <a:bodyPr wrap="square" lIns="0" tIns="0" rIns="0" bIns="0" rtlCol="0" anchor="ctr"/>
          <a:lstStyle/>
          <a:p>
            <a:pPr marL="0" indent="0">
              <a:buNone/>
            </a:pPr>
            <a:r>
              <a:rPr lang="en-US" b="1" dirty="0">
                <a:solidFill>
                  <a:srgbClr val="A26769"/>
                </a:solidFill>
                <a:latin typeface="Cambria" pitchFamily="34" charset="0"/>
                <a:ea typeface="Cambria" pitchFamily="34" charset="-122"/>
                <a:cs typeface="Cambria" pitchFamily="34" charset="-120"/>
              </a:rPr>
              <a:t>Confidentiality</a:t>
            </a:r>
            <a:endParaRPr lang="en-US" dirty="0"/>
          </a:p>
        </p:txBody>
      </p:sp>
      <p:sp>
        <p:nvSpPr>
          <p:cNvPr id="8" name="Text 6"/>
          <p:cNvSpPr/>
          <p:nvPr/>
        </p:nvSpPr>
        <p:spPr>
          <a:xfrm>
            <a:off x="6400800" y="2148840"/>
            <a:ext cx="4800600" cy="822960"/>
          </a:xfrm>
          <a:prstGeom prst="rect">
            <a:avLst/>
          </a:prstGeom>
          <a:noFill/>
          <a:ln/>
        </p:spPr>
        <p:txBody>
          <a:bodyPr wrap="square" lIns="0" tIns="0" rIns="0" bIns="0" rtlCol="0" anchor="t"/>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Diagnosis and health information is well protected.</a:t>
            </a:r>
            <a:endParaRPr lang="en-US" sz="1400" dirty="0"/>
          </a:p>
        </p:txBody>
      </p:sp>
      <p:sp>
        <p:nvSpPr>
          <p:cNvPr id="9" name="Shape 7"/>
          <p:cNvSpPr/>
          <p:nvPr/>
        </p:nvSpPr>
        <p:spPr>
          <a:xfrm>
            <a:off x="548640" y="3246120"/>
            <a:ext cx="5349240" cy="1417320"/>
          </a:xfrm>
          <a:prstGeom prst="roundRect">
            <a:avLst>
              <a:gd name="adj" fmla="val 5161"/>
            </a:avLst>
          </a:prstGeom>
          <a:solidFill>
            <a:srgbClr val="6D2E46"/>
          </a:solidFill>
          <a:ln/>
        </p:spPr>
      </p:sp>
      <p:sp>
        <p:nvSpPr>
          <p:cNvPr id="10" name="Text 8"/>
          <p:cNvSpPr/>
          <p:nvPr/>
        </p:nvSpPr>
        <p:spPr>
          <a:xfrm>
            <a:off x="822960" y="3383280"/>
            <a:ext cx="4800600" cy="365760"/>
          </a:xfrm>
          <a:prstGeom prst="rect">
            <a:avLst/>
          </a:prstGeom>
          <a:noFill/>
          <a:ln/>
        </p:spPr>
        <p:txBody>
          <a:bodyPr wrap="square" lIns="0" tIns="0" rIns="0" bIns="0" rtlCol="0" anchor="ctr"/>
          <a:lstStyle/>
          <a:p>
            <a:pPr marL="0" indent="0">
              <a:buNone/>
            </a:pPr>
            <a:r>
              <a:rPr lang="en-US" b="1" dirty="0">
                <a:solidFill>
                  <a:srgbClr val="A26769"/>
                </a:solidFill>
                <a:latin typeface="Cambria" pitchFamily="34" charset="0"/>
                <a:ea typeface="Cambria" pitchFamily="34" charset="-122"/>
                <a:cs typeface="Cambria" pitchFamily="34" charset="-120"/>
              </a:rPr>
              <a:t>Beneficence</a:t>
            </a:r>
            <a:endParaRPr lang="en-US" dirty="0"/>
          </a:p>
        </p:txBody>
      </p:sp>
      <p:sp>
        <p:nvSpPr>
          <p:cNvPr id="11" name="Text 9"/>
          <p:cNvSpPr/>
          <p:nvPr/>
        </p:nvSpPr>
        <p:spPr>
          <a:xfrm>
            <a:off x="822960" y="3749040"/>
            <a:ext cx="4800600" cy="822960"/>
          </a:xfrm>
          <a:prstGeom prst="rect">
            <a:avLst/>
          </a:prstGeom>
          <a:noFill/>
          <a:ln/>
        </p:spPr>
        <p:txBody>
          <a:bodyPr wrap="square" lIns="0" tIns="0" rIns="0" bIns="0" rtlCol="0" anchor="t"/>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Focusing on the whole of Margaret's health.</a:t>
            </a:r>
            <a:endParaRPr lang="en-US" sz="1400" dirty="0"/>
          </a:p>
        </p:txBody>
      </p:sp>
      <p:sp>
        <p:nvSpPr>
          <p:cNvPr id="12" name="Shape 10"/>
          <p:cNvSpPr/>
          <p:nvPr/>
        </p:nvSpPr>
        <p:spPr>
          <a:xfrm>
            <a:off x="6126480" y="3246120"/>
            <a:ext cx="5349240" cy="1417320"/>
          </a:xfrm>
          <a:prstGeom prst="roundRect">
            <a:avLst>
              <a:gd name="adj" fmla="val 5161"/>
            </a:avLst>
          </a:prstGeom>
          <a:solidFill>
            <a:srgbClr val="4A2434"/>
          </a:solidFill>
          <a:ln/>
        </p:spPr>
      </p:sp>
      <p:sp>
        <p:nvSpPr>
          <p:cNvPr id="13" name="Text 11"/>
          <p:cNvSpPr/>
          <p:nvPr/>
        </p:nvSpPr>
        <p:spPr>
          <a:xfrm>
            <a:off x="6400800" y="3383280"/>
            <a:ext cx="4800600" cy="365760"/>
          </a:xfrm>
          <a:prstGeom prst="rect">
            <a:avLst/>
          </a:prstGeom>
          <a:noFill/>
          <a:ln/>
        </p:spPr>
        <p:txBody>
          <a:bodyPr wrap="square" lIns="0" tIns="0" rIns="0" bIns="0" rtlCol="0" anchor="ctr"/>
          <a:lstStyle/>
          <a:p>
            <a:pPr marL="0" indent="0">
              <a:buNone/>
            </a:pPr>
            <a:r>
              <a:rPr lang="en-US" b="1" dirty="0">
                <a:solidFill>
                  <a:srgbClr val="A26769"/>
                </a:solidFill>
                <a:latin typeface="Cambria" pitchFamily="34" charset="0"/>
                <a:ea typeface="Cambria" pitchFamily="34" charset="-122"/>
                <a:cs typeface="Cambria" pitchFamily="34" charset="-120"/>
              </a:rPr>
              <a:t>Non-Maleficence</a:t>
            </a:r>
            <a:endParaRPr lang="en-US" dirty="0"/>
          </a:p>
        </p:txBody>
      </p:sp>
      <p:sp>
        <p:nvSpPr>
          <p:cNvPr id="14" name="Text 12"/>
          <p:cNvSpPr/>
          <p:nvPr/>
        </p:nvSpPr>
        <p:spPr>
          <a:xfrm>
            <a:off x="6400800" y="3749040"/>
            <a:ext cx="4800600" cy="822960"/>
          </a:xfrm>
          <a:prstGeom prst="rect">
            <a:avLst/>
          </a:prstGeom>
          <a:noFill/>
          <a:ln/>
        </p:spPr>
        <p:txBody>
          <a:bodyPr wrap="square" lIns="0" tIns="0" rIns="0" bIns="0" rtlCol="0" anchor="t"/>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Weighting benefits of treatment with side effects.</a:t>
            </a:r>
            <a:endParaRPr lang="en-US" sz="1400" dirty="0"/>
          </a:p>
        </p:txBody>
      </p:sp>
      <p:sp>
        <p:nvSpPr>
          <p:cNvPr id="15" name="Shape 13"/>
          <p:cNvSpPr/>
          <p:nvPr/>
        </p:nvSpPr>
        <p:spPr>
          <a:xfrm>
            <a:off x="548640" y="5074920"/>
            <a:ext cx="10881360" cy="1005840"/>
          </a:xfrm>
          <a:prstGeom prst="roundRect">
            <a:avLst>
              <a:gd name="adj" fmla="val 7273"/>
            </a:avLst>
          </a:prstGeom>
          <a:solidFill>
            <a:srgbClr val="6D2E46"/>
          </a:solidFill>
          <a:ln/>
        </p:spPr>
      </p:sp>
      <p:sp>
        <p:nvSpPr>
          <p:cNvPr id="16" name="Text 14"/>
          <p:cNvSpPr/>
          <p:nvPr/>
        </p:nvSpPr>
        <p:spPr>
          <a:xfrm>
            <a:off x="822960" y="5212080"/>
            <a:ext cx="10332720" cy="365760"/>
          </a:xfrm>
          <a:prstGeom prst="rect">
            <a:avLst/>
          </a:prstGeom>
          <a:noFill/>
          <a:ln/>
        </p:spPr>
        <p:txBody>
          <a:bodyPr wrap="square" lIns="0" tIns="0" rIns="0" bIns="0" rtlCol="0" anchor="ctr"/>
          <a:lstStyle/>
          <a:p>
            <a:pPr marL="0" indent="0">
              <a:buNone/>
            </a:pPr>
            <a:r>
              <a:rPr lang="en-US" b="1" dirty="0">
                <a:solidFill>
                  <a:srgbClr val="A26769"/>
                </a:solidFill>
                <a:latin typeface="Cambria" pitchFamily="34" charset="0"/>
                <a:ea typeface="Cambria" pitchFamily="34" charset="-122"/>
                <a:cs typeface="Cambria" pitchFamily="34" charset="-120"/>
              </a:rPr>
              <a:t>Justice</a:t>
            </a:r>
            <a:endParaRPr lang="en-US" dirty="0"/>
          </a:p>
        </p:txBody>
      </p:sp>
      <p:sp>
        <p:nvSpPr>
          <p:cNvPr id="17" name="Text 15"/>
          <p:cNvSpPr/>
          <p:nvPr/>
        </p:nvSpPr>
        <p:spPr>
          <a:xfrm>
            <a:off x="822960" y="5577840"/>
            <a:ext cx="10332720" cy="822960"/>
          </a:xfrm>
          <a:prstGeom prst="rect">
            <a:avLst/>
          </a:prstGeom>
          <a:noFill/>
          <a:ln/>
        </p:spPr>
        <p:txBody>
          <a:bodyPr wrap="square" lIns="0" tIns="0" rIns="0" bIns="0" rtlCol="0" anchor="t"/>
          <a:lstStyle/>
          <a:p>
            <a:pPr marL="0" indent="0">
              <a:lnSpc>
                <a:spcPct val="125000"/>
              </a:lnSpc>
              <a:buNone/>
            </a:pPr>
            <a:r>
              <a:rPr lang="en-US" sz="1400" dirty="0">
                <a:solidFill>
                  <a:srgbClr val="FFFFFF"/>
                </a:solidFill>
                <a:latin typeface="Calibri" pitchFamily="34" charset="0"/>
                <a:ea typeface="Calibri" pitchFamily="34" charset="-122"/>
                <a:cs typeface="Calibri" pitchFamily="34" charset="-120"/>
              </a:rPr>
              <a:t>Access to NHS oncology services (equal access across different backgrounds)</a:t>
            </a:r>
            <a:r>
              <a:rPr lang="sv-SE" sz="1400" dirty="0">
                <a:solidFill>
                  <a:srgbClr val="FFFFFF"/>
                </a:solidFill>
                <a:latin typeface="Calibri" pitchFamily="34" charset="0"/>
                <a:ea typeface="Calibri" pitchFamily="34" charset="-122"/>
                <a:cs typeface="Calibri" pitchFamily="34" charset="-120"/>
              </a:rPr>
              <a:t> (Tortora and Derrickson, 2021). </a:t>
            </a:r>
            <a:r>
              <a:rPr lang="en-US" sz="1400" dirty="0">
                <a:solidFill>
                  <a:srgbClr val="FFFFFF"/>
                </a:solidFill>
                <a:latin typeface="Calibri" pitchFamily="34" charset="0"/>
                <a:ea typeface="Calibri" pitchFamily="34" charset="-122"/>
                <a:cs typeface="Calibri" pitchFamily="34" charset="-120"/>
              </a:rPr>
              <a:t>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marL="0" indent="0">
              <a:buNone/>
            </a:pPr>
            <a:r>
              <a:rPr lang="en-US" sz="2800" b="1" dirty="0">
                <a:solidFill>
                  <a:srgbClr val="6D2E46"/>
                </a:solidFill>
                <a:latin typeface="Cambria" pitchFamily="34" charset="0"/>
                <a:ea typeface="Cambria" pitchFamily="34" charset="-122"/>
                <a:cs typeface="Cambria" pitchFamily="34" charset="-120"/>
              </a:rPr>
              <a:t>References</a:t>
            </a:r>
            <a:endParaRPr lang="en-US" sz="2800" dirty="0"/>
          </a:p>
        </p:txBody>
      </p:sp>
      <p:sp>
        <p:nvSpPr>
          <p:cNvPr id="4" name="TextBox 3">
            <a:extLst>
              <a:ext uri="{FF2B5EF4-FFF2-40B4-BE49-F238E27FC236}">
                <a16:creationId xmlns:a16="http://schemas.microsoft.com/office/drawing/2014/main" id="{19A060E4-E629-43A5-724F-A0FA49683845}"/>
              </a:ext>
            </a:extLst>
          </p:cNvPr>
          <p:cNvSpPr txBox="1"/>
          <p:nvPr/>
        </p:nvSpPr>
        <p:spPr>
          <a:xfrm>
            <a:off x="548640" y="1296908"/>
            <a:ext cx="10497902" cy="4174156"/>
          </a:xfrm>
          <a:prstGeom prst="rect">
            <a:avLst/>
          </a:prstGeom>
          <a:noFill/>
        </p:spPr>
        <p:txBody>
          <a:bodyPr wrap="square">
            <a:spAutoFit/>
          </a:bodyPr>
          <a:lstStyle/>
          <a:p>
            <a:pPr marL="285750" marR="0" indent="-285750">
              <a:lnSpc>
                <a:spcPct val="107000"/>
              </a:lnSpc>
              <a:spcBef>
                <a:spcPts val="0"/>
              </a:spcBef>
              <a:spcAft>
                <a:spcPts val="600"/>
              </a:spcAft>
              <a:buFont typeface="Arial" panose="020B0604020202020204" pitchFamily="34" charset="0"/>
              <a:buChar char="•"/>
            </a:pPr>
            <a:r>
              <a:rPr lang="en-US" sz="1800" kern="0" dirty="0">
                <a:effectLst/>
                <a:ea typeface="Times New Roman" panose="02020603050405020304" pitchFamily="18" charset="0"/>
                <a:cs typeface="Times New Roman" panose="02020603050405020304" pitchFamily="18" charset="0"/>
              </a:rPr>
              <a:t>Betts, J.G., Young, K.A., Wise, J.A., Johnson, E., Poe, B., Kruse, D.H., Korol, O., Johnson, J.E., Womble, M. and DeSaix, P. (2022) </a:t>
            </a:r>
            <a:r>
              <a:rPr lang="en-US" sz="1800" i="1" kern="0" dirty="0">
                <a:effectLst/>
                <a:ea typeface="Times New Roman" panose="02020603050405020304" pitchFamily="18" charset="0"/>
                <a:cs typeface="Times New Roman" panose="02020603050405020304" pitchFamily="18" charset="0"/>
              </a:rPr>
              <a:t>Anatomy and Physiology 2e</a:t>
            </a:r>
            <a:r>
              <a:rPr lang="en-US" sz="1800" kern="0" dirty="0">
                <a:effectLst/>
                <a:ea typeface="Times New Roman" panose="02020603050405020304" pitchFamily="18" charset="0"/>
                <a:cs typeface="Times New Roman" panose="02020603050405020304" pitchFamily="18" charset="0"/>
              </a:rPr>
              <a:t>. Houston, TX: OpenStax.</a:t>
            </a:r>
            <a:endParaRPr lang="en-US" sz="1600" kern="100" dirty="0">
              <a:effectLst/>
              <a:ea typeface="Aptos" panose="020B0004020202020204" pitchFamily="34" charset="0"/>
              <a:cs typeface="Times New Roman" panose="02020603050405020304" pitchFamily="18" charset="0"/>
            </a:endParaRPr>
          </a:p>
          <a:p>
            <a:pPr marL="285750" marR="0" indent="-285750">
              <a:lnSpc>
                <a:spcPct val="107000"/>
              </a:lnSpc>
              <a:spcBef>
                <a:spcPts val="0"/>
              </a:spcBef>
              <a:spcAft>
                <a:spcPts val="600"/>
              </a:spcAft>
              <a:buFont typeface="Arial" panose="020B0604020202020204" pitchFamily="34" charset="0"/>
              <a:buChar char="•"/>
            </a:pPr>
            <a:r>
              <a:rPr lang="en-US" sz="1800" kern="0" dirty="0">
                <a:effectLst/>
                <a:ea typeface="Times New Roman" panose="02020603050405020304" pitchFamily="18" charset="0"/>
                <a:cs typeface="Times New Roman" panose="02020603050405020304" pitchFamily="18" charset="0"/>
              </a:rPr>
              <a:t>Fox, S.I. (2025) </a:t>
            </a:r>
            <a:r>
              <a:rPr lang="en-US" sz="1800" i="1" kern="0" dirty="0">
                <a:effectLst/>
                <a:ea typeface="Times New Roman" panose="02020603050405020304" pitchFamily="18" charset="0"/>
                <a:cs typeface="Times New Roman" panose="02020603050405020304" pitchFamily="18" charset="0"/>
              </a:rPr>
              <a:t>Human Physiology</a:t>
            </a:r>
            <a:r>
              <a:rPr lang="en-US" sz="1800" kern="0" dirty="0">
                <a:effectLst/>
                <a:ea typeface="Times New Roman" panose="02020603050405020304" pitchFamily="18" charset="0"/>
                <a:cs typeface="Times New Roman" panose="02020603050405020304" pitchFamily="18" charset="0"/>
              </a:rPr>
              <a:t>. 16th edn. New York: McGraw Hill.</a:t>
            </a:r>
            <a:endParaRPr lang="en-US" sz="1600" kern="100" dirty="0">
              <a:effectLst/>
              <a:ea typeface="Aptos" panose="020B0004020202020204" pitchFamily="34" charset="0"/>
              <a:cs typeface="Times New Roman" panose="02020603050405020304" pitchFamily="18" charset="0"/>
            </a:endParaRPr>
          </a:p>
          <a:p>
            <a:pPr marL="285750" marR="0" indent="-285750">
              <a:lnSpc>
                <a:spcPct val="107000"/>
              </a:lnSpc>
              <a:spcBef>
                <a:spcPts val="0"/>
              </a:spcBef>
              <a:spcAft>
                <a:spcPts val="600"/>
              </a:spcAft>
              <a:buFont typeface="Arial" panose="020B0604020202020204" pitchFamily="34" charset="0"/>
              <a:buChar char="•"/>
            </a:pPr>
            <a:r>
              <a:rPr lang="en-US" sz="1800" kern="0" dirty="0">
                <a:effectLst/>
                <a:ea typeface="Times New Roman" panose="02020603050405020304" pitchFamily="18" charset="0"/>
                <a:cs typeface="Times New Roman" panose="02020603050405020304" pitchFamily="18" charset="0"/>
              </a:rPr>
              <a:t>Hall, J.E. and Hall, M.E. (2021) </a:t>
            </a:r>
            <a:r>
              <a:rPr lang="en-US" sz="1800" i="1" kern="0" dirty="0">
                <a:effectLst/>
                <a:ea typeface="Times New Roman" panose="02020603050405020304" pitchFamily="18" charset="0"/>
                <a:cs typeface="Times New Roman" panose="02020603050405020304" pitchFamily="18" charset="0"/>
              </a:rPr>
              <a:t>Guyton and Hall Textbook of Medical Physiology</a:t>
            </a:r>
            <a:r>
              <a:rPr lang="en-US" sz="1800" kern="0" dirty="0">
                <a:effectLst/>
                <a:ea typeface="Times New Roman" panose="02020603050405020304" pitchFamily="18" charset="0"/>
                <a:cs typeface="Times New Roman" panose="02020603050405020304" pitchFamily="18" charset="0"/>
              </a:rPr>
              <a:t>. 14th edn. Philadelphia, PA: Elsevier.</a:t>
            </a:r>
            <a:endParaRPr lang="en-US" sz="1600" kern="100" dirty="0">
              <a:effectLst/>
              <a:ea typeface="Aptos" panose="020B0004020202020204" pitchFamily="34" charset="0"/>
              <a:cs typeface="Times New Roman" panose="02020603050405020304" pitchFamily="18" charset="0"/>
            </a:endParaRPr>
          </a:p>
          <a:p>
            <a:pPr marL="285750" marR="0" indent="-285750">
              <a:lnSpc>
                <a:spcPct val="107000"/>
              </a:lnSpc>
              <a:spcBef>
                <a:spcPts val="0"/>
              </a:spcBef>
              <a:spcAft>
                <a:spcPts val="600"/>
              </a:spcAft>
              <a:buFont typeface="Arial" panose="020B0604020202020204" pitchFamily="34" charset="0"/>
              <a:buChar char="•"/>
            </a:pPr>
            <a:r>
              <a:rPr lang="en-US" sz="1800" kern="0" dirty="0">
                <a:effectLst/>
                <a:ea typeface="Times New Roman" panose="02020603050405020304" pitchFamily="18" charset="0"/>
                <a:cs typeface="Times New Roman" panose="02020603050405020304" pitchFamily="18" charset="0"/>
              </a:rPr>
              <a:t>Koeppen, B.M., Stanton, B.A., Hall, J.M. and Swiatecka-Urban, A. (2024) </a:t>
            </a:r>
            <a:r>
              <a:rPr lang="en-US" sz="1800" i="1" kern="0" dirty="0">
                <a:effectLst/>
                <a:ea typeface="Times New Roman" panose="02020603050405020304" pitchFamily="18" charset="0"/>
                <a:cs typeface="Times New Roman" panose="02020603050405020304" pitchFamily="18" charset="0"/>
              </a:rPr>
              <a:t>Berne &amp; Levy Physiology</a:t>
            </a:r>
            <a:r>
              <a:rPr lang="en-US" sz="1800" kern="0" dirty="0">
                <a:effectLst/>
                <a:ea typeface="Times New Roman" panose="02020603050405020304" pitchFamily="18" charset="0"/>
                <a:cs typeface="Times New Roman" panose="02020603050405020304" pitchFamily="18" charset="0"/>
              </a:rPr>
              <a:t>. 8th edn. Philadelphia, PA: Elsevier.</a:t>
            </a:r>
            <a:endParaRPr lang="en-US" sz="1600" kern="100" dirty="0">
              <a:effectLst/>
              <a:ea typeface="Aptos" panose="020B0004020202020204" pitchFamily="34" charset="0"/>
              <a:cs typeface="Times New Roman" panose="02020603050405020304" pitchFamily="18" charset="0"/>
            </a:endParaRPr>
          </a:p>
          <a:p>
            <a:pPr marL="285750" marR="0" indent="-285750">
              <a:lnSpc>
                <a:spcPct val="107000"/>
              </a:lnSpc>
              <a:spcBef>
                <a:spcPts val="0"/>
              </a:spcBef>
              <a:spcAft>
                <a:spcPts val="600"/>
              </a:spcAft>
              <a:buFont typeface="Arial" panose="020B0604020202020204" pitchFamily="34" charset="0"/>
              <a:buChar char="•"/>
            </a:pPr>
            <a:r>
              <a:rPr lang="en-US" sz="1800" kern="0" dirty="0">
                <a:effectLst/>
                <a:ea typeface="Times New Roman" panose="02020603050405020304" pitchFamily="18" charset="0"/>
                <a:cs typeface="Times New Roman" panose="02020603050405020304" pitchFamily="18" charset="0"/>
              </a:rPr>
              <a:t>Marieb, E.N. and Hoehn, K. (2019) </a:t>
            </a:r>
            <a:r>
              <a:rPr lang="en-US" sz="1800" i="1" kern="0" dirty="0">
                <a:effectLst/>
                <a:ea typeface="Times New Roman" panose="02020603050405020304" pitchFamily="18" charset="0"/>
                <a:cs typeface="Times New Roman" panose="02020603050405020304" pitchFamily="18" charset="0"/>
              </a:rPr>
              <a:t>Human Anatomy &amp; Physiology</a:t>
            </a:r>
            <a:r>
              <a:rPr lang="en-US" sz="1800" kern="0" dirty="0">
                <a:effectLst/>
                <a:ea typeface="Times New Roman" panose="02020603050405020304" pitchFamily="18" charset="0"/>
                <a:cs typeface="Times New Roman" panose="02020603050405020304" pitchFamily="18" charset="0"/>
              </a:rPr>
              <a:t>. 11th edn. Harlow: Pearson.</a:t>
            </a:r>
            <a:endParaRPr lang="en-US" sz="1600" kern="100" dirty="0">
              <a:effectLst/>
              <a:ea typeface="Aptos" panose="020B0004020202020204" pitchFamily="34" charset="0"/>
              <a:cs typeface="Times New Roman" panose="02020603050405020304" pitchFamily="18" charset="0"/>
            </a:endParaRPr>
          </a:p>
          <a:p>
            <a:pPr marL="285750" marR="0" indent="-285750">
              <a:lnSpc>
                <a:spcPct val="107000"/>
              </a:lnSpc>
              <a:spcBef>
                <a:spcPts val="0"/>
              </a:spcBef>
              <a:spcAft>
                <a:spcPts val="600"/>
              </a:spcAft>
              <a:buFont typeface="Arial" panose="020B0604020202020204" pitchFamily="34" charset="0"/>
              <a:buChar char="•"/>
            </a:pPr>
            <a:r>
              <a:rPr lang="en-US" sz="1800" kern="0" dirty="0">
                <a:effectLst/>
                <a:ea typeface="Times New Roman" panose="02020603050405020304" pitchFamily="18" charset="0"/>
                <a:cs typeface="Times New Roman" panose="02020603050405020304" pitchFamily="18" charset="0"/>
              </a:rPr>
              <a:t>Silverthorn, D.U. (2019) </a:t>
            </a:r>
            <a:r>
              <a:rPr lang="en-US" sz="1800" i="1" kern="0" dirty="0">
                <a:effectLst/>
                <a:ea typeface="Times New Roman" panose="02020603050405020304" pitchFamily="18" charset="0"/>
                <a:cs typeface="Times New Roman" panose="02020603050405020304" pitchFamily="18" charset="0"/>
              </a:rPr>
              <a:t>Human Physiology: An Integrated Approach</a:t>
            </a:r>
            <a:r>
              <a:rPr lang="en-US" sz="1800" kern="0" dirty="0">
                <a:effectLst/>
                <a:ea typeface="Times New Roman" panose="02020603050405020304" pitchFamily="18" charset="0"/>
                <a:cs typeface="Times New Roman" panose="02020603050405020304" pitchFamily="18" charset="0"/>
              </a:rPr>
              <a:t>. 8th edn. Harlow: Pearson.</a:t>
            </a:r>
            <a:endParaRPr lang="en-US" sz="1600" kern="100" dirty="0">
              <a:effectLst/>
              <a:ea typeface="Aptos" panose="020B0004020202020204" pitchFamily="34" charset="0"/>
              <a:cs typeface="Times New Roman" panose="02020603050405020304" pitchFamily="18" charset="0"/>
            </a:endParaRPr>
          </a:p>
          <a:p>
            <a:pPr marL="285750" marR="0" indent="-285750">
              <a:lnSpc>
                <a:spcPct val="107000"/>
              </a:lnSpc>
              <a:spcBef>
                <a:spcPts val="0"/>
              </a:spcBef>
              <a:spcAft>
                <a:spcPts val="600"/>
              </a:spcAft>
              <a:buFont typeface="Arial" panose="020B0604020202020204" pitchFamily="34" charset="0"/>
              <a:buChar char="•"/>
            </a:pPr>
            <a:r>
              <a:rPr lang="en-US" sz="1800" kern="0" dirty="0">
                <a:effectLst/>
                <a:ea typeface="Times New Roman" panose="02020603050405020304" pitchFamily="18" charset="0"/>
                <a:cs typeface="Times New Roman" panose="02020603050405020304" pitchFamily="18" charset="0"/>
              </a:rPr>
              <a:t>Stanfield, C.L. (2017) </a:t>
            </a:r>
            <a:r>
              <a:rPr lang="en-US" sz="1800" i="1" kern="0" dirty="0">
                <a:effectLst/>
                <a:ea typeface="Times New Roman" panose="02020603050405020304" pitchFamily="18" charset="0"/>
                <a:cs typeface="Times New Roman" panose="02020603050405020304" pitchFamily="18" charset="0"/>
              </a:rPr>
              <a:t>Principles of Human Physiology</a:t>
            </a:r>
            <a:r>
              <a:rPr lang="en-US" sz="1800" kern="0" dirty="0">
                <a:effectLst/>
                <a:ea typeface="Times New Roman" panose="02020603050405020304" pitchFamily="18" charset="0"/>
                <a:cs typeface="Times New Roman" panose="02020603050405020304" pitchFamily="18" charset="0"/>
              </a:rPr>
              <a:t>. 6th edn. Harlow: Pearson. </a:t>
            </a:r>
            <a:endParaRPr lang="en-US" sz="1600" kern="100" dirty="0">
              <a:effectLst/>
              <a:ea typeface="Aptos" panose="020B0004020202020204" pitchFamily="34" charset="0"/>
              <a:cs typeface="Times New Roman" panose="02020603050405020304" pitchFamily="18" charset="0"/>
            </a:endParaRPr>
          </a:p>
          <a:p>
            <a:pPr marL="285750" marR="0" indent="-285750">
              <a:lnSpc>
                <a:spcPct val="107000"/>
              </a:lnSpc>
              <a:spcBef>
                <a:spcPts val="0"/>
              </a:spcBef>
              <a:spcAft>
                <a:spcPts val="600"/>
              </a:spcAft>
              <a:buFont typeface="Arial" panose="020B0604020202020204" pitchFamily="34" charset="0"/>
              <a:buChar char="•"/>
            </a:pPr>
            <a:r>
              <a:rPr lang="en-US" sz="1800" kern="0" dirty="0">
                <a:effectLst/>
                <a:ea typeface="Times New Roman" panose="02020603050405020304" pitchFamily="18" charset="0"/>
                <a:cs typeface="Times New Roman" panose="02020603050405020304" pitchFamily="18" charset="0"/>
              </a:rPr>
              <a:t>Tortora, G.J. and Derrickson, B.H. (2021) </a:t>
            </a:r>
            <a:r>
              <a:rPr lang="en-US" sz="1800" i="1" kern="0" dirty="0">
                <a:effectLst/>
                <a:ea typeface="Times New Roman" panose="02020603050405020304" pitchFamily="18" charset="0"/>
                <a:cs typeface="Times New Roman" panose="02020603050405020304" pitchFamily="18" charset="0"/>
              </a:rPr>
              <a:t>Principles of Anatomy and Physiology</a:t>
            </a:r>
            <a:r>
              <a:rPr lang="en-US" sz="1800" kern="0" dirty="0">
                <a:effectLst/>
                <a:ea typeface="Times New Roman" panose="02020603050405020304" pitchFamily="18" charset="0"/>
                <a:cs typeface="Times New Roman" panose="02020603050405020304" pitchFamily="18" charset="0"/>
              </a:rPr>
              <a:t>. 16th edn. Hoboken, NJ: Wiley.</a:t>
            </a:r>
            <a:endParaRPr lang="en-US" sz="1600" kern="100" dirty="0">
              <a:effectLst/>
              <a:ea typeface="Aptos" panose="020B000402020202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2013</Words>
  <Application>Microsoft Office PowerPoint</Application>
  <PresentationFormat>Widescreen</PresentationFormat>
  <Paragraphs>110</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sabbir ahmed</cp:lastModifiedBy>
  <cp:revision>2</cp:revision>
  <dcterms:created xsi:type="dcterms:W3CDTF">2026-08-12T03:39:12Z</dcterms:created>
  <dcterms:modified xsi:type="dcterms:W3CDTF">2026-08-12T12:49:28Z</dcterms:modified>
</cp:coreProperties>
</file>