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66" d="100"/>
          <a:sy n="66" d="100"/>
        </p:scale>
        <p:origin x="602"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11/15/2016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11/15/2016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11/15/2016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11/15/2016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11/15/2016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11/15/2016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11/15/2016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11/15/2016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11/15/2016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11/15/2016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11/15/2016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11/15/2016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0"/>
            <a:ext cx="9448800" cy="1825096"/>
          </a:xfrm>
        </p:spPr>
        <p:txBody>
          <a:bodyPr>
            <a:normAutofit/>
          </a:bodyPr>
          <a:lstStyle/>
          <a:p>
            <a:r>
              <a:rPr lang="en-GB" sz="8000" dirty="0"/>
              <a:t>Avant-garde </a:t>
            </a:r>
          </a:p>
        </p:txBody>
      </p:sp>
      <p:sp>
        <p:nvSpPr>
          <p:cNvPr id="3" name="Subtitle 2"/>
          <p:cNvSpPr>
            <a:spLocks noGrp="1"/>
          </p:cNvSpPr>
          <p:nvPr>
            <p:ph type="subTitle" idx="1"/>
          </p:nvPr>
        </p:nvSpPr>
        <p:spPr>
          <a:xfrm>
            <a:off x="2507673" y="4003964"/>
            <a:ext cx="12940145" cy="2050472"/>
          </a:xfrm>
        </p:spPr>
        <p:txBody>
          <a:bodyPr>
            <a:noAutofit/>
          </a:bodyPr>
          <a:lstStyle/>
          <a:p>
            <a:r>
              <a:rPr lang="en-GB" sz="3500" dirty="0"/>
              <a:t>Rokhsareh Kavian</a:t>
            </a:r>
          </a:p>
          <a:p>
            <a:r>
              <a:rPr lang="en-GB" sz="3500" dirty="0"/>
              <a:t>Rohith Sebastian</a:t>
            </a:r>
          </a:p>
          <a:p>
            <a:r>
              <a:rPr lang="en-GB" sz="3500" dirty="0"/>
              <a:t>Umair Ahmed Khan</a:t>
            </a:r>
          </a:p>
          <a:p>
            <a:r>
              <a:rPr lang="en-GB" sz="3500" dirty="0"/>
              <a:t>Naeeme Mordan</a:t>
            </a:r>
          </a:p>
        </p:txBody>
      </p:sp>
      <p:sp>
        <p:nvSpPr>
          <p:cNvPr id="4" name="TextBox 3"/>
          <p:cNvSpPr txBox="1"/>
          <p:nvPr/>
        </p:nvSpPr>
        <p:spPr>
          <a:xfrm>
            <a:off x="0" y="2202873"/>
            <a:ext cx="12191999" cy="1631216"/>
          </a:xfrm>
          <a:prstGeom prst="rect">
            <a:avLst/>
          </a:prstGeom>
          <a:noFill/>
        </p:spPr>
        <p:txBody>
          <a:bodyPr wrap="square" rtlCol="0">
            <a:spAutoFit/>
          </a:bodyPr>
          <a:lstStyle/>
          <a:p>
            <a:pPr algn="ctr"/>
            <a:r>
              <a:rPr lang="en-GB" sz="5000" b="1" dirty="0">
                <a:solidFill>
                  <a:srgbClr val="FFFF00"/>
                </a:solidFill>
                <a:latin typeface="Algerian" panose="04020705040A02060702" pitchFamily="82" charset="0"/>
              </a:rPr>
              <a:t>Effect of Employer Branding on Recruitment</a:t>
            </a:r>
          </a:p>
        </p:txBody>
      </p:sp>
    </p:spTree>
    <p:extLst>
      <p:ext uri="{BB962C8B-B14F-4D97-AF65-F5344CB8AC3E}">
        <p14:creationId xmlns:p14="http://schemas.microsoft.com/office/powerpoint/2010/main" val="1363484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9252" y="886143"/>
            <a:ext cx="8610600" cy="1293028"/>
          </a:xfrm>
        </p:spPr>
        <p:txBody>
          <a:bodyPr/>
          <a:lstStyle/>
          <a:p>
            <a:pPr algn="ctr"/>
            <a:r>
              <a:rPr lang="en-GB" dirty="0"/>
              <a:t>Employer branding – the concept </a:t>
            </a:r>
          </a:p>
        </p:txBody>
      </p:sp>
      <p:sp>
        <p:nvSpPr>
          <p:cNvPr id="3" name="Content Placeholder 2"/>
          <p:cNvSpPr>
            <a:spLocks noGrp="1"/>
          </p:cNvSpPr>
          <p:nvPr>
            <p:ph idx="1"/>
          </p:nvPr>
        </p:nvSpPr>
        <p:spPr>
          <a:xfrm>
            <a:off x="685800" y="2294226"/>
            <a:ext cx="11312236" cy="4620857"/>
          </a:xfrm>
        </p:spPr>
        <p:txBody>
          <a:bodyPr>
            <a:normAutofit/>
          </a:bodyPr>
          <a:lstStyle/>
          <a:p>
            <a:r>
              <a:rPr lang="en-GB" dirty="0"/>
              <a:t>Employer branding in the context of recruitment is the package of psychological, economic, and functional benefits that potential employees associate with employment with a particular company (</a:t>
            </a:r>
            <a:r>
              <a:rPr lang="en-GB" dirty="0" err="1"/>
              <a:t>Wilden</a:t>
            </a:r>
            <a:r>
              <a:rPr lang="en-GB" dirty="0"/>
              <a:t>, 2010). </a:t>
            </a:r>
          </a:p>
          <a:p>
            <a:r>
              <a:rPr lang="en-GB" dirty="0"/>
              <a:t>Companies with product brands with low consumer awareness may find it harder to attract highly skilled human capital, as potential recruits are less aware of the employer. Similarly, if product brands are seen as unattractive in consumer markets, potential recruits may have negative associations with the company and so may be reluctant to consider employment with the organisation (</a:t>
            </a:r>
            <a:r>
              <a:rPr lang="en-GB" dirty="0" err="1"/>
              <a:t>Wilden</a:t>
            </a:r>
            <a:r>
              <a:rPr lang="en-GB" dirty="0"/>
              <a:t>, 2010). </a:t>
            </a:r>
          </a:p>
          <a:p>
            <a:r>
              <a:rPr lang="en-GB" dirty="0"/>
              <a:t>In the employee context, brand equity can be defined as ‘the effect of brand knowledge on potential and existing employees of the firm’(Backhaus &amp; </a:t>
            </a:r>
            <a:r>
              <a:rPr lang="en-GB" dirty="0" err="1"/>
              <a:t>Tikoo</a:t>
            </a:r>
            <a:r>
              <a:rPr lang="en-GB" dirty="0"/>
              <a:t>, 2004).</a:t>
            </a:r>
          </a:p>
        </p:txBody>
      </p:sp>
    </p:spTree>
    <p:extLst>
      <p:ext uri="{BB962C8B-B14F-4D97-AF65-F5344CB8AC3E}">
        <p14:creationId xmlns:p14="http://schemas.microsoft.com/office/powerpoint/2010/main" val="2489116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92" y="2747343"/>
            <a:ext cx="10110395" cy="1293028"/>
          </a:xfrm>
        </p:spPr>
        <p:txBody>
          <a:bodyPr/>
          <a:lstStyle/>
          <a:p>
            <a:pPr algn="ctr"/>
            <a:r>
              <a:rPr lang="en-GB" dirty="0"/>
              <a:t>The Lo-real case study </a:t>
            </a:r>
          </a:p>
        </p:txBody>
      </p:sp>
    </p:spTree>
    <p:extLst>
      <p:ext uri="{BB962C8B-B14F-4D97-AF65-F5344CB8AC3E}">
        <p14:creationId xmlns:p14="http://schemas.microsoft.com/office/powerpoint/2010/main" val="788550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226" y="335661"/>
            <a:ext cx="11145982" cy="1293028"/>
          </a:xfrm>
        </p:spPr>
        <p:txBody>
          <a:bodyPr/>
          <a:lstStyle/>
          <a:p>
            <a:pPr algn="ctr"/>
            <a:r>
              <a:rPr lang="en-GB" dirty="0"/>
              <a:t>THE FRAME WORK OF Employer Branding in Recruitment  </a:t>
            </a:r>
          </a:p>
        </p:txBody>
      </p:sp>
      <p:sp>
        <p:nvSpPr>
          <p:cNvPr id="6" name="TextBox 5"/>
          <p:cNvSpPr txBox="1"/>
          <p:nvPr/>
        </p:nvSpPr>
        <p:spPr>
          <a:xfrm>
            <a:off x="3224027" y="6469158"/>
            <a:ext cx="5120640" cy="369332"/>
          </a:xfrm>
          <a:prstGeom prst="rect">
            <a:avLst/>
          </a:prstGeom>
          <a:noFill/>
        </p:spPr>
        <p:txBody>
          <a:bodyPr wrap="square" rtlCol="0">
            <a:spAutoFit/>
          </a:bodyPr>
          <a:lstStyle/>
          <a:p>
            <a:r>
              <a:rPr lang="en-GB" dirty="0"/>
              <a:t>Model adapted from (</a:t>
            </a:r>
            <a:r>
              <a:rPr lang="en-GB" dirty="0" err="1"/>
              <a:t>Erdem</a:t>
            </a:r>
            <a:r>
              <a:rPr lang="en-GB" dirty="0"/>
              <a:t> &amp; </a:t>
            </a:r>
            <a:r>
              <a:rPr lang="en-GB" dirty="0" err="1"/>
              <a:t>Swait</a:t>
            </a:r>
            <a:r>
              <a:rPr lang="en-GB" dirty="0"/>
              <a:t>, 1998)</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2991" y="1575882"/>
            <a:ext cx="10819096" cy="4893276"/>
          </a:xfrm>
          <a:prstGeom prst="rect">
            <a:avLst/>
          </a:prstGeom>
          <a:noFill/>
          <a:ln>
            <a:noFill/>
          </a:ln>
        </p:spPr>
      </p:pic>
    </p:spTree>
    <p:extLst>
      <p:ext uri="{BB962C8B-B14F-4D97-AF65-F5344CB8AC3E}">
        <p14:creationId xmlns:p14="http://schemas.microsoft.com/office/powerpoint/2010/main" val="3125677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141" y="0"/>
            <a:ext cx="8610600" cy="1710466"/>
          </a:xfrm>
        </p:spPr>
        <p:txBody>
          <a:bodyPr>
            <a:normAutofit fontScale="90000"/>
          </a:bodyPr>
          <a:lstStyle/>
          <a:p>
            <a:pPr algn="ctr"/>
            <a:r>
              <a:rPr lang="en-GB" dirty="0"/>
              <a:t>Analysis of the frame work in regards to recruitment on the basis of case study</a:t>
            </a:r>
          </a:p>
        </p:txBody>
      </p:sp>
      <p:sp>
        <p:nvSpPr>
          <p:cNvPr id="5" name="Content Placeholder 4"/>
          <p:cNvSpPr>
            <a:spLocks noGrp="1"/>
          </p:cNvSpPr>
          <p:nvPr>
            <p:ph idx="1"/>
          </p:nvPr>
        </p:nvSpPr>
        <p:spPr>
          <a:xfrm>
            <a:off x="163611" y="1570616"/>
            <a:ext cx="11742868" cy="5287384"/>
          </a:xfrm>
        </p:spPr>
        <p:txBody>
          <a:bodyPr>
            <a:normAutofit lnSpcReduction="10000"/>
          </a:bodyPr>
          <a:lstStyle/>
          <a:p>
            <a:r>
              <a:rPr lang="en-GB" b="1" u="sng" dirty="0"/>
              <a:t>Company and Job profile: </a:t>
            </a:r>
            <a:r>
              <a:rPr lang="en-GB" dirty="0"/>
              <a:t>the initial stage where the company identifies and measures their current performance and level in recruitment and retention. </a:t>
            </a:r>
          </a:p>
          <a:p>
            <a:r>
              <a:rPr lang="en-GB" b="1" u="sng" dirty="0"/>
              <a:t>Employer Brand strategy: </a:t>
            </a:r>
            <a:r>
              <a:rPr lang="en-GB" dirty="0"/>
              <a:t>“The Research Phase” – after identifying and knowing the Brand image the company have and comparing it with their vision and future goals the company will re-develop a new brand image or formulate a new plan or ways to achieve their desired level. It can take few weeks to months to finally fall on to the Brand they want to create which will be followed by employment market research (using internal and external tools) e.g.: Lo-Real Recruitment strategy.</a:t>
            </a:r>
          </a:p>
          <a:p>
            <a:r>
              <a:rPr lang="en-GB" b="1" u="sng" dirty="0"/>
              <a:t>Employer Brand Signal : </a:t>
            </a:r>
          </a:p>
          <a:p>
            <a:r>
              <a:rPr lang="en-GB" b="1" u="sng" dirty="0"/>
              <a:t>1) Clarity – </a:t>
            </a:r>
            <a:r>
              <a:rPr lang="en-GB" dirty="0"/>
              <a:t>the employer reveals itself to the employee and make them aware of their Brand strategies and various ways to enhance their involvement and engagement no just to their job but for the company in general. Greater brand clarity leads to increased credibility of the employer’s brand message, lower perceived risk associated with the employer, lower information costs associated with gathering information about the employer, increased perceived quality of the employer</a:t>
            </a:r>
            <a:endParaRPr lang="en-GB" b="1" u="sng" dirty="0"/>
          </a:p>
          <a:p>
            <a:pPr marL="0" indent="0">
              <a:buNone/>
            </a:pPr>
            <a:endParaRPr lang="en-GB" dirty="0"/>
          </a:p>
          <a:p>
            <a:endParaRPr lang="en-GB" b="1" u="sng" dirty="0"/>
          </a:p>
        </p:txBody>
      </p:sp>
    </p:spTree>
    <p:extLst>
      <p:ext uri="{BB962C8B-B14F-4D97-AF65-F5344CB8AC3E}">
        <p14:creationId xmlns:p14="http://schemas.microsoft.com/office/powerpoint/2010/main" val="88776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730" y="1193617"/>
            <a:ext cx="12113111" cy="6352391"/>
          </a:xfrm>
        </p:spPr>
        <p:txBody>
          <a:bodyPr/>
          <a:lstStyle/>
          <a:p>
            <a:pPr marL="0" indent="0">
              <a:buNone/>
            </a:pPr>
            <a:r>
              <a:rPr lang="en-GB" dirty="0"/>
              <a:t>2) </a:t>
            </a:r>
            <a:r>
              <a:rPr lang="en-GB" b="1" u="sng" dirty="0"/>
              <a:t>Credibility – </a:t>
            </a:r>
            <a:r>
              <a:rPr lang="en-GB" dirty="0"/>
              <a:t>The credibility of employer brand signals is likely to be dependent on the level of investment that the organisation makes in its employer brand. If the Brand signal they developed is accurate the prospective employer is considered trustworthy, potential employees associate decreased risk with employment by the firm, and gain comfort from the expectation that promises made by the company are likely to be fulfilled.</a:t>
            </a:r>
          </a:p>
          <a:p>
            <a:pPr marL="0" indent="0">
              <a:buNone/>
            </a:pPr>
            <a:endParaRPr lang="en-GB" b="1" u="sng" dirty="0"/>
          </a:p>
          <a:p>
            <a:pPr marL="0" indent="0">
              <a:buNone/>
            </a:pPr>
            <a:r>
              <a:rPr lang="en-GB" dirty="0"/>
              <a:t>Higher consistency in brand signals alleviates confusion and associated information costs for the potential employees, consequently reducing the risk associated with taking employment,</a:t>
            </a:r>
          </a:p>
          <a:p>
            <a:pPr marL="0" indent="0">
              <a:buNone/>
            </a:pPr>
            <a:r>
              <a:rPr lang="en-GB" b="1" u="sng" dirty="0"/>
              <a:t>Thus: - </a:t>
            </a:r>
          </a:p>
          <a:p>
            <a:pPr marL="0" indent="0">
              <a:buNone/>
            </a:pPr>
            <a:r>
              <a:rPr lang="en-GB" b="1" i="1" dirty="0"/>
              <a:t>Information costs decrease employer attractiveness.</a:t>
            </a:r>
          </a:p>
          <a:p>
            <a:pPr marL="0" indent="0">
              <a:buNone/>
            </a:pPr>
            <a:r>
              <a:rPr lang="en-GB" b="1" i="1" dirty="0"/>
              <a:t>Perceived quality of the job increases employer attractiveness. </a:t>
            </a:r>
          </a:p>
          <a:p>
            <a:pPr marL="0" indent="0">
              <a:buNone/>
            </a:pPr>
            <a:r>
              <a:rPr lang="en-GB" b="1" i="1" dirty="0"/>
              <a:t>Perceived risk decreases employer attractiveness.</a:t>
            </a:r>
            <a:endParaRPr lang="en-GB" b="1" i="1" u="sng" dirty="0"/>
          </a:p>
          <a:p>
            <a:pPr marL="0" indent="0">
              <a:buNone/>
            </a:pPr>
            <a:endParaRPr lang="en-GB" dirty="0"/>
          </a:p>
        </p:txBody>
      </p:sp>
    </p:spTree>
    <p:extLst>
      <p:ext uri="{BB962C8B-B14F-4D97-AF65-F5344CB8AC3E}">
        <p14:creationId xmlns:p14="http://schemas.microsoft.com/office/powerpoint/2010/main" val="4199519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267" y="935881"/>
            <a:ext cx="8610600" cy="289876"/>
          </a:xfrm>
        </p:spPr>
        <p:txBody>
          <a:bodyPr>
            <a:normAutofit fontScale="90000"/>
          </a:bodyPr>
          <a:lstStyle/>
          <a:p>
            <a:pPr algn="ctr"/>
            <a:r>
              <a:rPr lang="en-GB" dirty="0"/>
              <a:t>References </a:t>
            </a:r>
          </a:p>
        </p:txBody>
      </p:sp>
      <p:sp>
        <p:nvSpPr>
          <p:cNvPr id="3" name="Content Placeholder 2"/>
          <p:cNvSpPr>
            <a:spLocks noGrp="1"/>
          </p:cNvSpPr>
          <p:nvPr>
            <p:ph idx="1"/>
          </p:nvPr>
        </p:nvSpPr>
        <p:spPr>
          <a:xfrm>
            <a:off x="0" y="2114758"/>
            <a:ext cx="12306748" cy="6051175"/>
          </a:xfrm>
        </p:spPr>
        <p:txBody>
          <a:bodyPr/>
          <a:lstStyle/>
          <a:p>
            <a:r>
              <a:rPr lang="en-GB" dirty="0"/>
              <a:t>Backhaus K &amp; </a:t>
            </a:r>
            <a:r>
              <a:rPr lang="en-GB" dirty="0" err="1"/>
              <a:t>Tikoo</a:t>
            </a:r>
            <a:r>
              <a:rPr lang="en-GB" dirty="0"/>
              <a:t> S (2004), </a:t>
            </a:r>
            <a:r>
              <a:rPr lang="en-GB" i="1" dirty="0"/>
              <a:t>Career development – conceptualising and researching employee Branding, </a:t>
            </a:r>
            <a:r>
              <a:rPr lang="en-GB" dirty="0"/>
              <a:t>Published by Emerald Group, Published in United States of America</a:t>
            </a:r>
          </a:p>
          <a:p>
            <a:r>
              <a:rPr lang="en-GB" dirty="0" err="1"/>
              <a:t>Erdem</a:t>
            </a:r>
            <a:r>
              <a:rPr lang="en-GB" dirty="0"/>
              <a:t> T &amp; </a:t>
            </a:r>
            <a:r>
              <a:rPr lang="en-GB" dirty="0" err="1"/>
              <a:t>Swait</a:t>
            </a:r>
            <a:r>
              <a:rPr lang="en-GB" dirty="0"/>
              <a:t> J 1(998), </a:t>
            </a:r>
            <a:r>
              <a:rPr lang="en-GB" i="1" dirty="0"/>
              <a:t>Brand Equity as a Signalling Phenomenon Published in Journal of consumer </a:t>
            </a:r>
            <a:r>
              <a:rPr lang="en-GB" i="1" dirty="0" err="1"/>
              <a:t>psycolcogy</a:t>
            </a:r>
            <a:r>
              <a:rPr lang="en-GB" i="1" dirty="0"/>
              <a:t> </a:t>
            </a:r>
            <a:r>
              <a:rPr lang="en-GB" dirty="0"/>
              <a:t> Vol: 7(2):131-157, Published by Lawrence </a:t>
            </a:r>
            <a:r>
              <a:rPr lang="en-GB" dirty="0" err="1"/>
              <a:t>Earlbaum</a:t>
            </a:r>
            <a:r>
              <a:rPr lang="en-GB" dirty="0"/>
              <a:t> Associates, Published in United States of America</a:t>
            </a:r>
          </a:p>
          <a:p>
            <a:r>
              <a:rPr lang="en-GB" dirty="0" err="1"/>
              <a:t>Wilden</a:t>
            </a:r>
            <a:r>
              <a:rPr lang="en-GB" dirty="0"/>
              <a:t> R (2010), Journal of marketing management - </a:t>
            </a:r>
            <a:r>
              <a:rPr lang="en-GB" i="1" dirty="0"/>
              <a:t>Employer Branding: Strategic implications for staff recruitment, </a:t>
            </a:r>
            <a:r>
              <a:rPr lang="en-GB" dirty="0"/>
              <a:t>Vol.26, No’s 1-2, Published by Francis &amp; Taylor, Published in United Kingdom.</a:t>
            </a:r>
          </a:p>
          <a:p>
            <a:pPr marL="0" indent="0">
              <a:buNone/>
            </a:pPr>
            <a:endParaRPr lang="en-GB" dirty="0"/>
          </a:p>
        </p:txBody>
      </p:sp>
    </p:spTree>
    <p:extLst>
      <p:ext uri="{BB962C8B-B14F-4D97-AF65-F5344CB8AC3E}">
        <p14:creationId xmlns:p14="http://schemas.microsoft.com/office/powerpoint/2010/main" val="63112607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310</TotalTime>
  <Words>555</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Algerian</vt:lpstr>
      <vt:lpstr>Arial</vt:lpstr>
      <vt:lpstr>Century Gothic</vt:lpstr>
      <vt:lpstr>Vapor Trail</vt:lpstr>
      <vt:lpstr>Avant-garde </vt:lpstr>
      <vt:lpstr>Employer branding – the concept </vt:lpstr>
      <vt:lpstr>The Lo-real case study </vt:lpstr>
      <vt:lpstr>THE FRAME WORK OF Employer Branding in Recruitment  </vt:lpstr>
      <vt:lpstr>Analysis of the frame work in regards to recruitment on the basis of case study</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Avant-garde</dc:title>
  <dc:creator>Rohith Sebastian</dc:creator>
  <cp:lastModifiedBy>Rokhsareh Kavian</cp:lastModifiedBy>
  <cp:revision>24</cp:revision>
  <dcterms:created xsi:type="dcterms:W3CDTF">2016-11-14T15:55:11Z</dcterms:created>
  <dcterms:modified xsi:type="dcterms:W3CDTF">2016-11-15T13:33:34Z</dcterms:modified>
</cp:coreProperties>
</file>