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3"/>
  </p:notesMasterIdLst>
  <p:handoutMasterIdLst>
    <p:handoutMasterId r:id="rId14"/>
  </p:handoutMasterIdLst>
  <p:sldIdLst>
    <p:sldId id="286" r:id="rId2"/>
    <p:sldId id="258" r:id="rId3"/>
    <p:sldId id="293" r:id="rId4"/>
    <p:sldId id="270" r:id="rId5"/>
    <p:sldId id="263" r:id="rId6"/>
    <p:sldId id="292" r:id="rId7"/>
    <p:sldId id="275" r:id="rId8"/>
    <p:sldId id="291" r:id="rId9"/>
    <p:sldId id="277" r:id="rId10"/>
    <p:sldId id="295" r:id="rId11"/>
    <p:sldId id="294" r:id="rId1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72" d="100"/>
          <a:sy n="72" d="100"/>
        </p:scale>
        <p:origin x="1326"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2</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9</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08/01/2019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08/01/2019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08/01/2019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08/01/2019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08/01/2019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08/01/2019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08/01/2019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08/01/2019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08/01/2019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08/01/2019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08/01/2019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08/01/2019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business.qld.gov.au/starting-business/planning/market-customer-research/swot-analysis/example" TargetMode="External"/><Relationship Id="rId2" Type="http://schemas.openxmlformats.org/officeDocument/2006/relationships/hyperlink" Target="http://www.businessdictionary.com/definition/competitor.html" TargetMode="External"/><Relationship Id="rId1" Type="http://schemas.openxmlformats.org/officeDocument/2006/relationships/slideLayout" Target="../slideLayouts/slideLayout7.xml"/><Relationship Id="rId4" Type="http://schemas.openxmlformats.org/officeDocument/2006/relationships/hyperlink" Target="https://www.groupmap.com/map-templates/pest-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258589"/>
            <a:ext cx="8229600" cy="1143000"/>
          </a:xfrm>
        </p:spPr>
        <p:txBody>
          <a:bodyPr/>
          <a:lstStyle/>
          <a:p>
            <a:r>
              <a:rPr lang="en-GB" altLang="en-US" b="1" dirty="0"/>
              <a:t>BUSINESS PLAN</a:t>
            </a:r>
          </a:p>
        </p:txBody>
      </p:sp>
      <p:pic>
        <p:nvPicPr>
          <p:cNvPr id="2" name="Content Placeholder 1">
            <a:extLst>
              <a:ext uri="{FF2B5EF4-FFF2-40B4-BE49-F238E27FC236}">
                <a16:creationId xmlns:a16="http://schemas.microsoft.com/office/drawing/2014/main" id="{90B474A9-ECFB-4CEB-B04D-0F5E2375EC0A}"/>
              </a:ext>
            </a:extLst>
          </p:cNvPr>
          <p:cNvPicPr>
            <a:picLocks noGrp="1" noChangeAspect="1"/>
          </p:cNvPicPr>
          <p:nvPr>
            <p:ph idx="1"/>
          </p:nvPr>
        </p:nvPicPr>
        <p:blipFill>
          <a:blip r:embed="rId2"/>
          <a:stretch>
            <a:fillRect/>
          </a:stretch>
        </p:blipFill>
        <p:spPr>
          <a:xfrm>
            <a:off x="452602" y="1401589"/>
            <a:ext cx="8455968" cy="4320480"/>
          </a:xfrm>
          <a:prstGeom prst="rect">
            <a:avLst/>
          </a:prstGeom>
        </p:spPr>
      </p:pic>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a:xfrm>
            <a:off x="250825" y="6594301"/>
            <a:ext cx="971550" cy="219075"/>
          </a:xfrm>
        </p:spPr>
        <p:txBody>
          <a:bodyPr/>
          <a:lstStyle/>
          <a:p>
            <a:pPr>
              <a:defRPr/>
            </a:pPr>
            <a:fld id="{73B07335-0E4B-4830-9DA1-499DF5ED18FC}" type="datetime1">
              <a:rPr lang="en-GB" altLang="en-US"/>
              <a:pPr>
                <a:defRPr/>
              </a:pPr>
              <a:t>08/01/2019</a:t>
            </a:fld>
            <a:endParaRPr lang="en-GB"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250825" y="1124744"/>
            <a:ext cx="8435975" cy="5733256"/>
          </a:xfrm>
        </p:spPr>
        <p:txBody>
          <a:bodyPr/>
          <a:lstStyle/>
          <a:p>
            <a:pPr>
              <a:lnSpc>
                <a:spcPct val="115000"/>
              </a:lnSpc>
              <a:spcAft>
                <a:spcPts val="1000"/>
              </a:spcAft>
              <a:tabLst>
                <a:tab pos="1533525" algn="l"/>
                <a:tab pos="2865755" algn="ctr"/>
              </a:tabLst>
            </a:pPr>
            <a:br>
              <a:rPr lang="en-GB" sz="1400" b="1" dirty="0">
                <a:solidFill>
                  <a:srgbClr val="FF0000"/>
                </a:solidFill>
                <a:latin typeface="Arial" panose="020B0604020202020204" pitchFamily="34" charset="0"/>
                <a:ea typeface="Calibri" panose="020F0502020204030204" pitchFamily="34" charset="0"/>
                <a:cs typeface="Times New Roman" panose="02020603050405020304" pitchFamily="18" charset="0"/>
              </a:rPr>
            </a:br>
            <a:r>
              <a:rPr lang="en-GB" sz="1400" b="1"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sz="1400" b="1" u="sng" dirty="0">
                <a:solidFill>
                  <a:srgbClr val="000000"/>
                </a:solidFill>
                <a:latin typeface="Arial" panose="020B0604020202020204" pitchFamily="34" charset="0"/>
                <a:ea typeface="Calibri" panose="020F0502020204030204" pitchFamily="34" charset="0"/>
                <a:cs typeface="Times New Roman" panose="02020603050405020304" pitchFamily="18" charset="0"/>
              </a:rPr>
              <a:t>East And West Distributors</a:t>
            </a:r>
            <a:br>
              <a:rPr lang="en-GB" sz="1200" b="1" u="sng"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1200" dirty="0">
                <a:latin typeface="Calibri" panose="020F0502020204030204" pitchFamily="34" charset="0"/>
                <a:ea typeface="Calibri" panose="020F0502020204030204" pitchFamily="34" charset="0"/>
                <a:cs typeface="Times New Roman" panose="02020603050405020304" pitchFamily="18" charset="0"/>
              </a:rPr>
            </a:br>
            <a:r>
              <a:rPr lang="en-GB" sz="1200" b="1"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br>
              <a:rPr lang="en-GB" sz="1200" dirty="0">
                <a:latin typeface="Calibri" panose="020F0502020204030204" pitchFamily="34" charset="0"/>
                <a:ea typeface="Calibri" panose="020F0502020204030204" pitchFamily="34" charset="0"/>
                <a:cs typeface="Times New Roman" panose="02020603050405020304" pitchFamily="18" charset="0"/>
              </a:rPr>
            </a:br>
            <a:r>
              <a:rPr lang="en-GB" sz="1400" b="1" u="sng" dirty="0">
                <a:solidFill>
                  <a:srgbClr val="000000"/>
                </a:solidFill>
                <a:latin typeface="Arial" panose="020B0604020202020204" pitchFamily="34" charset="0"/>
                <a:ea typeface="Calibri" panose="020F0502020204030204" pitchFamily="34" charset="0"/>
                <a:cs typeface="Arial" panose="020B0604020202020204" pitchFamily="34" charset="0"/>
              </a:rPr>
              <a:t>Business:</a:t>
            </a:r>
            <a:r>
              <a:rPr lang="en-GB" sz="1400" dirty="0">
                <a:solidFill>
                  <a:srgbClr val="000000"/>
                </a:solidFill>
                <a:latin typeface="Arial" panose="020B0604020202020204" pitchFamily="34" charset="0"/>
                <a:ea typeface="Calibri" panose="020F0502020204030204" pitchFamily="34" charset="0"/>
                <a:cs typeface="Arial" panose="020B0604020202020204" pitchFamily="34" charset="0"/>
              </a:rPr>
              <a:t> Our businesses is a whole sale distributor supplying all small and large retailing sector businesses. We will firstly input the product and pass it on to retailors.</a:t>
            </a:r>
            <a:br>
              <a:rPr lang="en-GB" sz="1400" dirty="0">
                <a:latin typeface="Arial" panose="020B0604020202020204" pitchFamily="34" charset="0"/>
                <a:ea typeface="Calibri" panose="020F0502020204030204" pitchFamily="34" charset="0"/>
                <a:cs typeface="Arial" panose="020B0604020202020204" pitchFamily="34" charset="0"/>
              </a:rPr>
            </a:br>
            <a:r>
              <a:rPr lang="en-GB" sz="1400" dirty="0">
                <a:latin typeface="Arial" panose="020B0604020202020204" pitchFamily="34" charset="0"/>
                <a:ea typeface="Calibri" panose="020F0502020204030204" pitchFamily="34" charset="0"/>
                <a:cs typeface="Arial" panose="020B0604020202020204" pitchFamily="34" charset="0"/>
              </a:rPr>
              <a:t> </a:t>
            </a:r>
            <a:r>
              <a:rPr lang="en-GB" sz="1400" b="1" u="sng" dirty="0">
                <a:solidFill>
                  <a:srgbClr val="000000"/>
                </a:solidFill>
                <a:latin typeface="Arial" panose="020B0604020202020204" pitchFamily="34" charset="0"/>
                <a:ea typeface="Calibri" panose="020F0502020204030204" pitchFamily="34" charset="0"/>
                <a:cs typeface="Arial" panose="020B0604020202020204" pitchFamily="34" charset="0"/>
              </a:rPr>
              <a:t>Company Overview:</a:t>
            </a:r>
            <a:r>
              <a:rPr lang="en-GB" sz="1400" dirty="0">
                <a:solidFill>
                  <a:srgbClr val="000000"/>
                </a:solidFill>
                <a:latin typeface="Arial" panose="020B0604020202020204" pitchFamily="34" charset="0"/>
                <a:ea typeface="Calibri" panose="020F0502020204030204" pitchFamily="34" charset="0"/>
                <a:cs typeface="Arial" panose="020B0604020202020204" pitchFamily="34" charset="0"/>
              </a:rPr>
              <a:t> Our aim is to be the only distribution</a:t>
            </a:r>
            <a:r>
              <a:rPr lang="en-GB" sz="1400" dirty="0">
                <a:solidFill>
                  <a:srgbClr val="FF0000"/>
                </a:solidFill>
                <a:latin typeface="Arial" panose="020B0604020202020204" pitchFamily="34" charset="0"/>
                <a:ea typeface="Calibri" panose="020F0502020204030204" pitchFamily="34" charset="0"/>
                <a:cs typeface="Arial" panose="020B0604020202020204" pitchFamily="34" charset="0"/>
              </a:rPr>
              <a:t> </a:t>
            </a:r>
            <a:r>
              <a:rPr lang="en-GB" sz="1400" dirty="0">
                <a:solidFill>
                  <a:srgbClr val="000000"/>
                </a:solidFill>
                <a:latin typeface="Arial" panose="020B0604020202020204" pitchFamily="34" charset="0"/>
                <a:ea typeface="Calibri" panose="020F0502020204030204" pitchFamily="34" charset="0"/>
                <a:cs typeface="Arial" panose="020B0604020202020204" pitchFamily="34" charset="0"/>
              </a:rPr>
              <a:t>company selling upcoming new patented product in the market. We shall be the only sole distributor licensed to do so in the UK. </a:t>
            </a:r>
            <a:br>
              <a:rPr lang="en-GB" sz="1400" dirty="0">
                <a:latin typeface="Arial" panose="020B0604020202020204" pitchFamily="34" charset="0"/>
                <a:ea typeface="Calibri" panose="020F0502020204030204" pitchFamily="34" charset="0"/>
                <a:cs typeface="Arial" panose="020B0604020202020204" pitchFamily="34" charset="0"/>
              </a:rPr>
            </a:br>
            <a:r>
              <a:rPr lang="en-GB" sz="1400" dirty="0">
                <a:solidFill>
                  <a:srgbClr val="000000"/>
                </a:solidFill>
                <a:latin typeface="Arial" panose="020B0604020202020204" pitchFamily="34" charset="0"/>
                <a:ea typeface="Calibri" panose="020F0502020204030204" pitchFamily="34" charset="0"/>
                <a:cs typeface="Arial" panose="020B0604020202020204" pitchFamily="34" charset="0"/>
              </a:rPr>
              <a:t>It makes sense to sell this product worldwide due to its ethic political and environmental as well as its unique quality in durability.</a:t>
            </a:r>
            <a:endParaRPr lang="en-GB" altLang="en-US" sz="1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08/01/2019</a:t>
            </a:fld>
            <a:endParaRPr lang="en-GB" altLang="en-US"/>
          </a:p>
        </p:txBody>
      </p:sp>
      <p:pic>
        <p:nvPicPr>
          <p:cNvPr id="5" name="Content Placeholder 4">
            <a:extLst>
              <a:ext uri="{FF2B5EF4-FFF2-40B4-BE49-F238E27FC236}">
                <a16:creationId xmlns:a16="http://schemas.microsoft.com/office/drawing/2014/main" id="{02F5F264-DA38-4918-BF93-64886F48EC80}"/>
              </a:ext>
            </a:extLst>
          </p:cNvPr>
          <p:cNvPicPr>
            <a:picLocks noGrp="1"/>
          </p:cNvPicPr>
          <p:nvPr>
            <p:ph idx="1"/>
          </p:nvPr>
        </p:nvPicPr>
        <p:blipFill>
          <a:blip r:embed="rId3"/>
          <a:stretch>
            <a:fillRect/>
          </a:stretch>
        </p:blipFill>
        <p:spPr>
          <a:xfrm>
            <a:off x="899592" y="0"/>
            <a:ext cx="7128792" cy="2996952"/>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6DBD04-A5C3-428E-807D-A22C62F0E1A5}"/>
              </a:ext>
            </a:extLst>
          </p:cNvPr>
          <p:cNvSpPr>
            <a:spLocks noGrp="1"/>
          </p:cNvSpPr>
          <p:nvPr>
            <p:ph type="dt" sz="half" idx="10"/>
          </p:nvPr>
        </p:nvSpPr>
        <p:spPr/>
        <p:txBody>
          <a:bodyPr/>
          <a:lstStyle/>
          <a:p>
            <a:pPr>
              <a:defRPr/>
            </a:pPr>
            <a:fld id="{47C9B511-EA7C-47B7-97E3-4B5B1A80CF69}" type="datetime1">
              <a:rPr lang="en-GB" altLang="en-US" smtClean="0"/>
              <a:pPr>
                <a:defRPr/>
              </a:pPr>
              <a:t>08/01/2019</a:t>
            </a:fld>
            <a:endParaRPr lang="en-GB" altLang="en-US"/>
          </a:p>
        </p:txBody>
      </p:sp>
      <p:sp>
        <p:nvSpPr>
          <p:cNvPr id="5" name="Rectangle 4">
            <a:extLst>
              <a:ext uri="{FF2B5EF4-FFF2-40B4-BE49-F238E27FC236}">
                <a16:creationId xmlns:a16="http://schemas.microsoft.com/office/drawing/2014/main" id="{37AA7493-F0F6-4668-959F-E83FA71E49F7}"/>
              </a:ext>
            </a:extLst>
          </p:cNvPr>
          <p:cNvSpPr/>
          <p:nvPr/>
        </p:nvSpPr>
        <p:spPr>
          <a:xfrm>
            <a:off x="395537" y="144861"/>
            <a:ext cx="8723920" cy="5448415"/>
          </a:xfrm>
          <a:prstGeom prst="rect">
            <a:avLst/>
          </a:prstGeom>
        </p:spPr>
        <p:txBody>
          <a:bodyPr wrap="square">
            <a:spAutoFit/>
          </a:bodyPr>
          <a:lstStyle/>
          <a:p>
            <a:pPr algn="just">
              <a:lnSpc>
                <a:spcPct val="115000"/>
              </a:lnSpc>
              <a:spcAft>
                <a:spcPts val="1000"/>
              </a:spcAft>
            </a:pPr>
            <a:r>
              <a:rPr lang="en-GB" b="1" dirty="0">
                <a:solidFill>
                  <a:srgbClr val="000000"/>
                </a:solidFill>
                <a:ea typeface="Calibri" panose="020F0502020204030204" pitchFamily="34" charset="0"/>
                <a:cs typeface="Times New Roman" panose="02020603050405020304" pitchFamily="18" charset="0"/>
              </a:rPr>
              <a:t> </a:t>
            </a:r>
          </a:p>
          <a:p>
            <a:pPr algn="just">
              <a:lnSpc>
                <a:spcPct val="115000"/>
              </a:lnSpc>
              <a:spcAft>
                <a:spcPts val="1000"/>
              </a:spcAft>
            </a:pPr>
            <a:endParaRPr lang="en-GB" b="1" dirty="0">
              <a:solidFill>
                <a:srgbClr val="000000"/>
              </a:solidFill>
              <a:ea typeface="Calibri" panose="020F0502020204030204" pitchFamily="34" charset="0"/>
              <a:cs typeface="Times New Roman" panose="02020603050405020304" pitchFamily="18" charset="0"/>
            </a:endParaRPr>
          </a:p>
          <a:p>
            <a:pPr marL="342900" indent="-342900" algn="just">
              <a:lnSpc>
                <a:spcPct val="115000"/>
              </a:lnSpc>
              <a:spcAft>
                <a:spcPts val="1000"/>
              </a:spcAft>
              <a:buFont typeface="Arial" panose="020B0604020202020204" pitchFamily="34" charset="0"/>
              <a:buChar char="•"/>
            </a:pPr>
            <a:r>
              <a:rPr lang="en-GB" sz="2000" b="1" dirty="0">
                <a:solidFill>
                  <a:srgbClr val="000000"/>
                </a:solidFill>
                <a:ea typeface="Calibri" panose="020F0502020204030204" pitchFamily="34" charset="0"/>
                <a:cs typeface="Times New Roman" panose="02020603050405020304" pitchFamily="18" charset="0"/>
              </a:rPr>
              <a:t>Political effect</a:t>
            </a:r>
          </a:p>
          <a:p>
            <a:pPr marL="342900" indent="-342900" algn="just">
              <a:lnSpc>
                <a:spcPct val="115000"/>
              </a:lnSpc>
              <a:spcAft>
                <a:spcPts val="1000"/>
              </a:spcAft>
              <a:buFont typeface="Arial" panose="020B0604020202020204" pitchFamily="34" charset="0"/>
              <a:buChar char="•"/>
            </a:pPr>
            <a:r>
              <a:rPr lang="en-GB" sz="2000" b="1" dirty="0"/>
              <a:t>Environmental Effects</a:t>
            </a:r>
          </a:p>
          <a:p>
            <a:pPr marL="342900" indent="-342900" algn="just">
              <a:lnSpc>
                <a:spcPct val="115000"/>
              </a:lnSpc>
              <a:spcAft>
                <a:spcPts val="1000"/>
              </a:spcAft>
              <a:buFont typeface="Arial" panose="020B0604020202020204" pitchFamily="34" charset="0"/>
              <a:buChar char="•"/>
            </a:pPr>
            <a:r>
              <a:rPr lang="en-GB" sz="2000" b="1" dirty="0"/>
              <a:t>Ethical effect</a:t>
            </a:r>
          </a:p>
          <a:p>
            <a:pPr marL="342900" indent="-342900" algn="just">
              <a:lnSpc>
                <a:spcPct val="115000"/>
              </a:lnSpc>
              <a:spcAft>
                <a:spcPts val="1000"/>
              </a:spcAft>
              <a:buFont typeface="Arial" panose="020B0604020202020204" pitchFamily="34" charset="0"/>
              <a:buChar char="•"/>
            </a:pPr>
            <a:r>
              <a:rPr lang="en-GB" sz="2000" b="1" dirty="0"/>
              <a:t>Target Market</a:t>
            </a:r>
          </a:p>
          <a:p>
            <a:pPr marL="285750" indent="-285750" algn="just">
              <a:lnSpc>
                <a:spcPct val="115000"/>
              </a:lnSpc>
              <a:spcAft>
                <a:spcPts val="1000"/>
              </a:spcAft>
              <a:buFont typeface="Arial" panose="020B0604020202020204" pitchFamily="34" charset="0"/>
              <a:buChar char="•"/>
            </a:pPr>
            <a:endParaRPr lang="en-GB" dirty="0"/>
          </a:p>
          <a:p>
            <a:pPr marL="285750" indent="-285750" algn="just">
              <a:lnSpc>
                <a:spcPct val="115000"/>
              </a:lnSpc>
              <a:spcAft>
                <a:spcPts val="1000"/>
              </a:spcAft>
              <a:buFont typeface="Arial" panose="020B0604020202020204" pitchFamily="34" charset="0"/>
              <a:buChar char="•"/>
            </a:pPr>
            <a:endParaRPr lang="en-GB" dirty="0"/>
          </a:p>
          <a:p>
            <a:pPr marL="285750" indent="-285750" algn="just">
              <a:lnSpc>
                <a:spcPct val="115000"/>
              </a:lnSpc>
              <a:spcAft>
                <a:spcPts val="1000"/>
              </a:spcAft>
              <a:buFont typeface="Arial" panose="020B0604020202020204" pitchFamily="34" charset="0"/>
              <a:buChar char="•"/>
            </a:pPr>
            <a:endParaRPr lang="en-GB" b="1" dirty="0"/>
          </a:p>
          <a:p>
            <a:pPr marL="285750" indent="-285750" algn="just">
              <a:lnSpc>
                <a:spcPct val="115000"/>
              </a:lnSpc>
              <a:spcAft>
                <a:spcPts val="1000"/>
              </a:spcAft>
              <a:buFont typeface="Arial" panose="020B0604020202020204" pitchFamily="34" charset="0"/>
              <a:buChar char="•"/>
            </a:pPr>
            <a:endParaRPr lang="en-GB" b="1" dirty="0">
              <a:solidFill>
                <a:srgbClr val="000000"/>
              </a:solidFill>
              <a:ea typeface="Calibri" panose="020F0502020204030204" pitchFamily="34" charset="0"/>
              <a:cs typeface="Times New Roman" panose="02020603050405020304" pitchFamily="18" charset="0"/>
            </a:endParaRPr>
          </a:p>
          <a:p>
            <a:pPr algn="just">
              <a:lnSpc>
                <a:spcPct val="115000"/>
              </a:lnSpc>
              <a:spcAft>
                <a:spcPts val="1000"/>
              </a:spcAft>
            </a:pPr>
            <a:endParaRPr lang="en-GB" b="1" dirty="0">
              <a:solidFill>
                <a:srgbClr val="000000"/>
              </a:solidFill>
              <a:ea typeface="Calibri" panose="020F0502020204030204" pitchFamily="34" charset="0"/>
              <a:cs typeface="Times New Roman" panose="02020603050405020304" pitchFamily="18" charset="0"/>
            </a:endParaRPr>
          </a:p>
          <a:p>
            <a:pPr algn="just">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753270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018CCA73-4F60-4023-B34F-17C700237CF9}"/>
              </a:ext>
            </a:extLst>
          </p:cNvPr>
          <p:cNvPicPr>
            <a:picLocks noGrp="1" noChangeAspect="1"/>
          </p:cNvPicPr>
          <p:nvPr>
            <p:ph idx="1"/>
          </p:nvPr>
        </p:nvPicPr>
        <p:blipFill>
          <a:blip r:embed="rId3"/>
          <a:stretch>
            <a:fillRect/>
          </a:stretch>
        </p:blipFill>
        <p:spPr>
          <a:xfrm>
            <a:off x="503373" y="3429000"/>
            <a:ext cx="4068627" cy="1944439"/>
          </a:xfrm>
          <a:prstGeom prst="rect">
            <a:avLst/>
          </a:prstGeom>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08/01/2019</a:t>
            </a:fld>
            <a:endParaRPr lang="en-GB" altLang="en-US"/>
          </a:p>
        </p:txBody>
      </p:sp>
      <p:pic>
        <p:nvPicPr>
          <p:cNvPr id="6" name="Picture 5">
            <a:extLst>
              <a:ext uri="{FF2B5EF4-FFF2-40B4-BE49-F238E27FC236}">
                <a16:creationId xmlns:a16="http://schemas.microsoft.com/office/drawing/2014/main" id="{C2F72E8C-74A0-448C-8ADF-AD1174274766}"/>
              </a:ext>
            </a:extLst>
          </p:cNvPr>
          <p:cNvPicPr/>
          <p:nvPr/>
        </p:nvPicPr>
        <p:blipFill>
          <a:blip r:embed="rId4">
            <a:extLst>
              <a:ext uri="{28A0092B-C50C-407E-A947-70E740481C1C}">
                <a14:useLocalDpi xmlns:a14="http://schemas.microsoft.com/office/drawing/2010/main" val="0"/>
              </a:ext>
            </a:extLst>
          </a:blip>
          <a:stretch>
            <a:fillRect/>
          </a:stretch>
        </p:blipFill>
        <p:spPr>
          <a:xfrm>
            <a:off x="4751847" y="3428999"/>
            <a:ext cx="4068626" cy="1944440"/>
          </a:xfrm>
          <a:prstGeom prst="rect">
            <a:avLst/>
          </a:prstGeom>
        </p:spPr>
      </p:pic>
      <p:sp>
        <p:nvSpPr>
          <p:cNvPr id="13" name="Title 12">
            <a:extLst>
              <a:ext uri="{FF2B5EF4-FFF2-40B4-BE49-F238E27FC236}">
                <a16:creationId xmlns:a16="http://schemas.microsoft.com/office/drawing/2014/main" id="{E28A575A-B509-4537-912F-753569BE2855}"/>
              </a:ext>
            </a:extLst>
          </p:cNvPr>
          <p:cNvSpPr>
            <a:spLocks noGrp="1"/>
          </p:cNvSpPr>
          <p:nvPr>
            <p:ph type="title"/>
          </p:nvPr>
        </p:nvSpPr>
        <p:spPr>
          <a:xfrm>
            <a:off x="457200" y="114301"/>
            <a:ext cx="8229600" cy="3314698"/>
          </a:xfrm>
        </p:spPr>
        <p:txBody>
          <a:bodyPr/>
          <a:lstStyle/>
          <a:p>
            <a:pPr marL="342900" lvl="0" indent="-342900">
              <a:spcAft>
                <a:spcPts val="0"/>
              </a:spcAft>
              <a:buFont typeface="Wingdings" panose="05000000000000000000" pitchFamily="2" charset="2"/>
              <a:buChar char="Ø"/>
            </a:pPr>
            <a:r>
              <a:rPr lang="en-GB" sz="1400" dirty="0">
                <a:solidFill>
                  <a:srgbClr val="000000"/>
                </a:solidFill>
                <a:latin typeface="Arial" panose="020B0604020202020204" pitchFamily="34" charset="0"/>
                <a:ea typeface="Calibri" panose="020F0502020204030204" pitchFamily="34" charset="0"/>
                <a:cs typeface="Arial" panose="020B0604020202020204" pitchFamily="34" charset="0"/>
              </a:rPr>
              <a:t>Our product will fall under oxo-biodegradable sector it is a unique patented product made from “JUTE”. Jute is described as the gold of Bangladesh due to the high-quality production</a:t>
            </a:r>
            <a:br>
              <a:rPr lang="en-GB" sz="1400" dirty="0">
                <a:latin typeface="Arial" panose="020B0604020202020204" pitchFamily="34" charset="0"/>
                <a:ea typeface="Calibri" panose="020F0502020204030204" pitchFamily="34" charset="0"/>
                <a:cs typeface="Arial" panose="020B0604020202020204" pitchFamily="34" charset="0"/>
              </a:rPr>
            </a:br>
            <a:r>
              <a:rPr lang="en-GB" sz="1400" dirty="0">
                <a:solidFill>
                  <a:srgbClr val="000000"/>
                </a:solidFill>
                <a:latin typeface="Arial" panose="020B0604020202020204" pitchFamily="34" charset="0"/>
                <a:ea typeface="Calibri" panose="020F0502020204030204" pitchFamily="34" charset="0"/>
                <a:cs typeface="Arial" panose="020B0604020202020204" pitchFamily="34" charset="0"/>
              </a:rPr>
              <a:t>The product is one and half times stronger than any other plastics available in the market today whether it is petroleum plastic or biodegradable plastic due to the quality raw materials</a:t>
            </a:r>
            <a:br>
              <a:rPr lang="en-GB" sz="1400" dirty="0">
                <a:latin typeface="Arial" panose="020B0604020202020204" pitchFamily="34" charset="0"/>
                <a:ea typeface="Calibri" panose="020F0502020204030204" pitchFamily="34" charset="0"/>
                <a:cs typeface="Arial" panose="020B0604020202020204" pitchFamily="34" charset="0"/>
              </a:rPr>
            </a:br>
            <a:r>
              <a:rPr lang="en-GB" sz="1400" dirty="0">
                <a:solidFill>
                  <a:srgbClr val="000000"/>
                </a:solidFill>
                <a:latin typeface="Arial" panose="020B0604020202020204" pitchFamily="34" charset="0"/>
                <a:ea typeface="Calibri" panose="020F0502020204030204" pitchFamily="34" charset="0"/>
                <a:cs typeface="Arial" panose="020B0604020202020204" pitchFamily="34" charset="0"/>
              </a:rPr>
              <a:t>The product can be itemized to individual trader’s request i.e. printed business logo, size and colour code </a:t>
            </a:r>
            <a:br>
              <a:rPr lang="en-GB" sz="1400" dirty="0">
                <a:latin typeface="Arial" panose="020B0604020202020204" pitchFamily="34" charset="0"/>
                <a:ea typeface="Calibri" panose="020F0502020204030204" pitchFamily="34" charset="0"/>
                <a:cs typeface="Arial" panose="020B0604020202020204" pitchFamily="34" charset="0"/>
              </a:rPr>
            </a:br>
            <a:r>
              <a:rPr lang="en-GB" sz="1400" dirty="0">
                <a:solidFill>
                  <a:srgbClr val="000000"/>
                </a:solidFill>
                <a:latin typeface="Arial" panose="020B0604020202020204" pitchFamily="34" charset="0"/>
                <a:ea typeface="Calibri" panose="020F0502020204030204" pitchFamily="34" charset="0"/>
                <a:cs typeface="Arial" panose="020B0604020202020204" pitchFamily="34" charset="0"/>
              </a:rPr>
              <a:t>In protection against moisture in particular a reclose able (zip or a seal) bag is suggested keeping your goods safe while allowing for easy access when opening and closing. </a:t>
            </a:r>
            <a:br>
              <a:rPr lang="en-GB" sz="1400" dirty="0">
                <a:latin typeface="Arial" panose="020B0604020202020204" pitchFamily="34" charset="0"/>
                <a:ea typeface="Calibri" panose="020F050202020403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a:t> Target Market</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08/01/2019</a:t>
            </a:fld>
            <a:endParaRPr lang="en-GB" altLang="en-US"/>
          </a:p>
        </p:txBody>
      </p:sp>
      <p:pic>
        <p:nvPicPr>
          <p:cNvPr id="2" name="Content Placeholder 1">
            <a:extLst>
              <a:ext uri="{FF2B5EF4-FFF2-40B4-BE49-F238E27FC236}">
                <a16:creationId xmlns:a16="http://schemas.microsoft.com/office/drawing/2014/main" id="{0A55C957-60FD-46CD-84CF-9F454E09A44C}"/>
              </a:ext>
            </a:extLst>
          </p:cNvPr>
          <p:cNvPicPr>
            <a:picLocks noGrp="1" noChangeAspect="1"/>
          </p:cNvPicPr>
          <p:nvPr>
            <p:ph idx="1"/>
          </p:nvPr>
        </p:nvPicPr>
        <p:blipFill>
          <a:blip r:embed="rId3"/>
          <a:stretch>
            <a:fillRect/>
          </a:stretch>
        </p:blipFill>
        <p:spPr>
          <a:xfrm>
            <a:off x="250825" y="948553"/>
            <a:ext cx="8713663" cy="4376691"/>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a:t> Competitors</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08/01/2019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340768"/>
            <a:ext cx="8229600" cy="3917950"/>
          </a:xfrm>
        </p:spPr>
        <p:txBody>
          <a:bodyPr/>
          <a:lstStyle/>
          <a:p>
            <a:pPr algn="just">
              <a:lnSpc>
                <a:spcPct val="115000"/>
              </a:lnSpc>
              <a:spcAft>
                <a:spcPts val="1000"/>
              </a:spcAft>
            </a:pPr>
            <a:r>
              <a:rPr lang="en-GB" sz="1400" dirty="0">
                <a:solidFill>
                  <a:srgbClr val="26282A"/>
                </a:solidFill>
                <a:latin typeface="Arial" panose="020B0604020202020204" pitchFamily="34" charset="0"/>
                <a:ea typeface="Times New Roman" panose="02020603050405020304" pitchFamily="18" charset="0"/>
                <a:cs typeface="Arial" panose="020B0604020202020204" pitchFamily="34" charset="0"/>
              </a:rPr>
              <a:t>we are suppling unique disposable carrier bags, still we have competitor in the market. Because of growing awareness of environmental fact, there are few companies already in market with similar products. So, we need to always need to focus on market for our profit and existence.</a:t>
            </a:r>
            <a:r>
              <a:rPr lang="en-GB" sz="1400" b="1" dirty="0">
                <a:solidFill>
                  <a:srgbClr val="26282A"/>
                </a:solidFill>
                <a:latin typeface="Arial" panose="020B0604020202020204" pitchFamily="34" charset="0"/>
                <a:ea typeface="Times New Roman" panose="02020603050405020304" pitchFamily="18" charset="0"/>
                <a:cs typeface="Arial" panose="020B0604020202020204" pitchFamily="34" charset="0"/>
              </a:rPr>
              <a:t> </a:t>
            </a:r>
            <a:endParaRPr lang="en-GB" sz="1400" dirty="0">
              <a:latin typeface="Arial" panose="020B0604020202020204" pitchFamily="34" charset="0"/>
              <a:ea typeface="Calibri" panose="020F0502020204030204" pitchFamily="34" charset="0"/>
              <a:cs typeface="Arial" panose="020B0604020202020204" pitchFamily="34" charset="0"/>
            </a:endParaRPr>
          </a:p>
          <a:p>
            <a:endParaRPr lang="en-US" altLang="en-US" sz="1200" dirty="0">
              <a:latin typeface="Arial" panose="020B0604020202020204" pitchFamily="34" charset="0"/>
              <a:cs typeface="Arial" panose="020B0604020202020204" pitchFamily="34" charset="0"/>
            </a:endParaRPr>
          </a:p>
        </p:txBody>
      </p:sp>
      <p:pic>
        <p:nvPicPr>
          <p:cNvPr id="5" name="Picture 4" descr="Image result for biodegradable disposable bags">
            <a:extLst>
              <a:ext uri="{FF2B5EF4-FFF2-40B4-BE49-F238E27FC236}">
                <a16:creationId xmlns:a16="http://schemas.microsoft.com/office/drawing/2014/main" id="{B7BFCD6B-6869-4671-98A4-65BDFD31B0A9}"/>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539897" y="2708920"/>
            <a:ext cx="2016224" cy="2143125"/>
          </a:xfrm>
          <a:prstGeom prst="rect">
            <a:avLst/>
          </a:prstGeom>
          <a:noFill/>
          <a:ln>
            <a:noFill/>
          </a:ln>
        </p:spPr>
      </p:pic>
      <p:pic>
        <p:nvPicPr>
          <p:cNvPr id="6" name="Picture 5">
            <a:extLst>
              <a:ext uri="{FF2B5EF4-FFF2-40B4-BE49-F238E27FC236}">
                <a16:creationId xmlns:a16="http://schemas.microsoft.com/office/drawing/2014/main" id="{9D87C644-B01C-4681-9E28-CDC0F065C17D}"/>
              </a:ext>
            </a:extLst>
          </p:cNvPr>
          <p:cNvPicPr/>
          <p:nvPr/>
        </p:nvPicPr>
        <p:blipFill>
          <a:blip r:embed="rId4"/>
          <a:stretch>
            <a:fillRect/>
          </a:stretch>
        </p:blipFill>
        <p:spPr>
          <a:xfrm>
            <a:off x="5436096" y="2564904"/>
            <a:ext cx="2143125" cy="214312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algn="just">
              <a:lnSpc>
                <a:spcPct val="115000"/>
              </a:lnSpc>
              <a:spcAft>
                <a:spcPts val="1000"/>
              </a:spcAft>
            </a:pPr>
            <a:r>
              <a:rPr lang="en-GB" sz="1400" dirty="0">
                <a:solidFill>
                  <a:srgbClr val="26282A"/>
                </a:solidFill>
                <a:latin typeface="Arial" panose="020B0604020202020204" pitchFamily="34" charset="0"/>
                <a:ea typeface="Times New Roman" panose="02020603050405020304" pitchFamily="18" charset="0"/>
                <a:cs typeface="Times New Roman" panose="02020603050405020304" pitchFamily="18" charset="0"/>
              </a:rPr>
              <a:t>Our main marketing technique is people awareness of use plastic, which effect in environment very badly.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gn="just" eaLnBrk="1" hangingPunct="1">
              <a:lnSpc>
                <a:spcPct val="90000"/>
              </a:lnSpc>
            </a:pPr>
            <a:r>
              <a:rPr lang="en-GB" sz="1400" b="1" u="sng" dirty="0">
                <a:solidFill>
                  <a:srgbClr val="26282A"/>
                </a:solidFill>
                <a:latin typeface="Arial" panose="020B0604020202020204" pitchFamily="34" charset="0"/>
                <a:ea typeface="Times New Roman" panose="02020603050405020304" pitchFamily="18" charset="0"/>
              </a:rPr>
              <a:t>Product</a:t>
            </a:r>
          </a:p>
          <a:p>
            <a:pPr algn="just" eaLnBrk="1" hangingPunct="1">
              <a:lnSpc>
                <a:spcPct val="90000"/>
              </a:lnSpc>
            </a:pPr>
            <a:r>
              <a:rPr lang="en-GB" sz="1400" b="1" u="sng" dirty="0">
                <a:solidFill>
                  <a:srgbClr val="26282A"/>
                </a:solidFill>
                <a:latin typeface="Arial" panose="020B0604020202020204" pitchFamily="34" charset="0"/>
                <a:ea typeface="Times New Roman" panose="02020603050405020304" pitchFamily="18" charset="0"/>
              </a:rPr>
              <a:t>Price</a:t>
            </a:r>
          </a:p>
          <a:p>
            <a:pPr algn="just" eaLnBrk="1" hangingPunct="1">
              <a:lnSpc>
                <a:spcPct val="90000"/>
              </a:lnSpc>
            </a:pPr>
            <a:r>
              <a:rPr lang="en-GB" sz="1400" b="1" u="sng" dirty="0">
                <a:solidFill>
                  <a:srgbClr val="26282A"/>
                </a:solidFill>
                <a:latin typeface="Arial" panose="020B0604020202020204" pitchFamily="34" charset="0"/>
                <a:ea typeface="Times New Roman" panose="02020603050405020304" pitchFamily="18" charset="0"/>
              </a:rPr>
              <a:t>Place</a:t>
            </a:r>
          </a:p>
          <a:p>
            <a:pPr algn="just" eaLnBrk="1" hangingPunct="1">
              <a:lnSpc>
                <a:spcPct val="90000"/>
              </a:lnSpc>
            </a:pPr>
            <a:r>
              <a:rPr lang="en-GB" sz="1400" b="1" u="sng" dirty="0">
                <a:solidFill>
                  <a:srgbClr val="26282A"/>
                </a:solidFill>
                <a:latin typeface="Arial" panose="020B0604020202020204" pitchFamily="34" charset="0"/>
                <a:ea typeface="Times New Roman" panose="02020603050405020304" pitchFamily="18" charset="0"/>
              </a:rPr>
              <a:t>Promotion</a:t>
            </a:r>
          </a:p>
          <a:p>
            <a:pPr marL="0" indent="0" algn="just" eaLnBrk="1" hangingPunct="1">
              <a:lnSpc>
                <a:spcPct val="90000"/>
              </a:lnSpc>
              <a:buNone/>
            </a:pPr>
            <a:endParaRPr lang="en-GB" altLang="en-US"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08/01/2019</a:t>
            </a:fld>
            <a:endParaRPr lang="en-GB" altLang="en-US"/>
          </a:p>
        </p:txBody>
      </p:sp>
      <p:pic>
        <p:nvPicPr>
          <p:cNvPr id="5" name="Picture 4" descr="C:\Users\admin\AppData\Local\Microsoft\Windows\INetCache\Content.MSO\56E558C6.tmp">
            <a:extLst>
              <a:ext uri="{FF2B5EF4-FFF2-40B4-BE49-F238E27FC236}">
                <a16:creationId xmlns:a16="http://schemas.microsoft.com/office/drawing/2014/main" id="{AC140B40-BB66-4BC5-9C32-798C732065F4}"/>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201009" y="3501008"/>
            <a:ext cx="2657475" cy="1428750"/>
          </a:xfrm>
          <a:prstGeom prst="rect">
            <a:avLst/>
          </a:prstGeom>
          <a:noFill/>
          <a:ln>
            <a:noFill/>
          </a:ln>
        </p:spPr>
      </p:pic>
      <p:pic>
        <p:nvPicPr>
          <p:cNvPr id="6" name="Picture 5" descr="Image result for environment effect use plastic">
            <a:extLst>
              <a:ext uri="{FF2B5EF4-FFF2-40B4-BE49-F238E27FC236}">
                <a16:creationId xmlns:a16="http://schemas.microsoft.com/office/drawing/2014/main" id="{8DB90D50-B7AF-4F73-AB48-2E5CB75528CB}"/>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932040" y="3363673"/>
            <a:ext cx="2819400" cy="1628775"/>
          </a:xfrm>
          <a:prstGeom prst="rect">
            <a:avLst/>
          </a:prstGeom>
          <a:noFill/>
          <a:ln>
            <a:noFill/>
          </a:ln>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marL="457200" indent="-457200" algn="just" eaLnBrk="1" hangingPunct="1">
              <a:lnSpc>
                <a:spcPct val="90000"/>
              </a:lnSpc>
              <a:buFont typeface="+mj-lt"/>
              <a:buAutoNum type="arabicPeriod"/>
            </a:pPr>
            <a:r>
              <a:rPr lang="en-GB" sz="2400" b="1" dirty="0">
                <a:solidFill>
                  <a:srgbClr val="26282A"/>
                </a:solidFill>
                <a:latin typeface="Arial" panose="020B0604020202020204" pitchFamily="34" charset="0"/>
                <a:ea typeface="Times New Roman" panose="02020603050405020304" pitchFamily="18" charset="0"/>
              </a:rPr>
              <a:t>The role of the management team</a:t>
            </a:r>
          </a:p>
          <a:p>
            <a:pPr marL="457200" indent="-457200" algn="just" eaLnBrk="1" hangingPunct="1">
              <a:lnSpc>
                <a:spcPct val="90000"/>
              </a:lnSpc>
              <a:buFont typeface="+mj-lt"/>
              <a:buAutoNum type="arabicPeriod"/>
            </a:pPr>
            <a:r>
              <a:rPr lang="en-GB" sz="2400" b="1" dirty="0">
                <a:solidFill>
                  <a:srgbClr val="26282A"/>
                </a:solidFill>
                <a:latin typeface="Arial" panose="020B0604020202020204" pitchFamily="34" charset="0"/>
                <a:ea typeface="Times New Roman" panose="02020603050405020304" pitchFamily="18" charset="0"/>
              </a:rPr>
              <a:t>Finance department</a:t>
            </a:r>
          </a:p>
          <a:p>
            <a:pPr marL="457200" indent="-457200" algn="just" eaLnBrk="1" hangingPunct="1">
              <a:lnSpc>
                <a:spcPct val="90000"/>
              </a:lnSpc>
              <a:buFont typeface="+mj-lt"/>
              <a:buAutoNum type="arabicPeriod"/>
            </a:pPr>
            <a:r>
              <a:rPr lang="en-GB" sz="2400" b="1" dirty="0">
                <a:solidFill>
                  <a:srgbClr val="26282A"/>
                </a:solidFill>
                <a:latin typeface="Arial" panose="020B0604020202020204" pitchFamily="34" charset="0"/>
                <a:ea typeface="Times New Roman" panose="02020603050405020304" pitchFamily="18" charset="0"/>
              </a:rPr>
              <a:t>Managers roles</a:t>
            </a:r>
          </a:p>
          <a:p>
            <a:pPr marL="457200" indent="-457200" algn="just" eaLnBrk="1" hangingPunct="1">
              <a:lnSpc>
                <a:spcPct val="90000"/>
              </a:lnSpc>
              <a:buFont typeface="+mj-lt"/>
              <a:buAutoNum type="arabicPeriod"/>
            </a:pPr>
            <a:r>
              <a:rPr lang="en-GB" sz="2400" b="1" dirty="0">
                <a:solidFill>
                  <a:srgbClr val="26282A"/>
                </a:solidFill>
                <a:latin typeface="Arial" panose="020B0604020202020204" pitchFamily="34" charset="0"/>
                <a:ea typeface="Times New Roman" panose="02020603050405020304" pitchFamily="18" charset="0"/>
              </a:rPr>
              <a:t>Marketing team</a:t>
            </a:r>
          </a:p>
          <a:p>
            <a:pPr marL="457200" indent="-457200" algn="just" eaLnBrk="1" hangingPunct="1">
              <a:lnSpc>
                <a:spcPct val="90000"/>
              </a:lnSpc>
              <a:buFont typeface="+mj-lt"/>
              <a:buAutoNum type="arabicPeriod"/>
            </a:pPr>
            <a:r>
              <a:rPr lang="en-GB" sz="2400" b="1" dirty="0">
                <a:solidFill>
                  <a:srgbClr val="26282A"/>
                </a:solidFill>
                <a:latin typeface="Arial" panose="020B0604020202020204" pitchFamily="34" charset="0"/>
                <a:ea typeface="Times New Roman" panose="02020603050405020304" pitchFamily="18" charset="0"/>
              </a:rPr>
              <a:t>Information technology</a:t>
            </a:r>
          </a:p>
          <a:p>
            <a:pPr marL="457200" indent="-457200" algn="just" eaLnBrk="1" hangingPunct="1">
              <a:lnSpc>
                <a:spcPct val="90000"/>
              </a:lnSpc>
              <a:buFont typeface="+mj-lt"/>
              <a:buAutoNum type="arabicPeriod"/>
            </a:pPr>
            <a:r>
              <a:rPr lang="en-GB" sz="2400" b="1" dirty="0">
                <a:solidFill>
                  <a:srgbClr val="26282A"/>
                </a:solidFill>
                <a:latin typeface="Arial" panose="020B0604020202020204" pitchFamily="34" charset="0"/>
                <a:ea typeface="Times New Roman" panose="02020603050405020304" pitchFamily="18" charset="0"/>
              </a:rPr>
              <a:t>Customer services</a:t>
            </a:r>
            <a:endParaRPr lang="en-GB" altLang="en-US" sz="24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08/01/2019</a:t>
            </a:fld>
            <a:endParaRPr lang="en-GB" alt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graphicFrame>
        <p:nvGraphicFramePr>
          <p:cNvPr id="3" name="Content Placeholder 2">
            <a:extLst>
              <a:ext uri="{FF2B5EF4-FFF2-40B4-BE49-F238E27FC236}">
                <a16:creationId xmlns:a16="http://schemas.microsoft.com/office/drawing/2014/main" id="{8FD70248-13FC-4DCC-BC81-FD39B5D23F43}"/>
              </a:ext>
            </a:extLst>
          </p:cNvPr>
          <p:cNvGraphicFramePr>
            <a:graphicFrameLocks noGrp="1"/>
          </p:cNvGraphicFramePr>
          <p:nvPr>
            <p:ph idx="1"/>
            <p:extLst>
              <p:ext uri="{D42A27DB-BD31-4B8C-83A1-F6EECF244321}">
                <p14:modId xmlns:p14="http://schemas.microsoft.com/office/powerpoint/2010/main" val="3236684218"/>
              </p:ext>
            </p:extLst>
          </p:nvPr>
        </p:nvGraphicFramePr>
        <p:xfrm>
          <a:off x="0" y="908720"/>
          <a:ext cx="9144000" cy="4984780"/>
        </p:xfrm>
        <a:graphic>
          <a:graphicData uri="http://schemas.openxmlformats.org/drawingml/2006/table">
            <a:tbl>
              <a:tblPr firstRow="1" bandRow="1">
                <a:tableStyleId>{F5AB1C69-6EDB-4FF4-983F-18BD219EF322}</a:tableStyleId>
              </a:tblPr>
              <a:tblGrid>
                <a:gridCol w="4572000">
                  <a:extLst>
                    <a:ext uri="{9D8B030D-6E8A-4147-A177-3AD203B41FA5}">
                      <a16:colId xmlns:a16="http://schemas.microsoft.com/office/drawing/2014/main" val="2350632287"/>
                    </a:ext>
                  </a:extLst>
                </a:gridCol>
                <a:gridCol w="4572000">
                  <a:extLst>
                    <a:ext uri="{9D8B030D-6E8A-4147-A177-3AD203B41FA5}">
                      <a16:colId xmlns:a16="http://schemas.microsoft.com/office/drawing/2014/main" val="1039290727"/>
                    </a:ext>
                  </a:extLst>
                </a:gridCol>
              </a:tblGrid>
              <a:tr h="2412268">
                <a:tc>
                  <a:txBody>
                    <a:bodyPr/>
                    <a:lstStyle/>
                    <a:p>
                      <a:r>
                        <a:rPr lang="en-GB" b="0" dirty="0"/>
                        <a:t>S</a:t>
                      </a: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Echo-friendly product in nature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Lower competitive price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Limited competition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High durable quality of product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Knowledge of culture and locality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Investment of the partners so more interest involves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b="0" dirty="0">
                        <a:latin typeface="Arial" panose="020B0604020202020204" pitchFamily="34" charset="0"/>
                        <a:cs typeface="Arial" panose="020B0604020202020204" pitchFamily="34" charset="0"/>
                      </a:endParaRPr>
                    </a:p>
                  </a:txBody>
                  <a:tcPr/>
                </a:tc>
                <a:tc>
                  <a:txBody>
                    <a:bodyPr/>
                    <a:lstStyle/>
                    <a:p>
                      <a:r>
                        <a:rPr lang="en-GB" dirty="0"/>
                        <a:t>W</a:t>
                      </a: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Limited finances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Limited supply chain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Gaps- delayed freight shipment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Dependence on supplier and retailers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Limited resource of publicity advertisement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54489057"/>
                  </a:ext>
                </a:extLst>
              </a:tr>
              <a:tr h="2412268">
                <a:tc>
                  <a:txBody>
                    <a:bodyPr/>
                    <a:lstStyle/>
                    <a:p>
                      <a:r>
                        <a:rPr lang="en-GB" dirty="0"/>
                        <a:t>T</a:t>
                      </a: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Government policies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Raw material price increase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Vulnerability of the product – untested consumer demand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Distribution risk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Competitors can steal the idea</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latin typeface="Arial" panose="020B0604020202020204" pitchFamily="34" charset="0"/>
                        <a:cs typeface="Arial" panose="020B0604020202020204" pitchFamily="34" charset="0"/>
                      </a:endParaRPr>
                    </a:p>
                  </a:txBody>
                  <a:tcPr/>
                </a:tc>
                <a:tc>
                  <a:txBody>
                    <a:bodyPr/>
                    <a:lstStyle/>
                    <a:p>
                      <a:r>
                        <a:rPr lang="en-GB" dirty="0"/>
                        <a:t>O</a:t>
                      </a: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New products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Growing awareness of plastic hazardous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Bags are provided everywhere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05905721"/>
                  </a:ext>
                </a:extLst>
              </a:tr>
            </a:tbl>
          </a:graphicData>
        </a:graphic>
      </p:graphicFrame>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08/01/2019</a:t>
            </a:fld>
            <a:endParaRPr lang="en-GB"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9290BA-C6CC-4F4E-856F-2F03630858E1}"/>
              </a:ext>
            </a:extLst>
          </p:cNvPr>
          <p:cNvSpPr>
            <a:spLocks noGrp="1"/>
          </p:cNvSpPr>
          <p:nvPr>
            <p:ph type="dt" sz="half" idx="10"/>
          </p:nvPr>
        </p:nvSpPr>
        <p:spPr/>
        <p:txBody>
          <a:bodyPr/>
          <a:lstStyle/>
          <a:p>
            <a:pPr>
              <a:defRPr/>
            </a:pPr>
            <a:fld id="{47C9B511-EA7C-47B7-97E3-4B5B1A80CF69}" type="datetime1">
              <a:rPr lang="en-GB" altLang="en-US" smtClean="0"/>
              <a:pPr>
                <a:defRPr/>
              </a:pPr>
              <a:t>08/01/2019</a:t>
            </a:fld>
            <a:endParaRPr lang="en-GB" altLang="en-US"/>
          </a:p>
        </p:txBody>
      </p:sp>
      <p:sp>
        <p:nvSpPr>
          <p:cNvPr id="3" name="Rectangle 2">
            <a:extLst>
              <a:ext uri="{FF2B5EF4-FFF2-40B4-BE49-F238E27FC236}">
                <a16:creationId xmlns:a16="http://schemas.microsoft.com/office/drawing/2014/main" id="{57A005F0-000B-4C03-A27E-7ABC15D2C2B5}"/>
              </a:ext>
            </a:extLst>
          </p:cNvPr>
          <p:cNvSpPr/>
          <p:nvPr/>
        </p:nvSpPr>
        <p:spPr>
          <a:xfrm>
            <a:off x="250825" y="476672"/>
            <a:ext cx="6462464" cy="1786258"/>
          </a:xfrm>
          <a:prstGeom prst="rect">
            <a:avLst/>
          </a:prstGeom>
        </p:spPr>
        <p:txBody>
          <a:bodyPr wrap="square">
            <a:spAutoFit/>
          </a:bodyPr>
          <a:lstStyle/>
          <a:p>
            <a:pPr marL="285750" indent="-285750">
              <a:lnSpc>
                <a:spcPct val="115000"/>
              </a:lnSpc>
              <a:spcAft>
                <a:spcPts val="1000"/>
              </a:spcAft>
              <a:buFont typeface="Wingdings" panose="05000000000000000000" pitchFamily="2" charset="2"/>
              <a:buChar char="Ø"/>
            </a:pPr>
            <a:r>
              <a:rPr lang="en-GB" b="1" dirty="0">
                <a:ea typeface="Calibri" panose="020F0502020204030204" pitchFamily="34" charset="0"/>
                <a:cs typeface="Arial" panose="020B0604020202020204" pitchFamily="34" charset="0"/>
              </a:rPr>
              <a:t>PESTLE</a:t>
            </a:r>
            <a:endParaRPr lang="en-GB" dirty="0">
              <a:ea typeface="Calibri" panose="020F0502020204030204" pitchFamily="34" charset="0"/>
              <a:cs typeface="Arial" panose="020B0604020202020204" pitchFamily="34" charset="0"/>
            </a:endParaRPr>
          </a:p>
          <a:p>
            <a:pPr>
              <a:lnSpc>
                <a:spcPct val="115000"/>
              </a:lnSpc>
              <a:spcAft>
                <a:spcPts val="1000"/>
              </a:spcAft>
            </a:pPr>
            <a:r>
              <a:rPr lang="en-GB" dirty="0">
                <a:ea typeface="Calibri" panose="020F0502020204030204" pitchFamily="34" charset="0"/>
                <a:cs typeface="Arial" panose="020B0604020202020204" pitchFamily="34" charset="0"/>
              </a:rPr>
              <a:t>For any business, in specific with multi-competitors. The factors such as, Political, Economical. Social, Technological, Environmental and Legal are analysed with care to sustain and protect business success and its future</a:t>
            </a:r>
          </a:p>
        </p:txBody>
      </p:sp>
    </p:spTree>
    <p:extLst>
      <p:ext uri="{BB962C8B-B14F-4D97-AF65-F5344CB8AC3E}">
        <p14:creationId xmlns:p14="http://schemas.microsoft.com/office/powerpoint/2010/main" val="32977162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167174-2E5D-4C56-9750-6B4516EAD7FE}"/>
              </a:ext>
            </a:extLst>
          </p:cNvPr>
          <p:cNvSpPr>
            <a:spLocks noGrp="1"/>
          </p:cNvSpPr>
          <p:nvPr>
            <p:ph type="dt" sz="half" idx="10"/>
          </p:nvPr>
        </p:nvSpPr>
        <p:spPr/>
        <p:txBody>
          <a:bodyPr/>
          <a:lstStyle/>
          <a:p>
            <a:pPr>
              <a:defRPr/>
            </a:pPr>
            <a:fld id="{47C9B511-EA7C-47B7-97E3-4B5B1A80CF69}" type="datetime1">
              <a:rPr lang="en-GB" altLang="en-US" smtClean="0"/>
              <a:pPr>
                <a:defRPr/>
              </a:pPr>
              <a:t>08/01/2019</a:t>
            </a:fld>
            <a:endParaRPr lang="en-GB" altLang="en-US"/>
          </a:p>
        </p:txBody>
      </p:sp>
      <p:sp>
        <p:nvSpPr>
          <p:cNvPr id="4" name="Rectangle 3">
            <a:extLst>
              <a:ext uri="{FF2B5EF4-FFF2-40B4-BE49-F238E27FC236}">
                <a16:creationId xmlns:a16="http://schemas.microsoft.com/office/drawing/2014/main" id="{872048CB-0056-4892-888A-BA908FD598BF}"/>
              </a:ext>
            </a:extLst>
          </p:cNvPr>
          <p:cNvSpPr/>
          <p:nvPr/>
        </p:nvSpPr>
        <p:spPr>
          <a:xfrm>
            <a:off x="647564" y="1397792"/>
            <a:ext cx="7848872" cy="2052293"/>
          </a:xfrm>
          <a:prstGeom prst="rect">
            <a:avLst/>
          </a:prstGeom>
        </p:spPr>
        <p:txBody>
          <a:bodyPr wrap="square">
            <a:spAutoFit/>
          </a:bodyPr>
          <a:lstStyle/>
          <a:p>
            <a:pPr algn="just">
              <a:lnSpc>
                <a:spcPct val="115000"/>
              </a:lnSpc>
              <a:spcAft>
                <a:spcPts val="0"/>
              </a:spcAft>
            </a:pPr>
            <a:r>
              <a:rPr lang="en-GB" sz="1400" b="1" u="sng" dirty="0">
                <a:solidFill>
                  <a:srgbClr val="26282A"/>
                </a:solidFill>
                <a:ea typeface="Times New Roman" panose="02020603050405020304" pitchFamily="18" charset="0"/>
                <a:cs typeface="Arial" panose="020B0604020202020204" pitchFamily="34" charset="0"/>
              </a:rPr>
              <a:t>References; </a:t>
            </a:r>
            <a:endParaRPr lang="en-GB" sz="1400" dirty="0">
              <a:ea typeface="Calibri" panose="020F0502020204030204" pitchFamily="34" charset="0"/>
              <a:cs typeface="Arial" panose="020B0604020202020204" pitchFamily="34" charset="0"/>
            </a:endParaRPr>
          </a:p>
          <a:p>
            <a:pPr algn="just">
              <a:lnSpc>
                <a:spcPct val="115000"/>
              </a:lnSpc>
              <a:spcAft>
                <a:spcPts val="0"/>
              </a:spcAft>
            </a:pPr>
            <a:r>
              <a:rPr lang="en-GB" sz="1400" b="1" dirty="0">
                <a:solidFill>
                  <a:srgbClr val="26282A"/>
                </a:solidFill>
                <a:ea typeface="Times New Roman" panose="02020603050405020304" pitchFamily="18" charset="0"/>
                <a:cs typeface="Arial" panose="020B0604020202020204" pitchFamily="34" charset="0"/>
              </a:rPr>
              <a:t> </a:t>
            </a:r>
            <a:endParaRPr lang="en-GB" sz="1400" dirty="0">
              <a:ea typeface="Calibri" panose="020F0502020204030204" pitchFamily="34" charset="0"/>
              <a:cs typeface="Arial" panose="020B0604020202020204" pitchFamily="34" charset="0"/>
            </a:endParaRPr>
          </a:p>
          <a:p>
            <a:pPr marL="342900" lvl="0" indent="-342900" algn="just">
              <a:spcAft>
                <a:spcPts val="0"/>
              </a:spcAft>
              <a:buFont typeface="Symbol" panose="05050102010706020507" pitchFamily="18" charset="2"/>
              <a:buChar char=""/>
            </a:pPr>
            <a:r>
              <a:rPr lang="en-GB" sz="1400" dirty="0">
                <a:solidFill>
                  <a:srgbClr val="000000"/>
                </a:solidFill>
                <a:ea typeface="Calibri" panose="020F0502020204030204" pitchFamily="34" charset="0"/>
                <a:cs typeface="Arial" panose="020B0604020202020204" pitchFamily="34" charset="0"/>
              </a:rPr>
              <a:t>: </a:t>
            </a:r>
            <a:r>
              <a:rPr lang="en-GB" sz="1400" u="sng" dirty="0">
                <a:solidFill>
                  <a:srgbClr val="0563C1"/>
                </a:solidFill>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http://www.businessdictionary.com/definition/competitor.html</a:t>
            </a:r>
            <a:r>
              <a:rPr lang="en-GB" sz="1400" dirty="0">
                <a:solidFill>
                  <a:srgbClr val="000000"/>
                </a:solidFill>
                <a:ea typeface="Calibri" panose="020F0502020204030204" pitchFamily="34" charset="0"/>
                <a:cs typeface="Arial" panose="020B0604020202020204" pitchFamily="34" charset="0"/>
              </a:rPr>
              <a:t> </a:t>
            </a:r>
            <a:r>
              <a:rPr lang="en-GB" sz="1400" dirty="0">
                <a:solidFill>
                  <a:srgbClr val="26282A"/>
                </a:solidFill>
                <a:ea typeface="Times New Roman" panose="02020603050405020304" pitchFamily="18" charset="0"/>
                <a:cs typeface="Arial" panose="020B0604020202020204" pitchFamily="34" charset="0"/>
              </a:rPr>
              <a:t>(seen at 10/12/2018).</a:t>
            </a:r>
            <a:endParaRPr lang="en-GB" sz="1400" dirty="0">
              <a:ea typeface="Calibri" panose="020F0502020204030204" pitchFamily="34" charset="0"/>
              <a:cs typeface="Arial" panose="020B0604020202020204" pitchFamily="34" charset="0"/>
            </a:endParaRPr>
          </a:p>
          <a:p>
            <a:pPr marL="342900" lvl="0" indent="-342900">
              <a:lnSpc>
                <a:spcPct val="115000"/>
              </a:lnSpc>
              <a:spcAft>
                <a:spcPts val="1000"/>
              </a:spcAft>
              <a:buFont typeface="Symbol" panose="05050102010706020507" pitchFamily="18" charset="2"/>
              <a:buChar char=""/>
            </a:pPr>
            <a:r>
              <a:rPr lang="en-GB" sz="1400" dirty="0">
                <a:ea typeface="Calibri" panose="020F0502020204030204" pitchFamily="34" charset="0"/>
                <a:cs typeface="Arial" panose="020B0604020202020204" pitchFamily="34" charset="0"/>
              </a:rPr>
              <a:t>Andrew Mount, M. S. (2017). </a:t>
            </a:r>
            <a:r>
              <a:rPr lang="en-GB" sz="1400" i="1" dirty="0">
                <a:ea typeface="Calibri" panose="020F0502020204030204" pitchFamily="34" charset="0"/>
                <a:cs typeface="Arial" panose="020B0604020202020204" pitchFamily="34" charset="0"/>
              </a:rPr>
              <a:t>Certificate in Higher: Skills for the Workplace.</a:t>
            </a:r>
            <a:r>
              <a:rPr lang="en-GB" sz="1400" dirty="0">
                <a:ea typeface="Calibri" panose="020F0502020204030204" pitchFamily="34" charset="0"/>
                <a:cs typeface="Arial" panose="020B0604020202020204" pitchFamily="34" charset="0"/>
              </a:rPr>
              <a:t> London: SAGE.</a:t>
            </a:r>
          </a:p>
          <a:p>
            <a:pPr marL="342900" lvl="0" indent="-342900" algn="just">
              <a:spcAft>
                <a:spcPts val="0"/>
              </a:spcAft>
              <a:buFont typeface="Symbol" panose="05050102010706020507" pitchFamily="18" charset="2"/>
              <a:buChar char=""/>
            </a:pPr>
            <a:r>
              <a:rPr lang="en-GB" sz="1400" u="sng" dirty="0">
                <a:solidFill>
                  <a:srgbClr val="0563C1"/>
                </a:solidFill>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https://www.business.qld.gov.au/starting-business/planning/market-customer-research/swot-analysis/example</a:t>
            </a:r>
            <a:r>
              <a:rPr lang="en-GB" sz="1400" dirty="0">
                <a:ea typeface="Calibri" panose="020F0502020204030204" pitchFamily="34" charset="0"/>
                <a:cs typeface="Arial" panose="020B0604020202020204" pitchFamily="34" charset="0"/>
              </a:rPr>
              <a:t>  Accessed on 12 December 2018</a:t>
            </a:r>
          </a:p>
          <a:p>
            <a:pPr marL="342900" lvl="0" indent="-342900" algn="just">
              <a:spcAft>
                <a:spcPts val="0"/>
              </a:spcAft>
              <a:buFont typeface="Symbol" panose="05050102010706020507" pitchFamily="18" charset="2"/>
              <a:buChar char=""/>
            </a:pPr>
            <a:r>
              <a:rPr lang="en-GB" sz="1400" u="sng" dirty="0">
                <a:solidFill>
                  <a:srgbClr val="0563C1"/>
                </a:solidFill>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https://www.groupmap.com/map-templates/pest-analysis/</a:t>
            </a:r>
            <a:r>
              <a:rPr lang="en-GB" sz="1400" dirty="0">
                <a:ea typeface="Calibri" panose="020F0502020204030204" pitchFamily="34" charset="0"/>
                <a:cs typeface="Arial" panose="020B0604020202020204" pitchFamily="34" charset="0"/>
              </a:rPr>
              <a:t>  Accessed on December 2018</a:t>
            </a:r>
          </a:p>
          <a:p>
            <a:pPr>
              <a:lnSpc>
                <a:spcPct val="115000"/>
              </a:lnSpc>
              <a:spcAft>
                <a:spcPts val="1000"/>
              </a:spcAft>
            </a:pPr>
            <a:r>
              <a:rPr lang="en-GB" sz="1400" dirty="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271797067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1160</TotalTime>
  <Words>286</Words>
  <Application>Microsoft Office PowerPoint</Application>
  <PresentationFormat>On-screen Show (4:3)</PresentationFormat>
  <Paragraphs>80</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Myriad Pro</vt:lpstr>
      <vt:lpstr>Symbol</vt:lpstr>
      <vt:lpstr>Times New Roman</vt:lpstr>
      <vt:lpstr>Wingdings</vt:lpstr>
      <vt:lpstr>20140311PresentationUWTSDTemplate</vt:lpstr>
      <vt:lpstr>BUSINESS PLAN</vt:lpstr>
      <vt:lpstr>  East And West Distributors    Business: Our businesses is a whole sale distributor supplying all small and large retailing sector businesses. We will firstly input the product and pass it on to retailors.  Company Overview: Our aim is to be the only distribution company selling upcoming new patented product in the market. We shall be the only sole distributor licensed to do so in the UK.  It makes sense to sell this product worldwide due to its ethic political and environmental as well as its unique quality in durability.</vt:lpstr>
      <vt:lpstr>PowerPoint Presentation</vt:lpstr>
      <vt:lpstr>Our product will fall under oxo-biodegradable sector it is a unique patented product made from “JUTE”. Jute is described as the gold of Bangladesh due to the high-quality production The product is one and half times stronger than any other plastics available in the market today whether it is petroleum plastic or biodegradable plastic due to the quality raw materials The product can be itemized to individual trader’s request i.e. printed business logo, size and colour code  In protection against moisture in particular a reclose able (zip or a seal) bag is suggested keeping your goods safe while allowing for easy access when opening and closing.  </vt:lpstr>
      <vt:lpstr> Target Market</vt:lpstr>
      <vt:lpstr> Competitors</vt:lpstr>
      <vt:lpstr>Marketing and Sales Plan</vt:lpstr>
      <vt:lpstr>Management Team</vt:lpstr>
      <vt:lpstr>SWOT Analysis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mohammed firuz</cp:lastModifiedBy>
  <cp:revision>97</cp:revision>
  <cp:lastPrinted>2018-03-20T16:28:46Z</cp:lastPrinted>
  <dcterms:created xsi:type="dcterms:W3CDTF">2004-11-12T17:24:38Z</dcterms:created>
  <dcterms:modified xsi:type="dcterms:W3CDTF">2019-01-08T16:47:58Z</dcterms:modified>
</cp:coreProperties>
</file>