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67" r:id="rId2"/>
    <p:sldId id="287" r:id="rId3"/>
    <p:sldId id="288" r:id="rId4"/>
    <p:sldId id="276" r:id="rId5"/>
    <p:sldId id="291" r:id="rId6"/>
    <p:sldId id="299" r:id="rId7"/>
    <p:sldId id="297" r:id="rId8"/>
    <p:sldId id="298" r:id="rId9"/>
    <p:sldId id="327" r:id="rId10"/>
    <p:sldId id="330" r:id="rId11"/>
    <p:sldId id="328" r:id="rId12"/>
    <p:sldId id="329" r:id="rId13"/>
    <p:sldId id="332" r:id="rId14"/>
    <p:sldId id="304" r:id="rId15"/>
    <p:sldId id="292" r:id="rId16"/>
    <p:sldId id="326" r:id="rId17"/>
    <p:sldId id="300" r:id="rId18"/>
    <p:sldId id="293" r:id="rId19"/>
    <p:sldId id="294" r:id="rId20"/>
    <p:sldId id="295" r:id="rId21"/>
    <p:sldId id="296" r:id="rId22"/>
    <p:sldId id="331" r:id="rId23"/>
    <p:sldId id="333" r:id="rId24"/>
    <p:sldId id="274" r:id="rId25"/>
    <p:sldId id="302" r:id="rId26"/>
    <p:sldId id="311" r:id="rId27"/>
    <p:sldId id="312" r:id="rId28"/>
    <p:sldId id="313" r:id="rId29"/>
    <p:sldId id="309" r:id="rId30"/>
  </p:sldIdLst>
  <p:sldSz cx="9144000" cy="6858000" type="screen4x3"/>
  <p:notesSz cx="6669088" cy="9753600"/>
  <p:defaultTextStyle>
    <a:defPPr>
      <a:defRPr lang="es-E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422C16"/>
    <a:srgbClr val="FF3399"/>
    <a:srgbClr val="A50021"/>
    <a:srgbClr val="006600"/>
    <a:srgbClr val="0C788E"/>
    <a:srgbClr val="006666"/>
    <a:srgbClr val="54381C"/>
    <a:srgbClr val="1C1C1C"/>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0566" autoAdjust="0"/>
    <p:restoredTop sz="83962" autoAdjust="0"/>
  </p:normalViewPr>
  <p:slideViewPr>
    <p:cSldViewPr>
      <p:cViewPr varScale="1">
        <p:scale>
          <a:sx n="139" d="100"/>
          <a:sy n="139" d="100"/>
        </p:scale>
        <p:origin x="-281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3" name="Date Placeholder 2"/>
          <p:cNvSpPr>
            <a:spLocks noGrp="1"/>
          </p:cNvSpPr>
          <p:nvPr>
            <p:ph type="dt" sz="quarter" idx="1"/>
          </p:nvPr>
        </p:nvSpPr>
        <p:spPr>
          <a:xfrm>
            <a:off x="3778250" y="0"/>
            <a:ext cx="2889250" cy="48895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5D4E0932-F3FA-4AEF-A722-1D441165DCD7}" type="datetimeFigureOut">
              <a:rPr lang="en-US" altLang="en-US"/>
              <a:pPr/>
              <a:t>10/16/2018</a:t>
            </a:fld>
            <a:endParaRPr lang="en-US" altLang="en-US"/>
          </a:p>
        </p:txBody>
      </p:sp>
      <p:sp>
        <p:nvSpPr>
          <p:cNvPr id="4" name="Footer Placeholder 3"/>
          <p:cNvSpPr>
            <a:spLocks noGrp="1"/>
          </p:cNvSpPr>
          <p:nvPr>
            <p:ph type="ftr" sz="quarter" idx="2"/>
          </p:nvPr>
        </p:nvSpPr>
        <p:spPr>
          <a:xfrm>
            <a:off x="0" y="9264650"/>
            <a:ext cx="2889250" cy="48895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533D255-3812-477B-91F9-F3D8B0E824CE}" type="slidenum">
              <a:rPr lang="en-US" altLang="en-US"/>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endParaRPr lang="en-GB" altLang="en-US"/>
          </a:p>
        </p:txBody>
      </p:sp>
      <p:sp>
        <p:nvSpPr>
          <p:cNvPr id="3" name="Date Placeholder 2"/>
          <p:cNvSpPr>
            <a:spLocks noGrp="1"/>
          </p:cNvSpPr>
          <p:nvPr>
            <p:ph type="dt" idx="1"/>
          </p:nvPr>
        </p:nvSpPr>
        <p:spPr>
          <a:xfrm>
            <a:off x="3778250" y="0"/>
            <a:ext cx="2889250" cy="48895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fld id="{621691D9-84A3-4947-8DA4-663F04221483}" type="datetimeFigureOut">
              <a:rPr lang="en-GB" altLang="en-US"/>
              <a:pPr/>
              <a:t>16/10/2018</a:t>
            </a:fld>
            <a:endParaRPr lang="en-GB" altLang="en-US"/>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66750" y="4694238"/>
            <a:ext cx="5335588" cy="3840162"/>
          </a:xfrm>
          <a:prstGeom prst="rect">
            <a:avLst/>
          </a:prstGeom>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6" name="Footer Placeholder 5"/>
          <p:cNvSpPr>
            <a:spLocks noGrp="1"/>
          </p:cNvSpPr>
          <p:nvPr>
            <p:ph type="ftr" sz="quarter" idx="4"/>
          </p:nvPr>
        </p:nvSpPr>
        <p:spPr>
          <a:xfrm>
            <a:off x="0" y="9264650"/>
            <a:ext cx="2889250" cy="48895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endParaRPr lang="en-GB" altLang="en-US"/>
          </a:p>
        </p:txBody>
      </p:sp>
      <p:sp>
        <p:nvSpPr>
          <p:cNvPr id="7" name="Slide Number Placeholder 6"/>
          <p:cNvSpPr>
            <a:spLocks noGrp="1"/>
          </p:cNvSpPr>
          <p:nvPr>
            <p:ph type="sldNum" sz="quarter" idx="5"/>
          </p:nvPr>
        </p:nvSpPr>
        <p:spPr>
          <a:xfrm>
            <a:off x="3778250" y="9264650"/>
            <a:ext cx="2889250" cy="4889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4C8E5DB2-626C-454D-8DCA-01E0D569319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bwMode="auto">
          <a:noFill/>
          <a:ln>
            <a:solidFill>
              <a:srgbClr val="000000"/>
            </a:solidFill>
            <a:miter lim="800000"/>
            <a:headEnd/>
            <a:tailEnd/>
          </a:ln>
        </p:spPr>
      </p:sp>
      <p:sp>
        <p:nvSpPr>
          <p:cNvPr id="16386" name="Notes Placeholder 2"/>
          <p:cNvSpPr>
            <a:spLocks noGrp="1"/>
          </p:cNvSpPr>
          <p:nvPr>
            <p:ph type="body" idx="1"/>
          </p:nvPr>
        </p:nvSpPr>
        <p:spPr bwMode="auto">
          <a:noFill/>
        </p:spPr>
        <p:txBody>
          <a:bodyPr/>
          <a:lstStyle/>
          <a:p>
            <a:endParaRPr lang="en-GB" altLang="en-US" smtClean="0"/>
          </a:p>
        </p:txBody>
      </p:sp>
      <p:sp>
        <p:nvSpPr>
          <p:cNvPr id="16387" name="Slide Number Placeholder 3"/>
          <p:cNvSpPr>
            <a:spLocks noGrp="1"/>
          </p:cNvSpPr>
          <p:nvPr>
            <p:ph type="sldNum" sz="quarter" idx="5"/>
          </p:nvPr>
        </p:nvSpPr>
        <p:spPr bwMode="auto">
          <a:noFill/>
          <a:ln>
            <a:miter lim="800000"/>
            <a:headEnd/>
            <a:tailEnd/>
          </a:ln>
        </p:spPr>
        <p:txBody>
          <a:bodyPr/>
          <a:lstStyle/>
          <a:p>
            <a:fld id="{47DA3952-676C-49A7-930B-FB2CD5FB439D}" type="slidenum">
              <a:rPr lang="en-GB" altLang="en-US"/>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a:lstStyle/>
          <a:p>
            <a:endParaRPr lang="en-GB" altLang="en-US" smtClean="0"/>
          </a:p>
        </p:txBody>
      </p:sp>
      <p:sp>
        <p:nvSpPr>
          <p:cNvPr id="18435" name="Slide Number Placeholder 3"/>
          <p:cNvSpPr>
            <a:spLocks noGrp="1"/>
          </p:cNvSpPr>
          <p:nvPr>
            <p:ph type="sldNum" sz="quarter" idx="5"/>
          </p:nvPr>
        </p:nvSpPr>
        <p:spPr bwMode="auto">
          <a:noFill/>
          <a:ln>
            <a:miter lim="800000"/>
            <a:headEnd/>
            <a:tailEnd/>
          </a:ln>
        </p:spPr>
        <p:txBody>
          <a:bodyPr/>
          <a:lstStyle/>
          <a:p>
            <a:fld id="{D6E5BB6B-A018-4871-975A-E0F8B6515A2A}" type="slidenum">
              <a:rPr lang="en-GB" altLang="en-US"/>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a:lstStyle/>
          <a:p>
            <a:endParaRPr lang="en-GB" altLang="en-US" smtClean="0"/>
          </a:p>
        </p:txBody>
      </p:sp>
      <p:sp>
        <p:nvSpPr>
          <p:cNvPr id="22531" name="Slide Number Placeholder 3"/>
          <p:cNvSpPr>
            <a:spLocks noGrp="1"/>
          </p:cNvSpPr>
          <p:nvPr>
            <p:ph type="sldNum" sz="quarter" idx="5"/>
          </p:nvPr>
        </p:nvSpPr>
        <p:spPr bwMode="auto">
          <a:noFill/>
          <a:ln>
            <a:miter lim="800000"/>
            <a:headEnd/>
            <a:tailEnd/>
          </a:ln>
        </p:spPr>
        <p:txBody>
          <a:bodyPr/>
          <a:lstStyle/>
          <a:p>
            <a:fld id="{42E8495D-0AC4-4BBE-A3EA-E3C855FE125A}" type="slidenum">
              <a:rPr lang="en-GB" altLang="en-US"/>
              <a:pPr/>
              <a:t>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a:lstStyle/>
          <a:p>
            <a:pPr eaLnBrk="1" hangingPunct="1">
              <a:spcBef>
                <a:spcPct val="0"/>
              </a:spcBef>
            </a:pPr>
            <a:r>
              <a:rPr lang="en-GB" altLang="en-US" smtClean="0"/>
              <a:t>Rhannu’r sgiliau/ Distribute curriculum skills. </a:t>
            </a:r>
          </a:p>
        </p:txBody>
      </p:sp>
      <p:sp>
        <p:nvSpPr>
          <p:cNvPr id="24579" name="Slide Number Placeholder 3"/>
          <p:cNvSpPr>
            <a:spLocks noGrp="1"/>
          </p:cNvSpPr>
          <p:nvPr>
            <p:ph type="sldNum" sz="quarter" idx="5"/>
          </p:nvPr>
        </p:nvSpPr>
        <p:spPr bwMode="auto">
          <a:noFill/>
          <a:ln>
            <a:miter lim="800000"/>
            <a:headEnd/>
            <a:tailEnd/>
          </a:ln>
        </p:spPr>
        <p:txBody>
          <a:bodyPr/>
          <a:lstStyle/>
          <a:p>
            <a:fld id="{C51DC1CC-EE00-4578-BAED-A15E20E38BC7}" type="slidenum">
              <a:rPr lang="en-GB" altLang="en-US"/>
              <a:pPr/>
              <a:t>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noTextEdi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a:lstStyle/>
          <a:p>
            <a:r>
              <a:rPr lang="en-GB" altLang="en-US" smtClean="0"/>
              <a:t>Rhannu copi o’r adran yma. / Distribute a section of the resource related to ‘Health’ (author: Sioned V. Hughes). </a:t>
            </a:r>
          </a:p>
          <a:p>
            <a:r>
              <a:rPr lang="en-GB" altLang="en-US" smtClean="0"/>
              <a:t>Using a theme based approach, which ‘theme’ would best incorporate both curriculum ‘Health &amp; well-being’ and literacy skills? OR</a:t>
            </a:r>
          </a:p>
          <a:p>
            <a:r>
              <a:rPr lang="en-GB" altLang="en-US" smtClean="0"/>
              <a:t>Consider which ‘model of cross-curricular learning’ (Barnes page 66) can be applied to the planning? (see next slide)</a:t>
            </a:r>
          </a:p>
        </p:txBody>
      </p:sp>
      <p:sp>
        <p:nvSpPr>
          <p:cNvPr id="26627" name="Slide Number Placeholder 3"/>
          <p:cNvSpPr>
            <a:spLocks noGrp="1"/>
          </p:cNvSpPr>
          <p:nvPr>
            <p:ph type="sldNum" sz="quarter" idx="5"/>
          </p:nvPr>
        </p:nvSpPr>
        <p:spPr bwMode="auto">
          <a:noFill/>
          <a:ln>
            <a:miter lim="800000"/>
            <a:headEnd/>
            <a:tailEnd/>
          </a:ln>
        </p:spPr>
        <p:txBody>
          <a:bodyPr/>
          <a:lstStyle/>
          <a:p>
            <a:fld id="{5A9E7896-0FB8-424C-94C0-E9B12D3B1A76}" type="slidenum">
              <a:rPr lang="en-GB" altLang="en-US"/>
              <a:pPr/>
              <a:t>5</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a:lstStyle/>
          <a:p>
            <a:r>
              <a:rPr lang="en-GB" altLang="en-US" smtClean="0"/>
              <a:t>Task: Can you think of thematic activities promoting a national event in Wales which can incorporate cross-curricular literacy skills? What ‘starting point’ would you choose? As a result, what ‘mode/model’ of cross –curricular teaching would this reflect?</a:t>
            </a:r>
          </a:p>
        </p:txBody>
      </p:sp>
      <p:sp>
        <p:nvSpPr>
          <p:cNvPr id="29699" name="Slide Number Placeholder 3"/>
          <p:cNvSpPr>
            <a:spLocks noGrp="1"/>
          </p:cNvSpPr>
          <p:nvPr>
            <p:ph type="sldNum" sz="quarter" idx="5"/>
          </p:nvPr>
        </p:nvSpPr>
        <p:spPr bwMode="auto">
          <a:noFill/>
          <a:ln>
            <a:miter lim="800000"/>
            <a:headEnd/>
            <a:tailEnd/>
          </a:ln>
        </p:spPr>
        <p:txBody>
          <a:bodyPr/>
          <a:lstStyle/>
          <a:p>
            <a:fld id="{6B4D18A8-31E0-4203-AD14-6A7F58ADBB4F}" type="slidenum">
              <a:rPr lang="en-GB" altLang="en-US"/>
              <a:pPr/>
              <a:t>7</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a:lstStyle/>
          <a:p>
            <a:pPr eaLnBrk="1" hangingPunct="1">
              <a:spcBef>
                <a:spcPct val="0"/>
              </a:spcBef>
            </a:pPr>
            <a:r>
              <a:rPr lang="en-GB" altLang="en-US" smtClean="0"/>
              <a:t>Highlight: Focus on ‘Oracy’ Strand within this subject. (‘Dance’ is incorporated with ‘Creativity’ area of learning). </a:t>
            </a:r>
          </a:p>
          <a:p>
            <a:pPr eaLnBrk="1" hangingPunct="1">
              <a:spcBef>
                <a:spcPct val="0"/>
              </a:spcBef>
            </a:pPr>
            <a:r>
              <a:rPr lang="en-GB" altLang="en-US" smtClean="0"/>
              <a:t>Literacy and numeracy skills may be explicitly taught first in English, Welsh and mathematics lessons before being applied across the broader curriculum or in other subjects and themes e.g. responding to national events such as the Olympics or Roald Dahl centenary. (Literacy &amp; Numeracy: Your Questions Answered).</a:t>
            </a:r>
          </a:p>
          <a:p>
            <a:pPr eaLnBrk="1" hangingPunct="1">
              <a:spcBef>
                <a:spcPct val="0"/>
              </a:spcBef>
            </a:pPr>
            <a:endParaRPr lang="en-GB" altLang="en-US" smtClean="0"/>
          </a:p>
          <a:p>
            <a:r>
              <a:rPr lang="en-GB" altLang="en-US" smtClean="0"/>
              <a:t>Highlights cross-curriculua links (i.e. integration of subjects)</a:t>
            </a:r>
          </a:p>
          <a:p>
            <a:r>
              <a:rPr lang="en-GB" altLang="en-US" smtClean="0"/>
              <a:t>http://learning.gov.wales/docs/learningwales/publications/140626-food-and-fitness-in-the-curriculum-cy.pdf</a:t>
            </a:r>
          </a:p>
          <a:p>
            <a:r>
              <a:rPr lang="en-GB" altLang="en-US" smtClean="0"/>
              <a:t>http://learning.gov.wales/docs/learningwales/publications/140626-food-and-fitness-in-the-curriculum-en.pdf</a:t>
            </a:r>
          </a:p>
          <a:p>
            <a:pPr eaLnBrk="1" hangingPunct="1">
              <a:spcBef>
                <a:spcPct val="0"/>
              </a:spcBef>
            </a:pPr>
            <a:endParaRPr lang="en-GB" altLang="en-US" smtClean="0"/>
          </a:p>
          <a:p>
            <a:pPr eaLnBrk="1" hangingPunct="1">
              <a:spcBef>
                <a:spcPct val="0"/>
              </a:spcBef>
            </a:pPr>
            <a:endParaRPr lang="en-GB" altLang="en-US" smtClean="0"/>
          </a:p>
          <a:p>
            <a:pPr eaLnBrk="1" hangingPunct="1">
              <a:spcBef>
                <a:spcPct val="0"/>
              </a:spcBef>
            </a:pPr>
            <a:r>
              <a:rPr lang="en-GB" altLang="en-US" smtClean="0"/>
              <a:t>Can you think of examples of how to include  ‘oracy’ skills within a ‘physical education’ lesson based either a competitive, creative, outdoor adventurous activities. Also a note to remind you that within your lesson you should try to include an element of ‘health &amp; wellbeing’ e.g. water post lesson. You may refer to ideas provided in modules ITSP Level 4 and ITCM Level 4 and ITEA Level 5 and both PTE’s. </a:t>
            </a:r>
          </a:p>
          <a:p>
            <a:pPr eaLnBrk="1" hangingPunct="1">
              <a:spcBef>
                <a:spcPct val="0"/>
              </a:spcBef>
            </a:pPr>
            <a:endParaRPr lang="en-GB" altLang="en-US" smtClean="0"/>
          </a:p>
          <a:p>
            <a:pPr eaLnBrk="1" hangingPunct="1">
              <a:spcBef>
                <a:spcPct val="0"/>
              </a:spcBef>
            </a:pPr>
            <a:endParaRPr lang="en-GB" altLang="en-US" smtClean="0"/>
          </a:p>
        </p:txBody>
      </p:sp>
      <p:sp>
        <p:nvSpPr>
          <p:cNvPr id="38915" name="Slide Number Placeholder 3"/>
          <p:cNvSpPr>
            <a:spLocks noGrp="1"/>
          </p:cNvSpPr>
          <p:nvPr>
            <p:ph type="sldNum" sz="quarter" idx="5"/>
          </p:nvPr>
        </p:nvSpPr>
        <p:spPr bwMode="auto">
          <a:noFill/>
          <a:ln>
            <a:miter lim="800000"/>
            <a:headEnd/>
            <a:tailEnd/>
          </a:ln>
        </p:spPr>
        <p:txBody>
          <a:bodyPr/>
          <a:lstStyle/>
          <a:p>
            <a:fld id="{B69363E7-B5F1-48FA-9CEB-EF8B6E857613}" type="slidenum">
              <a:rPr lang="en-GB" altLang="en-US"/>
              <a:pPr/>
              <a:t>15</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a:lstStyle/>
          <a:p>
            <a:r>
              <a:rPr lang="en-GB" altLang="en-US" smtClean="0"/>
              <a:t>Use as a reminder whilst undertaking the previous task.</a:t>
            </a:r>
          </a:p>
        </p:txBody>
      </p:sp>
      <p:sp>
        <p:nvSpPr>
          <p:cNvPr id="40963" name="Slide Number Placeholder 3"/>
          <p:cNvSpPr>
            <a:spLocks noGrp="1"/>
          </p:cNvSpPr>
          <p:nvPr>
            <p:ph type="sldNum" sz="quarter" idx="5"/>
          </p:nvPr>
        </p:nvSpPr>
        <p:spPr bwMode="auto">
          <a:noFill/>
          <a:ln>
            <a:miter lim="800000"/>
            <a:headEnd/>
            <a:tailEnd/>
          </a:ln>
        </p:spPr>
        <p:txBody>
          <a:bodyPr/>
          <a:lstStyle/>
          <a:p>
            <a:fld id="{06B91580-F844-4B5A-9130-70889F7C3AB3}" type="slidenum">
              <a:rPr lang="en-GB" altLang="en-US"/>
              <a:pPr/>
              <a:t>16</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noFill/>
        </p:spPr>
        <p:txBody>
          <a:bodyPr/>
          <a:lstStyle/>
          <a:p>
            <a:pPr eaLnBrk="1" hangingPunct="1">
              <a:spcBef>
                <a:spcPct val="0"/>
              </a:spcBef>
            </a:pPr>
            <a:r>
              <a:rPr lang="en-GB" altLang="en-US" smtClean="0"/>
              <a:t>Have you planned, or seen good practice, incorporating these skills and relevant literacy skills during PTE? Discuss in pairs. Cross reference the literacy skills to check whether those observed were ‘age related’.</a:t>
            </a:r>
          </a:p>
          <a:p>
            <a:pPr eaLnBrk="1" hangingPunct="1">
              <a:spcBef>
                <a:spcPct val="0"/>
              </a:spcBef>
            </a:pPr>
            <a:endParaRPr lang="en-GB" altLang="en-US" smtClean="0"/>
          </a:p>
        </p:txBody>
      </p:sp>
      <p:sp>
        <p:nvSpPr>
          <p:cNvPr id="43011" name="Slide Number Placeholder 3"/>
          <p:cNvSpPr>
            <a:spLocks noGrp="1"/>
          </p:cNvSpPr>
          <p:nvPr>
            <p:ph type="sldNum" sz="quarter" idx="5"/>
          </p:nvPr>
        </p:nvSpPr>
        <p:spPr bwMode="auto">
          <a:noFill/>
          <a:ln>
            <a:miter lim="800000"/>
            <a:headEnd/>
            <a:tailEnd/>
          </a:ln>
        </p:spPr>
        <p:txBody>
          <a:bodyPr/>
          <a:lstStyle/>
          <a:p>
            <a:fld id="{C583B965-3B8A-47FB-99A4-DD9C642741C6}" type="slidenum">
              <a:rPr lang="en-GB" altLang="en-US"/>
              <a:pPr/>
              <a:t>17</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a:lstStyle/>
          <a:p>
            <a:r>
              <a:rPr lang="en-GB" altLang="en-US" smtClean="0"/>
              <a:t>Activity: Relate (Language) strand, aspect, area and literacy curriculum skill (non bold) related to each activity. Note on post its. </a:t>
            </a:r>
          </a:p>
        </p:txBody>
      </p:sp>
      <p:sp>
        <p:nvSpPr>
          <p:cNvPr id="45059" name="Slide Number Placeholder 3"/>
          <p:cNvSpPr>
            <a:spLocks noGrp="1"/>
          </p:cNvSpPr>
          <p:nvPr>
            <p:ph type="sldNum" sz="quarter" idx="5"/>
          </p:nvPr>
        </p:nvSpPr>
        <p:spPr bwMode="auto">
          <a:noFill/>
          <a:ln>
            <a:miter lim="800000"/>
            <a:headEnd/>
            <a:tailEnd/>
          </a:ln>
        </p:spPr>
        <p:txBody>
          <a:bodyPr/>
          <a:lstStyle/>
          <a:p>
            <a:fld id="{1186364B-711B-46BE-89E3-7D4CC1EF2AD6}" type="slidenum">
              <a:rPr lang="en-GB" altLang="en-US"/>
              <a:pPr/>
              <a:t>18</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a:lstStyle/>
          <a:p>
            <a:r>
              <a:rPr lang="en-GB" altLang="en-US" smtClean="0"/>
              <a:t>Activity: Relate (Language) strand, aspect, area and literacy curriculum skill (non bold) related to each activity. </a:t>
            </a:r>
          </a:p>
        </p:txBody>
      </p:sp>
      <p:sp>
        <p:nvSpPr>
          <p:cNvPr id="47107" name="Slide Number Placeholder 3"/>
          <p:cNvSpPr>
            <a:spLocks noGrp="1"/>
          </p:cNvSpPr>
          <p:nvPr>
            <p:ph type="sldNum" sz="quarter" idx="5"/>
          </p:nvPr>
        </p:nvSpPr>
        <p:spPr bwMode="auto">
          <a:noFill/>
          <a:ln>
            <a:miter lim="800000"/>
            <a:headEnd/>
            <a:tailEnd/>
          </a:ln>
        </p:spPr>
        <p:txBody>
          <a:bodyPr/>
          <a:lstStyle/>
          <a:p>
            <a:fld id="{CB5C226E-667F-4E93-BB21-6C631CD92A18}" type="slidenum">
              <a:rPr lang="en-GB" altLang="en-US"/>
              <a:pPr/>
              <a:t>19</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a:lstStyle/>
          <a:p>
            <a:r>
              <a:rPr lang="en-GB" altLang="en-US" smtClean="0"/>
              <a:t>An examples of how to include ‘literacy’ skills within the ‘Heath &amp; Well-being’ area of learning based on a ‘national event’ (Eisteddfod Urdd Gobaith Cymru: National Youth Movement of Wales) (Range of skills could include: oracy: presenting choice of menu to adjudicator, cost of ingredients (numeracy) , write a three course menu board).</a:t>
            </a:r>
          </a:p>
          <a:p>
            <a:endParaRPr lang="en-GB" altLang="en-US" smtClean="0"/>
          </a:p>
        </p:txBody>
      </p:sp>
      <p:sp>
        <p:nvSpPr>
          <p:cNvPr id="49155" name="Slide Number Placeholder 3"/>
          <p:cNvSpPr>
            <a:spLocks noGrp="1"/>
          </p:cNvSpPr>
          <p:nvPr>
            <p:ph type="sldNum" sz="quarter" idx="5"/>
          </p:nvPr>
        </p:nvSpPr>
        <p:spPr bwMode="auto">
          <a:noFill/>
          <a:ln>
            <a:miter lim="800000"/>
            <a:headEnd/>
            <a:tailEnd/>
          </a:ln>
        </p:spPr>
        <p:txBody>
          <a:bodyPr/>
          <a:lstStyle/>
          <a:p>
            <a:fld id="{0C1C5479-4543-4214-9A33-DF99AE54F816}" type="slidenum">
              <a:rPr lang="en-GB" altLang="en-US"/>
              <a:pPr/>
              <a:t>20</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a:lstStyle/>
          <a:p>
            <a:r>
              <a:rPr lang="en-GB" altLang="en-US" smtClean="0"/>
              <a:t>Roald Dahl’s books are often chosen to support children’s ‘language skills’ i.e. Literacy and numeracy skills explicitly taught first in English, Welsh and mathematics lessons before being applied across the broader curriculum or in other subjects and themes (Literacy &amp; Numeracy: Your questions answered). Here is an opportunity to teach and apply literacy and numeracy skills across the curriculum. (Link to following stories: Charlie &amp; Chocolate Factory; The Witches; The Twits; The BFG; James &amp; the Giant Peach; Fantastic Mr Fox; The Giant Crocodile; George’s Marvellous Medicine; Boy; Rhyme Stew; Matilda).</a:t>
            </a:r>
          </a:p>
        </p:txBody>
      </p:sp>
      <p:sp>
        <p:nvSpPr>
          <p:cNvPr id="51203" name="Slide Number Placeholder 3"/>
          <p:cNvSpPr>
            <a:spLocks noGrp="1"/>
          </p:cNvSpPr>
          <p:nvPr>
            <p:ph type="sldNum" sz="quarter" idx="5"/>
          </p:nvPr>
        </p:nvSpPr>
        <p:spPr bwMode="auto">
          <a:noFill/>
          <a:ln>
            <a:miter lim="800000"/>
            <a:headEnd/>
            <a:tailEnd/>
          </a:ln>
        </p:spPr>
        <p:txBody>
          <a:bodyPr/>
          <a:lstStyle/>
          <a:p>
            <a:fld id="{CBEC4539-8F1F-46FE-87A5-D837FB69FC43}" type="slidenum">
              <a:rPr lang="en-GB" altLang="en-US"/>
              <a:pPr/>
              <a:t>21</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a:lstStyle/>
          <a:p>
            <a:endParaRPr lang="en-GB" altLang="en-US" smtClean="0"/>
          </a:p>
          <a:p>
            <a:endParaRPr lang="en-GB" altLang="en-US" smtClean="0"/>
          </a:p>
        </p:txBody>
      </p:sp>
      <p:sp>
        <p:nvSpPr>
          <p:cNvPr id="53251" name="Slide Number Placeholder 3"/>
          <p:cNvSpPr>
            <a:spLocks noGrp="1"/>
          </p:cNvSpPr>
          <p:nvPr>
            <p:ph type="sldNum" sz="quarter" idx="5"/>
          </p:nvPr>
        </p:nvSpPr>
        <p:spPr bwMode="auto">
          <a:noFill/>
          <a:ln>
            <a:miter lim="800000"/>
            <a:headEnd/>
            <a:tailEnd/>
          </a:ln>
        </p:spPr>
        <p:txBody>
          <a:bodyPr/>
          <a:lstStyle/>
          <a:p>
            <a:fld id="{80EBBD30-9C87-4746-BC24-39B009FE0EA0}" type="slidenum">
              <a:rPr lang="en-GB" altLang="en-US"/>
              <a:pPr/>
              <a:t>22</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a:lstStyle/>
          <a:p>
            <a:r>
              <a:rPr lang="en-GB" altLang="en-US" smtClean="0"/>
              <a:t>Share full list with students. Paper copy. </a:t>
            </a:r>
          </a:p>
          <a:p>
            <a:r>
              <a:rPr lang="en-GB" altLang="en-US" smtClean="0"/>
              <a:t>Tudalen 84/85 neu 85/86</a:t>
            </a:r>
          </a:p>
        </p:txBody>
      </p:sp>
      <p:sp>
        <p:nvSpPr>
          <p:cNvPr id="55299" name="Slide Number Placeholder 3"/>
          <p:cNvSpPr>
            <a:spLocks noGrp="1"/>
          </p:cNvSpPr>
          <p:nvPr>
            <p:ph type="sldNum" sz="quarter" idx="5"/>
          </p:nvPr>
        </p:nvSpPr>
        <p:spPr bwMode="auto">
          <a:noFill/>
          <a:ln>
            <a:miter lim="800000"/>
            <a:headEnd/>
            <a:tailEnd/>
          </a:ln>
        </p:spPr>
        <p:txBody>
          <a:bodyPr/>
          <a:lstStyle/>
          <a:p>
            <a:fld id="{11218887-B783-49D2-A17F-8FF005F0C94E}" type="slidenum">
              <a:rPr lang="en-GB" altLang="en-US"/>
              <a:pPr/>
              <a:t>23</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a:lstStyle/>
          <a:p>
            <a:endParaRPr lang="en-GB" altLang="en-US" smtClean="0"/>
          </a:p>
        </p:txBody>
      </p:sp>
      <p:sp>
        <p:nvSpPr>
          <p:cNvPr id="57347" name="Slide Number Placeholder 3"/>
          <p:cNvSpPr>
            <a:spLocks noGrp="1"/>
          </p:cNvSpPr>
          <p:nvPr>
            <p:ph type="sldNum" sz="quarter" idx="5"/>
          </p:nvPr>
        </p:nvSpPr>
        <p:spPr bwMode="auto">
          <a:noFill/>
          <a:ln>
            <a:miter lim="800000"/>
            <a:headEnd/>
            <a:tailEnd/>
          </a:ln>
        </p:spPr>
        <p:txBody>
          <a:bodyPr/>
          <a:lstStyle/>
          <a:p>
            <a:fld id="{39FDF605-BB92-4C43-901B-3A89A747D822}" type="slidenum">
              <a:rPr lang="en-GB" altLang="en-US"/>
              <a:pPr/>
              <a:t>24</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a:lstStyle/>
          <a:p>
            <a:r>
              <a:rPr lang="en-GB" altLang="en-US" smtClean="0">
                <a:latin typeface="Avenir Roman"/>
                <a:ea typeface="Avenir Roman"/>
                <a:cs typeface="Avenir Roman"/>
              </a:rPr>
              <a:t>Watch Video    What is it? The Well-being of Future Generations Wales Act 2015 is all about IMPROVING the social, economic, environmental and cultural WELL-BEING of WALES    There are 7 goals, including resilient Wales  biodiversity  </a:t>
            </a:r>
          </a:p>
        </p:txBody>
      </p:sp>
      <p:sp>
        <p:nvSpPr>
          <p:cNvPr id="61443" name="Slide Number Placeholder 3"/>
          <p:cNvSpPr>
            <a:spLocks noGrp="1"/>
          </p:cNvSpPr>
          <p:nvPr>
            <p:ph type="sldNum" sz="quarter" idx="5"/>
          </p:nvPr>
        </p:nvSpPr>
        <p:spPr bwMode="auto">
          <a:xfrm>
            <a:off x="3884613" y="8685213"/>
            <a:ext cx="2971800" cy="457200"/>
          </a:xfrm>
          <a:noFill/>
          <a:ln>
            <a:miter lim="800000"/>
            <a:headEnd/>
            <a:tailEnd/>
          </a:ln>
        </p:spPr>
        <p:txBody>
          <a:bodyPr/>
          <a:lstStyle/>
          <a:p>
            <a:fld id="{8F06D9DA-C04F-4846-AC0E-FBC01B8CBC99}" type="slidenum">
              <a:rPr lang="en-US" altLang="en-US" sz="1800">
                <a:solidFill>
                  <a:srgbClr val="000000"/>
                </a:solidFill>
                <a:latin typeface="Calibri" pitchFamily="34" charset="0"/>
                <a:cs typeface="Calibri" pitchFamily="34" charset="0"/>
                <a:sym typeface="Calibri" pitchFamily="34" charset="0"/>
              </a:rPr>
              <a:pPr/>
              <a:t>26</a:t>
            </a:fld>
            <a:endParaRPr lang="en-US" altLang="en-US" sz="1800">
              <a:solidFill>
                <a:srgbClr val="000000"/>
              </a:solidFill>
              <a:latin typeface="Calibri" pitchFamily="34" charset="0"/>
              <a:cs typeface="Calibri" pitchFamily="34" charset="0"/>
              <a:sym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endParaRPr lang="es-ES" altLang="en-US"/>
          </a:p>
        </p:txBody>
      </p:sp>
      <p:sp>
        <p:nvSpPr>
          <p:cNvPr id="5" name="Rectangle 5"/>
          <p:cNvSpPr>
            <a:spLocks noGrp="1" noChangeArrowheads="1"/>
          </p:cNvSpPr>
          <p:nvPr>
            <p:ph type="ftr" sz="quarter" idx="11"/>
          </p:nvPr>
        </p:nvSpPr>
        <p:spPr>
          <a:ln/>
        </p:spPr>
        <p:txBody>
          <a:bodyPr/>
          <a:lstStyle>
            <a:lvl1pPr>
              <a:defRPr/>
            </a:lvl1pPr>
          </a:lstStyle>
          <a:p>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A44B90D9-619D-495E-B457-EEF727E95270}" type="slidenum">
              <a:rPr lang="es-ES" altLang="en-US"/>
              <a:pPr/>
              <a:t>‹#›</a:t>
            </a:fld>
            <a:endParaRPr lang="es-E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s-ES" altLang="en-US"/>
          </a:p>
        </p:txBody>
      </p:sp>
      <p:sp>
        <p:nvSpPr>
          <p:cNvPr id="5" name="Rectangle 5"/>
          <p:cNvSpPr>
            <a:spLocks noGrp="1" noChangeArrowheads="1"/>
          </p:cNvSpPr>
          <p:nvPr>
            <p:ph type="ftr" sz="quarter" idx="11"/>
          </p:nvPr>
        </p:nvSpPr>
        <p:spPr>
          <a:ln/>
        </p:spPr>
        <p:txBody>
          <a:bodyPr/>
          <a:lstStyle>
            <a:lvl1pPr>
              <a:defRPr/>
            </a:lvl1pPr>
          </a:lstStyle>
          <a:p>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01C02444-13DD-46AE-A666-811F3976EAAF}" type="slidenum">
              <a:rPr lang="es-ES" altLang="en-US"/>
              <a:pPr/>
              <a:t>‹#›</a:t>
            </a:fld>
            <a:endParaRPr lang="es-E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endParaRPr lang="es-ES" altLang="en-US"/>
          </a:p>
        </p:txBody>
      </p:sp>
      <p:sp>
        <p:nvSpPr>
          <p:cNvPr id="5" name="Rectangle 5"/>
          <p:cNvSpPr>
            <a:spLocks noGrp="1" noChangeArrowheads="1"/>
          </p:cNvSpPr>
          <p:nvPr>
            <p:ph type="ftr" sz="quarter" idx="11"/>
          </p:nvPr>
        </p:nvSpPr>
        <p:spPr>
          <a:ln/>
        </p:spPr>
        <p:txBody>
          <a:bodyPr/>
          <a:lstStyle>
            <a:lvl1pPr>
              <a:defRPr/>
            </a:lvl1pPr>
          </a:lstStyle>
          <a:p>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54DC0B8C-574C-4139-9243-9ECE13871BED}" type="slidenum">
              <a:rPr lang="es-ES" altLang="en-US"/>
              <a:pPr/>
              <a:t>‹#›</a:t>
            </a:fld>
            <a:endParaRPr lang="es-E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s-ES" altLang="en-US"/>
          </a:p>
        </p:txBody>
      </p:sp>
      <p:sp>
        <p:nvSpPr>
          <p:cNvPr id="6" name="Rectangle 5"/>
          <p:cNvSpPr>
            <a:spLocks noGrp="1" noChangeArrowheads="1"/>
          </p:cNvSpPr>
          <p:nvPr>
            <p:ph type="ftr" sz="quarter" idx="11"/>
          </p:nvPr>
        </p:nvSpPr>
        <p:spPr>
          <a:ln/>
        </p:spPr>
        <p:txBody>
          <a:bodyPr/>
          <a:lstStyle>
            <a:lvl1pPr>
              <a:defRPr/>
            </a:lvl1pPr>
          </a:lstStyle>
          <a:p>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099A4D72-00A2-49DC-9B57-633E85C97810}" type="slidenum">
              <a:rPr lang="es-ES" altLang="en-US"/>
              <a:pPr/>
              <a:t>‹#›</a:t>
            </a:fld>
            <a:endParaRPr lang="es-E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s-ES" altLang="en-US"/>
          </a:p>
        </p:txBody>
      </p:sp>
      <p:sp>
        <p:nvSpPr>
          <p:cNvPr id="8" name="Rectangle 5"/>
          <p:cNvSpPr>
            <a:spLocks noGrp="1" noChangeArrowheads="1"/>
          </p:cNvSpPr>
          <p:nvPr>
            <p:ph type="ftr" sz="quarter" idx="11"/>
          </p:nvPr>
        </p:nvSpPr>
        <p:spPr>
          <a:ln/>
        </p:spPr>
        <p:txBody>
          <a:bodyPr/>
          <a:lstStyle>
            <a:lvl1pPr>
              <a:defRPr/>
            </a:lvl1pPr>
          </a:lstStyle>
          <a:p>
            <a:endParaRPr lang="es-ES" altLang="en-US"/>
          </a:p>
        </p:txBody>
      </p:sp>
      <p:sp>
        <p:nvSpPr>
          <p:cNvPr id="9" name="Rectangle 6"/>
          <p:cNvSpPr>
            <a:spLocks noGrp="1" noChangeArrowheads="1"/>
          </p:cNvSpPr>
          <p:nvPr>
            <p:ph type="sldNum" sz="quarter" idx="12"/>
          </p:nvPr>
        </p:nvSpPr>
        <p:spPr>
          <a:ln/>
        </p:spPr>
        <p:txBody>
          <a:bodyPr/>
          <a:lstStyle>
            <a:lvl1pPr>
              <a:defRPr/>
            </a:lvl1pPr>
          </a:lstStyle>
          <a:p>
            <a:fld id="{5E9E4DD7-F278-4B4E-A3C7-A77272026DBB}" type="slidenum">
              <a:rPr lang="es-ES" altLang="en-US"/>
              <a:pPr/>
              <a:t>‹#›</a:t>
            </a:fld>
            <a:endParaRPr lang="es-E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s-ES" altLang="en-US"/>
          </a:p>
        </p:txBody>
      </p:sp>
      <p:sp>
        <p:nvSpPr>
          <p:cNvPr id="4" name="Rectangle 5"/>
          <p:cNvSpPr>
            <a:spLocks noGrp="1" noChangeArrowheads="1"/>
          </p:cNvSpPr>
          <p:nvPr>
            <p:ph type="ftr" sz="quarter" idx="11"/>
          </p:nvPr>
        </p:nvSpPr>
        <p:spPr>
          <a:ln/>
        </p:spPr>
        <p:txBody>
          <a:bodyPr/>
          <a:lstStyle>
            <a:lvl1pPr>
              <a:defRPr/>
            </a:lvl1pPr>
          </a:lstStyle>
          <a:p>
            <a:endParaRPr lang="es-ES" altLang="en-US"/>
          </a:p>
        </p:txBody>
      </p:sp>
      <p:sp>
        <p:nvSpPr>
          <p:cNvPr id="5" name="Rectangle 6"/>
          <p:cNvSpPr>
            <a:spLocks noGrp="1" noChangeArrowheads="1"/>
          </p:cNvSpPr>
          <p:nvPr>
            <p:ph type="sldNum" sz="quarter" idx="12"/>
          </p:nvPr>
        </p:nvSpPr>
        <p:spPr>
          <a:ln/>
        </p:spPr>
        <p:txBody>
          <a:bodyPr/>
          <a:lstStyle>
            <a:lvl1pPr>
              <a:defRPr/>
            </a:lvl1pPr>
          </a:lstStyle>
          <a:p>
            <a:fld id="{C83CA5D0-96DE-46FD-A0D5-9D50FD171E99}" type="slidenum">
              <a:rPr lang="es-ES" altLang="en-US"/>
              <a:pPr/>
              <a:t>‹#›</a:t>
            </a:fld>
            <a:endParaRPr lang="es-E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s-ES" altLang="en-US"/>
          </a:p>
        </p:txBody>
      </p:sp>
      <p:sp>
        <p:nvSpPr>
          <p:cNvPr id="3" name="Rectangle 5"/>
          <p:cNvSpPr>
            <a:spLocks noGrp="1" noChangeArrowheads="1"/>
          </p:cNvSpPr>
          <p:nvPr>
            <p:ph type="ftr" sz="quarter" idx="11"/>
          </p:nvPr>
        </p:nvSpPr>
        <p:spPr>
          <a:ln/>
        </p:spPr>
        <p:txBody>
          <a:bodyPr/>
          <a:lstStyle>
            <a:lvl1pPr>
              <a:defRPr/>
            </a:lvl1pPr>
          </a:lstStyle>
          <a:p>
            <a:endParaRPr lang="es-ES" altLang="en-US"/>
          </a:p>
        </p:txBody>
      </p:sp>
      <p:sp>
        <p:nvSpPr>
          <p:cNvPr id="4" name="Rectangle 6"/>
          <p:cNvSpPr>
            <a:spLocks noGrp="1" noChangeArrowheads="1"/>
          </p:cNvSpPr>
          <p:nvPr>
            <p:ph type="sldNum" sz="quarter" idx="12"/>
          </p:nvPr>
        </p:nvSpPr>
        <p:spPr>
          <a:ln/>
        </p:spPr>
        <p:txBody>
          <a:bodyPr/>
          <a:lstStyle>
            <a:lvl1pPr>
              <a:defRPr/>
            </a:lvl1pPr>
          </a:lstStyle>
          <a:p>
            <a:fld id="{3EA07347-A5E3-4E43-96C4-4F4613182483}" type="slidenum">
              <a:rPr lang="es-ES" altLang="en-US"/>
              <a:pPr/>
              <a:t>‹#›</a:t>
            </a:fld>
            <a:endParaRPr lang="es-E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endParaRPr lang="es-ES" altLang="en-US"/>
          </a:p>
        </p:txBody>
      </p:sp>
      <p:sp>
        <p:nvSpPr>
          <p:cNvPr id="6" name="Rectangle 5"/>
          <p:cNvSpPr>
            <a:spLocks noGrp="1" noChangeArrowheads="1"/>
          </p:cNvSpPr>
          <p:nvPr>
            <p:ph type="ftr" sz="quarter" idx="11"/>
          </p:nvPr>
        </p:nvSpPr>
        <p:spPr>
          <a:ln/>
        </p:spPr>
        <p:txBody>
          <a:bodyPr/>
          <a:lstStyle>
            <a:lvl1pPr>
              <a:defRPr/>
            </a:lvl1pPr>
          </a:lstStyle>
          <a:p>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C063CFA7-BC91-4792-9B40-A9BBC044BD7D}" type="slidenum">
              <a:rPr lang="es-ES" altLang="en-US"/>
              <a:pPr/>
              <a:t>‹#›</a:t>
            </a:fld>
            <a:endParaRPr lang="es-E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endParaRPr lang="es-ES" altLang="en-US"/>
          </a:p>
        </p:txBody>
      </p:sp>
      <p:sp>
        <p:nvSpPr>
          <p:cNvPr id="6" name="Rectangle 5"/>
          <p:cNvSpPr>
            <a:spLocks noGrp="1" noChangeArrowheads="1"/>
          </p:cNvSpPr>
          <p:nvPr>
            <p:ph type="ftr" sz="quarter" idx="11"/>
          </p:nvPr>
        </p:nvSpPr>
        <p:spPr>
          <a:ln/>
        </p:spPr>
        <p:txBody>
          <a:bodyPr/>
          <a:lstStyle>
            <a:lvl1pPr>
              <a:defRPr/>
            </a:lvl1pPr>
          </a:lstStyle>
          <a:p>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960A68AC-4AFE-4306-934B-2735E664EABA}" type="slidenum">
              <a:rPr lang="es-ES" altLang="en-US"/>
              <a:pPr/>
              <a:t>‹#›</a:t>
            </a:fld>
            <a:endParaRPr lang="es-E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s-ES" altLang="en-US"/>
          </a:p>
        </p:txBody>
      </p:sp>
      <p:sp>
        <p:nvSpPr>
          <p:cNvPr id="5" name="Rectangle 5"/>
          <p:cNvSpPr>
            <a:spLocks noGrp="1" noChangeArrowheads="1"/>
          </p:cNvSpPr>
          <p:nvPr>
            <p:ph type="ftr" sz="quarter" idx="11"/>
          </p:nvPr>
        </p:nvSpPr>
        <p:spPr>
          <a:ln/>
        </p:spPr>
        <p:txBody>
          <a:bodyPr/>
          <a:lstStyle>
            <a:lvl1pPr>
              <a:defRPr/>
            </a:lvl1pPr>
          </a:lstStyle>
          <a:p>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075956DF-44D5-4548-9A10-E119313C9E7E}" type="slidenum">
              <a:rPr lang="es-ES" altLang="en-US"/>
              <a:pPr/>
              <a:t>‹#›</a:t>
            </a:fld>
            <a:endParaRPr lang="es-E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s-ES" altLang="en-US"/>
          </a:p>
        </p:txBody>
      </p:sp>
      <p:sp>
        <p:nvSpPr>
          <p:cNvPr id="5" name="Rectangle 5"/>
          <p:cNvSpPr>
            <a:spLocks noGrp="1" noChangeArrowheads="1"/>
          </p:cNvSpPr>
          <p:nvPr>
            <p:ph type="ftr" sz="quarter" idx="11"/>
          </p:nvPr>
        </p:nvSpPr>
        <p:spPr>
          <a:ln/>
        </p:spPr>
        <p:txBody>
          <a:bodyPr/>
          <a:lstStyle>
            <a:lvl1pPr>
              <a:defRPr/>
            </a:lvl1pPr>
          </a:lstStyle>
          <a:p>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28D29D08-D92B-4F94-8625-A306932EF078}" type="slidenum">
              <a:rPr lang="es-ES" altLang="en-US"/>
              <a:pPr/>
              <a:t>‹#›</a:t>
            </a:fld>
            <a:endParaRPr lang="es-E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endParaRPr lang="es-E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endParaRPr lang="es-E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7F9EA3E5-91BB-4D70-B533-56D628E781ED}" type="slidenum">
              <a:rPr lang="es-ES" altLang="en-US"/>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Arial" charset="0"/>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Arial"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ea typeface="Arial"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ea typeface="Arial"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ea typeface="Arial"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Arial" charset="0"/>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Arial"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www.rcpsych.ac.uk/workinpsychiatry/faculties/childandadolescent/generalinformation/booksforyoungerchildren.aspx" TargetMode="Externa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55.png"/><Relationship Id="rId3" Type="http://schemas.openxmlformats.org/officeDocument/2006/relationships/image" Target="../media/image47.png"/><Relationship Id="rId7" Type="http://schemas.openxmlformats.org/officeDocument/2006/relationships/image" Target="../media/image51.jpeg"/><Relationship Id="rId12"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53.png"/><Relationship Id="rId5" Type="http://schemas.openxmlformats.org/officeDocument/2006/relationships/image" Target="../media/image49.png"/><Relationship Id="rId10" Type="http://schemas.openxmlformats.org/officeDocument/2006/relationships/image" Target="../media/image2.png"/><Relationship Id="rId4" Type="http://schemas.openxmlformats.org/officeDocument/2006/relationships/image" Target="../media/image48.png"/><Relationship Id="rId9"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thewaleswewant.co.uk/about/well-being-future-generations-wales-act-2015"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hyperlink" Target="http://gov.wales/topics/educationandskills/publications/guidance/thinkingpositively/?lang=cy" TargetMode="External"/><Relationship Id="rId2" Type="http://schemas.openxmlformats.org/officeDocument/2006/relationships/hyperlink" Target="http://llyw.cymru/topics/educationandskills/publications/guidance/thinkingpositively/?lang=en" TargetMode="Externa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hyperlink" Target="http://gov.wales/topics/health/improvement/schools/?lang=en"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ChangeArrowheads="1"/>
          </p:cNvSpPr>
          <p:nvPr/>
        </p:nvSpPr>
        <p:spPr bwMode="auto">
          <a:xfrm>
            <a:off x="2339975" y="549275"/>
            <a:ext cx="5111750" cy="5416550"/>
          </a:xfrm>
          <a:prstGeom prst="rect">
            <a:avLst/>
          </a:prstGeom>
          <a:noFill/>
          <a:ln w="9525">
            <a:noFill/>
            <a:miter lim="800000"/>
            <a:headEnd/>
            <a:tailEnd/>
          </a:ln>
        </p:spPr>
        <p:txBody>
          <a:bodyPr>
            <a:spAutoFit/>
          </a:bodyPr>
          <a:lstStyle/>
          <a:p>
            <a:pPr algn="ctr">
              <a:spcAft>
                <a:spcPts val="600"/>
              </a:spcAft>
            </a:pPr>
            <a:r>
              <a:rPr lang="en-GB" altLang="en-US" sz="2800" b="1">
                <a:solidFill>
                  <a:srgbClr val="000000"/>
                </a:solidFill>
                <a:ea typeface="Times New Roman" pitchFamily="18" charset="0"/>
                <a:cs typeface="Comic Sans MS" pitchFamily="66" charset="0"/>
              </a:rPr>
              <a:t>ECAD6005/C</a:t>
            </a:r>
            <a:endParaRPr lang="en-GB" altLang="en-US" sz="2800">
              <a:solidFill>
                <a:srgbClr val="000000"/>
              </a:solidFill>
              <a:latin typeface="Comic Sans MS" pitchFamily="66" charset="0"/>
              <a:ea typeface="Times New Roman" pitchFamily="18" charset="0"/>
              <a:cs typeface="Comic Sans MS" pitchFamily="66" charset="0"/>
            </a:endParaRPr>
          </a:p>
          <a:p>
            <a:pPr algn="ctr">
              <a:spcAft>
                <a:spcPts val="600"/>
              </a:spcAft>
            </a:pPr>
            <a:r>
              <a:rPr lang="en-GB" altLang="en-US" sz="2800" b="1">
                <a:solidFill>
                  <a:srgbClr val="000000"/>
                </a:solidFill>
                <a:ea typeface="Times New Roman" pitchFamily="18" charset="0"/>
                <a:cs typeface="Comic Sans MS" pitchFamily="66" charset="0"/>
              </a:rPr>
              <a:t> </a:t>
            </a:r>
            <a:endParaRPr lang="en-GB" altLang="en-US" sz="2800">
              <a:solidFill>
                <a:srgbClr val="000000"/>
              </a:solidFill>
              <a:latin typeface="Comic Sans MS" pitchFamily="66" charset="0"/>
              <a:ea typeface="Times New Roman" pitchFamily="18" charset="0"/>
              <a:cs typeface="Comic Sans MS" pitchFamily="66" charset="0"/>
            </a:endParaRPr>
          </a:p>
          <a:p>
            <a:pPr algn="ctr"/>
            <a:r>
              <a:rPr lang="en-GB" altLang="en-US" sz="2800">
                <a:ea typeface="Times New Roman" pitchFamily="18" charset="0"/>
                <a:cs typeface="Comic Sans MS" pitchFamily="66" charset="0"/>
              </a:rPr>
              <a:t>Cyfrifoldebau Trawsgwricwlaidd: Llythrennedd, Rhifedd a Chymhwysedd Digidol</a:t>
            </a:r>
          </a:p>
          <a:p>
            <a:pPr algn="ctr"/>
            <a:endParaRPr lang="en-GB" altLang="en-US" sz="2800">
              <a:latin typeface="Times New Roman" pitchFamily="18" charset="0"/>
              <a:ea typeface="Times New Roman" pitchFamily="18" charset="0"/>
              <a:cs typeface="Comic Sans MS" pitchFamily="66" charset="0"/>
            </a:endParaRPr>
          </a:p>
          <a:p>
            <a:pPr algn="ctr"/>
            <a:r>
              <a:rPr lang="en-GB" altLang="en-US" sz="2800" i="1">
                <a:ea typeface="Times New Roman" pitchFamily="18" charset="0"/>
                <a:cs typeface="Comic Sans MS" pitchFamily="66" charset="0"/>
              </a:rPr>
              <a:t>Cross Curricular Responsibilities: Literacy, Numeracy and Digital Competence</a:t>
            </a:r>
          </a:p>
          <a:p>
            <a:pPr algn="ctr"/>
            <a:endParaRPr lang="en-GB" altLang="en-US" sz="2800" i="1">
              <a:latin typeface="Times New Roman" pitchFamily="18" charset="0"/>
              <a:ea typeface="Times New Roman" pitchFamily="18" charset="0"/>
              <a:cs typeface="Comic Sans MS" pitchFamily="66" charset="0"/>
            </a:endParaRPr>
          </a:p>
        </p:txBody>
      </p:sp>
      <p:sp>
        <p:nvSpPr>
          <p:cNvPr id="15362" name="Rectangle 3"/>
          <p:cNvSpPr>
            <a:spLocks noChangeArrowheads="1"/>
          </p:cNvSpPr>
          <p:nvPr/>
        </p:nvSpPr>
        <p:spPr bwMode="auto">
          <a:xfrm>
            <a:off x="3840163" y="1052513"/>
            <a:ext cx="1570037" cy="369887"/>
          </a:xfrm>
          <a:prstGeom prst="rect">
            <a:avLst/>
          </a:prstGeom>
          <a:noFill/>
          <a:ln w="9525">
            <a:noFill/>
            <a:miter lim="800000"/>
            <a:headEnd/>
            <a:tailEnd/>
          </a:ln>
        </p:spPr>
        <p:txBody>
          <a:bodyPr wrap="none">
            <a:spAutoFit/>
          </a:bodyPr>
          <a:lstStyle/>
          <a:p>
            <a:pPr algn="ctr"/>
            <a:r>
              <a:rPr lang="cy-GB" altLang="en-US" b="1">
                <a:cs typeface="Times New Roman" pitchFamily="18" charset="0"/>
              </a:rPr>
              <a:t>Lefel/</a:t>
            </a:r>
            <a:r>
              <a:rPr lang="cy-GB" altLang="en-US" b="1" i="1">
                <a:cs typeface="Times New Roman" pitchFamily="18" charset="0"/>
              </a:rPr>
              <a:t>Level</a:t>
            </a:r>
            <a:r>
              <a:rPr lang="cy-GB" altLang="en-US" b="1">
                <a:cs typeface="Times New Roman" pitchFamily="18" charset="0"/>
              </a:rPr>
              <a:t> 6</a:t>
            </a:r>
            <a:endParaRPr lang="en-GB" altLang="en-US" sz="100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50"/>
          <p:cNvSpPr>
            <a:spLocks noGrp="1" noChangeArrowheads="1"/>
          </p:cNvSpPr>
          <p:nvPr>
            <p:ph type="ctrTitle"/>
          </p:nvPr>
        </p:nvSpPr>
        <p:spPr>
          <a:xfrm>
            <a:off x="827088" y="1052513"/>
            <a:ext cx="7596187" cy="288925"/>
          </a:xfrm>
        </p:spPr>
        <p:txBody>
          <a:bodyPr anchor="ctr"/>
          <a:lstStyle/>
          <a:p>
            <a:pPr algn="l" eaLnBrk="1" hangingPunct="1"/>
            <a:r>
              <a:rPr lang="es-UY" altLang="en-US" sz="3600" b="1" smtClean="0">
                <a:solidFill>
                  <a:srgbClr val="006600"/>
                </a:solidFill>
              </a:rPr>
              <a:t>Llythrennedd</a:t>
            </a:r>
            <a:r>
              <a:rPr lang="es-UY" altLang="en-US" sz="3600" b="1" smtClean="0">
                <a:solidFill>
                  <a:srgbClr val="1C1C1C"/>
                </a:solidFill>
              </a:rPr>
              <a:t> ym </a:t>
            </a:r>
            <a:br>
              <a:rPr lang="es-UY" altLang="en-US" sz="3600" b="1" smtClean="0">
                <a:solidFill>
                  <a:srgbClr val="1C1C1C"/>
                </a:solidFill>
              </a:rPr>
            </a:br>
            <a:r>
              <a:rPr lang="es-UY" altLang="en-US" sz="3600" b="1" smtClean="0">
                <a:solidFill>
                  <a:srgbClr val="1C1C1C"/>
                </a:solidFill>
              </a:rPr>
              <a:t>Maes Dysgu a Phrofiad </a:t>
            </a:r>
            <a:br>
              <a:rPr lang="es-UY" altLang="en-US" sz="3600" b="1" smtClean="0">
                <a:solidFill>
                  <a:srgbClr val="1C1C1C"/>
                </a:solidFill>
              </a:rPr>
            </a:br>
            <a:endParaRPr lang="es-ES" altLang="en-US" sz="3600" b="1" smtClean="0">
              <a:solidFill>
                <a:srgbClr val="1C1C1C"/>
              </a:solidFill>
            </a:endParaRPr>
          </a:p>
        </p:txBody>
      </p:sp>
      <p:sp>
        <p:nvSpPr>
          <p:cNvPr id="5123" name="Rectangle 169"/>
          <p:cNvSpPr>
            <a:spLocks noChangeArrowheads="1"/>
          </p:cNvSpPr>
          <p:nvPr/>
        </p:nvSpPr>
        <p:spPr bwMode="auto">
          <a:xfrm>
            <a:off x="4252913" y="2463800"/>
            <a:ext cx="3457575" cy="646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eaLnBrk="1" hangingPunct="1"/>
            <a:r>
              <a:rPr lang="en-US" altLang="en-US" b="1">
                <a:solidFill>
                  <a:srgbClr val="1C1C1C"/>
                </a:solidFill>
              </a:rPr>
              <a:t> Darlith 3</a:t>
            </a:r>
            <a:endParaRPr lang="es-ES" altLang="en-US" b="1">
              <a:solidFill>
                <a:srgbClr val="1C1C1C"/>
              </a:solidFill>
            </a:endParaRPr>
          </a:p>
        </p:txBody>
      </p:sp>
      <p:sp>
        <p:nvSpPr>
          <p:cNvPr id="5124" name="Rectangle 169"/>
          <p:cNvSpPr>
            <a:spLocks noChangeArrowheads="1"/>
          </p:cNvSpPr>
          <p:nvPr/>
        </p:nvSpPr>
        <p:spPr bwMode="auto">
          <a:xfrm>
            <a:off x="3132138" y="2959100"/>
            <a:ext cx="3457575" cy="646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algn="ctr" eaLnBrk="1" hangingPunct="1"/>
            <a:endParaRPr lang="es-ES" altLang="en-US" sz="2400" b="1" dirty="0">
              <a:solidFill>
                <a:srgbClr val="1C1C1C"/>
              </a:solidFill>
            </a:endParaRPr>
          </a:p>
        </p:txBody>
      </p:sp>
      <p:sp>
        <p:nvSpPr>
          <p:cNvPr id="17412" name="Rectangle 1"/>
          <p:cNvSpPr>
            <a:spLocks noChangeArrowheads="1"/>
          </p:cNvSpPr>
          <p:nvPr/>
        </p:nvSpPr>
        <p:spPr bwMode="auto">
          <a:xfrm>
            <a:off x="1493838" y="4100513"/>
            <a:ext cx="7378700" cy="2432050"/>
          </a:xfrm>
          <a:prstGeom prst="rect">
            <a:avLst/>
          </a:prstGeom>
          <a:noFill/>
          <a:ln w="9525">
            <a:noFill/>
            <a:miter lim="800000"/>
            <a:headEnd/>
            <a:tailEnd/>
          </a:ln>
        </p:spPr>
        <p:txBody>
          <a:bodyPr>
            <a:spAutoFit/>
          </a:bodyPr>
          <a:lstStyle/>
          <a:p>
            <a:pPr algn="r"/>
            <a:r>
              <a:rPr lang="es-UY" altLang="en-US" sz="3600" b="1">
                <a:solidFill>
                  <a:srgbClr val="006600"/>
                </a:solidFill>
              </a:rPr>
              <a:t>Literacy</a:t>
            </a:r>
            <a:r>
              <a:rPr lang="es-UY" altLang="en-US" sz="3600" b="1">
                <a:solidFill>
                  <a:srgbClr val="1C1C1C"/>
                </a:solidFill>
              </a:rPr>
              <a:t> in</a:t>
            </a:r>
          </a:p>
          <a:p>
            <a:pPr algn="r"/>
            <a:endParaRPr lang="es-UY" altLang="en-US" sz="800" b="1">
              <a:solidFill>
                <a:srgbClr val="1C1C1C"/>
              </a:solidFill>
            </a:endParaRPr>
          </a:p>
          <a:p>
            <a:pPr algn="r"/>
            <a:endParaRPr lang="es-UY" altLang="en-US" sz="3600" b="1">
              <a:solidFill>
                <a:srgbClr val="1C1C1C"/>
              </a:solidFill>
            </a:endParaRPr>
          </a:p>
          <a:p>
            <a:pPr algn="r"/>
            <a:r>
              <a:rPr lang="es-UY" altLang="en-US" sz="3600" b="1">
                <a:solidFill>
                  <a:srgbClr val="1C1C1C"/>
                </a:solidFill>
              </a:rPr>
              <a:t> </a:t>
            </a:r>
            <a:br>
              <a:rPr lang="es-UY" altLang="en-US" sz="3600" b="1">
                <a:solidFill>
                  <a:srgbClr val="1C1C1C"/>
                </a:solidFill>
              </a:rPr>
            </a:br>
            <a:r>
              <a:rPr lang="es-UY" altLang="en-US" sz="3600" b="1">
                <a:solidFill>
                  <a:srgbClr val="1C1C1C"/>
                </a:solidFill>
              </a:rPr>
              <a:t>Area of Learning &amp; Experience</a:t>
            </a:r>
            <a:endParaRPr lang="en-GB" altLang="en-US" sz="3600"/>
          </a:p>
        </p:txBody>
      </p:sp>
      <p:sp>
        <p:nvSpPr>
          <p:cNvPr id="5126" name="Rectangle 169"/>
          <p:cNvSpPr>
            <a:spLocks noChangeArrowheads="1"/>
          </p:cNvSpPr>
          <p:nvPr/>
        </p:nvSpPr>
        <p:spPr bwMode="auto">
          <a:xfrm>
            <a:off x="2039938" y="3454400"/>
            <a:ext cx="3457575" cy="646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algn="r" eaLnBrk="1" hangingPunct="1"/>
            <a:r>
              <a:rPr lang="en-US" altLang="en-US" b="1">
                <a:solidFill>
                  <a:srgbClr val="1C1C1C"/>
                </a:solidFill>
              </a:rPr>
              <a:t>Lecture 3</a:t>
            </a:r>
            <a:endParaRPr lang="es-ES" altLang="en-US" b="1">
              <a:solidFill>
                <a:srgbClr val="1C1C1C"/>
              </a:solidFill>
            </a:endParaRPr>
          </a:p>
        </p:txBody>
      </p:sp>
      <p:pic>
        <p:nvPicPr>
          <p:cNvPr id="17414" name="Picture 3"/>
          <p:cNvPicPr>
            <a:picLocks noChangeAspect="1"/>
          </p:cNvPicPr>
          <p:nvPr/>
        </p:nvPicPr>
        <p:blipFill>
          <a:blip r:embed="rId3"/>
          <a:srcRect l="1851" t="41141" r="77672" b="41141"/>
          <a:stretch>
            <a:fillRect/>
          </a:stretch>
        </p:blipFill>
        <p:spPr bwMode="auto">
          <a:xfrm>
            <a:off x="839788" y="1544638"/>
            <a:ext cx="2665412" cy="1295400"/>
          </a:xfrm>
          <a:prstGeom prst="rect">
            <a:avLst/>
          </a:prstGeom>
          <a:noFill/>
          <a:ln w="9525">
            <a:noFill/>
            <a:miter lim="800000"/>
            <a:headEnd/>
            <a:tailEnd/>
          </a:ln>
        </p:spPr>
      </p:pic>
      <p:pic>
        <p:nvPicPr>
          <p:cNvPr id="17415" name="Picture 4"/>
          <p:cNvPicPr>
            <a:picLocks noChangeAspect="1"/>
          </p:cNvPicPr>
          <p:nvPr/>
        </p:nvPicPr>
        <p:blipFill>
          <a:blip r:embed="rId4"/>
          <a:srcRect l="55534" t="21454" r="23988" b="60828"/>
          <a:stretch>
            <a:fillRect/>
          </a:stretch>
        </p:blipFill>
        <p:spPr bwMode="auto">
          <a:xfrm>
            <a:off x="6300788" y="4716463"/>
            <a:ext cx="2420937" cy="1179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3"/>
          <a:srcRect l="59409" t="22867" r="10153" b="56012"/>
          <a:stretch>
            <a:fillRect/>
          </a:stretch>
        </p:blipFill>
        <p:spPr bwMode="auto">
          <a:xfrm>
            <a:off x="7092950" y="166688"/>
            <a:ext cx="1844675" cy="719137"/>
          </a:xfrm>
          <a:prstGeom prst="rect">
            <a:avLst/>
          </a:prstGeom>
          <a:noFill/>
          <a:ln w="57150">
            <a:solidFill>
              <a:schemeClr val="tx1"/>
            </a:solidFill>
            <a:miter lim="800000"/>
            <a:headEnd/>
            <a:tailEnd/>
          </a:ln>
        </p:spPr>
      </p:pic>
      <p:pic>
        <p:nvPicPr>
          <p:cNvPr id="21506" name="Picture 2"/>
          <p:cNvPicPr>
            <a:picLocks noChangeAspect="1"/>
          </p:cNvPicPr>
          <p:nvPr/>
        </p:nvPicPr>
        <p:blipFill>
          <a:blip r:embed="rId3"/>
          <a:srcRect l="10707" t="20354" r="58366" b="59245"/>
          <a:stretch>
            <a:fillRect/>
          </a:stretch>
        </p:blipFill>
        <p:spPr bwMode="auto">
          <a:xfrm>
            <a:off x="684213" y="149225"/>
            <a:ext cx="2079625" cy="831850"/>
          </a:xfrm>
          <a:prstGeom prst="rect">
            <a:avLst/>
          </a:prstGeom>
          <a:noFill/>
          <a:ln w="57150">
            <a:solidFill>
              <a:schemeClr val="tx1"/>
            </a:solidFill>
            <a:miter lim="800000"/>
            <a:headEnd/>
            <a:tailEnd/>
          </a:ln>
        </p:spPr>
      </p:pic>
      <p:pic>
        <p:nvPicPr>
          <p:cNvPr id="21507" name="Picture 3"/>
          <p:cNvPicPr>
            <a:picLocks noChangeAspect="1"/>
          </p:cNvPicPr>
          <p:nvPr/>
        </p:nvPicPr>
        <p:blipFill>
          <a:blip r:embed="rId4"/>
          <a:srcRect l="1851" t="41141" r="77672" b="41141"/>
          <a:stretch>
            <a:fillRect/>
          </a:stretch>
        </p:blipFill>
        <p:spPr bwMode="auto">
          <a:xfrm>
            <a:off x="1846263" y="827088"/>
            <a:ext cx="2151062" cy="1047750"/>
          </a:xfrm>
          <a:prstGeom prst="rect">
            <a:avLst/>
          </a:prstGeom>
          <a:noFill/>
          <a:ln w="9525">
            <a:noFill/>
            <a:miter lim="800000"/>
            <a:headEnd/>
            <a:tailEnd/>
          </a:ln>
        </p:spPr>
      </p:pic>
      <p:pic>
        <p:nvPicPr>
          <p:cNvPr id="21508" name="Picture 4"/>
          <p:cNvPicPr>
            <a:picLocks noChangeAspect="1"/>
          </p:cNvPicPr>
          <p:nvPr/>
        </p:nvPicPr>
        <p:blipFill>
          <a:blip r:embed="rId5"/>
          <a:srcRect l="55534" t="21454" r="23988" b="60828"/>
          <a:stretch>
            <a:fillRect/>
          </a:stretch>
        </p:blipFill>
        <p:spPr bwMode="auto">
          <a:xfrm>
            <a:off x="6308725" y="827088"/>
            <a:ext cx="2151063" cy="1047750"/>
          </a:xfrm>
          <a:prstGeom prst="rect">
            <a:avLst/>
          </a:prstGeom>
          <a:noFill/>
          <a:ln w="9525">
            <a:noFill/>
            <a:miter lim="800000"/>
            <a:headEnd/>
            <a:tailEnd/>
          </a:ln>
        </p:spPr>
      </p:pic>
      <p:sp>
        <p:nvSpPr>
          <p:cNvPr id="21509" name="Rectangle 5"/>
          <p:cNvSpPr>
            <a:spLocks noChangeArrowheads="1"/>
          </p:cNvSpPr>
          <p:nvPr/>
        </p:nvSpPr>
        <p:spPr bwMode="auto">
          <a:xfrm>
            <a:off x="684213" y="1901825"/>
            <a:ext cx="3902075" cy="1630363"/>
          </a:xfrm>
          <a:prstGeom prst="rect">
            <a:avLst/>
          </a:prstGeom>
          <a:noFill/>
          <a:ln w="9525">
            <a:solidFill>
              <a:schemeClr val="tx1"/>
            </a:solidFill>
            <a:miter lim="800000"/>
            <a:headEnd/>
            <a:tailEnd/>
          </a:ln>
        </p:spPr>
        <p:txBody>
          <a:bodyPr>
            <a:spAutoFit/>
          </a:bodyPr>
          <a:lstStyle/>
          <a:p>
            <a:r>
              <a:rPr lang="en-GB" altLang="en-US" sz="2000"/>
              <a:t>Drwy Faes Dysgu a Phrofiad Iechyd a lles, bwriedir helpu i ymdrin â phryderon ynghylch </a:t>
            </a:r>
            <a:r>
              <a:rPr lang="en-GB" altLang="en-US" sz="2000" b="1"/>
              <a:t>gweithgarwch corfforol, deiet a bwyta’n iach. </a:t>
            </a:r>
          </a:p>
        </p:txBody>
      </p:sp>
      <p:sp>
        <p:nvSpPr>
          <p:cNvPr id="21510" name="Rectangle 6"/>
          <p:cNvSpPr>
            <a:spLocks noChangeArrowheads="1"/>
          </p:cNvSpPr>
          <p:nvPr/>
        </p:nvSpPr>
        <p:spPr bwMode="auto">
          <a:xfrm>
            <a:off x="4787900" y="1901825"/>
            <a:ext cx="4149725" cy="1630363"/>
          </a:xfrm>
          <a:prstGeom prst="rect">
            <a:avLst/>
          </a:prstGeom>
          <a:noFill/>
          <a:ln w="9525">
            <a:solidFill>
              <a:schemeClr val="tx1"/>
            </a:solidFill>
            <a:miter lim="800000"/>
            <a:headEnd/>
            <a:tailEnd/>
          </a:ln>
        </p:spPr>
        <p:txBody>
          <a:bodyPr>
            <a:spAutoFit/>
          </a:bodyPr>
          <a:lstStyle/>
          <a:p>
            <a:pPr algn="r"/>
            <a:r>
              <a:rPr lang="en-GB" altLang="en-US" sz="2000"/>
              <a:t>The Health and well-being Area of Learning and Experience aims to help to address concerns about </a:t>
            </a:r>
            <a:r>
              <a:rPr lang="en-GB" altLang="en-US" sz="2000" b="1"/>
              <a:t>physical activity, diet and healthy eating</a:t>
            </a:r>
            <a:r>
              <a:rPr lang="en-GB" altLang="en-US" sz="2000"/>
              <a:t>. </a:t>
            </a:r>
          </a:p>
        </p:txBody>
      </p:sp>
      <p:sp>
        <p:nvSpPr>
          <p:cNvPr id="21511" name="Rectangle 7"/>
          <p:cNvSpPr>
            <a:spLocks noChangeArrowheads="1"/>
          </p:cNvSpPr>
          <p:nvPr/>
        </p:nvSpPr>
        <p:spPr bwMode="auto">
          <a:xfrm>
            <a:off x="666750" y="3575050"/>
            <a:ext cx="3919538" cy="3170238"/>
          </a:xfrm>
          <a:prstGeom prst="rect">
            <a:avLst/>
          </a:prstGeom>
          <a:noFill/>
          <a:ln w="12700">
            <a:solidFill>
              <a:schemeClr val="tx1"/>
            </a:solidFill>
            <a:miter lim="800000"/>
            <a:headEnd/>
            <a:tailEnd/>
          </a:ln>
        </p:spPr>
        <p:txBody>
          <a:bodyPr>
            <a:spAutoFit/>
          </a:bodyPr>
          <a:lstStyle/>
          <a:p>
            <a:r>
              <a:rPr lang="en-GB" altLang="en-US" sz="2000"/>
              <a:t>Mae’n gwneud defnydd o bynciau a themâu sy’n ymwneud ag </a:t>
            </a:r>
            <a:r>
              <a:rPr lang="en-GB" altLang="en-US" sz="2000" b="1"/>
              <a:t>addysg gorfforol, lles meddyliol, corfforol ac emosiynol, rhyw a pherthnasoedd, rhianta, bwyta’n iach a choginio, camddefnyddio sylweddau, dysgu a phrofiad cysylltiedig â gwaith, a dysgu i fyw.</a:t>
            </a:r>
          </a:p>
        </p:txBody>
      </p:sp>
      <p:sp>
        <p:nvSpPr>
          <p:cNvPr id="21512" name="Rectangle 8"/>
          <p:cNvSpPr>
            <a:spLocks noChangeArrowheads="1"/>
          </p:cNvSpPr>
          <p:nvPr/>
        </p:nvSpPr>
        <p:spPr bwMode="auto">
          <a:xfrm>
            <a:off x="4787900" y="3589338"/>
            <a:ext cx="4213225" cy="3170237"/>
          </a:xfrm>
          <a:prstGeom prst="rect">
            <a:avLst/>
          </a:prstGeom>
          <a:noFill/>
          <a:ln w="9525">
            <a:solidFill>
              <a:schemeClr val="tx1"/>
            </a:solidFill>
            <a:miter lim="800000"/>
            <a:headEnd/>
            <a:tailEnd/>
          </a:ln>
        </p:spPr>
        <p:txBody>
          <a:bodyPr>
            <a:spAutoFit/>
          </a:bodyPr>
          <a:lstStyle/>
          <a:p>
            <a:r>
              <a:rPr lang="en-GB" altLang="en-US" sz="2000"/>
              <a:t>It draws on subjects and themes from </a:t>
            </a:r>
            <a:r>
              <a:rPr lang="en-GB" altLang="en-US" sz="2000" b="1"/>
              <a:t>PE, mental, physical and emotional well-being, sex and relationships, parenting, healthy eating and cooking, substance misuse, work-related learning and experience, and learning for life</a:t>
            </a:r>
            <a:r>
              <a:rPr lang="en-GB" altLang="en-US" sz="2000"/>
              <a:t>.</a:t>
            </a:r>
          </a:p>
          <a:p>
            <a:endParaRPr lang="en-GB" altLang="en-US" sz="2000"/>
          </a:p>
          <a:p>
            <a:endParaRPr lang="en-GB" altLang="en-US"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844550" y="193675"/>
            <a:ext cx="3317875" cy="771525"/>
          </a:xfrm>
        </p:spPr>
        <p:txBody>
          <a:bodyPr/>
          <a:lstStyle/>
          <a:p>
            <a:pPr eaLnBrk="1" hangingPunct="1"/>
            <a:r>
              <a:rPr lang="cy-GB" altLang="en-US" sz="2400" smtClean="0"/>
              <a:t>Iechyd a Lles </a:t>
            </a:r>
            <a:br>
              <a:rPr lang="cy-GB" altLang="en-US" sz="2400" smtClean="0"/>
            </a:br>
            <a:r>
              <a:rPr lang="cy-GB" altLang="en-US" sz="2400" smtClean="0"/>
              <a:t>Cwricwlwm Presennol</a:t>
            </a:r>
            <a:endParaRPr lang="en-US" altLang="en-US" sz="2400" smtClean="0">
              <a:solidFill>
                <a:schemeClr val="tx1"/>
              </a:solidFill>
            </a:endParaRPr>
          </a:p>
        </p:txBody>
      </p:sp>
      <p:pic>
        <p:nvPicPr>
          <p:cNvPr id="23554" name="Picture 5"/>
          <p:cNvPicPr>
            <a:picLocks noChangeAspect="1"/>
          </p:cNvPicPr>
          <p:nvPr/>
        </p:nvPicPr>
        <p:blipFill>
          <a:blip r:embed="rId3"/>
          <a:srcRect l="16241" t="47623" r="17348" b="18214"/>
          <a:stretch>
            <a:fillRect/>
          </a:stretch>
        </p:blipFill>
        <p:spPr bwMode="auto">
          <a:xfrm>
            <a:off x="635000" y="1555750"/>
            <a:ext cx="3989388" cy="1152525"/>
          </a:xfrm>
          <a:prstGeom prst="rect">
            <a:avLst/>
          </a:prstGeom>
          <a:noFill/>
          <a:ln w="9525">
            <a:noFill/>
            <a:miter lim="800000"/>
            <a:headEnd/>
            <a:tailEnd/>
          </a:ln>
        </p:spPr>
      </p:pic>
      <p:sp>
        <p:nvSpPr>
          <p:cNvPr id="8" name="Rectangle 7"/>
          <p:cNvSpPr/>
          <p:nvPr/>
        </p:nvSpPr>
        <p:spPr>
          <a:xfrm>
            <a:off x="658395" y="4306131"/>
            <a:ext cx="4256749" cy="2431435"/>
          </a:xfrm>
          <a:prstGeom prst="rect">
            <a:avLst/>
          </a:prstGeom>
          <a:noFill/>
        </p:spPr>
        <p:txBody>
          <a:bodyPr>
            <a:spAutoFit/>
          </a:bodyPr>
          <a:lstStyle/>
          <a:p>
            <a:pPr eaLnBrk="1" hangingPunct="1">
              <a:defRPr/>
            </a:pPr>
            <a:r>
              <a:rPr lang="en-US" sz="5400" b="1">
                <a:ln w="22225">
                  <a:solidFill>
                    <a:schemeClr val="accent2"/>
                  </a:solidFill>
                  <a:prstDash val="solid"/>
                </a:ln>
                <a:solidFill>
                  <a:srgbClr val="006600"/>
                </a:solidFill>
              </a:rPr>
              <a:t>                    + </a:t>
            </a:r>
            <a:r>
              <a:rPr lang="en-US" sz="4400" b="1" err="1">
                <a:ln w="22225">
                  <a:solidFill>
                    <a:schemeClr val="accent2"/>
                  </a:solidFill>
                  <a:prstDash val="solid"/>
                </a:ln>
                <a:solidFill>
                  <a:srgbClr val="006600"/>
                </a:solidFill>
              </a:rPr>
              <a:t>Sgiliau</a:t>
            </a:r>
            <a:endParaRPr lang="en-US" sz="4400" b="1">
              <a:ln w="22225">
                <a:solidFill>
                  <a:schemeClr val="accent2"/>
                </a:solidFill>
                <a:prstDash val="solid"/>
              </a:ln>
              <a:solidFill>
                <a:srgbClr val="006600"/>
              </a:solidFill>
            </a:endParaRPr>
          </a:p>
          <a:p>
            <a:pPr algn="ctr" eaLnBrk="1" hangingPunct="1">
              <a:defRPr/>
            </a:pPr>
            <a:r>
              <a:rPr lang="en-US" sz="4400" b="1">
                <a:ln w="22225">
                  <a:solidFill>
                    <a:schemeClr val="accent2"/>
                  </a:solidFill>
                  <a:prstDash val="solid"/>
                </a:ln>
                <a:solidFill>
                  <a:srgbClr val="006600"/>
                </a:solidFill>
              </a:rPr>
              <a:t> </a:t>
            </a:r>
            <a:r>
              <a:rPr lang="en-US" sz="4400" b="1" err="1">
                <a:ln w="22225">
                  <a:solidFill>
                    <a:schemeClr val="accent2"/>
                  </a:solidFill>
                  <a:prstDash val="solid"/>
                </a:ln>
                <a:solidFill>
                  <a:srgbClr val="006600"/>
                </a:solidFill>
              </a:rPr>
              <a:t>Llythrennedd</a:t>
            </a:r>
            <a:r>
              <a:rPr lang="en-US" sz="4400" b="1">
                <a:ln w="22225">
                  <a:solidFill>
                    <a:schemeClr val="accent2"/>
                  </a:solidFill>
                  <a:prstDash val="solid"/>
                </a:ln>
                <a:solidFill>
                  <a:srgbClr val="006600"/>
                </a:solidFill>
              </a:rPr>
              <a:t> </a:t>
            </a:r>
          </a:p>
        </p:txBody>
      </p:sp>
      <p:sp>
        <p:nvSpPr>
          <p:cNvPr id="14" name="Oval 13"/>
          <p:cNvSpPr/>
          <p:nvPr/>
        </p:nvSpPr>
        <p:spPr>
          <a:xfrm>
            <a:off x="784225" y="941388"/>
            <a:ext cx="1296988" cy="7191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CS</a:t>
            </a:r>
          </a:p>
        </p:txBody>
      </p:sp>
      <p:sp>
        <p:nvSpPr>
          <p:cNvPr id="23557" name="Rectangle 4"/>
          <p:cNvSpPr>
            <a:spLocks noChangeArrowheads="1"/>
          </p:cNvSpPr>
          <p:nvPr/>
        </p:nvSpPr>
        <p:spPr bwMode="auto">
          <a:xfrm>
            <a:off x="9612313" y="579438"/>
            <a:ext cx="1441450" cy="369887"/>
          </a:xfrm>
          <a:prstGeom prst="rect">
            <a:avLst/>
          </a:prstGeom>
          <a:noFill/>
          <a:ln w="9525">
            <a:noFill/>
            <a:miter lim="800000"/>
            <a:headEnd/>
            <a:tailEnd/>
          </a:ln>
        </p:spPr>
        <p:txBody>
          <a:bodyPr wrap="none">
            <a:spAutoFit/>
          </a:bodyPr>
          <a:lstStyle/>
          <a:p>
            <a:r>
              <a:rPr lang="en-US" altLang="en-US">
                <a:solidFill>
                  <a:srgbClr val="000000"/>
                </a:solidFill>
                <a:cs typeface="Times New Roman" pitchFamily="18" charset="0"/>
              </a:rPr>
              <a:t>ITEA5002/C</a:t>
            </a:r>
            <a:endParaRPr lang="en-GB" altLang="en-US">
              <a:cs typeface="Times New Roman" pitchFamily="18" charset="0"/>
            </a:endParaRPr>
          </a:p>
        </p:txBody>
      </p:sp>
      <p:sp>
        <p:nvSpPr>
          <p:cNvPr id="9223" name="Rectangle 2"/>
          <p:cNvSpPr txBox="1">
            <a:spLocks noChangeArrowheads="1"/>
          </p:cNvSpPr>
          <p:nvPr/>
        </p:nvSpPr>
        <p:spPr bwMode="auto">
          <a:xfrm>
            <a:off x="5845175" y="196850"/>
            <a:ext cx="3317875" cy="771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algn="ctr" eaLnBrk="1" hangingPunct="1"/>
            <a:r>
              <a:rPr lang="cy-GB" altLang="en-US" sz="2400">
                <a:solidFill>
                  <a:schemeClr val="tx2"/>
                </a:solidFill>
              </a:rPr>
              <a:t>Health &amp; Well-being</a:t>
            </a:r>
            <a:br>
              <a:rPr lang="cy-GB" altLang="en-US" sz="2400">
                <a:solidFill>
                  <a:schemeClr val="tx2"/>
                </a:solidFill>
              </a:rPr>
            </a:br>
            <a:r>
              <a:rPr lang="cy-GB" altLang="en-US" sz="2400">
                <a:solidFill>
                  <a:schemeClr val="tx2"/>
                </a:solidFill>
              </a:rPr>
              <a:t>Present Curriculum</a:t>
            </a:r>
            <a:endParaRPr lang="en-US" altLang="en-US" sz="2400"/>
          </a:p>
        </p:txBody>
      </p:sp>
      <p:sp>
        <p:nvSpPr>
          <p:cNvPr id="19" name="Rectangle 18"/>
          <p:cNvSpPr/>
          <p:nvPr/>
        </p:nvSpPr>
        <p:spPr>
          <a:xfrm>
            <a:off x="4642581" y="5076168"/>
            <a:ext cx="4520287" cy="1600438"/>
          </a:xfrm>
          <a:prstGeom prst="rect">
            <a:avLst/>
          </a:prstGeom>
          <a:noFill/>
        </p:spPr>
        <p:txBody>
          <a:bodyPr>
            <a:spAutoFit/>
          </a:bodyPr>
          <a:lstStyle/>
          <a:p>
            <a:pPr eaLnBrk="1" hangingPunct="1">
              <a:defRPr/>
            </a:pPr>
            <a:r>
              <a:rPr lang="en-US" sz="5400" b="1">
                <a:ln w="22225">
                  <a:solidFill>
                    <a:schemeClr val="accent2"/>
                  </a:solidFill>
                  <a:prstDash val="solid"/>
                </a:ln>
                <a:solidFill>
                  <a:srgbClr val="006600"/>
                </a:solidFill>
              </a:rPr>
              <a:t>           + </a:t>
            </a:r>
          </a:p>
          <a:p>
            <a:pPr algn="ctr" eaLnBrk="1" hangingPunct="1">
              <a:defRPr/>
            </a:pPr>
            <a:r>
              <a:rPr lang="en-US" sz="4400" b="1">
                <a:ln w="22225">
                  <a:solidFill>
                    <a:schemeClr val="accent2"/>
                  </a:solidFill>
                  <a:prstDash val="solid"/>
                </a:ln>
                <a:solidFill>
                  <a:srgbClr val="006600"/>
                </a:solidFill>
              </a:rPr>
              <a:t>Literacy Skills </a:t>
            </a:r>
          </a:p>
        </p:txBody>
      </p:sp>
      <p:pic>
        <p:nvPicPr>
          <p:cNvPr id="23560" name="Picture 16" descr="http://dera.ioe.ac.uk/23915/1.haspreviewThumbnailVersion/150803-fp-framework-en.pdf"/>
          <p:cNvPicPr>
            <a:picLocks noChangeAspect="1" noChangeArrowheads="1"/>
          </p:cNvPicPr>
          <p:nvPr/>
        </p:nvPicPr>
        <p:blipFill>
          <a:blip r:embed="rId4"/>
          <a:srcRect t="45297" b="14569"/>
          <a:stretch>
            <a:fillRect/>
          </a:stretch>
        </p:blipFill>
        <p:spPr bwMode="auto">
          <a:xfrm>
            <a:off x="4995863" y="1546225"/>
            <a:ext cx="3968750" cy="1162050"/>
          </a:xfrm>
          <a:prstGeom prst="rect">
            <a:avLst/>
          </a:prstGeom>
          <a:noFill/>
          <a:ln w="9525">
            <a:noFill/>
            <a:miter lim="800000"/>
            <a:headEnd/>
            <a:tailEnd/>
          </a:ln>
        </p:spPr>
      </p:pic>
      <p:sp>
        <p:nvSpPr>
          <p:cNvPr id="13" name="Oval 12"/>
          <p:cNvSpPr/>
          <p:nvPr/>
        </p:nvSpPr>
        <p:spPr>
          <a:xfrm>
            <a:off x="4237038" y="854075"/>
            <a:ext cx="1296987"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2015</a:t>
            </a:r>
          </a:p>
        </p:txBody>
      </p:sp>
      <p:sp>
        <p:nvSpPr>
          <p:cNvPr id="16" name="Oval 15"/>
          <p:cNvSpPr/>
          <p:nvPr/>
        </p:nvSpPr>
        <p:spPr>
          <a:xfrm>
            <a:off x="7667625" y="885825"/>
            <a:ext cx="1296988"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err="1">
                <a:solidFill>
                  <a:schemeClr val="tx1"/>
                </a:solidFill>
              </a:rPr>
              <a:t>FPh</a:t>
            </a:r>
            <a:endParaRPr lang="en-GB" b="1">
              <a:solidFill>
                <a:schemeClr val="tx1"/>
              </a:solidFill>
            </a:endParaRPr>
          </a:p>
        </p:txBody>
      </p:sp>
      <p:sp>
        <p:nvSpPr>
          <p:cNvPr id="23563" name="Rectangle 1"/>
          <p:cNvSpPr>
            <a:spLocks noChangeArrowheads="1"/>
          </p:cNvSpPr>
          <p:nvPr/>
        </p:nvSpPr>
        <p:spPr bwMode="auto">
          <a:xfrm>
            <a:off x="654050" y="2800350"/>
            <a:ext cx="3987800" cy="1570038"/>
          </a:xfrm>
          <a:prstGeom prst="rect">
            <a:avLst/>
          </a:prstGeom>
          <a:solidFill>
            <a:srgbClr val="FFFF00"/>
          </a:solidFill>
          <a:ln w="9525">
            <a:noFill/>
            <a:miter lim="800000"/>
            <a:headEnd/>
            <a:tailEnd/>
          </a:ln>
        </p:spPr>
        <p:txBody>
          <a:bodyPr>
            <a:spAutoFit/>
          </a:bodyPr>
          <a:lstStyle/>
          <a:p>
            <a:r>
              <a:rPr lang="en-GB" altLang="en-US" sz="2400" b="1"/>
              <a:t>Sgiliau Datblygiad Personol a Chymdeithasol, Lles ac Amrywiaeth Diwylliannol</a:t>
            </a:r>
          </a:p>
        </p:txBody>
      </p:sp>
      <p:sp>
        <p:nvSpPr>
          <p:cNvPr id="23564" name="Rectangle 2"/>
          <p:cNvSpPr>
            <a:spLocks noChangeArrowheads="1"/>
          </p:cNvSpPr>
          <p:nvPr/>
        </p:nvSpPr>
        <p:spPr bwMode="auto">
          <a:xfrm>
            <a:off x="4995863" y="2800350"/>
            <a:ext cx="3968750" cy="1570038"/>
          </a:xfrm>
          <a:prstGeom prst="rect">
            <a:avLst/>
          </a:prstGeom>
          <a:solidFill>
            <a:srgbClr val="FFFF00"/>
          </a:solidFill>
          <a:ln w="9525">
            <a:noFill/>
            <a:miter lim="800000"/>
            <a:headEnd/>
            <a:tailEnd/>
          </a:ln>
        </p:spPr>
        <p:txBody>
          <a:bodyPr>
            <a:spAutoFit/>
          </a:bodyPr>
          <a:lstStyle/>
          <a:p>
            <a:r>
              <a:rPr lang="en-GB" altLang="en-US" sz="2400" b="1"/>
              <a:t>Personal and Social Development, </a:t>
            </a:r>
          </a:p>
          <a:p>
            <a:r>
              <a:rPr lang="en-GB" altLang="en-US" sz="2400" b="1"/>
              <a:t>Well-being &amp; Cultural Diversity Skills</a:t>
            </a:r>
          </a:p>
        </p:txBody>
      </p:sp>
      <p:sp>
        <p:nvSpPr>
          <p:cNvPr id="23565" name="Rectangle 4"/>
          <p:cNvSpPr>
            <a:spLocks noChangeArrowheads="1"/>
          </p:cNvSpPr>
          <p:nvPr/>
        </p:nvSpPr>
        <p:spPr bwMode="auto">
          <a:xfrm>
            <a:off x="4983163" y="4462463"/>
            <a:ext cx="3963987" cy="830262"/>
          </a:xfrm>
          <a:prstGeom prst="rect">
            <a:avLst/>
          </a:prstGeom>
          <a:solidFill>
            <a:srgbClr val="FFFF00"/>
          </a:solidFill>
          <a:ln w="9525">
            <a:noFill/>
            <a:miter lim="800000"/>
            <a:headEnd/>
            <a:tailEnd/>
          </a:ln>
        </p:spPr>
        <p:txBody>
          <a:bodyPr>
            <a:spAutoFit/>
          </a:bodyPr>
          <a:lstStyle/>
          <a:p>
            <a:r>
              <a:rPr lang="en-GB" altLang="en-US" sz="2400" b="1"/>
              <a:t>Physical Development Skills</a:t>
            </a:r>
          </a:p>
        </p:txBody>
      </p:sp>
      <p:sp>
        <p:nvSpPr>
          <p:cNvPr id="23566" name="Rectangle 5"/>
          <p:cNvSpPr>
            <a:spLocks noChangeArrowheads="1"/>
          </p:cNvSpPr>
          <p:nvPr/>
        </p:nvSpPr>
        <p:spPr bwMode="auto">
          <a:xfrm>
            <a:off x="654050" y="4468813"/>
            <a:ext cx="3987800" cy="831850"/>
          </a:xfrm>
          <a:prstGeom prst="rect">
            <a:avLst/>
          </a:prstGeom>
          <a:solidFill>
            <a:srgbClr val="FFFF00"/>
          </a:solidFill>
          <a:ln w="9525">
            <a:noFill/>
            <a:miter lim="800000"/>
            <a:headEnd/>
            <a:tailEnd/>
          </a:ln>
        </p:spPr>
        <p:txBody>
          <a:bodyPr>
            <a:spAutoFit/>
          </a:bodyPr>
          <a:lstStyle/>
          <a:p>
            <a:r>
              <a:rPr lang="en-GB" altLang="en-US" sz="2400" b="1"/>
              <a:t>Sgiliau Datblygiad Corfforol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p:cNvPicPr>
            <a:picLocks noChangeAspect="1"/>
          </p:cNvPicPr>
          <p:nvPr/>
        </p:nvPicPr>
        <p:blipFill>
          <a:blip r:embed="rId3"/>
          <a:srcRect l="35057" t="10625" r="35057" b="15549"/>
          <a:stretch>
            <a:fillRect/>
          </a:stretch>
        </p:blipFill>
        <p:spPr bwMode="auto">
          <a:xfrm>
            <a:off x="611188" y="333375"/>
            <a:ext cx="3889375" cy="5400675"/>
          </a:xfrm>
          <a:prstGeom prst="rect">
            <a:avLst/>
          </a:prstGeom>
          <a:noFill/>
          <a:ln w="9525">
            <a:noFill/>
            <a:miter lim="800000"/>
            <a:headEnd/>
            <a:tailEnd/>
          </a:ln>
        </p:spPr>
      </p:pic>
      <p:sp>
        <p:nvSpPr>
          <p:cNvPr id="4" name="Oval 3"/>
          <p:cNvSpPr/>
          <p:nvPr/>
        </p:nvSpPr>
        <p:spPr>
          <a:xfrm>
            <a:off x="1439863" y="476250"/>
            <a:ext cx="2232025" cy="719138"/>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ltLang="en-US">
              <a:solidFill>
                <a:srgbClr val="FFFFFF"/>
              </a:solidFill>
            </a:endParaRPr>
          </a:p>
        </p:txBody>
      </p:sp>
      <p:sp>
        <p:nvSpPr>
          <p:cNvPr id="5" name="Oval 4"/>
          <p:cNvSpPr/>
          <p:nvPr/>
        </p:nvSpPr>
        <p:spPr>
          <a:xfrm>
            <a:off x="1187450" y="4365625"/>
            <a:ext cx="1727200" cy="504825"/>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ltLang="en-US">
              <a:solidFill>
                <a:srgbClr val="FFFFFF"/>
              </a:solidFill>
            </a:endParaRPr>
          </a:p>
        </p:txBody>
      </p:sp>
      <p:pic>
        <p:nvPicPr>
          <p:cNvPr id="25604" name="Picture 1"/>
          <p:cNvPicPr>
            <a:picLocks noChangeAspect="1"/>
          </p:cNvPicPr>
          <p:nvPr/>
        </p:nvPicPr>
        <p:blipFill>
          <a:blip r:embed="rId4"/>
          <a:srcRect l="33397" t="9642" r="35057" b="12595"/>
          <a:stretch>
            <a:fillRect/>
          </a:stretch>
        </p:blipFill>
        <p:spPr bwMode="auto">
          <a:xfrm>
            <a:off x="4787900" y="1020763"/>
            <a:ext cx="4105275" cy="5688012"/>
          </a:xfrm>
          <a:prstGeom prst="rect">
            <a:avLst/>
          </a:prstGeom>
          <a:noFill/>
          <a:ln w="9525">
            <a:noFill/>
            <a:miter lim="800000"/>
            <a:headEnd/>
            <a:tailEnd/>
          </a:ln>
        </p:spPr>
      </p:pic>
      <p:sp>
        <p:nvSpPr>
          <p:cNvPr id="6" name="Oval 5"/>
          <p:cNvSpPr/>
          <p:nvPr/>
        </p:nvSpPr>
        <p:spPr>
          <a:xfrm>
            <a:off x="7308850" y="1171575"/>
            <a:ext cx="2232025" cy="719138"/>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ltLang="en-US">
              <a:solidFill>
                <a:srgbClr val="FFFFFF"/>
              </a:solidFill>
            </a:endParaRPr>
          </a:p>
        </p:txBody>
      </p:sp>
      <p:sp>
        <p:nvSpPr>
          <p:cNvPr id="7" name="Oval 6"/>
          <p:cNvSpPr/>
          <p:nvPr/>
        </p:nvSpPr>
        <p:spPr>
          <a:xfrm>
            <a:off x="5519738" y="5229225"/>
            <a:ext cx="1727200" cy="504825"/>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ltLang="en-US">
              <a:solidFill>
                <a:srgbClr val="FFFF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https://images-na.ssl-images-amazon.com/images/I/41PMl%2B20ZTL._SX349_BO1,204,203,200_.jpg"/>
          <p:cNvPicPr>
            <a:picLocks noChangeAspect="1" noChangeArrowheads="1"/>
          </p:cNvPicPr>
          <p:nvPr/>
        </p:nvPicPr>
        <p:blipFill>
          <a:blip r:embed="rId2"/>
          <a:srcRect/>
          <a:stretch>
            <a:fillRect/>
          </a:stretch>
        </p:blipFill>
        <p:spPr bwMode="auto">
          <a:xfrm>
            <a:off x="3689350" y="2133600"/>
            <a:ext cx="2228850" cy="3168650"/>
          </a:xfrm>
          <a:prstGeom prst="rect">
            <a:avLst/>
          </a:prstGeom>
          <a:noFill/>
          <a:ln w="9525">
            <a:noFill/>
            <a:miter lim="800000"/>
            <a:headEnd/>
            <a:tailEnd/>
          </a:ln>
        </p:spPr>
      </p:pic>
      <p:sp>
        <p:nvSpPr>
          <p:cNvPr id="27650" name="TextBox 1"/>
          <p:cNvSpPr txBox="1">
            <a:spLocks noChangeArrowheads="1"/>
          </p:cNvSpPr>
          <p:nvPr/>
        </p:nvSpPr>
        <p:spPr bwMode="auto">
          <a:xfrm>
            <a:off x="755650" y="260350"/>
            <a:ext cx="2952750" cy="5940425"/>
          </a:xfrm>
          <a:prstGeom prst="rect">
            <a:avLst/>
          </a:prstGeom>
          <a:noFill/>
          <a:ln w="9525">
            <a:noFill/>
            <a:miter lim="800000"/>
            <a:headEnd/>
            <a:tailEnd/>
          </a:ln>
        </p:spPr>
        <p:txBody>
          <a:bodyPr>
            <a:spAutoFit/>
          </a:bodyPr>
          <a:lstStyle/>
          <a:p>
            <a:r>
              <a:rPr lang="en-GB" altLang="en-US" sz="2000"/>
              <a:t>Model o ddysgu trawsgwricwlaidd:</a:t>
            </a:r>
          </a:p>
          <a:p>
            <a:endParaRPr lang="en-GB" altLang="en-US" sz="2000"/>
          </a:p>
          <a:p>
            <a:pPr>
              <a:buFontTx/>
              <a:buAutoNum type="arabicPeriod"/>
            </a:pPr>
            <a:r>
              <a:rPr lang="en-GB" altLang="en-US" sz="2000"/>
              <a:t>Symbolaidd </a:t>
            </a:r>
          </a:p>
          <a:p>
            <a:pPr>
              <a:buFontTx/>
              <a:buAutoNum type="arabicPeriod"/>
            </a:pPr>
            <a:endParaRPr lang="en-GB" altLang="en-US" sz="2000"/>
          </a:p>
          <a:p>
            <a:pPr>
              <a:buFontTx/>
              <a:buAutoNum type="arabicPeriod"/>
            </a:pPr>
            <a:r>
              <a:rPr lang="en-GB" altLang="en-US" sz="2000"/>
              <a:t>Hierarchaidd</a:t>
            </a:r>
          </a:p>
          <a:p>
            <a:pPr>
              <a:buFontTx/>
              <a:buAutoNum type="arabicPeriod"/>
            </a:pPr>
            <a:endParaRPr lang="en-GB" altLang="en-US" sz="2000"/>
          </a:p>
          <a:p>
            <a:pPr>
              <a:buFontTx/>
              <a:buAutoNum type="arabicPeriod"/>
            </a:pPr>
            <a:r>
              <a:rPr lang="en-GB" altLang="en-US" sz="2000"/>
              <a:t>Pwnc unigol trosglwyddadwy</a:t>
            </a:r>
          </a:p>
          <a:p>
            <a:pPr>
              <a:buFontTx/>
              <a:buAutoNum type="arabicPeriod"/>
            </a:pPr>
            <a:endParaRPr lang="en-GB" altLang="en-US" sz="2000"/>
          </a:p>
          <a:p>
            <a:pPr>
              <a:buFontTx/>
              <a:buAutoNum type="arabicPeriod"/>
            </a:pPr>
            <a:r>
              <a:rPr lang="en-GB" altLang="en-US" sz="2000"/>
              <a:t>Thema seiliedig</a:t>
            </a:r>
          </a:p>
          <a:p>
            <a:pPr>
              <a:buFontTx/>
              <a:buAutoNum type="arabicPeriod"/>
            </a:pPr>
            <a:endParaRPr lang="en-GB" altLang="en-US" sz="2000"/>
          </a:p>
          <a:p>
            <a:pPr>
              <a:buFontTx/>
              <a:buAutoNum type="arabicPeriod"/>
            </a:pPr>
            <a:r>
              <a:rPr lang="en-GB" altLang="en-US" sz="2000"/>
              <a:t>Aml ddisgyblaethol</a:t>
            </a:r>
          </a:p>
          <a:p>
            <a:pPr>
              <a:buFontTx/>
              <a:buAutoNum type="arabicPeriod"/>
            </a:pPr>
            <a:endParaRPr lang="en-GB" altLang="en-US" sz="2000"/>
          </a:p>
          <a:p>
            <a:pPr>
              <a:buFontTx/>
              <a:buAutoNum type="arabicPeriod"/>
            </a:pPr>
            <a:r>
              <a:rPr lang="en-GB" altLang="en-US" sz="2000"/>
              <a:t>Rhyng ddisgyblaethol</a:t>
            </a:r>
          </a:p>
          <a:p>
            <a:pPr>
              <a:buFontTx/>
              <a:buAutoNum type="arabicPeriod"/>
            </a:pPr>
            <a:endParaRPr lang="en-GB" altLang="en-US" sz="2000"/>
          </a:p>
          <a:p>
            <a:pPr>
              <a:buFontTx/>
              <a:buAutoNum type="arabicPeriod"/>
            </a:pPr>
            <a:r>
              <a:rPr lang="en-GB" altLang="en-US" sz="2000"/>
              <a:t>Oportiwnistaidd</a:t>
            </a:r>
          </a:p>
          <a:p>
            <a:pPr>
              <a:buFontTx/>
              <a:buAutoNum type="arabicPeriod"/>
            </a:pPr>
            <a:endParaRPr lang="en-GB" altLang="en-US" sz="2000"/>
          </a:p>
          <a:p>
            <a:pPr>
              <a:buFontTx/>
              <a:buAutoNum type="arabicPeriod"/>
            </a:pPr>
            <a:r>
              <a:rPr lang="en-GB" altLang="en-US" sz="2000"/>
              <a:t>Ffocws dwbwl</a:t>
            </a:r>
          </a:p>
        </p:txBody>
      </p:sp>
      <p:sp>
        <p:nvSpPr>
          <p:cNvPr id="27651" name="TextBox 3"/>
          <p:cNvSpPr txBox="1">
            <a:spLocks noChangeArrowheads="1"/>
          </p:cNvSpPr>
          <p:nvPr/>
        </p:nvSpPr>
        <p:spPr bwMode="auto">
          <a:xfrm>
            <a:off x="6111875" y="303213"/>
            <a:ext cx="2952750" cy="5938837"/>
          </a:xfrm>
          <a:prstGeom prst="rect">
            <a:avLst/>
          </a:prstGeom>
          <a:noFill/>
          <a:ln w="9525">
            <a:noFill/>
            <a:miter lim="800000"/>
            <a:headEnd/>
            <a:tailEnd/>
          </a:ln>
        </p:spPr>
        <p:txBody>
          <a:bodyPr>
            <a:spAutoFit/>
          </a:bodyPr>
          <a:lstStyle/>
          <a:p>
            <a:r>
              <a:rPr lang="en-GB" altLang="en-US" sz="2000"/>
              <a:t>Model of cross-curricular learning:</a:t>
            </a:r>
          </a:p>
          <a:p>
            <a:endParaRPr lang="en-GB" altLang="en-US" sz="2000"/>
          </a:p>
          <a:p>
            <a:pPr>
              <a:buFontTx/>
              <a:buAutoNum type="arabicPeriod"/>
            </a:pPr>
            <a:r>
              <a:rPr lang="en-GB" altLang="en-US" sz="2000"/>
              <a:t>Tokenistic</a:t>
            </a:r>
          </a:p>
          <a:p>
            <a:pPr>
              <a:buFontTx/>
              <a:buAutoNum type="arabicPeriod"/>
            </a:pPr>
            <a:endParaRPr lang="en-GB" altLang="en-US" sz="2000"/>
          </a:p>
          <a:p>
            <a:pPr>
              <a:buFontTx/>
              <a:buAutoNum type="arabicPeriod"/>
            </a:pPr>
            <a:r>
              <a:rPr lang="en-GB" altLang="en-US" sz="2000"/>
              <a:t>Hierarchical</a:t>
            </a:r>
          </a:p>
          <a:p>
            <a:pPr>
              <a:buFontTx/>
              <a:buAutoNum type="arabicPeriod"/>
            </a:pPr>
            <a:endParaRPr lang="en-GB" altLang="en-US" sz="2000"/>
          </a:p>
          <a:p>
            <a:pPr>
              <a:buFontTx/>
              <a:buAutoNum type="arabicPeriod"/>
            </a:pPr>
            <a:r>
              <a:rPr lang="en-GB" altLang="en-US" sz="2000"/>
              <a:t>Single transferable subject</a:t>
            </a:r>
          </a:p>
          <a:p>
            <a:pPr>
              <a:buFontTx/>
              <a:buAutoNum type="arabicPeriod"/>
            </a:pPr>
            <a:endParaRPr lang="en-GB" altLang="en-US" sz="2000"/>
          </a:p>
          <a:p>
            <a:pPr>
              <a:buFontTx/>
              <a:buAutoNum type="arabicPeriod"/>
            </a:pPr>
            <a:r>
              <a:rPr lang="en-GB" altLang="en-US" sz="2000"/>
              <a:t>Theme-based</a:t>
            </a:r>
          </a:p>
          <a:p>
            <a:pPr>
              <a:buFontTx/>
              <a:buAutoNum type="arabicPeriod"/>
            </a:pPr>
            <a:endParaRPr lang="en-GB" altLang="en-US" sz="2000"/>
          </a:p>
          <a:p>
            <a:pPr>
              <a:buFontTx/>
              <a:buAutoNum type="arabicPeriod"/>
            </a:pPr>
            <a:r>
              <a:rPr lang="en-GB" altLang="en-US" sz="2000"/>
              <a:t>Multi-disciplinary</a:t>
            </a:r>
          </a:p>
          <a:p>
            <a:pPr>
              <a:buFontTx/>
              <a:buAutoNum type="arabicPeriod"/>
            </a:pPr>
            <a:endParaRPr lang="en-GB" altLang="en-US" sz="2000"/>
          </a:p>
          <a:p>
            <a:pPr>
              <a:buFontTx/>
              <a:buAutoNum type="arabicPeriod"/>
            </a:pPr>
            <a:r>
              <a:rPr lang="en-GB" altLang="en-US" sz="2000"/>
              <a:t>Inter-disciplinary</a:t>
            </a:r>
          </a:p>
          <a:p>
            <a:pPr>
              <a:buFontTx/>
              <a:buAutoNum type="arabicPeriod"/>
            </a:pPr>
            <a:endParaRPr lang="en-GB" altLang="en-US" sz="2000"/>
          </a:p>
          <a:p>
            <a:pPr>
              <a:buFontTx/>
              <a:buAutoNum type="arabicPeriod"/>
            </a:pPr>
            <a:r>
              <a:rPr lang="en-GB" altLang="en-US" sz="2000"/>
              <a:t>Opportunistic</a:t>
            </a:r>
          </a:p>
          <a:p>
            <a:pPr>
              <a:buFontTx/>
              <a:buAutoNum type="arabicPeriod"/>
            </a:pPr>
            <a:endParaRPr lang="en-GB" altLang="en-US" sz="2000"/>
          </a:p>
          <a:p>
            <a:pPr>
              <a:buFontTx/>
              <a:buAutoNum type="arabicPeriod"/>
            </a:pPr>
            <a:r>
              <a:rPr lang="en-GB" altLang="en-US" sz="2000"/>
              <a:t>Double-focus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704850" y="352425"/>
            <a:ext cx="4032250" cy="1631950"/>
          </a:xfrm>
          <a:prstGeom prst="rect">
            <a:avLst/>
          </a:prstGeom>
          <a:noFill/>
          <a:ln w="9525">
            <a:noFill/>
            <a:miter lim="800000"/>
            <a:headEnd/>
            <a:tailEnd/>
          </a:ln>
        </p:spPr>
        <p:txBody>
          <a:bodyPr>
            <a:spAutoFit/>
          </a:bodyPr>
          <a:lstStyle/>
          <a:p>
            <a:r>
              <a:rPr lang="en-GB" altLang="en-US" sz="2000"/>
              <a:t>Sgil Lles: Datblygu dealltwriaeth o’r ffaith bod ymarfer corff a hylendid a’r mathau cywir o fwyd a diod yn bwysig er mwyn cael corff iach.</a:t>
            </a:r>
          </a:p>
        </p:txBody>
      </p:sp>
      <p:sp>
        <p:nvSpPr>
          <p:cNvPr id="28674" name="Rectangle 2"/>
          <p:cNvSpPr>
            <a:spLocks noChangeArrowheads="1"/>
          </p:cNvSpPr>
          <p:nvPr/>
        </p:nvSpPr>
        <p:spPr bwMode="auto">
          <a:xfrm>
            <a:off x="669925" y="2216150"/>
            <a:ext cx="4103688" cy="1938338"/>
          </a:xfrm>
          <a:prstGeom prst="rect">
            <a:avLst/>
          </a:prstGeom>
          <a:noFill/>
          <a:ln w="9525">
            <a:noFill/>
            <a:miter lim="800000"/>
            <a:headEnd/>
            <a:tailEnd/>
          </a:ln>
        </p:spPr>
        <p:txBody>
          <a:bodyPr>
            <a:spAutoFit/>
          </a:bodyPr>
          <a:lstStyle/>
          <a:p>
            <a:r>
              <a:rPr lang="en-GB" altLang="en-US" sz="2000"/>
              <a:t>Sgil Cymdeithasol:Datblygu ymwybyddiaeth o ddiwylliannau gwahanol ac anghenion, safbwyntiau a chredoau amrywiol pobl eraill sy’n perthyn i’w diwylliant hwy a diwylliannau eraill </a:t>
            </a:r>
          </a:p>
        </p:txBody>
      </p:sp>
      <p:pic>
        <p:nvPicPr>
          <p:cNvPr id="28675" name="Picture 2" descr="https://pbs.twimg.com/media/BEQ5Q1gCcAAqFQH.jpg"/>
          <p:cNvPicPr>
            <a:picLocks noChangeAspect="1" noChangeArrowheads="1"/>
          </p:cNvPicPr>
          <p:nvPr/>
        </p:nvPicPr>
        <p:blipFill>
          <a:blip r:embed="rId3"/>
          <a:srcRect/>
          <a:stretch>
            <a:fillRect/>
          </a:stretch>
        </p:blipFill>
        <p:spPr bwMode="auto">
          <a:xfrm>
            <a:off x="860425" y="4154488"/>
            <a:ext cx="3722688" cy="2522537"/>
          </a:xfrm>
          <a:prstGeom prst="rect">
            <a:avLst/>
          </a:prstGeom>
          <a:noFill/>
          <a:ln w="9525">
            <a:noFill/>
            <a:miter lim="800000"/>
            <a:headEnd/>
            <a:tailEnd/>
          </a:ln>
        </p:spPr>
      </p:pic>
      <p:pic>
        <p:nvPicPr>
          <p:cNvPr id="28676" name="Picture 4" descr="http://abermoodle.com/file.php/1/Dydd_Gwyl_Dewi.001.png"/>
          <p:cNvPicPr>
            <a:picLocks noChangeAspect="1" noChangeArrowheads="1"/>
          </p:cNvPicPr>
          <p:nvPr/>
        </p:nvPicPr>
        <p:blipFill>
          <a:blip r:embed="rId4"/>
          <a:srcRect l="3157" t="2507" b="3773"/>
          <a:stretch>
            <a:fillRect/>
          </a:stretch>
        </p:blipFill>
        <p:spPr bwMode="auto">
          <a:xfrm>
            <a:off x="5003800" y="304800"/>
            <a:ext cx="3968750" cy="2879725"/>
          </a:xfrm>
          <a:prstGeom prst="rect">
            <a:avLst/>
          </a:prstGeom>
          <a:noFill/>
          <a:ln w="9525">
            <a:noFill/>
            <a:miter lim="800000"/>
            <a:headEnd/>
            <a:tailEnd/>
          </a:ln>
        </p:spPr>
      </p:pic>
      <p:sp>
        <p:nvSpPr>
          <p:cNvPr id="28677" name="Rectangle 3"/>
          <p:cNvSpPr>
            <a:spLocks noChangeArrowheads="1"/>
          </p:cNvSpPr>
          <p:nvPr/>
        </p:nvSpPr>
        <p:spPr bwMode="auto">
          <a:xfrm>
            <a:off x="4773613" y="3338513"/>
            <a:ext cx="4237037" cy="1631950"/>
          </a:xfrm>
          <a:prstGeom prst="rect">
            <a:avLst/>
          </a:prstGeom>
          <a:noFill/>
          <a:ln w="9525">
            <a:noFill/>
            <a:miter lim="800000"/>
            <a:headEnd/>
            <a:tailEnd/>
          </a:ln>
        </p:spPr>
        <p:txBody>
          <a:bodyPr>
            <a:spAutoFit/>
          </a:bodyPr>
          <a:lstStyle/>
          <a:p>
            <a:r>
              <a:rPr lang="en-GB" altLang="en-US" sz="2000"/>
              <a:t>Well-being skill: Develop an understanding that exercise and hygiene and the right types of food and drink are important for healthy bodies </a:t>
            </a:r>
          </a:p>
        </p:txBody>
      </p:sp>
      <p:sp>
        <p:nvSpPr>
          <p:cNvPr id="28678" name="Rectangle 4"/>
          <p:cNvSpPr>
            <a:spLocks noChangeArrowheads="1"/>
          </p:cNvSpPr>
          <p:nvPr/>
        </p:nvSpPr>
        <p:spPr bwMode="auto">
          <a:xfrm>
            <a:off x="4773613" y="5070475"/>
            <a:ext cx="4046537" cy="1631950"/>
          </a:xfrm>
          <a:prstGeom prst="rect">
            <a:avLst/>
          </a:prstGeom>
          <a:noFill/>
          <a:ln w="9525">
            <a:noFill/>
            <a:miter lim="800000"/>
            <a:headEnd/>
            <a:tailEnd/>
          </a:ln>
        </p:spPr>
        <p:txBody>
          <a:bodyPr>
            <a:spAutoFit/>
          </a:bodyPr>
          <a:lstStyle/>
          <a:p>
            <a:r>
              <a:rPr lang="en-GB" altLang="en-US" sz="2000"/>
              <a:t>Social skill: Develop an awareness of different cultures and the differing needs, views and beliefs of other people in their own and in other cultures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https://images-na.ssl-images-amazon.com/images/I/41PMl%2B20ZTL._SX349_BO1,204,203,200_.jpg"/>
          <p:cNvPicPr>
            <a:picLocks noChangeAspect="1" noChangeArrowheads="1"/>
          </p:cNvPicPr>
          <p:nvPr/>
        </p:nvPicPr>
        <p:blipFill>
          <a:blip r:embed="rId2"/>
          <a:srcRect/>
          <a:stretch>
            <a:fillRect/>
          </a:stretch>
        </p:blipFill>
        <p:spPr bwMode="auto">
          <a:xfrm>
            <a:off x="3689350" y="2133600"/>
            <a:ext cx="2228850" cy="3168650"/>
          </a:xfrm>
          <a:prstGeom prst="rect">
            <a:avLst/>
          </a:prstGeom>
          <a:noFill/>
          <a:ln w="9525">
            <a:noFill/>
            <a:miter lim="800000"/>
            <a:headEnd/>
            <a:tailEnd/>
          </a:ln>
        </p:spPr>
      </p:pic>
      <p:sp>
        <p:nvSpPr>
          <p:cNvPr id="30722" name="TextBox 1"/>
          <p:cNvSpPr txBox="1">
            <a:spLocks noChangeArrowheads="1"/>
          </p:cNvSpPr>
          <p:nvPr/>
        </p:nvSpPr>
        <p:spPr bwMode="auto">
          <a:xfrm>
            <a:off x="755650" y="260350"/>
            <a:ext cx="2952750" cy="5940425"/>
          </a:xfrm>
          <a:prstGeom prst="rect">
            <a:avLst/>
          </a:prstGeom>
          <a:noFill/>
          <a:ln w="9525">
            <a:noFill/>
            <a:miter lim="800000"/>
            <a:headEnd/>
            <a:tailEnd/>
          </a:ln>
        </p:spPr>
        <p:txBody>
          <a:bodyPr>
            <a:spAutoFit/>
          </a:bodyPr>
          <a:lstStyle/>
          <a:p>
            <a:r>
              <a:rPr lang="en-GB" altLang="en-US" sz="2000"/>
              <a:t>Model o ddysgu trawsgwricwlaidd:</a:t>
            </a:r>
          </a:p>
          <a:p>
            <a:endParaRPr lang="en-GB" altLang="en-US" sz="2000"/>
          </a:p>
          <a:p>
            <a:pPr>
              <a:buFontTx/>
              <a:buAutoNum type="arabicPeriod"/>
            </a:pPr>
            <a:r>
              <a:rPr lang="en-GB" altLang="en-US" sz="2000"/>
              <a:t>Symbolaidd </a:t>
            </a:r>
          </a:p>
          <a:p>
            <a:pPr>
              <a:buFontTx/>
              <a:buAutoNum type="arabicPeriod"/>
            </a:pPr>
            <a:endParaRPr lang="en-GB" altLang="en-US" sz="2000"/>
          </a:p>
          <a:p>
            <a:pPr>
              <a:buFontTx/>
              <a:buAutoNum type="arabicPeriod"/>
            </a:pPr>
            <a:r>
              <a:rPr lang="en-GB" altLang="en-US" sz="2000"/>
              <a:t>Hierarchaidd</a:t>
            </a:r>
          </a:p>
          <a:p>
            <a:pPr>
              <a:buFontTx/>
              <a:buAutoNum type="arabicPeriod"/>
            </a:pPr>
            <a:endParaRPr lang="en-GB" altLang="en-US" sz="2000"/>
          </a:p>
          <a:p>
            <a:pPr>
              <a:buFontTx/>
              <a:buAutoNum type="arabicPeriod"/>
            </a:pPr>
            <a:r>
              <a:rPr lang="en-GB" altLang="en-US" sz="2000"/>
              <a:t>Pwnc unigol trosglwyddadwy</a:t>
            </a:r>
          </a:p>
          <a:p>
            <a:pPr>
              <a:buFontTx/>
              <a:buAutoNum type="arabicPeriod"/>
            </a:pPr>
            <a:endParaRPr lang="en-GB" altLang="en-US" sz="2000"/>
          </a:p>
          <a:p>
            <a:pPr>
              <a:buFontTx/>
              <a:buAutoNum type="arabicPeriod"/>
            </a:pPr>
            <a:r>
              <a:rPr lang="en-GB" altLang="en-US" sz="2000"/>
              <a:t>Thema seiliedig</a:t>
            </a:r>
          </a:p>
          <a:p>
            <a:pPr>
              <a:buFontTx/>
              <a:buAutoNum type="arabicPeriod"/>
            </a:pPr>
            <a:endParaRPr lang="en-GB" altLang="en-US" sz="2000"/>
          </a:p>
          <a:p>
            <a:pPr>
              <a:buFontTx/>
              <a:buAutoNum type="arabicPeriod"/>
            </a:pPr>
            <a:r>
              <a:rPr lang="en-GB" altLang="en-US" sz="2000"/>
              <a:t>Aml ddisgyblaethol</a:t>
            </a:r>
          </a:p>
          <a:p>
            <a:pPr>
              <a:buFontTx/>
              <a:buAutoNum type="arabicPeriod"/>
            </a:pPr>
            <a:endParaRPr lang="en-GB" altLang="en-US" sz="2000"/>
          </a:p>
          <a:p>
            <a:pPr>
              <a:buFontTx/>
              <a:buAutoNum type="arabicPeriod"/>
            </a:pPr>
            <a:r>
              <a:rPr lang="en-GB" altLang="en-US" sz="2000"/>
              <a:t>Rhyng ddisgyblaethol</a:t>
            </a:r>
          </a:p>
          <a:p>
            <a:pPr>
              <a:buFontTx/>
              <a:buAutoNum type="arabicPeriod"/>
            </a:pPr>
            <a:endParaRPr lang="en-GB" altLang="en-US" sz="2000"/>
          </a:p>
          <a:p>
            <a:pPr>
              <a:buFontTx/>
              <a:buAutoNum type="arabicPeriod"/>
            </a:pPr>
            <a:r>
              <a:rPr lang="en-GB" altLang="en-US" sz="2000"/>
              <a:t>Oportiwnistaidd</a:t>
            </a:r>
          </a:p>
          <a:p>
            <a:pPr>
              <a:buFontTx/>
              <a:buAutoNum type="arabicPeriod"/>
            </a:pPr>
            <a:endParaRPr lang="en-GB" altLang="en-US" sz="2000"/>
          </a:p>
          <a:p>
            <a:pPr>
              <a:buFontTx/>
              <a:buAutoNum type="arabicPeriod"/>
            </a:pPr>
            <a:r>
              <a:rPr lang="en-GB" altLang="en-US" sz="2000"/>
              <a:t>Ffocws dwbwl</a:t>
            </a:r>
          </a:p>
        </p:txBody>
      </p:sp>
      <p:sp>
        <p:nvSpPr>
          <p:cNvPr id="30723" name="TextBox 3"/>
          <p:cNvSpPr txBox="1">
            <a:spLocks noChangeArrowheads="1"/>
          </p:cNvSpPr>
          <p:nvPr/>
        </p:nvSpPr>
        <p:spPr bwMode="auto">
          <a:xfrm>
            <a:off x="6111875" y="303213"/>
            <a:ext cx="2952750" cy="5938837"/>
          </a:xfrm>
          <a:prstGeom prst="rect">
            <a:avLst/>
          </a:prstGeom>
          <a:noFill/>
          <a:ln w="9525">
            <a:noFill/>
            <a:miter lim="800000"/>
            <a:headEnd/>
            <a:tailEnd/>
          </a:ln>
        </p:spPr>
        <p:txBody>
          <a:bodyPr>
            <a:spAutoFit/>
          </a:bodyPr>
          <a:lstStyle/>
          <a:p>
            <a:r>
              <a:rPr lang="en-GB" altLang="en-US" sz="2000"/>
              <a:t>Model of cross-curricular learning:</a:t>
            </a:r>
          </a:p>
          <a:p>
            <a:endParaRPr lang="en-GB" altLang="en-US" sz="2000"/>
          </a:p>
          <a:p>
            <a:pPr>
              <a:buFontTx/>
              <a:buAutoNum type="arabicPeriod"/>
            </a:pPr>
            <a:r>
              <a:rPr lang="en-GB" altLang="en-US" sz="2000"/>
              <a:t>Tokenistic</a:t>
            </a:r>
          </a:p>
          <a:p>
            <a:pPr>
              <a:buFontTx/>
              <a:buAutoNum type="arabicPeriod"/>
            </a:pPr>
            <a:endParaRPr lang="en-GB" altLang="en-US" sz="2000"/>
          </a:p>
          <a:p>
            <a:pPr>
              <a:buFontTx/>
              <a:buAutoNum type="arabicPeriod"/>
            </a:pPr>
            <a:r>
              <a:rPr lang="en-GB" altLang="en-US" sz="2000"/>
              <a:t>Hierarchical</a:t>
            </a:r>
          </a:p>
          <a:p>
            <a:pPr>
              <a:buFontTx/>
              <a:buAutoNum type="arabicPeriod"/>
            </a:pPr>
            <a:endParaRPr lang="en-GB" altLang="en-US" sz="2000"/>
          </a:p>
          <a:p>
            <a:pPr>
              <a:buFontTx/>
              <a:buAutoNum type="arabicPeriod"/>
            </a:pPr>
            <a:r>
              <a:rPr lang="en-GB" altLang="en-US" sz="2000"/>
              <a:t>Single transferable subject</a:t>
            </a:r>
          </a:p>
          <a:p>
            <a:pPr>
              <a:buFontTx/>
              <a:buAutoNum type="arabicPeriod"/>
            </a:pPr>
            <a:endParaRPr lang="en-GB" altLang="en-US" sz="2000"/>
          </a:p>
          <a:p>
            <a:pPr>
              <a:buFontTx/>
              <a:buAutoNum type="arabicPeriod"/>
            </a:pPr>
            <a:r>
              <a:rPr lang="en-GB" altLang="en-US" sz="2000"/>
              <a:t>Theme-based</a:t>
            </a:r>
          </a:p>
          <a:p>
            <a:pPr>
              <a:buFontTx/>
              <a:buAutoNum type="arabicPeriod"/>
            </a:pPr>
            <a:endParaRPr lang="en-GB" altLang="en-US" sz="2000"/>
          </a:p>
          <a:p>
            <a:pPr>
              <a:buFontTx/>
              <a:buAutoNum type="arabicPeriod"/>
            </a:pPr>
            <a:r>
              <a:rPr lang="en-GB" altLang="en-US" sz="2000"/>
              <a:t>Multi-disciplinary</a:t>
            </a:r>
          </a:p>
          <a:p>
            <a:pPr>
              <a:buFontTx/>
              <a:buAutoNum type="arabicPeriod"/>
            </a:pPr>
            <a:endParaRPr lang="en-GB" altLang="en-US" sz="2000"/>
          </a:p>
          <a:p>
            <a:pPr>
              <a:buFontTx/>
              <a:buAutoNum type="arabicPeriod"/>
            </a:pPr>
            <a:r>
              <a:rPr lang="en-GB" altLang="en-US" sz="2000"/>
              <a:t>Inter-disciplinary</a:t>
            </a:r>
          </a:p>
          <a:p>
            <a:pPr>
              <a:buFontTx/>
              <a:buAutoNum type="arabicPeriod"/>
            </a:pPr>
            <a:endParaRPr lang="en-GB" altLang="en-US" sz="2000"/>
          </a:p>
          <a:p>
            <a:pPr>
              <a:buFontTx/>
              <a:buAutoNum type="arabicPeriod"/>
            </a:pPr>
            <a:r>
              <a:rPr lang="en-GB" altLang="en-US" sz="2000"/>
              <a:t>Opportunistic</a:t>
            </a:r>
          </a:p>
          <a:p>
            <a:pPr>
              <a:buFontTx/>
              <a:buAutoNum type="arabicPeriod"/>
            </a:pPr>
            <a:endParaRPr lang="en-GB" altLang="en-US" sz="2000"/>
          </a:p>
          <a:p>
            <a:pPr>
              <a:buFontTx/>
              <a:buAutoNum type="arabicPeriod"/>
            </a:pPr>
            <a:r>
              <a:rPr lang="en-GB" altLang="en-US" sz="2000"/>
              <a:t>Double-focus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p:cNvPicPr>
            <a:picLocks noChangeAspect="1"/>
          </p:cNvPicPr>
          <p:nvPr/>
        </p:nvPicPr>
        <p:blipFill>
          <a:blip r:embed="rId2"/>
          <a:srcRect/>
          <a:stretch>
            <a:fillRect/>
          </a:stretch>
        </p:blipFill>
        <p:spPr bwMode="auto">
          <a:xfrm>
            <a:off x="971550" y="3141663"/>
            <a:ext cx="2592388" cy="3455987"/>
          </a:xfrm>
          <a:prstGeom prst="rect">
            <a:avLst/>
          </a:prstGeom>
          <a:noFill/>
          <a:ln w="9525">
            <a:noFill/>
            <a:miter lim="800000"/>
            <a:headEnd/>
            <a:tailEnd/>
          </a:ln>
        </p:spPr>
      </p:pic>
      <p:pic>
        <p:nvPicPr>
          <p:cNvPr id="31746" name="Picture 5"/>
          <p:cNvPicPr>
            <a:picLocks noChangeAspect="1"/>
          </p:cNvPicPr>
          <p:nvPr/>
        </p:nvPicPr>
        <p:blipFill>
          <a:blip r:embed="rId3"/>
          <a:srcRect/>
          <a:stretch>
            <a:fillRect/>
          </a:stretch>
        </p:blipFill>
        <p:spPr bwMode="auto">
          <a:xfrm>
            <a:off x="4859338" y="404813"/>
            <a:ext cx="3768725" cy="3168650"/>
          </a:xfrm>
          <a:prstGeom prst="rect">
            <a:avLst/>
          </a:prstGeom>
          <a:noFill/>
          <a:ln w="9525">
            <a:noFill/>
            <a:miter lim="800000"/>
            <a:headEnd/>
            <a:tailEnd/>
          </a:ln>
        </p:spPr>
      </p:pic>
      <p:sp>
        <p:nvSpPr>
          <p:cNvPr id="31747" name="Rectangle 7"/>
          <p:cNvSpPr>
            <a:spLocks noChangeArrowheads="1"/>
          </p:cNvSpPr>
          <p:nvPr/>
        </p:nvSpPr>
        <p:spPr bwMode="auto">
          <a:xfrm>
            <a:off x="3906838" y="3789363"/>
            <a:ext cx="4572000" cy="2584450"/>
          </a:xfrm>
          <a:prstGeom prst="rect">
            <a:avLst/>
          </a:prstGeom>
          <a:noFill/>
          <a:ln w="9525">
            <a:noFill/>
            <a:miter lim="800000"/>
            <a:headEnd/>
            <a:tailEnd/>
          </a:ln>
        </p:spPr>
        <p:txBody>
          <a:bodyPr>
            <a:spAutoFit/>
          </a:bodyPr>
          <a:lstStyle/>
          <a:p>
            <a:r>
              <a:rPr lang="en-US" altLang="en-US">
                <a:solidFill>
                  <a:srgbClr val="2F303A"/>
                </a:solidFill>
                <a:latin typeface="Lato"/>
              </a:rPr>
              <a:t>A witty book on perspective. Lola won’t eat healthy foods until her brother creatively renames them, calling carrots Orange Twiglets from Jupiter, and mashed potatoes Pointy Peaks of Mount Fugi. After reading, have your students come up with other creative fun names for commonly disliked foods or write a story about a time they ate something new and were surprised by it’s taste.</a:t>
            </a:r>
            <a:endParaRPr lang="en-US" altLang="en-US"/>
          </a:p>
        </p:txBody>
      </p:sp>
      <p:sp>
        <p:nvSpPr>
          <p:cNvPr id="2" name="Rectangle 1"/>
          <p:cNvSpPr/>
          <p:nvPr/>
        </p:nvSpPr>
        <p:spPr>
          <a:xfrm>
            <a:off x="790050" y="404664"/>
            <a:ext cx="4070345" cy="2585323"/>
          </a:xfrm>
          <a:prstGeom prst="rect">
            <a:avLst/>
          </a:prstGeom>
          <a:noFill/>
        </p:spPr>
        <p:txBody>
          <a:bodyPr wrap="none">
            <a:spAutoFit/>
          </a:bodyPr>
          <a:lstStyle/>
          <a:p>
            <a:pPr algn="ctr">
              <a:defRPr/>
            </a:pPr>
            <a:r>
              <a:rPr lang="en-US" sz="5400" b="1" dirty="0" err="1">
                <a:ln w="22225">
                  <a:solidFill>
                    <a:schemeClr val="accent2"/>
                  </a:solidFill>
                  <a:prstDash val="solid"/>
                </a:ln>
                <a:solidFill>
                  <a:schemeClr val="accent2">
                    <a:lumMod val="40000"/>
                    <a:lumOff val="60000"/>
                  </a:schemeClr>
                </a:solidFill>
              </a:rPr>
              <a:t>Meddylfryd</a:t>
            </a:r>
            <a:r>
              <a:rPr lang="en-US" sz="5400" b="1" dirty="0">
                <a:ln w="22225">
                  <a:solidFill>
                    <a:schemeClr val="accent2"/>
                  </a:solidFill>
                  <a:prstDash val="solid"/>
                </a:ln>
                <a:solidFill>
                  <a:schemeClr val="accent2">
                    <a:lumMod val="40000"/>
                    <a:lumOff val="60000"/>
                  </a:schemeClr>
                </a:solidFill>
              </a:rPr>
              <a:t> </a:t>
            </a:r>
          </a:p>
          <a:p>
            <a:pPr algn="ctr">
              <a:defRPr/>
            </a:pPr>
            <a:r>
              <a:rPr lang="en-US" sz="5400" b="1" dirty="0">
                <a:ln w="22225">
                  <a:solidFill>
                    <a:schemeClr val="accent2"/>
                  </a:solidFill>
                  <a:prstDash val="solid"/>
                </a:ln>
                <a:solidFill>
                  <a:schemeClr val="accent2">
                    <a:lumMod val="40000"/>
                    <a:lumOff val="60000"/>
                  </a:schemeClr>
                </a:solidFill>
              </a:rPr>
              <a:t>o </a:t>
            </a:r>
          </a:p>
          <a:p>
            <a:pPr algn="ctr">
              <a:defRPr/>
            </a:pPr>
            <a:r>
              <a:rPr lang="en-US" sz="5400" b="1" dirty="0" err="1">
                <a:ln w="22225">
                  <a:solidFill>
                    <a:schemeClr val="accent2"/>
                  </a:solidFill>
                  <a:prstDash val="solid"/>
                </a:ln>
                <a:solidFill>
                  <a:schemeClr val="accent2">
                    <a:lumMod val="40000"/>
                    <a:lumOff val="60000"/>
                  </a:schemeClr>
                </a:solidFill>
              </a:rPr>
              <a:t>Dwf</a:t>
            </a:r>
            <a:endParaRPr lang="en-US" sz="5400" b="1" dirty="0">
              <a:ln w="22225">
                <a:solidFill>
                  <a:schemeClr val="accent2"/>
                </a:solidFill>
                <a:prstDash val="solid"/>
              </a:ln>
              <a:solidFill>
                <a:schemeClr val="accent2">
                  <a:lumMod val="40000"/>
                  <a:lumOff val="60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Pobl Pentre Bach: Coblyn o Broblem!"/>
          <p:cNvPicPr>
            <a:picLocks noChangeAspect="1" noChangeArrowheads="1"/>
          </p:cNvPicPr>
          <p:nvPr/>
        </p:nvPicPr>
        <p:blipFill>
          <a:blip r:embed="rId2"/>
          <a:srcRect/>
          <a:stretch>
            <a:fillRect/>
          </a:stretch>
        </p:blipFill>
        <p:spPr bwMode="auto">
          <a:xfrm>
            <a:off x="585788" y="260350"/>
            <a:ext cx="2879725" cy="2881313"/>
          </a:xfrm>
          <a:prstGeom prst="rect">
            <a:avLst/>
          </a:prstGeom>
          <a:noFill/>
          <a:ln w="9525">
            <a:noFill/>
            <a:miter lim="800000"/>
            <a:headEnd/>
            <a:tailEnd/>
          </a:ln>
        </p:spPr>
      </p:pic>
      <p:pic>
        <p:nvPicPr>
          <p:cNvPr id="32770" name="Picture 4" descr="Rapsgaliwn - O Ble Mae Llaeth yn Dod? Raplyfr 1"/>
          <p:cNvPicPr>
            <a:picLocks noChangeAspect="1" noChangeArrowheads="1"/>
          </p:cNvPicPr>
          <p:nvPr/>
        </p:nvPicPr>
        <p:blipFill>
          <a:blip r:embed="rId3"/>
          <a:srcRect/>
          <a:stretch>
            <a:fillRect/>
          </a:stretch>
        </p:blipFill>
        <p:spPr bwMode="auto">
          <a:xfrm>
            <a:off x="900113" y="2781300"/>
            <a:ext cx="3203575" cy="3357563"/>
          </a:xfrm>
          <a:prstGeom prst="rect">
            <a:avLst/>
          </a:prstGeom>
          <a:noFill/>
          <a:ln w="9525">
            <a:noFill/>
            <a:miter lim="800000"/>
            <a:headEnd/>
            <a:tailEnd/>
          </a:ln>
        </p:spPr>
      </p:pic>
      <p:pic>
        <p:nvPicPr>
          <p:cNvPr id="32771" name="Picture 6" descr="Archwilio Pam: Bara"/>
          <p:cNvPicPr>
            <a:picLocks noChangeAspect="1" noChangeArrowheads="1"/>
          </p:cNvPicPr>
          <p:nvPr/>
        </p:nvPicPr>
        <p:blipFill>
          <a:blip r:embed="rId4"/>
          <a:srcRect/>
          <a:stretch>
            <a:fillRect/>
          </a:stretch>
        </p:blipFill>
        <p:spPr bwMode="auto">
          <a:xfrm>
            <a:off x="107950" y="4616450"/>
            <a:ext cx="2965450" cy="2089150"/>
          </a:xfrm>
          <a:prstGeom prst="rect">
            <a:avLst/>
          </a:prstGeom>
          <a:noFill/>
          <a:ln w="9525">
            <a:noFill/>
            <a:miter lim="800000"/>
            <a:headEnd/>
            <a:tailEnd/>
          </a:ln>
        </p:spPr>
      </p:pic>
      <p:pic>
        <p:nvPicPr>
          <p:cNvPr id="32772" name="Picture 12" descr="https://images-na.ssl-images-amazon.com/images/I/51ELK0%2BHG2L._SX494_BO1,204,203,200_.jpg"/>
          <p:cNvPicPr>
            <a:picLocks noChangeAspect="1" noChangeArrowheads="1"/>
          </p:cNvPicPr>
          <p:nvPr/>
        </p:nvPicPr>
        <p:blipFill>
          <a:blip r:embed="rId5"/>
          <a:srcRect/>
          <a:stretch>
            <a:fillRect/>
          </a:stretch>
        </p:blipFill>
        <p:spPr bwMode="auto">
          <a:xfrm>
            <a:off x="6249988" y="614363"/>
            <a:ext cx="2662237" cy="2684462"/>
          </a:xfrm>
          <a:prstGeom prst="rect">
            <a:avLst/>
          </a:prstGeom>
          <a:noFill/>
          <a:ln w="9525">
            <a:noFill/>
            <a:miter lim="800000"/>
            <a:headEnd/>
            <a:tailEnd/>
          </a:ln>
        </p:spPr>
      </p:pic>
      <p:pic>
        <p:nvPicPr>
          <p:cNvPr id="32773" name="Picture 14" descr="https://images-na.ssl-images-amazon.com/images/I/51qa-WsHkVL._SX496_BO1,204,203,200_.jpg"/>
          <p:cNvPicPr>
            <a:picLocks noChangeAspect="1" noChangeArrowheads="1"/>
          </p:cNvPicPr>
          <p:nvPr/>
        </p:nvPicPr>
        <p:blipFill>
          <a:blip r:embed="rId6"/>
          <a:srcRect/>
          <a:stretch>
            <a:fillRect/>
          </a:stretch>
        </p:blipFill>
        <p:spPr bwMode="auto">
          <a:xfrm>
            <a:off x="6208713" y="260350"/>
            <a:ext cx="2703512" cy="2713038"/>
          </a:xfrm>
          <a:prstGeom prst="rect">
            <a:avLst/>
          </a:prstGeom>
          <a:noFill/>
          <a:ln w="9525">
            <a:noFill/>
            <a:miter lim="800000"/>
            <a:headEnd/>
            <a:tailEnd/>
          </a:ln>
        </p:spPr>
      </p:pic>
      <p:pic>
        <p:nvPicPr>
          <p:cNvPr id="32774" name="Picture 16" descr="https://images-na.ssl-images-amazon.com/images/I/51ixKzfeUeL._SY495_BO1,204,203,200_.jpg"/>
          <p:cNvPicPr>
            <a:picLocks noChangeAspect="1" noChangeArrowheads="1"/>
          </p:cNvPicPr>
          <p:nvPr/>
        </p:nvPicPr>
        <p:blipFill>
          <a:blip r:embed="rId7"/>
          <a:srcRect/>
          <a:stretch>
            <a:fillRect/>
          </a:stretch>
        </p:blipFill>
        <p:spPr bwMode="auto">
          <a:xfrm>
            <a:off x="5849938" y="3430588"/>
            <a:ext cx="3082925" cy="3063875"/>
          </a:xfrm>
          <a:prstGeom prst="rect">
            <a:avLst/>
          </a:prstGeom>
          <a:noFill/>
          <a:ln w="9525">
            <a:noFill/>
            <a:miter lim="800000"/>
            <a:headEnd/>
            <a:tailEnd/>
          </a:ln>
        </p:spPr>
      </p:pic>
      <p:pic>
        <p:nvPicPr>
          <p:cNvPr id="32775" name="Picture 18" descr="Gwerth y Byd"/>
          <p:cNvPicPr>
            <a:picLocks noChangeAspect="1" noChangeArrowheads="1"/>
          </p:cNvPicPr>
          <p:nvPr/>
        </p:nvPicPr>
        <p:blipFill>
          <a:blip r:embed="rId8"/>
          <a:srcRect/>
          <a:stretch>
            <a:fillRect/>
          </a:stretch>
        </p:blipFill>
        <p:spPr bwMode="auto">
          <a:xfrm>
            <a:off x="3873500" y="4362450"/>
            <a:ext cx="2381250" cy="2381250"/>
          </a:xfrm>
          <a:prstGeom prst="rect">
            <a:avLst/>
          </a:prstGeom>
          <a:noFill/>
          <a:ln w="9525">
            <a:noFill/>
            <a:miter lim="800000"/>
            <a:headEnd/>
            <a:tailEnd/>
          </a:ln>
        </p:spPr>
      </p:pic>
      <p:pic>
        <p:nvPicPr>
          <p:cNvPr id="32776" name="Picture 20" descr="https://images-na.ssl-images-amazon.com/images/I/61qw1Li4AVL._SX488_BO1,204,203,200_.jpg"/>
          <p:cNvPicPr>
            <a:picLocks noChangeAspect="1" noChangeArrowheads="1"/>
          </p:cNvPicPr>
          <p:nvPr/>
        </p:nvPicPr>
        <p:blipFill>
          <a:blip r:embed="rId9"/>
          <a:srcRect/>
          <a:stretch>
            <a:fillRect/>
          </a:stretch>
        </p:blipFill>
        <p:spPr bwMode="auto">
          <a:xfrm>
            <a:off x="3686175" y="100013"/>
            <a:ext cx="2301875" cy="2347912"/>
          </a:xfrm>
          <a:prstGeom prst="rect">
            <a:avLst/>
          </a:prstGeom>
          <a:noFill/>
          <a:ln w="9525">
            <a:noFill/>
            <a:miter lim="800000"/>
            <a:headEnd/>
            <a:tailEnd/>
          </a:ln>
        </p:spPr>
      </p:pic>
      <p:pic>
        <p:nvPicPr>
          <p:cNvPr id="32777" name="Picture 22" descr="Bwyd, Bwyd, Bwyd (Llyfr Mawr)"/>
          <p:cNvPicPr>
            <a:picLocks noChangeAspect="1" noChangeArrowheads="1"/>
          </p:cNvPicPr>
          <p:nvPr/>
        </p:nvPicPr>
        <p:blipFill>
          <a:blip r:embed="rId10"/>
          <a:srcRect/>
          <a:stretch>
            <a:fillRect/>
          </a:stretch>
        </p:blipFill>
        <p:spPr bwMode="auto">
          <a:xfrm>
            <a:off x="3789363" y="2257425"/>
            <a:ext cx="1636712" cy="20828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46225" y="188913"/>
            <a:ext cx="5875338" cy="3298825"/>
          </a:xfrm>
        </p:spPr>
      </p:pic>
      <p:sp>
        <p:nvSpPr>
          <p:cNvPr id="5" name="Rectangle 4"/>
          <p:cNvSpPr/>
          <p:nvPr/>
        </p:nvSpPr>
        <p:spPr>
          <a:xfrm>
            <a:off x="6018213" y="3643313"/>
            <a:ext cx="2801937" cy="1939925"/>
          </a:xfrm>
          <a:prstGeom prst="rect">
            <a:avLst/>
          </a:prstGeom>
          <a:ln w="12700">
            <a:solidFill>
              <a:schemeClr val="accent6"/>
            </a:solidFill>
          </a:ln>
        </p:spPr>
        <p:txBody>
          <a:bodyPr>
            <a:spAutoFit/>
          </a:bodyPr>
          <a:lstStyle/>
          <a:p>
            <a:r>
              <a:rPr lang="en-US" altLang="en-US" sz="1200">
                <a:solidFill>
                  <a:srgbClr val="2F303A"/>
                </a:solidFill>
                <a:latin typeface="Lato"/>
              </a:rPr>
              <a:t>A witty book on perspective. Lola won’t eat healthy foods until her brother creatively renames them, calling carrots Orange Twiglets from Jupiter, and mashed potatoes Pointy Peaks of Mount Fugi. After reading, have your students come up with other creative fun names for commonly disliked foods or write a story about a time they ate something new and were surprised by it’s taste.</a:t>
            </a:r>
            <a:endParaRPr lang="en-US" altLang="en-US" sz="1200"/>
          </a:p>
        </p:txBody>
      </p:sp>
      <p:sp>
        <p:nvSpPr>
          <p:cNvPr id="6" name="Rectangle 5"/>
          <p:cNvSpPr/>
          <p:nvPr/>
        </p:nvSpPr>
        <p:spPr>
          <a:xfrm>
            <a:off x="711200" y="3629025"/>
            <a:ext cx="2490788" cy="1954213"/>
          </a:xfrm>
          <a:prstGeom prst="rect">
            <a:avLst/>
          </a:prstGeom>
          <a:ln w="12700">
            <a:solidFill>
              <a:schemeClr val="accent6"/>
            </a:solidFill>
          </a:ln>
        </p:spPr>
        <p:txBody>
          <a:bodyPr>
            <a:spAutoFit/>
          </a:bodyPr>
          <a:lstStyle/>
          <a:p>
            <a:r>
              <a:rPr lang="en-US" altLang="en-US" sz="1100">
                <a:solidFill>
                  <a:srgbClr val="2F303A"/>
                </a:solidFill>
                <a:latin typeface="Lato"/>
              </a:rPr>
              <a:t>One of the best parts of a young child’s day is opening a lunchbox and diving in. But how did that delicious food get there? From planting wheat to mixing dough, climbing trees to machine-squeezing fruit, picking cocoa pods to stirring a vat of melted bliss, here is a clear, engaging look at the steps involved in producing some common foods. Health tips and a peek at basic food groups complete the menu.</a:t>
            </a:r>
            <a:endParaRPr lang="en-US" altLang="en-US" sz="1100"/>
          </a:p>
        </p:txBody>
      </p:sp>
      <p:sp>
        <p:nvSpPr>
          <p:cNvPr id="7" name="Rectangle 6"/>
          <p:cNvSpPr/>
          <p:nvPr/>
        </p:nvSpPr>
        <p:spPr>
          <a:xfrm>
            <a:off x="3314700" y="3643313"/>
            <a:ext cx="2592388" cy="2124075"/>
          </a:xfrm>
          <a:prstGeom prst="rect">
            <a:avLst/>
          </a:prstGeom>
          <a:ln w="12700">
            <a:solidFill>
              <a:schemeClr val="accent6"/>
            </a:solidFill>
          </a:ln>
        </p:spPr>
        <p:txBody>
          <a:bodyPr>
            <a:spAutoFit/>
          </a:bodyPr>
          <a:lstStyle/>
          <a:p>
            <a:r>
              <a:rPr lang="en-US" altLang="en-US" sz="1100">
                <a:solidFill>
                  <a:srgbClr val="2F303A"/>
                </a:solidFill>
                <a:latin typeface="Lato"/>
              </a:rPr>
              <a:t>An apple pie is easy to make…if the market is open. But if the market is closed, the world becomes your grocery store. This deliciously silly recipe for apple pie takes readers around the globe to gather ingredients. First hop a steamboat to Italy for the finest semolina wheat. Then hitch a ride to England and hijack a cow for the freshest possible milk. And, oh yes! Don’t forget to go apple picking in Vermont! A simple recipe for apple pie is included. (Amazon Description)</a:t>
            </a:r>
            <a:endParaRPr lang="en-US" altLang="en-US" sz="1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2988" y="4149725"/>
            <a:ext cx="2603500" cy="2260600"/>
          </a:xfrm>
          <a:ln w="12700">
            <a:solidFill>
              <a:schemeClr val="accent6"/>
            </a:solidFill>
          </a:ln>
        </p:spPr>
        <p:txBody>
          <a:bodyPr/>
          <a:lstStyle/>
          <a:p>
            <a:pPr marL="0" indent="0">
              <a:buFontTx/>
              <a:buNone/>
              <a:defRPr/>
            </a:pPr>
            <a:r>
              <a:rPr lang="en-US" sz="1200" dirty="0"/>
              <a:t>After reading this book, even your pickiest eater students will think meatloaf and mashed potatoes sounds pretty good. Boys especially will love this wacky book on some of the crazy things people from around the world eat. It’s educational, entertaining, and down right disgusting.</a:t>
            </a:r>
          </a:p>
        </p:txBody>
      </p:sp>
      <p:pic>
        <p:nvPicPr>
          <p:cNvPr id="34818" name="Picture 3"/>
          <p:cNvPicPr>
            <a:picLocks noChangeAspect="1"/>
          </p:cNvPicPr>
          <p:nvPr/>
        </p:nvPicPr>
        <p:blipFill>
          <a:blip r:embed="rId2"/>
          <a:srcRect/>
          <a:stretch>
            <a:fillRect/>
          </a:stretch>
        </p:blipFill>
        <p:spPr bwMode="auto">
          <a:xfrm>
            <a:off x="1042988" y="476250"/>
            <a:ext cx="2800350" cy="3529013"/>
          </a:xfrm>
          <a:prstGeom prst="rect">
            <a:avLst/>
          </a:prstGeom>
          <a:noFill/>
          <a:ln w="9525">
            <a:noFill/>
            <a:miter lim="800000"/>
            <a:headEnd/>
            <a:tailEnd/>
          </a:ln>
        </p:spPr>
      </p:pic>
      <p:sp>
        <p:nvSpPr>
          <p:cNvPr id="9" name="Rectangle 8"/>
          <p:cNvSpPr/>
          <p:nvPr/>
        </p:nvSpPr>
        <p:spPr>
          <a:xfrm>
            <a:off x="5076825" y="3932238"/>
            <a:ext cx="2573338" cy="2493962"/>
          </a:xfrm>
          <a:prstGeom prst="rect">
            <a:avLst/>
          </a:prstGeom>
          <a:ln w="12700">
            <a:solidFill>
              <a:schemeClr val="accent6"/>
            </a:solidFill>
          </a:ln>
        </p:spPr>
        <p:txBody>
          <a:bodyPr>
            <a:spAutoFit/>
          </a:bodyPr>
          <a:lstStyle/>
          <a:p>
            <a:r>
              <a:rPr lang="en-US" altLang="en-US" sz="1200">
                <a:solidFill>
                  <a:srgbClr val="2F303A"/>
                </a:solidFill>
                <a:latin typeface="Lato"/>
              </a:rPr>
              <a:t>“The Boy Who Loved Broccoli” is a humorous tale about Baxter, a boy who enjoys eating broccoli so much that it gives him super powers. After jumping over mountains and splashing through lakes, he goes on to perform superhero good deeds and convinces others to indulge in the delicious green veggie, only to find out that they become filled with super powers as well. Find out what happens next when Baxter finds himself in a bit of trouble! (Amazon Description)</a:t>
            </a:r>
            <a:endParaRPr lang="en-US" altLang="en-US" sz="1200"/>
          </a:p>
        </p:txBody>
      </p:sp>
      <p:pic>
        <p:nvPicPr>
          <p:cNvPr id="34820" name="Picture 9"/>
          <p:cNvPicPr>
            <a:picLocks noChangeAspect="1"/>
          </p:cNvPicPr>
          <p:nvPr/>
        </p:nvPicPr>
        <p:blipFill>
          <a:blip r:embed="rId3"/>
          <a:srcRect/>
          <a:stretch>
            <a:fillRect/>
          </a:stretch>
        </p:blipFill>
        <p:spPr bwMode="auto">
          <a:xfrm>
            <a:off x="4787900" y="476250"/>
            <a:ext cx="3306763" cy="3284538"/>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4"/>
          <p:cNvPicPr>
            <a:picLocks noChangeAspect="1"/>
          </p:cNvPicPr>
          <p:nvPr/>
        </p:nvPicPr>
        <p:blipFill>
          <a:blip r:embed="rId2"/>
          <a:srcRect/>
          <a:stretch>
            <a:fillRect/>
          </a:stretch>
        </p:blipFill>
        <p:spPr bwMode="auto">
          <a:xfrm>
            <a:off x="6200775" y="584200"/>
            <a:ext cx="1857375" cy="2570163"/>
          </a:xfrm>
          <a:prstGeom prst="rect">
            <a:avLst/>
          </a:prstGeom>
          <a:noFill/>
          <a:ln w="9525">
            <a:noFill/>
            <a:miter lim="800000"/>
            <a:headEnd/>
            <a:tailEnd/>
          </a:ln>
        </p:spPr>
      </p:pic>
      <p:pic>
        <p:nvPicPr>
          <p:cNvPr id="35842" name="Picture 6"/>
          <p:cNvPicPr>
            <a:picLocks noChangeAspect="1"/>
          </p:cNvPicPr>
          <p:nvPr/>
        </p:nvPicPr>
        <p:blipFill>
          <a:blip r:embed="rId3"/>
          <a:srcRect/>
          <a:stretch>
            <a:fillRect/>
          </a:stretch>
        </p:blipFill>
        <p:spPr bwMode="auto">
          <a:xfrm>
            <a:off x="3552825" y="633413"/>
            <a:ext cx="2176463" cy="2520950"/>
          </a:xfrm>
          <a:prstGeom prst="rect">
            <a:avLst/>
          </a:prstGeom>
          <a:noFill/>
          <a:ln w="9525">
            <a:noFill/>
            <a:miter lim="800000"/>
            <a:headEnd/>
            <a:tailEnd/>
          </a:ln>
        </p:spPr>
      </p:pic>
      <p:pic>
        <p:nvPicPr>
          <p:cNvPr id="35843" name="Picture 9"/>
          <p:cNvPicPr>
            <a:picLocks noChangeAspect="1"/>
          </p:cNvPicPr>
          <p:nvPr/>
        </p:nvPicPr>
        <p:blipFill>
          <a:blip r:embed="rId4"/>
          <a:srcRect/>
          <a:stretch>
            <a:fillRect/>
          </a:stretch>
        </p:blipFill>
        <p:spPr bwMode="auto">
          <a:xfrm>
            <a:off x="1120775" y="584200"/>
            <a:ext cx="1931988" cy="2570163"/>
          </a:xfrm>
          <a:prstGeom prst="rect">
            <a:avLst/>
          </a:prstGeom>
          <a:noFill/>
          <a:ln w="9525">
            <a:noFill/>
            <a:miter lim="800000"/>
            <a:headEnd/>
            <a:tailEnd/>
          </a:ln>
        </p:spPr>
      </p:pic>
      <p:sp>
        <p:nvSpPr>
          <p:cNvPr id="35844" name="Rectangle 10"/>
          <p:cNvSpPr>
            <a:spLocks noChangeArrowheads="1"/>
          </p:cNvSpPr>
          <p:nvPr/>
        </p:nvSpPr>
        <p:spPr bwMode="auto">
          <a:xfrm>
            <a:off x="1120775" y="4060825"/>
            <a:ext cx="1727200" cy="1754188"/>
          </a:xfrm>
          <a:prstGeom prst="rect">
            <a:avLst/>
          </a:prstGeom>
          <a:noFill/>
          <a:ln w="9525">
            <a:noFill/>
            <a:miter lim="800000"/>
            <a:headEnd/>
            <a:tailEnd/>
          </a:ln>
        </p:spPr>
        <p:txBody>
          <a:bodyPr>
            <a:spAutoFit/>
          </a:bodyPr>
          <a:lstStyle/>
          <a:p>
            <a:r>
              <a:rPr lang="en-US" altLang="en-US" b="1"/>
              <a:t>Books for younger children: Pre-school to 12 years (click on book).</a:t>
            </a:r>
          </a:p>
        </p:txBody>
      </p:sp>
      <p:pic>
        <p:nvPicPr>
          <p:cNvPr id="35845" name="Picture 11">
            <a:hlinkClick r:id="rId5"/>
          </p:cNvPr>
          <p:cNvPicPr>
            <a:picLocks noChangeAspect="1"/>
          </p:cNvPicPr>
          <p:nvPr/>
        </p:nvPicPr>
        <p:blipFill>
          <a:blip r:embed="rId6"/>
          <a:srcRect/>
          <a:stretch>
            <a:fillRect/>
          </a:stretch>
        </p:blipFill>
        <p:spPr bwMode="auto">
          <a:xfrm>
            <a:off x="3365500" y="4076700"/>
            <a:ext cx="2552700" cy="15494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0113" y="404813"/>
            <a:ext cx="7499350" cy="4641850"/>
          </a:xfrm>
        </p:spPr>
        <p:txBody>
          <a:bodyPr>
            <a:normAutofit/>
          </a:bodyPr>
          <a:lstStyle/>
          <a:p>
            <a:pPr marL="0" indent="0">
              <a:lnSpc>
                <a:spcPct val="90000"/>
              </a:lnSpc>
              <a:buFontTx/>
              <a:buNone/>
            </a:pPr>
            <a:r>
              <a:rPr lang="en-GB" altLang="en-US" smtClean="0"/>
              <a:t>Essential to any consideration of a more thematic or cross-curricular approach towards curriculum opportunity is the idea that one theme may offer wide opportunities for quality learning in several subject areas, thus supposedly saving time and repetition, while allowing for wider and more cohesive learning experiences, with greater consideration of how children learn. </a:t>
            </a:r>
            <a:endParaRPr lang="cy-GB" altLang="en-US" smtClean="0"/>
          </a:p>
        </p:txBody>
      </p:sp>
      <p:sp>
        <p:nvSpPr>
          <p:cNvPr id="36866" name="Rectangle 4"/>
          <p:cNvSpPr>
            <a:spLocks noChangeArrowheads="1"/>
          </p:cNvSpPr>
          <p:nvPr/>
        </p:nvSpPr>
        <p:spPr bwMode="auto">
          <a:xfrm>
            <a:off x="911225" y="5664200"/>
            <a:ext cx="7942263" cy="1016000"/>
          </a:xfrm>
          <a:prstGeom prst="rect">
            <a:avLst/>
          </a:prstGeom>
          <a:noFill/>
          <a:ln w="9525">
            <a:noFill/>
            <a:miter lim="800000"/>
            <a:headEnd/>
            <a:tailEnd/>
          </a:ln>
        </p:spPr>
        <p:txBody>
          <a:bodyPr>
            <a:spAutoFit/>
          </a:bodyPr>
          <a:lstStyle/>
          <a:p>
            <a:r>
              <a:rPr lang="en-GB" altLang="en-US" sz="2000"/>
              <a:t>Rowley, C. a Cooper, H. (2010) </a:t>
            </a:r>
            <a:r>
              <a:rPr lang="en-GB" altLang="en-US" sz="2000" i="1"/>
              <a:t>Cross-curricular Approaches to Teaching and Learning. </a:t>
            </a:r>
            <a:r>
              <a:rPr lang="en-GB" altLang="en-US" sz="2000"/>
              <a:t>London: Sage Publications.</a:t>
            </a:r>
          </a:p>
          <a:p>
            <a:endParaRPr lang="en-GB" altLang="en-US" sz="2000" i="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82638" y="-268288"/>
            <a:ext cx="3317875" cy="771526"/>
          </a:xfrm>
        </p:spPr>
        <p:txBody>
          <a:bodyPr/>
          <a:lstStyle/>
          <a:p>
            <a:pPr eaLnBrk="1" hangingPunct="1"/>
            <a:r>
              <a:rPr lang="cy-GB" altLang="en-US" sz="2400" smtClean="0"/>
              <a:t/>
            </a:r>
            <a:br>
              <a:rPr lang="cy-GB" altLang="en-US" sz="2400" smtClean="0"/>
            </a:br>
            <a:r>
              <a:rPr lang="cy-GB" altLang="en-US" sz="2400" smtClean="0"/>
              <a:t>Cwricwlwm Presennol</a:t>
            </a:r>
            <a:endParaRPr lang="en-US" altLang="en-US" sz="2400" smtClean="0">
              <a:solidFill>
                <a:schemeClr val="tx1"/>
              </a:solidFill>
            </a:endParaRPr>
          </a:p>
        </p:txBody>
      </p:sp>
      <p:sp>
        <p:nvSpPr>
          <p:cNvPr id="8" name="Rectangle 7"/>
          <p:cNvSpPr/>
          <p:nvPr/>
        </p:nvSpPr>
        <p:spPr>
          <a:xfrm>
            <a:off x="476643" y="5961748"/>
            <a:ext cx="4368515" cy="923330"/>
          </a:xfrm>
          <a:prstGeom prst="rect">
            <a:avLst/>
          </a:prstGeom>
          <a:noFill/>
        </p:spPr>
        <p:txBody>
          <a:bodyPr>
            <a:spAutoFit/>
          </a:bodyPr>
          <a:lstStyle/>
          <a:p>
            <a:pPr algn="ctr" eaLnBrk="1" hangingPunct="1">
              <a:defRPr/>
            </a:pPr>
            <a:r>
              <a:rPr lang="en-US" sz="5400" b="1">
                <a:ln w="22225">
                  <a:solidFill>
                    <a:schemeClr val="accent2"/>
                  </a:solidFill>
                  <a:prstDash val="solid"/>
                </a:ln>
                <a:solidFill>
                  <a:srgbClr val="006600"/>
                </a:solidFill>
              </a:rPr>
              <a:t> + </a:t>
            </a:r>
            <a:r>
              <a:rPr lang="en-US" sz="2400" b="1" err="1">
                <a:ln w="22225">
                  <a:solidFill>
                    <a:schemeClr val="accent2"/>
                  </a:solidFill>
                  <a:prstDash val="solid"/>
                </a:ln>
                <a:solidFill>
                  <a:srgbClr val="006600"/>
                </a:solidFill>
              </a:rPr>
              <a:t>Sgiliau</a:t>
            </a:r>
            <a:r>
              <a:rPr lang="en-US" sz="2400" b="1">
                <a:ln w="22225">
                  <a:solidFill>
                    <a:schemeClr val="accent2"/>
                  </a:solidFill>
                  <a:prstDash val="solid"/>
                </a:ln>
                <a:solidFill>
                  <a:srgbClr val="006600"/>
                </a:solidFill>
              </a:rPr>
              <a:t> </a:t>
            </a:r>
            <a:r>
              <a:rPr lang="en-US" sz="2400" b="1" err="1">
                <a:ln w="22225">
                  <a:solidFill>
                    <a:schemeClr val="accent2"/>
                  </a:solidFill>
                  <a:prstDash val="solid"/>
                </a:ln>
                <a:solidFill>
                  <a:srgbClr val="006600"/>
                </a:solidFill>
              </a:rPr>
              <a:t>Llythrennedd</a:t>
            </a:r>
            <a:r>
              <a:rPr lang="en-US" sz="2400" b="1">
                <a:ln w="22225">
                  <a:solidFill>
                    <a:schemeClr val="accent2"/>
                  </a:solidFill>
                  <a:prstDash val="solid"/>
                </a:ln>
                <a:solidFill>
                  <a:srgbClr val="006600"/>
                </a:solidFill>
              </a:rPr>
              <a:t> </a:t>
            </a:r>
          </a:p>
        </p:txBody>
      </p:sp>
      <p:sp>
        <p:nvSpPr>
          <p:cNvPr id="11" name="Oval 10"/>
          <p:cNvSpPr/>
          <p:nvPr/>
        </p:nvSpPr>
        <p:spPr>
          <a:xfrm>
            <a:off x="4214813" y="176213"/>
            <a:ext cx="1296987" cy="7191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2008</a:t>
            </a:r>
          </a:p>
        </p:txBody>
      </p:sp>
      <p:sp>
        <p:nvSpPr>
          <p:cNvPr id="37892" name="Rectangle 4"/>
          <p:cNvSpPr>
            <a:spLocks noChangeArrowheads="1"/>
          </p:cNvSpPr>
          <p:nvPr/>
        </p:nvSpPr>
        <p:spPr bwMode="auto">
          <a:xfrm>
            <a:off x="9612313" y="579438"/>
            <a:ext cx="1441450" cy="369887"/>
          </a:xfrm>
          <a:prstGeom prst="rect">
            <a:avLst/>
          </a:prstGeom>
          <a:noFill/>
          <a:ln w="9525">
            <a:noFill/>
            <a:miter lim="800000"/>
            <a:headEnd/>
            <a:tailEnd/>
          </a:ln>
        </p:spPr>
        <p:txBody>
          <a:bodyPr wrap="none">
            <a:spAutoFit/>
          </a:bodyPr>
          <a:lstStyle/>
          <a:p>
            <a:r>
              <a:rPr lang="en-US" altLang="en-US">
                <a:solidFill>
                  <a:srgbClr val="000000"/>
                </a:solidFill>
                <a:cs typeface="Times New Roman" pitchFamily="18" charset="0"/>
              </a:rPr>
              <a:t>ITEA5002/C</a:t>
            </a:r>
            <a:endParaRPr lang="en-GB" altLang="en-US">
              <a:cs typeface="Times New Roman" pitchFamily="18" charset="0"/>
            </a:endParaRPr>
          </a:p>
        </p:txBody>
      </p:sp>
      <p:sp>
        <p:nvSpPr>
          <p:cNvPr id="18438" name="Rectangle 2"/>
          <p:cNvSpPr txBox="1">
            <a:spLocks noChangeArrowheads="1"/>
          </p:cNvSpPr>
          <p:nvPr/>
        </p:nvSpPr>
        <p:spPr bwMode="auto">
          <a:xfrm>
            <a:off x="5489575" y="-288925"/>
            <a:ext cx="3317875" cy="771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algn="ctr" eaLnBrk="1" hangingPunct="1"/>
            <a:r>
              <a:rPr lang="cy-GB" altLang="en-US" sz="2400">
                <a:solidFill>
                  <a:schemeClr val="tx2"/>
                </a:solidFill>
              </a:rPr>
              <a:t/>
            </a:r>
            <a:br>
              <a:rPr lang="cy-GB" altLang="en-US" sz="2400">
                <a:solidFill>
                  <a:schemeClr val="tx2"/>
                </a:solidFill>
              </a:rPr>
            </a:br>
            <a:r>
              <a:rPr lang="cy-GB" altLang="en-US" sz="2400">
                <a:solidFill>
                  <a:schemeClr val="tx2"/>
                </a:solidFill>
              </a:rPr>
              <a:t>Present Curriculum</a:t>
            </a:r>
            <a:endParaRPr lang="en-US" altLang="en-US" sz="2400"/>
          </a:p>
        </p:txBody>
      </p:sp>
      <p:pic>
        <p:nvPicPr>
          <p:cNvPr id="37894" name="Picture 1"/>
          <p:cNvPicPr>
            <a:picLocks noChangeAspect="1"/>
          </p:cNvPicPr>
          <p:nvPr/>
        </p:nvPicPr>
        <p:blipFill>
          <a:blip r:embed="rId3"/>
          <a:srcRect l="35057" t="9641" r="35611" b="16531"/>
          <a:stretch>
            <a:fillRect/>
          </a:stretch>
        </p:blipFill>
        <p:spPr bwMode="auto">
          <a:xfrm>
            <a:off x="1265238" y="503238"/>
            <a:ext cx="2311400" cy="3271837"/>
          </a:xfrm>
          <a:prstGeom prst="rect">
            <a:avLst/>
          </a:prstGeom>
          <a:noFill/>
          <a:ln w="9525">
            <a:noFill/>
            <a:miter lim="800000"/>
            <a:headEnd/>
            <a:tailEnd/>
          </a:ln>
        </p:spPr>
      </p:pic>
      <p:sp>
        <p:nvSpPr>
          <p:cNvPr id="10" name="Oval 9"/>
          <p:cNvSpPr/>
          <p:nvPr/>
        </p:nvSpPr>
        <p:spPr>
          <a:xfrm>
            <a:off x="668338" y="482600"/>
            <a:ext cx="1296987"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CA2</a:t>
            </a:r>
          </a:p>
        </p:txBody>
      </p:sp>
      <p:sp>
        <p:nvSpPr>
          <p:cNvPr id="19" name="Rectangle 18"/>
          <p:cNvSpPr/>
          <p:nvPr/>
        </p:nvSpPr>
        <p:spPr>
          <a:xfrm>
            <a:off x="5490232" y="5857912"/>
            <a:ext cx="4368515" cy="923330"/>
          </a:xfrm>
          <a:prstGeom prst="rect">
            <a:avLst/>
          </a:prstGeom>
          <a:noFill/>
        </p:spPr>
        <p:txBody>
          <a:bodyPr>
            <a:spAutoFit/>
          </a:bodyPr>
          <a:lstStyle/>
          <a:p>
            <a:pPr eaLnBrk="1" hangingPunct="1">
              <a:defRPr/>
            </a:pPr>
            <a:r>
              <a:rPr lang="en-US" sz="5400" b="1">
                <a:ln w="22225">
                  <a:solidFill>
                    <a:schemeClr val="accent2"/>
                  </a:solidFill>
                  <a:prstDash val="solid"/>
                </a:ln>
                <a:solidFill>
                  <a:srgbClr val="006600"/>
                </a:solidFill>
              </a:rPr>
              <a:t>+ </a:t>
            </a:r>
            <a:r>
              <a:rPr lang="en-US" sz="2800" b="1">
                <a:ln w="22225">
                  <a:solidFill>
                    <a:schemeClr val="accent2"/>
                  </a:solidFill>
                  <a:prstDash val="solid"/>
                </a:ln>
                <a:solidFill>
                  <a:srgbClr val="006600"/>
                </a:solidFill>
              </a:rPr>
              <a:t>Literacy Skills </a:t>
            </a:r>
          </a:p>
        </p:txBody>
      </p:sp>
      <p:pic>
        <p:nvPicPr>
          <p:cNvPr id="37897" name="Picture 2"/>
          <p:cNvPicPr>
            <a:picLocks noChangeAspect="1"/>
          </p:cNvPicPr>
          <p:nvPr/>
        </p:nvPicPr>
        <p:blipFill>
          <a:blip r:embed="rId4"/>
          <a:srcRect l="35609" t="13577" r="36163" b="14563"/>
          <a:stretch>
            <a:fillRect/>
          </a:stretch>
        </p:blipFill>
        <p:spPr bwMode="auto">
          <a:xfrm>
            <a:off x="6105525" y="477838"/>
            <a:ext cx="2292350" cy="3281362"/>
          </a:xfrm>
          <a:prstGeom prst="rect">
            <a:avLst/>
          </a:prstGeom>
          <a:noFill/>
          <a:ln w="9525">
            <a:noFill/>
            <a:miter lim="800000"/>
            <a:headEnd/>
            <a:tailEnd/>
          </a:ln>
        </p:spPr>
      </p:pic>
      <p:sp>
        <p:nvSpPr>
          <p:cNvPr id="17" name="Oval 16"/>
          <p:cNvSpPr/>
          <p:nvPr/>
        </p:nvSpPr>
        <p:spPr>
          <a:xfrm>
            <a:off x="7708900" y="388938"/>
            <a:ext cx="1296988" cy="7191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KS2</a:t>
            </a:r>
          </a:p>
        </p:txBody>
      </p:sp>
      <p:sp>
        <p:nvSpPr>
          <p:cNvPr id="5" name="Rectangle 4"/>
          <p:cNvSpPr/>
          <p:nvPr/>
        </p:nvSpPr>
        <p:spPr>
          <a:xfrm>
            <a:off x="4953000" y="1708150"/>
            <a:ext cx="4052888" cy="3694113"/>
          </a:xfrm>
          <a:prstGeom prst="rect">
            <a:avLst/>
          </a:prstGeom>
          <a:solidFill>
            <a:schemeClr val="accent6">
              <a:lumMod val="20000"/>
              <a:lumOff val="80000"/>
            </a:schemeClr>
          </a:solidFill>
        </p:spPr>
        <p:txBody>
          <a:bodyPr>
            <a:spAutoFit/>
          </a:bodyPr>
          <a:lstStyle/>
          <a:p>
            <a:pPr>
              <a:defRPr/>
            </a:pPr>
            <a:r>
              <a:rPr lang="en-GB"/>
              <a:t>In physical education, learners </a:t>
            </a:r>
            <a:r>
              <a:rPr lang="en-GB" b="1"/>
              <a:t>communicate</a:t>
            </a:r>
            <a:r>
              <a:rPr lang="en-GB"/>
              <a:t> through the </a:t>
            </a:r>
            <a:r>
              <a:rPr lang="en-GB" b="1"/>
              <a:t>selection </a:t>
            </a:r>
            <a:r>
              <a:rPr lang="en-GB"/>
              <a:t>and </a:t>
            </a:r>
            <a:r>
              <a:rPr lang="en-GB" b="1"/>
              <a:t>use</a:t>
            </a:r>
            <a:r>
              <a:rPr lang="en-GB"/>
              <a:t> of </a:t>
            </a:r>
            <a:r>
              <a:rPr lang="en-GB" b="1"/>
              <a:t>key words </a:t>
            </a:r>
            <a:r>
              <a:rPr lang="en-GB"/>
              <a:t>related to their activity to help them analyse and improve their own and others’ work. They </a:t>
            </a:r>
            <a:r>
              <a:rPr lang="en-GB" b="1"/>
              <a:t>ask questions </a:t>
            </a:r>
            <a:r>
              <a:rPr lang="en-GB"/>
              <a:t>and </a:t>
            </a:r>
            <a:r>
              <a:rPr lang="en-GB" b="1"/>
              <a:t>communicate their ideas using different forms</a:t>
            </a:r>
            <a:r>
              <a:rPr lang="en-GB"/>
              <a:t> depending on the audience and purpose of their activity. They </a:t>
            </a:r>
            <a:r>
              <a:rPr lang="en-GB" b="1"/>
              <a:t>listen</a:t>
            </a:r>
            <a:r>
              <a:rPr lang="en-GB"/>
              <a:t> to others’ contributions, identify possible problems, suggest alternative approaches, and help to develop group activity.</a:t>
            </a:r>
          </a:p>
        </p:txBody>
      </p:sp>
      <p:sp>
        <p:nvSpPr>
          <p:cNvPr id="37900" name="Rectangle 5"/>
          <p:cNvSpPr>
            <a:spLocks noChangeArrowheads="1"/>
          </p:cNvSpPr>
          <p:nvPr/>
        </p:nvSpPr>
        <p:spPr bwMode="auto">
          <a:xfrm>
            <a:off x="4962525" y="5392738"/>
            <a:ext cx="4572000" cy="646112"/>
          </a:xfrm>
          <a:prstGeom prst="rect">
            <a:avLst/>
          </a:prstGeom>
          <a:noFill/>
          <a:ln w="9525">
            <a:noFill/>
            <a:miter lim="800000"/>
            <a:headEnd/>
            <a:tailEnd/>
          </a:ln>
        </p:spPr>
        <p:txBody>
          <a:bodyPr>
            <a:spAutoFit/>
          </a:bodyPr>
          <a:lstStyle/>
          <a:p>
            <a:r>
              <a:rPr lang="en-GB" altLang="en-US"/>
              <a:t>Physical education Guidance for Key Stages 2</a:t>
            </a:r>
          </a:p>
        </p:txBody>
      </p:sp>
      <p:sp>
        <p:nvSpPr>
          <p:cNvPr id="9" name="Rectangle 8"/>
          <p:cNvSpPr/>
          <p:nvPr/>
        </p:nvSpPr>
        <p:spPr>
          <a:xfrm>
            <a:off x="744538" y="1708150"/>
            <a:ext cx="4051300" cy="4330700"/>
          </a:xfrm>
          <a:prstGeom prst="rect">
            <a:avLst/>
          </a:prstGeom>
          <a:solidFill>
            <a:schemeClr val="accent6">
              <a:lumMod val="20000"/>
              <a:lumOff val="80000"/>
            </a:schemeClr>
          </a:solidFill>
        </p:spPr>
        <p:txBody>
          <a:bodyPr>
            <a:spAutoFit/>
          </a:bodyPr>
          <a:lstStyle/>
          <a:p>
            <a:r>
              <a:rPr lang="en-GB" altLang="en-US"/>
              <a:t>Mewn addysg gorfforol, bydd y dysgwyr yn </a:t>
            </a:r>
            <a:r>
              <a:rPr lang="en-GB" altLang="en-US" b="1"/>
              <a:t>cyfathrebu</a:t>
            </a:r>
            <a:r>
              <a:rPr lang="en-GB" altLang="en-US"/>
              <a:t> trwy </a:t>
            </a:r>
            <a:r>
              <a:rPr lang="en-GB" altLang="en-US" b="1"/>
              <a:t>ddewis a defnyddio geiriau allweddol </a:t>
            </a:r>
            <a:r>
              <a:rPr lang="en-GB" altLang="en-US"/>
              <a:t>sy’n gysylltiedig â’u gweithgaredd i’w cynorthwyo i ddadansoddi a gwella eu gwaith eu hunain a gwaith eraill. Byddan nhw’n </a:t>
            </a:r>
            <a:r>
              <a:rPr lang="en-GB" altLang="en-US" b="1"/>
              <a:t>gofyn cwestiynau </a:t>
            </a:r>
            <a:r>
              <a:rPr lang="en-GB" altLang="en-US"/>
              <a:t>ac yn </a:t>
            </a:r>
            <a:r>
              <a:rPr lang="en-GB" altLang="en-US" b="1"/>
              <a:t>cyfleu eu syniadau trwy ddefnyddio gwahanol ffurfiau </a:t>
            </a:r>
            <a:r>
              <a:rPr lang="en-GB" altLang="en-US"/>
              <a:t>yn ôl y gynulleidfa a diben eu gweithgaredd. Byddan nhw’n gwrando ar gyfraniadau gan eraill, yn nodi problemau posibl, yn awgrymu dulliau eraill, ac yn helpu i ddatblygu gweithgaredd gr</a:t>
            </a:r>
            <a:r>
              <a:rPr lang="en-GB" altLang="en-US">
                <a:cs typeface="Calibri" pitchFamily="34" charset="0"/>
              </a:rPr>
              <a:t>ŵp. </a:t>
            </a:r>
          </a:p>
        </p:txBody>
      </p:sp>
      <p:sp>
        <p:nvSpPr>
          <p:cNvPr id="37902" name="Rectangle 11"/>
          <p:cNvSpPr>
            <a:spLocks noChangeArrowheads="1"/>
          </p:cNvSpPr>
          <p:nvPr/>
        </p:nvSpPr>
        <p:spPr bwMode="auto">
          <a:xfrm>
            <a:off x="573088" y="5946775"/>
            <a:ext cx="4572000" cy="369888"/>
          </a:xfrm>
          <a:prstGeom prst="rect">
            <a:avLst/>
          </a:prstGeom>
          <a:noFill/>
          <a:ln w="9525">
            <a:noFill/>
            <a:miter lim="800000"/>
            <a:headEnd/>
            <a:tailEnd/>
          </a:ln>
        </p:spPr>
        <p:txBody>
          <a:bodyPr>
            <a:spAutoFit/>
          </a:bodyPr>
          <a:lstStyle/>
          <a:p>
            <a:r>
              <a:rPr lang="en-GB" altLang="en-US"/>
              <a:t>Canllawiau Addysg gorfforol ar gyfer CA2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ChangeArrowheads="1"/>
          </p:cNvSpPr>
          <p:nvPr/>
        </p:nvSpPr>
        <p:spPr bwMode="auto">
          <a:xfrm>
            <a:off x="898525" y="304800"/>
            <a:ext cx="7561263" cy="3416300"/>
          </a:xfrm>
          <a:prstGeom prst="rect">
            <a:avLst/>
          </a:prstGeom>
          <a:noFill/>
          <a:ln w="9525">
            <a:noFill/>
            <a:miter lim="800000"/>
            <a:headEnd/>
            <a:tailEnd/>
          </a:ln>
        </p:spPr>
        <p:txBody>
          <a:bodyPr>
            <a:spAutoFit/>
          </a:bodyPr>
          <a:lstStyle/>
          <a:p>
            <a:r>
              <a:rPr lang="en-US" altLang="en-US" sz="2400"/>
              <a:t>Research shows that ineffective group work is highly problematic in terms of achieving learning outcomes yet it also clarifies that the fundamental skills needed for successfully working in groups can be fostered and practiced through effective classroom work (Baines et al., 2008). </a:t>
            </a:r>
          </a:p>
          <a:p>
            <a:endParaRPr lang="en-US" altLang="en-US" sz="2400"/>
          </a:p>
          <a:p>
            <a:r>
              <a:rPr lang="en-US" altLang="en-US" sz="1600"/>
              <a:t>Baines, E., Blatchford, P., Kutnick, P., Chowne, A., Ota, C., &amp; Berdondini, L. (2008). Promoting effective group work in the primary classroom: A handbook for teachers and practitioners. Abingdon: Routledge. </a:t>
            </a:r>
          </a:p>
        </p:txBody>
      </p:sp>
      <p:sp>
        <p:nvSpPr>
          <p:cNvPr id="39938" name="Rectangle 4"/>
          <p:cNvSpPr>
            <a:spLocks noChangeArrowheads="1"/>
          </p:cNvSpPr>
          <p:nvPr/>
        </p:nvSpPr>
        <p:spPr bwMode="auto">
          <a:xfrm>
            <a:off x="827088" y="3979863"/>
            <a:ext cx="7705725" cy="1938337"/>
          </a:xfrm>
          <a:prstGeom prst="rect">
            <a:avLst/>
          </a:prstGeom>
          <a:noFill/>
          <a:ln w="9525">
            <a:noFill/>
            <a:miter lim="800000"/>
            <a:headEnd/>
            <a:tailEnd/>
          </a:ln>
        </p:spPr>
        <p:txBody>
          <a:bodyPr>
            <a:spAutoFit/>
          </a:bodyPr>
          <a:lstStyle/>
          <a:p>
            <a:r>
              <a:rPr lang="mr-IN" altLang="en-US"/>
              <a:t>…</a:t>
            </a:r>
            <a:r>
              <a:rPr lang="en-US" altLang="en-US"/>
              <a:t>..</a:t>
            </a:r>
            <a:r>
              <a:rPr lang="en-US" altLang="en-US" sz="2400"/>
              <a:t>promotion and valuing of dialogue (both </a:t>
            </a:r>
            <a:r>
              <a:rPr lang="es-ES" altLang="en-US" sz="2400"/>
              <a:t>between teachers and children and among the children themselves) as a fundamental basis for learning (Mercer &amp; Howe, 2012). </a:t>
            </a:r>
          </a:p>
          <a:p>
            <a:r>
              <a:rPr lang="en-US" altLang="en-US" sz="2400"/>
              <a:t> </a:t>
            </a:r>
          </a:p>
        </p:txBody>
      </p:sp>
      <p:sp>
        <p:nvSpPr>
          <p:cNvPr id="39939" name="Rectangle 6"/>
          <p:cNvSpPr>
            <a:spLocks noChangeArrowheads="1"/>
          </p:cNvSpPr>
          <p:nvPr/>
        </p:nvSpPr>
        <p:spPr bwMode="auto">
          <a:xfrm>
            <a:off x="898525" y="5715000"/>
            <a:ext cx="7056438" cy="831850"/>
          </a:xfrm>
          <a:prstGeom prst="rect">
            <a:avLst/>
          </a:prstGeom>
          <a:noFill/>
          <a:ln w="9525">
            <a:noFill/>
            <a:miter lim="800000"/>
            <a:headEnd/>
            <a:tailEnd/>
          </a:ln>
        </p:spPr>
        <p:txBody>
          <a:bodyPr>
            <a:spAutoFit/>
          </a:bodyPr>
          <a:lstStyle/>
          <a:p>
            <a:r>
              <a:rPr lang="en-US" altLang="en-US" sz="1600"/>
              <a:t>Mercer, N., &amp; Howe, C. (2012). </a:t>
            </a:r>
            <a:r>
              <a:rPr lang="en-US" altLang="en-US" sz="1600">
                <a:latin typeface="Arial,Bold"/>
              </a:rPr>
              <a:t>Explaining the dialogic processes of teaching and learning: The value and potential of sociocultural theory</a:t>
            </a:r>
            <a:r>
              <a:rPr lang="en-US" altLang="en-US" sz="1600"/>
              <a:t>. Learning, Culture, and Social Interaction, 1, 12-21.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76643" y="5961748"/>
            <a:ext cx="4368515" cy="923330"/>
          </a:xfrm>
          <a:prstGeom prst="rect">
            <a:avLst/>
          </a:prstGeom>
          <a:noFill/>
        </p:spPr>
        <p:txBody>
          <a:bodyPr>
            <a:spAutoFit/>
          </a:bodyPr>
          <a:lstStyle/>
          <a:p>
            <a:pPr algn="ctr" eaLnBrk="1" hangingPunct="1">
              <a:defRPr/>
            </a:pPr>
            <a:r>
              <a:rPr lang="en-US" sz="5400" b="1">
                <a:ln w="22225">
                  <a:solidFill>
                    <a:schemeClr val="accent2"/>
                  </a:solidFill>
                  <a:prstDash val="solid"/>
                </a:ln>
                <a:solidFill>
                  <a:srgbClr val="006600"/>
                </a:solidFill>
              </a:rPr>
              <a:t> + </a:t>
            </a:r>
            <a:r>
              <a:rPr lang="en-US" sz="2400" b="1" err="1">
                <a:ln w="22225">
                  <a:solidFill>
                    <a:schemeClr val="accent2"/>
                  </a:solidFill>
                  <a:prstDash val="solid"/>
                </a:ln>
                <a:solidFill>
                  <a:srgbClr val="006600"/>
                </a:solidFill>
              </a:rPr>
              <a:t>Sgiliau</a:t>
            </a:r>
            <a:r>
              <a:rPr lang="en-US" sz="2400" b="1">
                <a:ln w="22225">
                  <a:solidFill>
                    <a:schemeClr val="accent2"/>
                  </a:solidFill>
                  <a:prstDash val="solid"/>
                </a:ln>
                <a:solidFill>
                  <a:srgbClr val="006600"/>
                </a:solidFill>
              </a:rPr>
              <a:t> </a:t>
            </a:r>
            <a:r>
              <a:rPr lang="en-US" sz="2400" b="1" err="1">
                <a:ln w="22225">
                  <a:solidFill>
                    <a:schemeClr val="accent2"/>
                  </a:solidFill>
                  <a:prstDash val="solid"/>
                </a:ln>
                <a:solidFill>
                  <a:srgbClr val="006600"/>
                </a:solidFill>
              </a:rPr>
              <a:t>Llythrennedd</a:t>
            </a:r>
            <a:r>
              <a:rPr lang="en-US" sz="2400" b="1">
                <a:ln w="22225">
                  <a:solidFill>
                    <a:schemeClr val="accent2"/>
                  </a:solidFill>
                  <a:prstDash val="solid"/>
                </a:ln>
                <a:solidFill>
                  <a:srgbClr val="006600"/>
                </a:solidFill>
              </a:rPr>
              <a:t> </a:t>
            </a:r>
          </a:p>
        </p:txBody>
      </p:sp>
      <p:sp>
        <p:nvSpPr>
          <p:cNvPr id="11" name="Oval 10"/>
          <p:cNvSpPr/>
          <p:nvPr/>
        </p:nvSpPr>
        <p:spPr>
          <a:xfrm>
            <a:off x="4214813" y="176213"/>
            <a:ext cx="1296987" cy="7191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2008</a:t>
            </a:r>
          </a:p>
        </p:txBody>
      </p:sp>
      <p:sp>
        <p:nvSpPr>
          <p:cNvPr id="22532" name="Rectangle 2"/>
          <p:cNvSpPr>
            <a:spLocks noGrp="1" noChangeArrowheads="1"/>
          </p:cNvSpPr>
          <p:nvPr>
            <p:ph type="title"/>
          </p:nvPr>
        </p:nvSpPr>
        <p:spPr>
          <a:xfrm>
            <a:off x="1111250" y="-209550"/>
            <a:ext cx="3317875" cy="771525"/>
          </a:xfrm>
        </p:spPr>
        <p:txBody>
          <a:bodyPr/>
          <a:lstStyle/>
          <a:p>
            <a:pPr eaLnBrk="1" hangingPunct="1"/>
            <a:r>
              <a:rPr lang="cy-GB" altLang="en-US" sz="2400" smtClean="0"/>
              <a:t/>
            </a:r>
            <a:br>
              <a:rPr lang="cy-GB" altLang="en-US" sz="2400" smtClean="0"/>
            </a:br>
            <a:r>
              <a:rPr lang="cy-GB" altLang="en-US" sz="2400" smtClean="0"/>
              <a:t>Cwricwlwm Presennol</a:t>
            </a:r>
            <a:endParaRPr lang="en-US" altLang="en-US" sz="2400" smtClean="0">
              <a:solidFill>
                <a:schemeClr val="tx1"/>
              </a:solidFill>
            </a:endParaRPr>
          </a:p>
        </p:txBody>
      </p:sp>
      <p:sp>
        <p:nvSpPr>
          <p:cNvPr id="22533" name="Rectangle 2"/>
          <p:cNvSpPr txBox="1">
            <a:spLocks noChangeArrowheads="1"/>
          </p:cNvSpPr>
          <p:nvPr/>
        </p:nvSpPr>
        <p:spPr bwMode="auto">
          <a:xfrm>
            <a:off x="5148263" y="-255588"/>
            <a:ext cx="3317875" cy="7715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txBody>
          <a:bodyPr anchor="ctr"/>
          <a:lstStyle/>
          <a:p>
            <a:pPr algn="ctr" eaLnBrk="1" hangingPunct="1"/>
            <a:r>
              <a:rPr lang="cy-GB" altLang="en-US" sz="2400">
                <a:solidFill>
                  <a:schemeClr val="tx2"/>
                </a:solidFill>
              </a:rPr>
              <a:t/>
            </a:r>
            <a:br>
              <a:rPr lang="cy-GB" altLang="en-US" sz="2400">
                <a:solidFill>
                  <a:schemeClr val="tx2"/>
                </a:solidFill>
              </a:rPr>
            </a:br>
            <a:r>
              <a:rPr lang="cy-GB" altLang="en-US" sz="2400">
                <a:solidFill>
                  <a:schemeClr val="tx2"/>
                </a:solidFill>
              </a:rPr>
              <a:t>Present Curriculum</a:t>
            </a:r>
            <a:endParaRPr lang="en-US" altLang="en-US" sz="2400"/>
          </a:p>
        </p:txBody>
      </p:sp>
      <p:sp>
        <p:nvSpPr>
          <p:cNvPr id="19" name="Rectangle 18"/>
          <p:cNvSpPr/>
          <p:nvPr/>
        </p:nvSpPr>
        <p:spPr>
          <a:xfrm>
            <a:off x="5490232" y="5857912"/>
            <a:ext cx="4368515" cy="923330"/>
          </a:xfrm>
          <a:prstGeom prst="rect">
            <a:avLst/>
          </a:prstGeom>
          <a:noFill/>
        </p:spPr>
        <p:txBody>
          <a:bodyPr>
            <a:spAutoFit/>
          </a:bodyPr>
          <a:lstStyle/>
          <a:p>
            <a:pPr eaLnBrk="1" hangingPunct="1">
              <a:defRPr/>
            </a:pPr>
            <a:r>
              <a:rPr lang="en-US" sz="5400" b="1">
                <a:ln w="22225">
                  <a:solidFill>
                    <a:schemeClr val="accent2"/>
                  </a:solidFill>
                  <a:prstDash val="solid"/>
                </a:ln>
                <a:solidFill>
                  <a:srgbClr val="006600"/>
                </a:solidFill>
              </a:rPr>
              <a:t>+ </a:t>
            </a:r>
            <a:r>
              <a:rPr lang="en-US" sz="2800" b="1">
                <a:ln w="22225">
                  <a:solidFill>
                    <a:schemeClr val="accent2"/>
                  </a:solidFill>
                  <a:prstDash val="solid"/>
                </a:ln>
                <a:solidFill>
                  <a:srgbClr val="006600"/>
                </a:solidFill>
              </a:rPr>
              <a:t>Literacy Skills </a:t>
            </a:r>
          </a:p>
        </p:txBody>
      </p:sp>
      <p:sp>
        <p:nvSpPr>
          <p:cNvPr id="17" name="Oval 16"/>
          <p:cNvSpPr/>
          <p:nvPr/>
        </p:nvSpPr>
        <p:spPr>
          <a:xfrm>
            <a:off x="7708900" y="388938"/>
            <a:ext cx="1296988" cy="7191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KS2</a:t>
            </a:r>
          </a:p>
        </p:txBody>
      </p:sp>
      <p:sp>
        <p:nvSpPr>
          <p:cNvPr id="10" name="Oval 9"/>
          <p:cNvSpPr/>
          <p:nvPr/>
        </p:nvSpPr>
        <p:spPr>
          <a:xfrm>
            <a:off x="668338" y="482600"/>
            <a:ext cx="1296987"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CA2</a:t>
            </a:r>
          </a:p>
        </p:txBody>
      </p:sp>
      <p:pic>
        <p:nvPicPr>
          <p:cNvPr id="41992" name="Picture 15"/>
          <p:cNvPicPr>
            <a:picLocks noChangeAspect="1"/>
          </p:cNvPicPr>
          <p:nvPr/>
        </p:nvPicPr>
        <p:blipFill>
          <a:blip r:embed="rId3"/>
          <a:srcRect l="35057" t="15549" r="35611" b="10625"/>
          <a:stretch>
            <a:fillRect/>
          </a:stretch>
        </p:blipFill>
        <p:spPr bwMode="auto">
          <a:xfrm>
            <a:off x="1155700" y="1087438"/>
            <a:ext cx="3308350" cy="4681537"/>
          </a:xfrm>
          <a:prstGeom prst="rect">
            <a:avLst/>
          </a:prstGeom>
          <a:noFill/>
          <a:ln w="9525">
            <a:noFill/>
            <a:miter lim="800000"/>
            <a:headEnd/>
            <a:tailEnd/>
          </a:ln>
        </p:spPr>
      </p:pic>
      <p:pic>
        <p:nvPicPr>
          <p:cNvPr id="41993" name="Picture 20"/>
          <p:cNvPicPr>
            <a:picLocks noChangeAspect="1"/>
          </p:cNvPicPr>
          <p:nvPr/>
        </p:nvPicPr>
        <p:blipFill>
          <a:blip r:embed="rId4"/>
          <a:srcRect l="35057" t="13577" r="36163" b="14563"/>
          <a:stretch>
            <a:fillRect/>
          </a:stretch>
        </p:blipFill>
        <p:spPr bwMode="auto">
          <a:xfrm>
            <a:off x="5091113" y="1062038"/>
            <a:ext cx="3265487" cy="4629150"/>
          </a:xfrm>
          <a:prstGeom prst="rect">
            <a:avLst/>
          </a:prstGeom>
          <a:noFill/>
          <a:ln w="9525">
            <a:noFill/>
            <a:miter lim="800000"/>
            <a:headEnd/>
            <a:tailEnd/>
          </a:ln>
        </p:spPr>
      </p:pic>
      <p:pic>
        <p:nvPicPr>
          <p:cNvPr id="41994" name="Picture 21"/>
          <p:cNvPicPr>
            <a:picLocks noChangeAspect="1"/>
          </p:cNvPicPr>
          <p:nvPr/>
        </p:nvPicPr>
        <p:blipFill>
          <a:blip r:embed="rId5"/>
          <a:srcRect l="33173" t="42125" r="50684" b="35236"/>
          <a:stretch>
            <a:fillRect/>
          </a:stretch>
        </p:blipFill>
        <p:spPr bwMode="auto">
          <a:xfrm>
            <a:off x="4932363" y="2970213"/>
            <a:ext cx="4032250" cy="3179762"/>
          </a:xfrm>
          <a:prstGeom prst="rect">
            <a:avLst/>
          </a:prstGeom>
          <a:noFill/>
          <a:ln w="9525">
            <a:noFill/>
            <a:miter lim="800000"/>
            <a:headEnd/>
            <a:tailEnd/>
          </a:ln>
        </p:spPr>
      </p:pic>
      <p:pic>
        <p:nvPicPr>
          <p:cNvPr id="41995" name="Picture 1"/>
          <p:cNvPicPr>
            <a:picLocks noChangeAspect="1"/>
          </p:cNvPicPr>
          <p:nvPr/>
        </p:nvPicPr>
        <p:blipFill>
          <a:blip r:embed="rId6"/>
          <a:srcRect l="25648" t="31297" r="50000" b="29329"/>
          <a:stretch>
            <a:fillRect/>
          </a:stretch>
        </p:blipFill>
        <p:spPr bwMode="auto">
          <a:xfrm>
            <a:off x="931863" y="2828925"/>
            <a:ext cx="3678237" cy="33432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ChangeAspect="1"/>
          </p:cNvPicPr>
          <p:nvPr/>
        </p:nvPicPr>
        <p:blipFill>
          <a:blip r:embed="rId3"/>
          <a:srcRect l="35057" t="14563" r="36163" b="14563"/>
          <a:stretch>
            <a:fillRect/>
          </a:stretch>
        </p:blipFill>
        <p:spPr bwMode="auto">
          <a:xfrm>
            <a:off x="5159375" y="144463"/>
            <a:ext cx="3744913" cy="5183187"/>
          </a:xfrm>
          <a:prstGeom prst="rect">
            <a:avLst/>
          </a:prstGeom>
          <a:noFill/>
          <a:ln w="9525">
            <a:noFill/>
            <a:miter lim="800000"/>
            <a:headEnd/>
            <a:tailEnd/>
          </a:ln>
        </p:spPr>
      </p:pic>
      <p:pic>
        <p:nvPicPr>
          <p:cNvPr id="44034" name="Picture 1"/>
          <p:cNvPicPr>
            <a:picLocks noChangeAspect="1"/>
          </p:cNvPicPr>
          <p:nvPr/>
        </p:nvPicPr>
        <p:blipFill>
          <a:blip r:embed="rId4"/>
          <a:srcRect l="25095" t="27361" r="26202" b="16531"/>
          <a:stretch>
            <a:fillRect/>
          </a:stretch>
        </p:blipFill>
        <p:spPr bwMode="auto">
          <a:xfrm>
            <a:off x="755650" y="1341438"/>
            <a:ext cx="8115300" cy="5256212"/>
          </a:xfrm>
          <a:prstGeom prst="rect">
            <a:avLst/>
          </a:prstGeom>
          <a:noFill/>
          <a:ln w="9525">
            <a:noFill/>
            <a:miter lim="800000"/>
            <a:headEnd/>
            <a:tailEnd/>
          </a:ln>
        </p:spPr>
      </p:pic>
      <p:sp>
        <p:nvSpPr>
          <p:cNvPr id="44035" name="Rectangle 3"/>
          <p:cNvSpPr>
            <a:spLocks noChangeArrowheads="1"/>
          </p:cNvSpPr>
          <p:nvPr/>
        </p:nvSpPr>
        <p:spPr bwMode="auto">
          <a:xfrm>
            <a:off x="593725" y="68263"/>
            <a:ext cx="4572000" cy="1323975"/>
          </a:xfrm>
          <a:prstGeom prst="rect">
            <a:avLst/>
          </a:prstGeom>
          <a:noFill/>
          <a:ln w="9525">
            <a:noFill/>
            <a:miter lim="800000"/>
            <a:headEnd/>
            <a:tailEnd/>
          </a:ln>
        </p:spPr>
        <p:txBody>
          <a:bodyPr>
            <a:spAutoFit/>
          </a:bodyPr>
          <a:lstStyle/>
          <a:p>
            <a:r>
              <a:rPr lang="en-GB" altLang="en-US" sz="1600"/>
              <a:t>Design and technology contributes to learners’ awareness of the importance of food and fitness by encouraging them to apply current healthy eating messages and consider nutritional needs when undertaking food preparation tasks (KS2)</a:t>
            </a:r>
          </a:p>
        </p:txBody>
      </p:sp>
      <p:sp>
        <p:nvSpPr>
          <p:cNvPr id="5" name="Oval 4"/>
          <p:cNvSpPr/>
          <p:nvPr/>
        </p:nvSpPr>
        <p:spPr>
          <a:xfrm>
            <a:off x="5100638" y="47625"/>
            <a:ext cx="1458912"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2009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p:cNvPicPr>
            <a:picLocks noChangeAspect="1"/>
          </p:cNvPicPr>
          <p:nvPr/>
        </p:nvPicPr>
        <p:blipFill>
          <a:blip r:embed="rId3"/>
          <a:srcRect l="35057" t="12595" r="36163" b="14563"/>
          <a:stretch>
            <a:fillRect/>
          </a:stretch>
        </p:blipFill>
        <p:spPr bwMode="auto">
          <a:xfrm>
            <a:off x="5100638" y="188913"/>
            <a:ext cx="3743325" cy="5327650"/>
          </a:xfrm>
          <a:prstGeom prst="rect">
            <a:avLst/>
          </a:prstGeom>
          <a:noFill/>
          <a:ln w="9525">
            <a:noFill/>
            <a:miter lim="800000"/>
            <a:headEnd/>
            <a:tailEnd/>
          </a:ln>
        </p:spPr>
      </p:pic>
      <p:pic>
        <p:nvPicPr>
          <p:cNvPr id="46082" name="Picture 4"/>
          <p:cNvPicPr>
            <a:picLocks noChangeAspect="1"/>
          </p:cNvPicPr>
          <p:nvPr/>
        </p:nvPicPr>
        <p:blipFill>
          <a:blip r:embed="rId4"/>
          <a:srcRect l="27309" t="32281" r="27863" b="16531"/>
          <a:stretch>
            <a:fillRect/>
          </a:stretch>
        </p:blipFill>
        <p:spPr bwMode="auto">
          <a:xfrm>
            <a:off x="755650" y="1450975"/>
            <a:ext cx="8066088" cy="5178425"/>
          </a:xfrm>
          <a:prstGeom prst="rect">
            <a:avLst/>
          </a:prstGeom>
          <a:noFill/>
          <a:ln w="9525">
            <a:noFill/>
            <a:miter lim="800000"/>
            <a:headEnd/>
            <a:tailEnd/>
          </a:ln>
        </p:spPr>
      </p:pic>
      <p:sp>
        <p:nvSpPr>
          <p:cNvPr id="46083" name="Rectangle 5"/>
          <p:cNvSpPr>
            <a:spLocks noChangeArrowheads="1"/>
          </p:cNvSpPr>
          <p:nvPr/>
        </p:nvSpPr>
        <p:spPr bwMode="auto">
          <a:xfrm>
            <a:off x="755650" y="47625"/>
            <a:ext cx="4572000" cy="1384300"/>
          </a:xfrm>
          <a:prstGeom prst="rect">
            <a:avLst/>
          </a:prstGeom>
          <a:noFill/>
          <a:ln w="9525">
            <a:noFill/>
            <a:miter lim="800000"/>
            <a:headEnd/>
            <a:tailEnd/>
          </a:ln>
        </p:spPr>
        <p:txBody>
          <a:bodyPr>
            <a:spAutoFit/>
          </a:bodyPr>
          <a:lstStyle/>
          <a:p>
            <a:r>
              <a:rPr lang="en-GB" altLang="en-US" sz="1400"/>
              <a:t>Mae dylunio a thechnoleg yn cyfrannu at ymwybyddiaeth dysgwyr o bwysigrwydd bwyd a ffitrwydd drwy eu hannog i roi negeseuon cyfredol ynghylch bwyta’n iach ar waith, a rhoi ystyriaeth i anghenion o ran maeth wrth ymgymryd â thasgau paratoi bwyd (CA2). </a:t>
            </a:r>
          </a:p>
        </p:txBody>
      </p:sp>
      <p:sp>
        <p:nvSpPr>
          <p:cNvPr id="7" name="Oval 6"/>
          <p:cNvSpPr/>
          <p:nvPr/>
        </p:nvSpPr>
        <p:spPr>
          <a:xfrm>
            <a:off x="5100638" y="47625"/>
            <a:ext cx="1458912"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2009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2"/>
          <p:cNvPicPr>
            <a:picLocks noChangeAspect="1"/>
          </p:cNvPicPr>
          <p:nvPr/>
        </p:nvPicPr>
        <p:blipFill>
          <a:blip r:embed="rId3"/>
          <a:srcRect l="49170" t="56180" r="38467" b="24667"/>
          <a:stretch>
            <a:fillRect/>
          </a:stretch>
        </p:blipFill>
        <p:spPr bwMode="auto">
          <a:xfrm>
            <a:off x="5489575" y="3706813"/>
            <a:ext cx="3565525" cy="3105150"/>
          </a:xfrm>
          <a:prstGeom prst="rect">
            <a:avLst/>
          </a:prstGeom>
          <a:noFill/>
          <a:ln w="9525">
            <a:noFill/>
            <a:miter lim="800000"/>
            <a:headEnd/>
            <a:tailEnd/>
          </a:ln>
        </p:spPr>
      </p:pic>
      <p:pic>
        <p:nvPicPr>
          <p:cNvPr id="48130" name="Picture 3"/>
          <p:cNvPicPr>
            <a:picLocks noChangeAspect="1"/>
          </p:cNvPicPr>
          <p:nvPr/>
        </p:nvPicPr>
        <p:blipFill>
          <a:blip r:embed="rId3"/>
          <a:srcRect l="35611" t="18500" r="37271" b="44878"/>
          <a:stretch>
            <a:fillRect/>
          </a:stretch>
        </p:blipFill>
        <p:spPr bwMode="auto">
          <a:xfrm>
            <a:off x="2376488" y="117475"/>
            <a:ext cx="4895850" cy="3717925"/>
          </a:xfrm>
          <a:prstGeom prst="rect">
            <a:avLst/>
          </a:prstGeom>
          <a:noFill/>
          <a:ln w="9525">
            <a:noFill/>
            <a:miter lim="800000"/>
            <a:headEnd/>
            <a:tailEnd/>
          </a:ln>
        </p:spPr>
      </p:pic>
      <p:pic>
        <p:nvPicPr>
          <p:cNvPr id="48131" name="Picture 4"/>
          <p:cNvPicPr>
            <a:picLocks noChangeAspect="1"/>
          </p:cNvPicPr>
          <p:nvPr/>
        </p:nvPicPr>
        <p:blipFill>
          <a:blip r:embed="rId3"/>
          <a:srcRect l="36761" t="56097" r="50478" b="24750"/>
          <a:stretch>
            <a:fillRect/>
          </a:stretch>
        </p:blipFill>
        <p:spPr bwMode="auto">
          <a:xfrm>
            <a:off x="684213" y="3835400"/>
            <a:ext cx="3549650" cy="2995613"/>
          </a:xfrm>
          <a:prstGeom prst="rect">
            <a:avLst/>
          </a:prstGeom>
          <a:noFill/>
          <a:ln w="9525">
            <a:noFill/>
            <a:miter lim="800000"/>
            <a:headEnd/>
            <a:tailEnd/>
          </a:ln>
        </p:spPr>
      </p:pic>
      <p:pic>
        <p:nvPicPr>
          <p:cNvPr id="48132" name="Picture 5"/>
          <p:cNvPicPr>
            <a:picLocks noChangeAspect="1"/>
          </p:cNvPicPr>
          <p:nvPr/>
        </p:nvPicPr>
        <p:blipFill>
          <a:blip r:embed="rId3"/>
          <a:srcRect l="37112" t="76585" r="51321" b="16328"/>
          <a:stretch>
            <a:fillRect/>
          </a:stretch>
        </p:blipFill>
        <p:spPr bwMode="auto">
          <a:xfrm>
            <a:off x="6010275" y="150813"/>
            <a:ext cx="2924175" cy="1008062"/>
          </a:xfrm>
          <a:prstGeom prst="rect">
            <a:avLst/>
          </a:prstGeom>
          <a:noFill/>
          <a:ln w="57150">
            <a:solidFill>
              <a:srgbClr val="422C16"/>
            </a:solid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descr="https://images-eu.ssl-images-amazon.com/images/I/51uZpR8tsyL._AC_US218_.jpg"/>
          <p:cNvPicPr>
            <a:picLocks noChangeAspect="1" noChangeArrowheads="1"/>
          </p:cNvPicPr>
          <p:nvPr/>
        </p:nvPicPr>
        <p:blipFill>
          <a:blip r:embed="rId3"/>
          <a:srcRect l="17935" t="9644" r="17043" b="10432"/>
          <a:stretch>
            <a:fillRect/>
          </a:stretch>
        </p:blipFill>
        <p:spPr bwMode="auto">
          <a:xfrm>
            <a:off x="827088" y="333375"/>
            <a:ext cx="3457575" cy="4248150"/>
          </a:xfrm>
          <a:prstGeom prst="rect">
            <a:avLst/>
          </a:prstGeom>
          <a:noFill/>
          <a:ln w="38100">
            <a:solidFill>
              <a:schemeClr val="tx1"/>
            </a:solidFill>
            <a:miter lim="800000"/>
            <a:headEnd/>
            <a:tailEnd/>
          </a:ln>
        </p:spPr>
      </p:pic>
      <p:pic>
        <p:nvPicPr>
          <p:cNvPr id="50178" name="Picture 4" descr="https://images-na.ssl-images-amazon.com/images/I/51RiqYYS7cL.jpg"/>
          <p:cNvPicPr>
            <a:picLocks noChangeAspect="1" noChangeArrowheads="1"/>
          </p:cNvPicPr>
          <p:nvPr/>
        </p:nvPicPr>
        <p:blipFill>
          <a:blip r:embed="rId4"/>
          <a:srcRect/>
          <a:stretch>
            <a:fillRect/>
          </a:stretch>
        </p:blipFill>
        <p:spPr bwMode="auto">
          <a:xfrm>
            <a:off x="5076825" y="1268413"/>
            <a:ext cx="3552825" cy="47625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2"/>
          <p:cNvPicPr>
            <a:picLocks noChangeAspect="1"/>
          </p:cNvPicPr>
          <p:nvPr/>
        </p:nvPicPr>
        <p:blipFill>
          <a:blip r:embed="rId3"/>
          <a:srcRect l="33951" t="24406" r="35057" b="55907"/>
          <a:stretch>
            <a:fillRect/>
          </a:stretch>
        </p:blipFill>
        <p:spPr bwMode="auto">
          <a:xfrm>
            <a:off x="719138" y="333375"/>
            <a:ext cx="4032250" cy="1439863"/>
          </a:xfrm>
          <a:prstGeom prst="rect">
            <a:avLst/>
          </a:prstGeom>
          <a:noFill/>
          <a:ln w="9525">
            <a:noFill/>
            <a:miter lim="800000"/>
            <a:headEnd/>
            <a:tailEnd/>
          </a:ln>
        </p:spPr>
      </p:pic>
      <p:pic>
        <p:nvPicPr>
          <p:cNvPr id="52226" name="Picture 1"/>
          <p:cNvPicPr>
            <a:picLocks noChangeAspect="1"/>
          </p:cNvPicPr>
          <p:nvPr/>
        </p:nvPicPr>
        <p:blipFill>
          <a:blip r:embed="rId4"/>
          <a:srcRect l="48894" t="17516" r="26202" b="15547"/>
          <a:stretch>
            <a:fillRect/>
          </a:stretch>
        </p:blipFill>
        <p:spPr bwMode="auto">
          <a:xfrm>
            <a:off x="1116013" y="1773238"/>
            <a:ext cx="3240087" cy="4895850"/>
          </a:xfrm>
          <a:prstGeom prst="rect">
            <a:avLst/>
          </a:prstGeom>
          <a:noFill/>
          <a:ln w="9525">
            <a:noFill/>
            <a:miter lim="800000"/>
            <a:headEnd/>
            <a:tailEnd/>
          </a:ln>
        </p:spPr>
      </p:pic>
      <p:sp>
        <p:nvSpPr>
          <p:cNvPr id="5" name="Oval 4"/>
          <p:cNvSpPr/>
          <p:nvPr/>
        </p:nvSpPr>
        <p:spPr>
          <a:xfrm>
            <a:off x="668338" y="482600"/>
            <a:ext cx="1296987"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CA2</a:t>
            </a:r>
          </a:p>
        </p:txBody>
      </p:sp>
      <p:pic>
        <p:nvPicPr>
          <p:cNvPr id="52228" name="Picture 5"/>
          <p:cNvPicPr>
            <a:picLocks noChangeAspect="1"/>
          </p:cNvPicPr>
          <p:nvPr/>
        </p:nvPicPr>
        <p:blipFill>
          <a:blip r:embed="rId5"/>
          <a:srcRect l="34505" t="24831" r="35609" b="56467"/>
          <a:stretch>
            <a:fillRect/>
          </a:stretch>
        </p:blipFill>
        <p:spPr bwMode="auto">
          <a:xfrm>
            <a:off x="4803775" y="333375"/>
            <a:ext cx="4092575" cy="1439863"/>
          </a:xfrm>
          <a:prstGeom prst="rect">
            <a:avLst/>
          </a:prstGeom>
          <a:noFill/>
          <a:ln w="9525">
            <a:noFill/>
            <a:miter lim="800000"/>
            <a:headEnd/>
            <a:tailEnd/>
          </a:ln>
        </p:spPr>
      </p:pic>
      <p:sp>
        <p:nvSpPr>
          <p:cNvPr id="4" name="Oval 3"/>
          <p:cNvSpPr/>
          <p:nvPr/>
        </p:nvSpPr>
        <p:spPr>
          <a:xfrm>
            <a:off x="4078288" y="1412875"/>
            <a:ext cx="1296987"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2008</a:t>
            </a:r>
          </a:p>
        </p:txBody>
      </p:sp>
      <p:sp>
        <p:nvSpPr>
          <p:cNvPr id="7" name="Oval 6"/>
          <p:cNvSpPr/>
          <p:nvPr/>
        </p:nvSpPr>
        <p:spPr>
          <a:xfrm>
            <a:off x="5076825" y="561975"/>
            <a:ext cx="1296988" cy="719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b="1">
                <a:solidFill>
                  <a:schemeClr val="tx1"/>
                </a:solidFill>
              </a:rPr>
              <a:t>KS2</a:t>
            </a:r>
          </a:p>
        </p:txBody>
      </p:sp>
      <p:pic>
        <p:nvPicPr>
          <p:cNvPr id="52231" name="Picture 7"/>
          <p:cNvPicPr>
            <a:picLocks noChangeAspect="1"/>
          </p:cNvPicPr>
          <p:nvPr/>
        </p:nvPicPr>
        <p:blipFill>
          <a:blip r:embed="rId6"/>
          <a:srcRect l="49446" t="27361" r="31737" b="23422"/>
          <a:stretch>
            <a:fillRect/>
          </a:stretch>
        </p:blipFill>
        <p:spPr bwMode="auto">
          <a:xfrm>
            <a:off x="5426075" y="1773238"/>
            <a:ext cx="3330575" cy="48958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rotWithShape="1">
          <a:blip r:embed="rId3"/>
          <a:srcRect l="11086" r="4110" b="62802"/>
          <a:stretch/>
        </p:blipFill>
        <p:spPr>
          <a:xfrm>
            <a:off x="4975225" y="295275"/>
            <a:ext cx="3768725" cy="1420813"/>
          </a:xfrm>
          <a:ln w="31750">
            <a:solidFill>
              <a:srgbClr val="FF0000"/>
            </a:solidFill>
          </a:ln>
        </p:spPr>
      </p:pic>
      <p:pic>
        <p:nvPicPr>
          <p:cNvPr id="54274" name="Picture 5"/>
          <p:cNvPicPr>
            <a:picLocks noChangeAspect="1" noChangeArrowheads="1"/>
          </p:cNvPicPr>
          <p:nvPr/>
        </p:nvPicPr>
        <p:blipFill>
          <a:blip r:embed="rId4"/>
          <a:srcRect l="7330" t="34087" r="28651" b="43188"/>
          <a:stretch>
            <a:fillRect/>
          </a:stretch>
        </p:blipFill>
        <p:spPr bwMode="auto">
          <a:xfrm>
            <a:off x="5184775" y="5106988"/>
            <a:ext cx="3721100" cy="1093787"/>
          </a:xfrm>
          <a:prstGeom prst="rect">
            <a:avLst/>
          </a:prstGeom>
          <a:noFill/>
          <a:ln w="25400">
            <a:solidFill>
              <a:srgbClr val="FF0000"/>
            </a:solidFill>
            <a:miter lim="800000"/>
            <a:headEnd/>
            <a:tailEnd/>
          </a:ln>
        </p:spPr>
      </p:pic>
      <p:pic>
        <p:nvPicPr>
          <p:cNvPr id="54275" name="Picture 4"/>
          <p:cNvPicPr>
            <a:picLocks noChangeAspect="1" noChangeArrowheads="1"/>
          </p:cNvPicPr>
          <p:nvPr/>
        </p:nvPicPr>
        <p:blipFill>
          <a:blip r:embed="rId5"/>
          <a:srcRect l="8012" t="57297" r="27467"/>
          <a:stretch>
            <a:fillRect/>
          </a:stretch>
        </p:blipFill>
        <p:spPr bwMode="auto">
          <a:xfrm>
            <a:off x="5176838" y="2974975"/>
            <a:ext cx="3729037" cy="2100263"/>
          </a:xfrm>
          <a:prstGeom prst="rect">
            <a:avLst/>
          </a:prstGeom>
          <a:noFill/>
          <a:ln w="25400">
            <a:solidFill>
              <a:srgbClr val="FF0000"/>
            </a:solidFill>
            <a:miter lim="800000"/>
            <a:headEnd/>
            <a:tailEnd/>
          </a:ln>
        </p:spPr>
      </p:pic>
      <p:pic>
        <p:nvPicPr>
          <p:cNvPr id="54276" name="Content Placeholder 3"/>
          <p:cNvPicPr>
            <a:picLocks/>
          </p:cNvPicPr>
          <p:nvPr/>
        </p:nvPicPr>
        <p:blipFill>
          <a:blip r:embed="rId6"/>
          <a:srcRect l="12653" r="8415"/>
          <a:stretch>
            <a:fillRect/>
          </a:stretch>
        </p:blipFill>
        <p:spPr bwMode="auto">
          <a:xfrm>
            <a:off x="5800725" y="5075238"/>
            <a:ext cx="1223963" cy="1765300"/>
          </a:xfrm>
          <a:prstGeom prst="rect">
            <a:avLst/>
          </a:prstGeom>
          <a:noFill/>
          <a:ln w="9525">
            <a:noFill/>
            <a:miter lim="800000"/>
            <a:headEnd/>
            <a:tailEnd/>
          </a:ln>
        </p:spPr>
      </p:pic>
      <p:pic>
        <p:nvPicPr>
          <p:cNvPr id="54277" name="Picture 7"/>
          <p:cNvPicPr>
            <a:picLocks noChangeAspect="1"/>
          </p:cNvPicPr>
          <p:nvPr/>
        </p:nvPicPr>
        <p:blipFill>
          <a:blip r:embed="rId7"/>
          <a:srcRect/>
          <a:stretch>
            <a:fillRect/>
          </a:stretch>
        </p:blipFill>
        <p:spPr bwMode="auto">
          <a:xfrm>
            <a:off x="9901238" y="5748338"/>
            <a:ext cx="879475" cy="576262"/>
          </a:xfrm>
          <a:prstGeom prst="rect">
            <a:avLst/>
          </a:prstGeom>
          <a:noFill/>
          <a:ln w="9525">
            <a:noFill/>
            <a:miter lim="800000"/>
            <a:headEnd/>
            <a:tailEnd/>
          </a:ln>
        </p:spPr>
      </p:pic>
      <p:pic>
        <p:nvPicPr>
          <p:cNvPr id="54278" name="Picture 4"/>
          <p:cNvPicPr>
            <a:picLocks noChangeAspect="1"/>
          </p:cNvPicPr>
          <p:nvPr/>
        </p:nvPicPr>
        <p:blipFill>
          <a:blip r:embed="rId8"/>
          <a:srcRect l="55534" t="21454" r="23988" b="60828"/>
          <a:stretch>
            <a:fillRect/>
          </a:stretch>
        </p:blipFill>
        <p:spPr bwMode="auto">
          <a:xfrm>
            <a:off x="5738813" y="1716088"/>
            <a:ext cx="2420937" cy="1179512"/>
          </a:xfrm>
          <a:prstGeom prst="rect">
            <a:avLst/>
          </a:prstGeom>
          <a:noFill/>
          <a:ln w="9525">
            <a:noFill/>
            <a:miter lim="800000"/>
            <a:headEnd/>
            <a:tailEnd/>
          </a:ln>
        </p:spPr>
      </p:pic>
      <p:pic>
        <p:nvPicPr>
          <p:cNvPr id="54279" name="Picture 5"/>
          <p:cNvPicPr>
            <a:picLocks noChangeAspect="1"/>
          </p:cNvPicPr>
          <p:nvPr/>
        </p:nvPicPr>
        <p:blipFill>
          <a:blip r:embed="rId9"/>
          <a:srcRect l="34503" t="31297" r="31184" b="49016"/>
          <a:stretch>
            <a:fillRect/>
          </a:stretch>
        </p:blipFill>
        <p:spPr bwMode="auto">
          <a:xfrm>
            <a:off x="639763" y="290513"/>
            <a:ext cx="3971925" cy="1408112"/>
          </a:xfrm>
          <a:prstGeom prst="rect">
            <a:avLst/>
          </a:prstGeom>
          <a:noFill/>
          <a:ln w="38100">
            <a:solidFill>
              <a:srgbClr val="FF0000"/>
            </a:solidFill>
            <a:miter lim="800000"/>
            <a:headEnd/>
            <a:tailEnd/>
          </a:ln>
        </p:spPr>
      </p:pic>
      <p:pic>
        <p:nvPicPr>
          <p:cNvPr id="54280" name="Picture 3"/>
          <p:cNvPicPr>
            <a:picLocks noChangeAspect="1"/>
          </p:cNvPicPr>
          <p:nvPr/>
        </p:nvPicPr>
        <p:blipFill>
          <a:blip r:embed="rId10"/>
          <a:srcRect l="1851" t="41141" r="77672" b="41141"/>
          <a:stretch>
            <a:fillRect/>
          </a:stretch>
        </p:blipFill>
        <p:spPr bwMode="auto">
          <a:xfrm>
            <a:off x="1403350" y="1757363"/>
            <a:ext cx="2260600" cy="1098550"/>
          </a:xfrm>
          <a:prstGeom prst="rect">
            <a:avLst/>
          </a:prstGeom>
          <a:noFill/>
          <a:ln w="9525">
            <a:noFill/>
            <a:miter lim="800000"/>
            <a:headEnd/>
            <a:tailEnd/>
          </a:ln>
        </p:spPr>
      </p:pic>
      <p:pic>
        <p:nvPicPr>
          <p:cNvPr id="54281" name="Picture 6"/>
          <p:cNvPicPr>
            <a:picLocks noChangeAspect="1"/>
          </p:cNvPicPr>
          <p:nvPr/>
        </p:nvPicPr>
        <p:blipFill>
          <a:blip r:embed="rId11"/>
          <a:srcRect l="34505" t="70673" r="42805" b="19485"/>
          <a:stretch>
            <a:fillRect/>
          </a:stretch>
        </p:blipFill>
        <p:spPr bwMode="auto">
          <a:xfrm>
            <a:off x="755650" y="2965450"/>
            <a:ext cx="4049713" cy="987425"/>
          </a:xfrm>
          <a:prstGeom prst="rect">
            <a:avLst/>
          </a:prstGeom>
          <a:noFill/>
          <a:ln w="9525">
            <a:noFill/>
            <a:miter lim="800000"/>
            <a:headEnd/>
            <a:tailEnd/>
          </a:ln>
        </p:spPr>
      </p:pic>
      <p:pic>
        <p:nvPicPr>
          <p:cNvPr id="54282" name="Picture 8"/>
          <p:cNvPicPr>
            <a:picLocks noChangeAspect="1"/>
          </p:cNvPicPr>
          <p:nvPr/>
        </p:nvPicPr>
        <p:blipFill>
          <a:blip r:embed="rId12"/>
          <a:srcRect l="34505" t="11610" r="42805" b="77562"/>
          <a:stretch>
            <a:fillRect/>
          </a:stretch>
        </p:blipFill>
        <p:spPr bwMode="auto">
          <a:xfrm>
            <a:off x="758825" y="3978275"/>
            <a:ext cx="4046538" cy="1085850"/>
          </a:xfrm>
          <a:prstGeom prst="rect">
            <a:avLst/>
          </a:prstGeom>
          <a:noFill/>
          <a:ln w="9525">
            <a:noFill/>
            <a:miter lim="800000"/>
            <a:headEnd/>
            <a:tailEnd/>
          </a:ln>
        </p:spPr>
      </p:pic>
      <p:pic>
        <p:nvPicPr>
          <p:cNvPr id="54283" name="Picture 16"/>
          <p:cNvPicPr>
            <a:picLocks noChangeAspect="1"/>
          </p:cNvPicPr>
          <p:nvPr/>
        </p:nvPicPr>
        <p:blipFill>
          <a:blip r:embed="rId12"/>
          <a:srcRect l="34505" t="42995" r="38377" b="43111"/>
          <a:stretch>
            <a:fillRect/>
          </a:stretch>
        </p:blipFill>
        <p:spPr bwMode="auto">
          <a:xfrm>
            <a:off x="755650" y="5056188"/>
            <a:ext cx="4049713" cy="1166812"/>
          </a:xfrm>
          <a:prstGeom prst="rect">
            <a:avLst/>
          </a:prstGeom>
          <a:noFill/>
          <a:ln w="9525">
            <a:noFill/>
            <a:miter lim="800000"/>
            <a:headEnd/>
            <a:tailEnd/>
          </a:ln>
        </p:spPr>
      </p:pic>
      <p:pic>
        <p:nvPicPr>
          <p:cNvPr id="54284" name="Picture 1"/>
          <p:cNvPicPr>
            <a:picLocks noChangeAspect="1"/>
          </p:cNvPicPr>
          <p:nvPr/>
        </p:nvPicPr>
        <p:blipFill>
          <a:blip r:embed="rId13" cstate="print"/>
          <a:srcRect l="33951" t="9642" r="35057" b="12595"/>
          <a:stretch>
            <a:fillRect/>
          </a:stretch>
        </p:blipFill>
        <p:spPr bwMode="auto">
          <a:xfrm>
            <a:off x="1576388" y="5089525"/>
            <a:ext cx="1203325" cy="169862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682625" y="149225"/>
            <a:ext cx="3384550" cy="461963"/>
          </a:xfrm>
          <a:prstGeom prst="rect">
            <a:avLst/>
          </a:prstGeom>
          <a:noFill/>
          <a:ln w="9525">
            <a:noFill/>
            <a:miter lim="800000"/>
            <a:headEnd/>
            <a:tailEnd/>
          </a:ln>
        </p:spPr>
        <p:txBody>
          <a:bodyPr>
            <a:spAutoFit/>
          </a:bodyPr>
          <a:lstStyle/>
          <a:p>
            <a:r>
              <a:rPr lang="en-GB" altLang="en-US" sz="2400"/>
              <a:t>Wrth gynllunio …</a:t>
            </a:r>
          </a:p>
        </p:txBody>
      </p:sp>
      <p:sp>
        <p:nvSpPr>
          <p:cNvPr id="56322" name="Rectangle 3"/>
          <p:cNvSpPr>
            <a:spLocks noChangeArrowheads="1"/>
          </p:cNvSpPr>
          <p:nvPr/>
        </p:nvSpPr>
        <p:spPr bwMode="auto">
          <a:xfrm>
            <a:off x="650875" y="739775"/>
            <a:ext cx="4021138" cy="1938338"/>
          </a:xfrm>
          <a:prstGeom prst="rect">
            <a:avLst/>
          </a:prstGeom>
          <a:noFill/>
          <a:ln w="9525">
            <a:noFill/>
            <a:miter lim="800000"/>
            <a:headEnd/>
            <a:tailEnd/>
          </a:ln>
        </p:spPr>
        <p:txBody>
          <a:bodyPr>
            <a:spAutoFit/>
          </a:bodyPr>
          <a:lstStyle/>
          <a:p>
            <a:r>
              <a:rPr lang="en-GB" altLang="en-US" sz="2000"/>
              <a:t>Oes cyfle i ddatblygu sgiliau </a:t>
            </a:r>
          </a:p>
          <a:p>
            <a:r>
              <a:rPr lang="en-GB" altLang="en-US" sz="2000"/>
              <a:t>llythrennedd </a:t>
            </a:r>
            <a:r>
              <a:rPr lang="en-GB" altLang="en-US" sz="2000" b="1">
                <a:solidFill>
                  <a:srgbClr val="FFFF00"/>
                </a:solidFill>
              </a:rPr>
              <a:t>mewn cyd-destun ystyrlon, diddorol ac amrywiol sy’n adeiladu ar wybodaeth blaenorol ac yn ennyn diddordeb?</a:t>
            </a:r>
            <a:endParaRPr lang="en-GB" altLang="en-US" sz="2000"/>
          </a:p>
        </p:txBody>
      </p:sp>
      <p:sp>
        <p:nvSpPr>
          <p:cNvPr id="56323" name="Rectangle 4"/>
          <p:cNvSpPr>
            <a:spLocks noChangeArrowheads="1"/>
          </p:cNvSpPr>
          <p:nvPr/>
        </p:nvSpPr>
        <p:spPr bwMode="auto">
          <a:xfrm>
            <a:off x="682625" y="2754313"/>
            <a:ext cx="4044950" cy="708025"/>
          </a:xfrm>
          <a:prstGeom prst="rect">
            <a:avLst/>
          </a:prstGeom>
          <a:noFill/>
          <a:ln w="9525">
            <a:noFill/>
            <a:miter lim="800000"/>
            <a:headEnd/>
            <a:tailEnd/>
          </a:ln>
        </p:spPr>
        <p:txBody>
          <a:bodyPr>
            <a:spAutoFit/>
          </a:bodyPr>
          <a:lstStyle/>
          <a:p>
            <a:r>
              <a:rPr lang="en-GB" altLang="en-US" sz="2000"/>
              <a:t>Oes cysylltiadau rhwng </a:t>
            </a:r>
          </a:p>
          <a:p>
            <a:r>
              <a:rPr lang="en-GB" altLang="en-US" sz="2000" b="1">
                <a:solidFill>
                  <a:srgbClr val="FF3399"/>
                </a:solidFill>
              </a:rPr>
              <a:t>Meysydd Dysgu a Phrofiad?</a:t>
            </a:r>
            <a:endParaRPr lang="en-GB" altLang="en-US" sz="2000"/>
          </a:p>
        </p:txBody>
      </p:sp>
      <p:sp>
        <p:nvSpPr>
          <p:cNvPr id="56324" name="Rectangle 5"/>
          <p:cNvSpPr>
            <a:spLocks noChangeArrowheads="1"/>
          </p:cNvSpPr>
          <p:nvPr/>
        </p:nvSpPr>
        <p:spPr bwMode="auto">
          <a:xfrm>
            <a:off x="650875" y="3652838"/>
            <a:ext cx="3887788" cy="1323975"/>
          </a:xfrm>
          <a:prstGeom prst="rect">
            <a:avLst/>
          </a:prstGeom>
          <a:noFill/>
          <a:ln w="9525">
            <a:noFill/>
            <a:miter lim="800000"/>
            <a:headEnd/>
            <a:tailEnd/>
          </a:ln>
        </p:spPr>
        <p:txBody>
          <a:bodyPr>
            <a:spAutoFit/>
          </a:bodyPr>
          <a:lstStyle/>
          <a:p>
            <a:r>
              <a:rPr lang="en-GB" altLang="en-US" sz="2000" b="1"/>
              <a:t>Ydy’r cyd-destun yn gyfoethog </a:t>
            </a:r>
            <a:r>
              <a:rPr lang="en-GB" altLang="en-US" sz="2000"/>
              <a:t>lle y gellir  </a:t>
            </a:r>
            <a:r>
              <a:rPr lang="en-GB" altLang="en-US" sz="2000" b="1"/>
              <a:t>cryfhau</a:t>
            </a:r>
            <a:r>
              <a:rPr lang="en-GB" altLang="en-US" sz="2000"/>
              <a:t>, </a:t>
            </a:r>
            <a:r>
              <a:rPr lang="en-GB" altLang="en-US" sz="2000" b="1"/>
              <a:t>hymestyn</a:t>
            </a:r>
            <a:r>
              <a:rPr lang="en-GB" altLang="en-US" sz="2000"/>
              <a:t> a </a:t>
            </a:r>
            <a:r>
              <a:rPr lang="en-GB" altLang="en-US" sz="2000" b="1"/>
              <a:t>chymhwyso</a:t>
            </a:r>
            <a:r>
              <a:rPr lang="en-GB" altLang="en-US" sz="2000"/>
              <a:t> sgiliau llythrennedd y dysgwyr?</a:t>
            </a:r>
          </a:p>
        </p:txBody>
      </p:sp>
      <p:sp>
        <p:nvSpPr>
          <p:cNvPr id="56325" name="Rectangle 6"/>
          <p:cNvSpPr>
            <a:spLocks noChangeArrowheads="1"/>
          </p:cNvSpPr>
          <p:nvPr/>
        </p:nvSpPr>
        <p:spPr bwMode="auto">
          <a:xfrm>
            <a:off x="708025" y="5129213"/>
            <a:ext cx="4033838" cy="708025"/>
          </a:xfrm>
          <a:prstGeom prst="rect">
            <a:avLst/>
          </a:prstGeom>
          <a:noFill/>
          <a:ln w="9525">
            <a:noFill/>
            <a:miter lim="800000"/>
            <a:headEnd/>
            <a:tailEnd/>
          </a:ln>
        </p:spPr>
        <p:txBody>
          <a:bodyPr>
            <a:spAutoFit/>
          </a:bodyPr>
          <a:lstStyle/>
          <a:p>
            <a:r>
              <a:rPr lang="en-GB" altLang="en-US" sz="2000"/>
              <a:t>Oes lle hanfodol i </a:t>
            </a:r>
            <a:r>
              <a:rPr lang="en-GB" altLang="en-US" sz="2000" b="1" i="1"/>
              <a:t>iaith wrth feddwl?</a:t>
            </a:r>
            <a:endParaRPr lang="en-GB" altLang="en-US" sz="2000"/>
          </a:p>
        </p:txBody>
      </p:sp>
      <p:pic>
        <p:nvPicPr>
          <p:cNvPr id="56326" name="Picture 2"/>
          <p:cNvPicPr>
            <a:picLocks noChangeAspect="1"/>
          </p:cNvPicPr>
          <p:nvPr/>
        </p:nvPicPr>
        <p:blipFill>
          <a:blip r:embed="rId3"/>
          <a:srcRect l="36107" t="21405" r="45631" b="68967"/>
          <a:stretch>
            <a:fillRect/>
          </a:stretch>
        </p:blipFill>
        <p:spPr bwMode="auto">
          <a:xfrm>
            <a:off x="2333625" y="6115050"/>
            <a:ext cx="1943100" cy="576263"/>
          </a:xfrm>
          <a:prstGeom prst="rect">
            <a:avLst/>
          </a:prstGeom>
          <a:noFill/>
          <a:ln w="9525">
            <a:noFill/>
            <a:miter lim="800000"/>
            <a:headEnd/>
            <a:tailEnd/>
          </a:ln>
        </p:spPr>
      </p:pic>
      <p:pic>
        <p:nvPicPr>
          <p:cNvPr id="56327" name="Picture 2"/>
          <p:cNvPicPr>
            <a:picLocks noChangeAspect="1"/>
          </p:cNvPicPr>
          <p:nvPr/>
        </p:nvPicPr>
        <p:blipFill>
          <a:blip r:embed="rId4"/>
          <a:srcRect l="33397" t="18500" r="33951" b="63770"/>
          <a:stretch>
            <a:fillRect/>
          </a:stretch>
        </p:blipFill>
        <p:spPr bwMode="auto">
          <a:xfrm>
            <a:off x="765175" y="5988050"/>
            <a:ext cx="1652588" cy="504825"/>
          </a:xfrm>
          <a:prstGeom prst="rect">
            <a:avLst/>
          </a:prstGeom>
          <a:noFill/>
          <a:ln w="9525">
            <a:noFill/>
            <a:miter lim="800000"/>
            <a:headEnd/>
            <a:tailEnd/>
          </a:ln>
        </p:spPr>
      </p:pic>
      <p:sp>
        <p:nvSpPr>
          <p:cNvPr id="56328" name="TextBox 7"/>
          <p:cNvSpPr txBox="1">
            <a:spLocks noChangeArrowheads="1"/>
          </p:cNvSpPr>
          <p:nvPr/>
        </p:nvSpPr>
        <p:spPr bwMode="auto">
          <a:xfrm>
            <a:off x="-2124075" y="1628775"/>
            <a:ext cx="614362" cy="369888"/>
          </a:xfrm>
          <a:prstGeom prst="rect">
            <a:avLst/>
          </a:prstGeom>
          <a:solidFill>
            <a:schemeClr val="bg1"/>
          </a:solidFill>
          <a:ln w="9525">
            <a:noFill/>
            <a:miter lim="800000"/>
            <a:headEnd/>
            <a:tailEnd/>
          </a:ln>
        </p:spPr>
        <p:txBody>
          <a:bodyPr>
            <a:spAutoFit/>
          </a:bodyPr>
          <a:lstStyle/>
          <a:p>
            <a:r>
              <a:rPr lang="en-GB" altLang="en-US"/>
              <a:t>t40</a:t>
            </a:r>
          </a:p>
        </p:txBody>
      </p:sp>
      <p:pic>
        <p:nvPicPr>
          <p:cNvPr id="56329" name="Picture 1"/>
          <p:cNvPicPr>
            <a:picLocks noChangeAspect="1"/>
          </p:cNvPicPr>
          <p:nvPr/>
        </p:nvPicPr>
        <p:blipFill>
          <a:blip r:embed="rId5"/>
          <a:srcRect l="25095" t="40157" r="42805" b="45078"/>
          <a:stretch>
            <a:fillRect/>
          </a:stretch>
        </p:blipFill>
        <p:spPr bwMode="auto">
          <a:xfrm>
            <a:off x="6445250" y="6176963"/>
            <a:ext cx="1903413" cy="561975"/>
          </a:xfrm>
          <a:prstGeom prst="rect">
            <a:avLst/>
          </a:prstGeom>
          <a:noFill/>
          <a:ln w="9525">
            <a:noFill/>
            <a:miter lim="800000"/>
            <a:headEnd/>
            <a:tailEnd/>
          </a:ln>
        </p:spPr>
      </p:pic>
      <p:sp>
        <p:nvSpPr>
          <p:cNvPr id="56330" name="Rectangle 1"/>
          <p:cNvSpPr>
            <a:spLocks noChangeArrowheads="1"/>
          </p:cNvSpPr>
          <p:nvPr/>
        </p:nvSpPr>
        <p:spPr bwMode="auto">
          <a:xfrm>
            <a:off x="4603750" y="168275"/>
            <a:ext cx="4078288" cy="461963"/>
          </a:xfrm>
          <a:prstGeom prst="rect">
            <a:avLst/>
          </a:prstGeom>
          <a:noFill/>
          <a:ln w="9525">
            <a:noFill/>
            <a:miter lim="800000"/>
            <a:headEnd/>
            <a:tailEnd/>
          </a:ln>
        </p:spPr>
        <p:txBody>
          <a:bodyPr>
            <a:spAutoFit/>
          </a:bodyPr>
          <a:lstStyle/>
          <a:p>
            <a:r>
              <a:rPr lang="en-GB" altLang="en-US" sz="2400"/>
              <a:t>As you plan your lessons …</a:t>
            </a:r>
          </a:p>
        </p:txBody>
      </p:sp>
      <p:sp>
        <p:nvSpPr>
          <p:cNvPr id="56331" name="Rectangle 2"/>
          <p:cNvSpPr>
            <a:spLocks noChangeArrowheads="1"/>
          </p:cNvSpPr>
          <p:nvPr/>
        </p:nvSpPr>
        <p:spPr bwMode="auto">
          <a:xfrm>
            <a:off x="4538663" y="763588"/>
            <a:ext cx="4486275" cy="1631950"/>
          </a:xfrm>
          <a:prstGeom prst="rect">
            <a:avLst/>
          </a:prstGeom>
          <a:noFill/>
          <a:ln w="9525">
            <a:noFill/>
            <a:miter lim="800000"/>
            <a:headEnd/>
            <a:tailEnd/>
          </a:ln>
        </p:spPr>
        <p:txBody>
          <a:bodyPr>
            <a:spAutoFit/>
          </a:bodyPr>
          <a:lstStyle/>
          <a:p>
            <a:r>
              <a:rPr lang="en-GB" altLang="en-US" sz="2000"/>
              <a:t>Is there opportunity to develop literacy skills in </a:t>
            </a:r>
            <a:r>
              <a:rPr lang="en-GB" altLang="en-US" sz="2000" b="1">
                <a:solidFill>
                  <a:srgbClr val="FFFF00"/>
                </a:solidFill>
              </a:rPr>
              <a:t>meaningful, interesting</a:t>
            </a:r>
            <a:r>
              <a:rPr lang="en-GB" altLang="en-US" sz="2000"/>
              <a:t> and </a:t>
            </a:r>
            <a:r>
              <a:rPr lang="en-GB" altLang="en-US" sz="2000" b="1">
                <a:solidFill>
                  <a:srgbClr val="FFFF00"/>
                </a:solidFill>
              </a:rPr>
              <a:t>varied contexts</a:t>
            </a:r>
            <a:r>
              <a:rPr lang="en-GB" altLang="en-US" sz="2000"/>
              <a:t>, </a:t>
            </a:r>
            <a:r>
              <a:rPr lang="en-GB" altLang="en-US" sz="2000" b="1">
                <a:solidFill>
                  <a:srgbClr val="FFFF00"/>
                </a:solidFill>
              </a:rPr>
              <a:t>building</a:t>
            </a:r>
            <a:r>
              <a:rPr lang="en-GB" altLang="en-US" sz="2000"/>
              <a:t> on </a:t>
            </a:r>
            <a:r>
              <a:rPr lang="en-GB" altLang="en-US" sz="2000" b="1">
                <a:solidFill>
                  <a:srgbClr val="FFFF00"/>
                </a:solidFill>
              </a:rPr>
              <a:t>previous knowledge </a:t>
            </a:r>
            <a:r>
              <a:rPr lang="en-GB" altLang="en-US" sz="2000"/>
              <a:t>and </a:t>
            </a:r>
            <a:r>
              <a:rPr lang="en-GB" altLang="en-US" sz="2000" b="1">
                <a:solidFill>
                  <a:srgbClr val="FFFF00"/>
                </a:solidFill>
              </a:rPr>
              <a:t>experience</a:t>
            </a:r>
            <a:r>
              <a:rPr lang="en-GB" altLang="en-US" sz="2000"/>
              <a:t> and  </a:t>
            </a:r>
            <a:r>
              <a:rPr lang="en-GB" altLang="en-US" sz="2000" b="1">
                <a:solidFill>
                  <a:srgbClr val="FFFF00"/>
                </a:solidFill>
              </a:rPr>
              <a:t>engage interest</a:t>
            </a:r>
            <a:r>
              <a:rPr lang="en-GB" altLang="en-US" sz="2000"/>
              <a:t>?</a:t>
            </a:r>
          </a:p>
        </p:txBody>
      </p:sp>
      <p:sp>
        <p:nvSpPr>
          <p:cNvPr id="56332" name="Rectangle 4"/>
          <p:cNvSpPr>
            <a:spLocks noChangeArrowheads="1"/>
          </p:cNvSpPr>
          <p:nvPr/>
        </p:nvSpPr>
        <p:spPr bwMode="auto">
          <a:xfrm>
            <a:off x="4581525" y="2720975"/>
            <a:ext cx="4044950" cy="1016000"/>
          </a:xfrm>
          <a:prstGeom prst="rect">
            <a:avLst/>
          </a:prstGeom>
          <a:noFill/>
          <a:ln w="9525">
            <a:noFill/>
            <a:miter lim="800000"/>
            <a:headEnd/>
            <a:tailEnd/>
          </a:ln>
        </p:spPr>
        <p:txBody>
          <a:bodyPr>
            <a:spAutoFit/>
          </a:bodyPr>
          <a:lstStyle/>
          <a:p>
            <a:r>
              <a:rPr lang="en-GB" altLang="en-US" sz="2000"/>
              <a:t>Are there connections between</a:t>
            </a:r>
          </a:p>
          <a:p>
            <a:r>
              <a:rPr lang="en-GB" altLang="en-US" sz="2000" b="1">
                <a:solidFill>
                  <a:srgbClr val="FF3399"/>
                </a:solidFill>
              </a:rPr>
              <a:t>Areas of Learning and Experience</a:t>
            </a:r>
            <a:r>
              <a:rPr lang="en-GB" altLang="en-US" sz="2000">
                <a:solidFill>
                  <a:srgbClr val="FF3399"/>
                </a:solidFill>
              </a:rPr>
              <a:t>?</a:t>
            </a:r>
          </a:p>
        </p:txBody>
      </p:sp>
      <p:sp>
        <p:nvSpPr>
          <p:cNvPr id="56333" name="Rectangle 4"/>
          <p:cNvSpPr>
            <a:spLocks noChangeArrowheads="1"/>
          </p:cNvSpPr>
          <p:nvPr/>
        </p:nvSpPr>
        <p:spPr bwMode="auto">
          <a:xfrm>
            <a:off x="4603750" y="3836988"/>
            <a:ext cx="4421188" cy="1016000"/>
          </a:xfrm>
          <a:prstGeom prst="rect">
            <a:avLst/>
          </a:prstGeom>
          <a:noFill/>
          <a:ln w="9525">
            <a:noFill/>
            <a:miter lim="800000"/>
            <a:headEnd/>
            <a:tailEnd/>
          </a:ln>
        </p:spPr>
        <p:txBody>
          <a:bodyPr>
            <a:spAutoFit/>
          </a:bodyPr>
          <a:lstStyle/>
          <a:p>
            <a:r>
              <a:rPr lang="en-GB" altLang="en-US" sz="2000"/>
              <a:t>Do you provide </a:t>
            </a:r>
            <a:r>
              <a:rPr lang="en-GB" altLang="en-US" sz="2000" b="1"/>
              <a:t>rich contexts </a:t>
            </a:r>
            <a:r>
              <a:rPr lang="en-GB" altLang="en-US" sz="2000"/>
              <a:t>within which literacy skills can be </a:t>
            </a:r>
            <a:r>
              <a:rPr lang="en-GB" altLang="en-US" sz="2000" b="1"/>
              <a:t>reinforced, extended and applied</a:t>
            </a:r>
            <a:r>
              <a:rPr lang="en-GB" altLang="en-US" sz="2000"/>
              <a:t>?</a:t>
            </a:r>
          </a:p>
        </p:txBody>
      </p:sp>
      <p:sp>
        <p:nvSpPr>
          <p:cNvPr id="56334" name="Rectangle 5"/>
          <p:cNvSpPr>
            <a:spLocks noChangeArrowheads="1"/>
          </p:cNvSpPr>
          <p:nvPr/>
        </p:nvSpPr>
        <p:spPr bwMode="auto">
          <a:xfrm>
            <a:off x="4638675" y="5130800"/>
            <a:ext cx="4221163" cy="708025"/>
          </a:xfrm>
          <a:prstGeom prst="rect">
            <a:avLst/>
          </a:prstGeom>
          <a:noFill/>
          <a:ln w="9525">
            <a:noFill/>
            <a:miter lim="800000"/>
            <a:headEnd/>
            <a:tailEnd/>
          </a:ln>
        </p:spPr>
        <p:txBody>
          <a:bodyPr>
            <a:spAutoFit/>
          </a:bodyPr>
          <a:lstStyle/>
          <a:p>
            <a:r>
              <a:rPr lang="en-GB" altLang="en-US" sz="2000"/>
              <a:t>Is there a fundamental role of </a:t>
            </a:r>
            <a:r>
              <a:rPr lang="en-GB" altLang="en-US" sz="2000" b="1" i="1"/>
              <a:t>language in thinking</a:t>
            </a:r>
            <a:r>
              <a:rPr lang="en-GB" altLang="en-US" sz="2000"/>
              <a:t>?</a:t>
            </a:r>
          </a:p>
        </p:txBody>
      </p:sp>
      <p:pic>
        <p:nvPicPr>
          <p:cNvPr id="56335" name="Picture 19"/>
          <p:cNvPicPr>
            <a:picLocks noChangeAspect="1"/>
          </p:cNvPicPr>
          <p:nvPr/>
        </p:nvPicPr>
        <p:blipFill>
          <a:blip r:embed="rId6" cstate="print"/>
          <a:srcRect l="59409" t="22867" r="10153" b="56012"/>
          <a:stretch>
            <a:fillRect/>
          </a:stretch>
        </p:blipFill>
        <p:spPr bwMode="auto">
          <a:xfrm>
            <a:off x="5246688" y="6034088"/>
            <a:ext cx="1198562" cy="466725"/>
          </a:xfrm>
          <a:prstGeom prst="rect">
            <a:avLst/>
          </a:prstGeom>
          <a:noFill/>
          <a:ln w="57150">
            <a:solidFill>
              <a:schemeClr val="tx1"/>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Content Placeholder 2"/>
          <p:cNvSpPr txBox="1">
            <a:spLocks/>
          </p:cNvSpPr>
          <p:nvPr/>
        </p:nvSpPr>
        <p:spPr bwMode="auto">
          <a:xfrm>
            <a:off x="755650" y="333375"/>
            <a:ext cx="8229600" cy="5327650"/>
          </a:xfrm>
          <a:prstGeom prst="rect">
            <a:avLst/>
          </a:prstGeom>
          <a:noFill/>
          <a:ln w="9525">
            <a:noFill/>
            <a:miter lim="800000"/>
            <a:headEnd/>
            <a:tailEnd/>
          </a:ln>
        </p:spPr>
        <p:txBody>
          <a:bodyPr/>
          <a:lstStyle/>
          <a:p>
            <a:pPr>
              <a:lnSpc>
                <a:spcPct val="80000"/>
              </a:lnSpc>
              <a:spcBef>
                <a:spcPct val="20000"/>
              </a:spcBef>
            </a:pPr>
            <a:r>
              <a:rPr lang="en-GB" altLang="en-US" sz="3000"/>
              <a:t>Radnor (1994) refers to cross curricular skills as those skills that ‘ are transferable, ...... independent of content and thus able to be developed in different contexts across the whole curriculum:</a:t>
            </a:r>
          </a:p>
          <a:p>
            <a:pPr>
              <a:lnSpc>
                <a:spcPct val="80000"/>
              </a:lnSpc>
              <a:spcBef>
                <a:spcPct val="20000"/>
              </a:spcBef>
            </a:pPr>
            <a:endParaRPr lang="en-GB" altLang="en-US" sz="3000"/>
          </a:p>
          <a:p>
            <a:pPr>
              <a:lnSpc>
                <a:spcPct val="80000"/>
              </a:lnSpc>
              <a:spcBef>
                <a:spcPct val="20000"/>
              </a:spcBef>
            </a:pPr>
            <a:r>
              <a:rPr lang="en-GB" altLang="en-US" sz="3000"/>
              <a:t>- communication</a:t>
            </a:r>
          </a:p>
          <a:p>
            <a:pPr>
              <a:lnSpc>
                <a:spcPct val="80000"/>
              </a:lnSpc>
              <a:spcBef>
                <a:spcPct val="20000"/>
              </a:spcBef>
              <a:buFontTx/>
              <a:buChar char="-"/>
            </a:pPr>
            <a:r>
              <a:rPr lang="en-GB" altLang="en-US" sz="3000"/>
              <a:t> numeracy</a:t>
            </a:r>
          </a:p>
          <a:p>
            <a:pPr>
              <a:lnSpc>
                <a:spcPct val="80000"/>
              </a:lnSpc>
              <a:spcBef>
                <a:spcPct val="20000"/>
              </a:spcBef>
              <a:buFontTx/>
              <a:buChar char="-"/>
            </a:pPr>
            <a:r>
              <a:rPr lang="en-GB" altLang="en-US" sz="3000"/>
              <a:t> study,</a:t>
            </a:r>
          </a:p>
          <a:p>
            <a:pPr>
              <a:lnSpc>
                <a:spcPct val="80000"/>
              </a:lnSpc>
              <a:spcBef>
                <a:spcPct val="20000"/>
              </a:spcBef>
              <a:buFontTx/>
              <a:buChar char="-"/>
            </a:pPr>
            <a:r>
              <a:rPr lang="en-GB" altLang="en-US" sz="3000"/>
              <a:t> problem-solving</a:t>
            </a:r>
          </a:p>
          <a:p>
            <a:pPr>
              <a:lnSpc>
                <a:spcPct val="80000"/>
              </a:lnSpc>
              <a:spcBef>
                <a:spcPct val="20000"/>
              </a:spcBef>
              <a:buFontTx/>
              <a:buChar char="-"/>
            </a:pPr>
            <a:r>
              <a:rPr lang="en-GB" altLang="en-US" sz="3000"/>
              <a:t> personal and social, and</a:t>
            </a:r>
          </a:p>
          <a:p>
            <a:pPr>
              <a:lnSpc>
                <a:spcPct val="80000"/>
              </a:lnSpc>
              <a:spcBef>
                <a:spcPct val="20000"/>
              </a:spcBef>
              <a:buFontTx/>
              <a:buChar char="-"/>
            </a:pPr>
            <a:r>
              <a:rPr lang="en-GB" altLang="en-US" sz="3000"/>
              <a:t> information technology (IT)’                	</a:t>
            </a:r>
            <a:r>
              <a:rPr lang="en-GB" altLang="en-US" sz="1600"/>
              <a:t>(p24/5)</a:t>
            </a:r>
          </a:p>
          <a:p>
            <a:pPr>
              <a:lnSpc>
                <a:spcPct val="80000"/>
              </a:lnSpc>
              <a:spcBef>
                <a:spcPct val="20000"/>
              </a:spcBef>
              <a:buFontTx/>
              <a:buChar char="-"/>
            </a:pPr>
            <a:endParaRPr lang="cy-GB" altLang="en-US" sz="3000"/>
          </a:p>
        </p:txBody>
      </p:sp>
      <p:sp>
        <p:nvSpPr>
          <p:cNvPr id="59394" name="Rectangle 2"/>
          <p:cNvSpPr>
            <a:spLocks noChangeArrowheads="1"/>
          </p:cNvSpPr>
          <p:nvPr/>
        </p:nvSpPr>
        <p:spPr bwMode="auto">
          <a:xfrm>
            <a:off x="892175" y="5805488"/>
            <a:ext cx="7956550" cy="708025"/>
          </a:xfrm>
          <a:prstGeom prst="rect">
            <a:avLst/>
          </a:prstGeom>
          <a:noFill/>
          <a:ln w="9525">
            <a:noFill/>
            <a:miter lim="800000"/>
            <a:headEnd/>
            <a:tailEnd/>
          </a:ln>
        </p:spPr>
        <p:txBody>
          <a:bodyPr>
            <a:spAutoFit/>
          </a:bodyPr>
          <a:lstStyle/>
          <a:p>
            <a:r>
              <a:rPr lang="en-GB" altLang="en-US" sz="2000"/>
              <a:t>Radnor, A. (1994) </a:t>
            </a:r>
            <a:r>
              <a:rPr lang="en-GB" altLang="en-US" sz="2000" i="1"/>
              <a:t>Across the Curriculum. </a:t>
            </a:r>
            <a:r>
              <a:rPr lang="en-GB" altLang="en-US" sz="2000"/>
              <a:t>Guildford &amp; King’s Lynn: Biddles Ltd.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90538" y="587375"/>
            <a:ext cx="8229600" cy="1508125"/>
          </a:xfrm>
        </p:spPr>
        <p:txBody>
          <a:bodyPr/>
          <a:lstStyle/>
          <a:p>
            <a:pPr>
              <a:defRPr/>
            </a:pPr>
            <a:r>
              <a:rPr lang="en-GB" altLang="x-none" sz="3200" b="1" dirty="0"/>
              <a:t>The Well-being of Future Generations (Wales) Act 2015 </a:t>
            </a:r>
            <a:br>
              <a:rPr lang="en-GB" altLang="x-none" sz="3200" b="1" dirty="0"/>
            </a:br>
            <a:r>
              <a:rPr lang="en-GB" altLang="x-none" sz="3200" b="1" dirty="0" err="1">
                <a:solidFill>
                  <a:srgbClr val="FF0000"/>
                </a:solidFill>
              </a:rPr>
              <a:t>Deddf</a:t>
            </a:r>
            <a:r>
              <a:rPr lang="en-GB" altLang="x-none" sz="3200" b="1" dirty="0">
                <a:solidFill>
                  <a:srgbClr val="FF0000"/>
                </a:solidFill>
              </a:rPr>
              <a:t> </a:t>
            </a:r>
            <a:r>
              <a:rPr lang="en-GB" altLang="x-none" sz="3200" b="1" dirty="0" err="1">
                <a:solidFill>
                  <a:srgbClr val="FF0000"/>
                </a:solidFill>
              </a:rPr>
              <a:t>Llesiant</a:t>
            </a:r>
            <a:r>
              <a:rPr lang="en-GB" altLang="x-none" sz="3200" b="1" dirty="0">
                <a:solidFill>
                  <a:srgbClr val="FF0000"/>
                </a:solidFill>
              </a:rPr>
              <a:t> </a:t>
            </a:r>
            <a:r>
              <a:rPr lang="en-GB" altLang="x-none" sz="3200" b="1" dirty="0" err="1">
                <a:solidFill>
                  <a:srgbClr val="FF0000"/>
                </a:solidFill>
              </a:rPr>
              <a:t>Cenedlaethau’r</a:t>
            </a:r>
            <a:r>
              <a:rPr lang="en-GB" altLang="x-none" sz="3200" b="1" dirty="0">
                <a:solidFill>
                  <a:srgbClr val="FF0000"/>
                </a:solidFill>
              </a:rPr>
              <a:t> </a:t>
            </a:r>
            <a:r>
              <a:rPr lang="en-GB" altLang="x-none" sz="3200" b="1" dirty="0" err="1">
                <a:solidFill>
                  <a:srgbClr val="FF0000"/>
                </a:solidFill>
              </a:rPr>
              <a:t>Dyfodol</a:t>
            </a:r>
            <a:r>
              <a:rPr lang="en-GB" altLang="x-none" sz="3200" b="1" dirty="0">
                <a:solidFill>
                  <a:srgbClr val="FF0000"/>
                </a:solidFill>
              </a:rPr>
              <a:t> (</a:t>
            </a:r>
            <a:r>
              <a:rPr lang="en-GB" altLang="x-none" sz="3200" b="1" dirty="0" err="1">
                <a:solidFill>
                  <a:srgbClr val="FF0000"/>
                </a:solidFill>
              </a:rPr>
              <a:t>Cymru</a:t>
            </a:r>
            <a:r>
              <a:rPr lang="en-GB" altLang="x-none" sz="3200" b="1" dirty="0">
                <a:solidFill>
                  <a:srgbClr val="FF0000"/>
                </a:solidFill>
              </a:rPr>
              <a:t>) 2015</a:t>
            </a:r>
          </a:p>
        </p:txBody>
      </p:sp>
      <p:sp>
        <p:nvSpPr>
          <p:cNvPr id="35843" name="Content Placeholder 2"/>
          <p:cNvSpPr>
            <a:spLocks noGrp="1"/>
          </p:cNvSpPr>
          <p:nvPr>
            <p:ph idx="1"/>
          </p:nvPr>
        </p:nvSpPr>
        <p:spPr>
          <a:xfrm>
            <a:off x="457200" y="2362200"/>
            <a:ext cx="8229600" cy="4267200"/>
          </a:xfrm>
        </p:spPr>
        <p:txBody>
          <a:bodyPr/>
          <a:lstStyle/>
          <a:p>
            <a:pPr>
              <a:buFontTx/>
              <a:buNone/>
            </a:pPr>
            <a:r>
              <a:rPr lang="en-GB" altLang="en-US" sz="1800" smtClean="0">
                <a:hlinkClick r:id="rId3"/>
              </a:rPr>
              <a:t>http://thewaleswewant.co.uk/about/well-being-future-generations-wales-act-2015</a:t>
            </a:r>
            <a:endParaRPr lang="en-GB" altLang="en-US" sz="1800" smtClean="0"/>
          </a:p>
        </p:txBody>
      </p:sp>
      <p:pic>
        <p:nvPicPr>
          <p:cNvPr id="60419" name="Picture 5"/>
          <p:cNvPicPr>
            <a:picLocks noChangeAspect="1"/>
          </p:cNvPicPr>
          <p:nvPr/>
        </p:nvPicPr>
        <p:blipFill>
          <a:blip r:embed="rId4"/>
          <a:srcRect/>
          <a:stretch>
            <a:fillRect/>
          </a:stretch>
        </p:blipFill>
        <p:spPr bwMode="auto">
          <a:xfrm>
            <a:off x="1066800" y="2971800"/>
            <a:ext cx="3627438" cy="3627438"/>
          </a:xfrm>
          <a:prstGeom prst="rect">
            <a:avLst/>
          </a:prstGeom>
          <a:noFill/>
          <a:ln w="9525">
            <a:noFill/>
            <a:miter lim="800000"/>
            <a:headEnd/>
            <a:tailEnd/>
          </a:ln>
        </p:spPr>
      </p:pic>
      <p:pic>
        <p:nvPicPr>
          <p:cNvPr id="60420" name="Picture 2"/>
          <p:cNvPicPr>
            <a:picLocks noChangeAspect="1" noChangeArrowheads="1"/>
          </p:cNvPicPr>
          <p:nvPr/>
        </p:nvPicPr>
        <p:blipFill>
          <a:blip r:embed="rId5"/>
          <a:srcRect l="32996" t="11769" r="33891" b="3908"/>
          <a:stretch>
            <a:fillRect/>
          </a:stretch>
        </p:blipFill>
        <p:spPr bwMode="auto">
          <a:xfrm>
            <a:off x="5410200" y="2895600"/>
            <a:ext cx="2514600" cy="36020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2213" y="911225"/>
            <a:ext cx="3565525" cy="1150938"/>
          </a:xfrm>
        </p:spPr>
        <p:txBody>
          <a:bodyPr/>
          <a:lstStyle/>
          <a:p>
            <a:r>
              <a:rPr lang="en-US" altLang="en-US" sz="1800" b="1" smtClean="0"/>
              <a:t>The Well-being of Future Generations Act (Wales) 2015 </a:t>
            </a:r>
            <a:r>
              <a:rPr lang="en-US" altLang="en-US" sz="1800" smtClean="0"/>
              <a:t/>
            </a:r>
            <a:br>
              <a:rPr lang="en-US" altLang="en-US" sz="1800" smtClean="0"/>
            </a:br>
            <a:r>
              <a:rPr lang="en-US" altLang="en-US" sz="1800" smtClean="0"/>
              <a:t>The Well-being of Future Generations (Wales) Act is about improving the social, economic, environmental and cultural well-being of Wales </a:t>
            </a:r>
          </a:p>
        </p:txBody>
      </p:sp>
      <p:pic>
        <p:nvPicPr>
          <p:cNvPr id="4" name="Content Placeholder 3"/>
          <p:cNvPicPr>
            <a:picLocks noGrp="1" noChangeAspect="1"/>
          </p:cNvPicPr>
          <p:nvPr>
            <p:ph idx="1"/>
          </p:nvPr>
        </p:nvPicPr>
        <p:blipFill>
          <a:blip r:embed="rId2" cstate="print"/>
          <a:stretch>
            <a:fillRect/>
          </a:stretch>
        </p:blipFill>
        <p:spPr>
          <a:xfrm>
            <a:off x="3595688" y="4735513"/>
            <a:ext cx="5121275" cy="1674812"/>
          </a:xfrm>
        </p:spPr>
      </p:pic>
      <p:pic>
        <p:nvPicPr>
          <p:cNvPr id="62467" name="Picture 4"/>
          <p:cNvPicPr>
            <a:picLocks noChangeAspect="1"/>
          </p:cNvPicPr>
          <p:nvPr/>
        </p:nvPicPr>
        <p:blipFill>
          <a:blip r:embed="rId3"/>
          <a:srcRect/>
          <a:stretch>
            <a:fillRect/>
          </a:stretch>
        </p:blipFill>
        <p:spPr bwMode="auto">
          <a:xfrm>
            <a:off x="904875" y="2997200"/>
            <a:ext cx="5251450" cy="1641475"/>
          </a:xfrm>
          <a:prstGeom prst="rect">
            <a:avLst/>
          </a:prstGeom>
          <a:noFill/>
          <a:ln w="9525">
            <a:noFill/>
            <a:miter lim="800000"/>
            <a:headEnd/>
            <a:tailEnd/>
          </a:ln>
        </p:spPr>
      </p:pic>
      <p:sp>
        <p:nvSpPr>
          <p:cNvPr id="62468" name="Rectangle 5"/>
          <p:cNvSpPr>
            <a:spLocks noChangeArrowheads="1"/>
          </p:cNvSpPr>
          <p:nvPr/>
        </p:nvSpPr>
        <p:spPr bwMode="auto">
          <a:xfrm>
            <a:off x="827088" y="476250"/>
            <a:ext cx="3933825" cy="2020888"/>
          </a:xfrm>
          <a:prstGeom prst="rect">
            <a:avLst/>
          </a:prstGeom>
          <a:noFill/>
          <a:ln w="9525">
            <a:noFill/>
            <a:miter lim="800000"/>
            <a:headEnd/>
            <a:tailEnd/>
          </a:ln>
        </p:spPr>
        <p:txBody>
          <a:bodyPr>
            <a:spAutoFit/>
          </a:bodyPr>
          <a:lstStyle/>
          <a:p>
            <a:pPr algn="ctr"/>
            <a:r>
              <a:rPr lang="en-US" altLang="en-US" b="1"/>
              <a:t>Deddf Llesiant Cenedlaethau’r Dyfodol (Cymru) 2015 </a:t>
            </a:r>
            <a:endParaRPr lang="en-US" altLang="en-US"/>
          </a:p>
          <a:p>
            <a:pPr algn="ctr"/>
            <a:r>
              <a:rPr lang="en-US" altLang="en-US"/>
              <a:t>Mae Deddf Llesiant Cenedlaethau’r Dyfodol (Cymru) yn ymwneud â gwella llesiant cymdeithasol, economaidd, amgylcheddol a diwylliannol Cymru.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extBox 4"/>
          <p:cNvSpPr txBox="1">
            <a:spLocks noChangeArrowheads="1"/>
          </p:cNvSpPr>
          <p:nvPr/>
        </p:nvSpPr>
        <p:spPr bwMode="auto">
          <a:xfrm>
            <a:off x="4786313" y="331788"/>
            <a:ext cx="4249737" cy="4524375"/>
          </a:xfrm>
          <a:prstGeom prst="rect">
            <a:avLst/>
          </a:prstGeom>
          <a:noFill/>
          <a:ln w="9525">
            <a:noFill/>
            <a:miter lim="800000"/>
            <a:headEnd/>
            <a:tailEnd/>
          </a:ln>
        </p:spPr>
        <p:txBody>
          <a:bodyPr>
            <a:spAutoFit/>
          </a:bodyPr>
          <a:lstStyle/>
          <a:p>
            <a:r>
              <a:rPr lang="en-US" altLang="en-US"/>
              <a:t>Many National Initiatives so far</a:t>
            </a:r>
            <a:r>
              <a:rPr lang="mr-IN" altLang="en-US"/>
              <a:t>…</a:t>
            </a:r>
            <a:endParaRPr lang="en-US" altLang="en-US"/>
          </a:p>
          <a:p>
            <a:endParaRPr lang="en-US" altLang="en-US"/>
          </a:p>
          <a:p>
            <a:r>
              <a:rPr lang="en-US" altLang="en-US"/>
              <a:t>~ National Healthy Schools (DoH/DfEE, 1999)</a:t>
            </a:r>
          </a:p>
          <a:p>
            <a:r>
              <a:rPr lang="en-US" altLang="en-US"/>
              <a:t>~ Every Child Matters (DfE, 2003)</a:t>
            </a:r>
          </a:p>
          <a:p>
            <a:r>
              <a:rPr lang="en-US" altLang="en-US"/>
              <a:t>~ Social and Emotional Aspects of Learning (DCSF, 2007)</a:t>
            </a:r>
          </a:p>
          <a:p>
            <a:r>
              <a:rPr lang="en-US" altLang="en-US"/>
              <a:t>~ Targeted Mental Health in School (DCSF, 2010) </a:t>
            </a:r>
          </a:p>
          <a:p>
            <a:r>
              <a:rPr lang="en-US" altLang="en-US"/>
              <a:t>~ In Wales, the Thinking Positively - Emotional health and well-being in schools and Early Years settings </a:t>
            </a:r>
          </a:p>
          <a:p>
            <a:r>
              <a:rPr lang="en-US" altLang="en-US"/>
              <a:t> good practice document (Welsh Government, 2010), </a:t>
            </a:r>
          </a:p>
          <a:p>
            <a:r>
              <a:rPr lang="en-US" altLang="en-US"/>
              <a:t>~ Welsh Network of Healthy Schools Scheme (Public Health Wales, 2015).</a:t>
            </a:r>
          </a:p>
        </p:txBody>
      </p:sp>
      <p:pic>
        <p:nvPicPr>
          <p:cNvPr id="63490" name="Picture 6">
            <a:hlinkClick r:id="rId2"/>
          </p:cNvPr>
          <p:cNvPicPr>
            <a:picLocks noChangeAspect="1"/>
          </p:cNvPicPr>
          <p:nvPr/>
        </p:nvPicPr>
        <p:blipFill>
          <a:blip r:embed="rId3"/>
          <a:srcRect b="66893"/>
          <a:stretch>
            <a:fillRect/>
          </a:stretch>
        </p:blipFill>
        <p:spPr bwMode="auto">
          <a:xfrm>
            <a:off x="6516688" y="4965700"/>
            <a:ext cx="2235200" cy="1008063"/>
          </a:xfrm>
          <a:prstGeom prst="rect">
            <a:avLst/>
          </a:prstGeom>
          <a:noFill/>
          <a:ln w="9525">
            <a:noFill/>
            <a:miter lim="800000"/>
            <a:headEnd/>
            <a:tailEnd/>
          </a:ln>
        </p:spPr>
      </p:pic>
      <p:pic>
        <p:nvPicPr>
          <p:cNvPr id="63491" name="Picture 8">
            <a:hlinkClick r:id="rId4"/>
          </p:cNvPr>
          <p:cNvPicPr>
            <a:picLocks noChangeAspect="1"/>
          </p:cNvPicPr>
          <p:nvPr/>
        </p:nvPicPr>
        <p:blipFill>
          <a:blip r:embed="rId5"/>
          <a:srcRect/>
          <a:stretch>
            <a:fillRect/>
          </a:stretch>
        </p:blipFill>
        <p:spPr bwMode="auto">
          <a:xfrm>
            <a:off x="3890963" y="4899025"/>
            <a:ext cx="1976437" cy="1163638"/>
          </a:xfrm>
          <a:prstGeom prst="rect">
            <a:avLst/>
          </a:prstGeom>
          <a:noFill/>
          <a:ln w="9525">
            <a:noFill/>
            <a:miter lim="800000"/>
            <a:headEnd/>
            <a:tailEnd/>
          </a:ln>
        </p:spPr>
      </p:pic>
      <p:sp>
        <p:nvSpPr>
          <p:cNvPr id="63492" name="Rectangle 9"/>
          <p:cNvSpPr>
            <a:spLocks noChangeArrowheads="1"/>
          </p:cNvSpPr>
          <p:nvPr/>
        </p:nvSpPr>
        <p:spPr bwMode="auto">
          <a:xfrm>
            <a:off x="3927475" y="6062663"/>
            <a:ext cx="1741488" cy="739775"/>
          </a:xfrm>
          <a:prstGeom prst="rect">
            <a:avLst/>
          </a:prstGeom>
          <a:noFill/>
          <a:ln w="9525">
            <a:noFill/>
            <a:miter lim="800000"/>
            <a:headEnd/>
            <a:tailEnd/>
          </a:ln>
        </p:spPr>
        <p:txBody>
          <a:bodyPr>
            <a:spAutoFit/>
          </a:bodyPr>
          <a:lstStyle/>
          <a:p>
            <a:r>
              <a:rPr lang="en-US" altLang="en-US" sz="1000">
                <a:hlinkClick r:id="rId4"/>
              </a:rPr>
              <a:t>http://gov.wales/topics/health/improvement/schools/?lang=en</a:t>
            </a:r>
            <a:endParaRPr lang="en-US" altLang="en-US" sz="1000"/>
          </a:p>
          <a:p>
            <a:endParaRPr lang="en-US" altLang="en-US" sz="1000"/>
          </a:p>
        </p:txBody>
      </p:sp>
      <p:sp>
        <p:nvSpPr>
          <p:cNvPr id="63493" name="Rectangle 10"/>
          <p:cNvSpPr>
            <a:spLocks noChangeArrowheads="1"/>
          </p:cNvSpPr>
          <p:nvPr/>
        </p:nvSpPr>
        <p:spPr bwMode="auto">
          <a:xfrm>
            <a:off x="7019925" y="6018213"/>
            <a:ext cx="1493838" cy="1060450"/>
          </a:xfrm>
          <a:prstGeom prst="rect">
            <a:avLst/>
          </a:prstGeom>
          <a:noFill/>
          <a:ln w="9525">
            <a:noFill/>
            <a:miter lim="800000"/>
            <a:headEnd/>
            <a:tailEnd/>
          </a:ln>
        </p:spPr>
        <p:txBody>
          <a:bodyPr>
            <a:spAutoFit/>
          </a:bodyPr>
          <a:lstStyle/>
          <a:p>
            <a:r>
              <a:rPr lang="en-US" altLang="en-US" sz="1000">
                <a:hlinkClick r:id="rId2"/>
              </a:rPr>
              <a:t>http://llyw.cymru/topics/educationandskills/publications/guidance/thinkingpositively/?lang=en</a:t>
            </a:r>
            <a:endParaRPr lang="en-US" altLang="en-US" sz="1000"/>
          </a:p>
          <a:p>
            <a:endParaRPr lang="en-US" altLang="en-US" sz="1000"/>
          </a:p>
        </p:txBody>
      </p:sp>
      <p:pic>
        <p:nvPicPr>
          <p:cNvPr id="63494" name="Picture 1"/>
          <p:cNvPicPr>
            <a:picLocks noChangeAspect="1"/>
          </p:cNvPicPr>
          <p:nvPr/>
        </p:nvPicPr>
        <p:blipFill>
          <a:blip r:embed="rId6"/>
          <a:srcRect b="69322"/>
          <a:stretch>
            <a:fillRect/>
          </a:stretch>
        </p:blipFill>
        <p:spPr bwMode="auto">
          <a:xfrm>
            <a:off x="684213" y="4995863"/>
            <a:ext cx="2393950" cy="954087"/>
          </a:xfrm>
          <a:prstGeom prst="rect">
            <a:avLst/>
          </a:prstGeom>
          <a:noFill/>
          <a:ln w="9525">
            <a:noFill/>
            <a:miter lim="800000"/>
            <a:headEnd/>
            <a:tailEnd/>
          </a:ln>
        </p:spPr>
      </p:pic>
      <p:sp>
        <p:nvSpPr>
          <p:cNvPr id="63495" name="Rectangle 2"/>
          <p:cNvSpPr>
            <a:spLocks noChangeArrowheads="1"/>
          </p:cNvSpPr>
          <p:nvPr/>
        </p:nvSpPr>
        <p:spPr bwMode="auto">
          <a:xfrm>
            <a:off x="852488" y="5948363"/>
            <a:ext cx="2225675" cy="769937"/>
          </a:xfrm>
          <a:prstGeom prst="rect">
            <a:avLst/>
          </a:prstGeom>
          <a:noFill/>
          <a:ln w="9525">
            <a:noFill/>
            <a:miter lim="800000"/>
            <a:headEnd/>
            <a:tailEnd/>
          </a:ln>
        </p:spPr>
        <p:txBody>
          <a:bodyPr>
            <a:spAutoFit/>
          </a:bodyPr>
          <a:lstStyle/>
          <a:p>
            <a:r>
              <a:rPr lang="en-US" altLang="en-US" sz="1100">
                <a:hlinkClick r:id="rId7"/>
              </a:rPr>
              <a:t>http://gov.wales/topics/educationandskills/publications/guidance/thinkingpositively/?lang=cy</a:t>
            </a:r>
            <a:endParaRPr lang="en-US" altLang="en-US" sz="1100"/>
          </a:p>
          <a:p>
            <a:endParaRPr lang="en-US" altLang="en-US" sz="1100"/>
          </a:p>
        </p:txBody>
      </p:sp>
      <p:sp>
        <p:nvSpPr>
          <p:cNvPr id="63496" name="TextBox 4"/>
          <p:cNvSpPr txBox="1">
            <a:spLocks noChangeArrowheads="1"/>
          </p:cNvSpPr>
          <p:nvPr/>
        </p:nvSpPr>
        <p:spPr bwMode="auto">
          <a:xfrm>
            <a:off x="547688" y="385763"/>
            <a:ext cx="4249737" cy="3970337"/>
          </a:xfrm>
          <a:prstGeom prst="rect">
            <a:avLst/>
          </a:prstGeom>
          <a:noFill/>
          <a:ln w="9525">
            <a:noFill/>
            <a:miter lim="800000"/>
            <a:headEnd/>
            <a:tailEnd/>
          </a:ln>
        </p:spPr>
        <p:txBody>
          <a:bodyPr>
            <a:spAutoFit/>
          </a:bodyPr>
          <a:lstStyle/>
          <a:p>
            <a:r>
              <a:rPr lang="en-US" altLang="en-US"/>
              <a:t>Mae llawer o Fentrau Cenedlaethol hyd yn hyn ...</a:t>
            </a:r>
          </a:p>
          <a:p>
            <a:endParaRPr lang="en-US" altLang="en-US"/>
          </a:p>
          <a:p>
            <a:r>
              <a:rPr lang="en-US" altLang="en-US"/>
              <a:t>~ Cynlluniau Ysgolion Iach – Rhwydwaith Cymru (Iechyd Cyhoeddus Cymru)</a:t>
            </a:r>
          </a:p>
          <a:p>
            <a:r>
              <a:rPr lang="en-US" altLang="en-US"/>
              <a:t>~ </a:t>
            </a:r>
            <a:r>
              <a:rPr lang="en-GB" altLang="en-US"/>
              <a:t>Cynradd: Agweddau Cymdeithasol ac Emosiynol ar Ddysgu – Cymru (ACEDd Cymru) </a:t>
            </a:r>
          </a:p>
          <a:p>
            <a:r>
              <a:rPr lang="en-US" altLang="en-US"/>
              <a:t>~ </a:t>
            </a:r>
            <a:r>
              <a:rPr lang="en-GB" altLang="en-US"/>
              <a:t>Meddwl yn gadarnhaol Iechyd a lles emosiynol mewn ysgolion a lleoliadau Blynyddoedd Cynnar (LlC 2010)</a:t>
            </a:r>
          </a:p>
          <a:p>
            <a:r>
              <a:rPr lang="en-US" altLang="en-US"/>
              <a:t>~ Every Child Matters (DfE, 2003)</a:t>
            </a:r>
          </a:p>
          <a:p>
            <a:endParaRPr lang="en-US"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stretch>
            <a:fillRect/>
          </a:stretch>
        </p:blipFill>
        <p:spPr>
          <a:xfrm>
            <a:off x="1087438" y="549275"/>
            <a:ext cx="2592387" cy="3581400"/>
          </a:xfrm>
        </p:spPr>
      </p:pic>
      <p:sp>
        <p:nvSpPr>
          <p:cNvPr id="64514" name="TextBox 9"/>
          <p:cNvSpPr txBox="1">
            <a:spLocks noChangeArrowheads="1"/>
          </p:cNvSpPr>
          <p:nvPr/>
        </p:nvSpPr>
        <p:spPr bwMode="auto">
          <a:xfrm>
            <a:off x="4284663" y="549275"/>
            <a:ext cx="4464050" cy="4246563"/>
          </a:xfrm>
          <a:prstGeom prst="rect">
            <a:avLst/>
          </a:prstGeom>
          <a:noFill/>
          <a:ln w="9525">
            <a:noFill/>
            <a:miter lim="800000"/>
            <a:headEnd/>
            <a:tailEnd/>
          </a:ln>
        </p:spPr>
        <p:txBody>
          <a:bodyPr>
            <a:spAutoFit/>
          </a:bodyPr>
          <a:lstStyle/>
          <a:p>
            <a:r>
              <a:rPr lang="en-US" altLang="en-US"/>
              <a:t>‘</a:t>
            </a:r>
            <a:r>
              <a:rPr lang="mr-IN" altLang="en-US"/>
              <a:t>…</a:t>
            </a:r>
            <a:r>
              <a:rPr lang="en-US" altLang="en-US"/>
              <a:t>.there is an obvious connection between SEL* and the development of the skills needed for pupils to work with each other in groups, which is so often the context for learning in primary schools</a:t>
            </a:r>
            <a:r>
              <a:rPr lang="mr-IN" altLang="en-US"/>
              <a:t>…</a:t>
            </a:r>
            <a:r>
              <a:rPr lang="en-US" altLang="en-US"/>
              <a:t>.’</a:t>
            </a:r>
          </a:p>
          <a:p>
            <a:r>
              <a:rPr lang="en-US" altLang="en-US"/>
              <a:t>(2016:38)</a:t>
            </a:r>
          </a:p>
          <a:p>
            <a:endParaRPr lang="en-US" altLang="en-US"/>
          </a:p>
          <a:p>
            <a:endParaRPr lang="en-US" altLang="en-US"/>
          </a:p>
          <a:p>
            <a:r>
              <a:rPr lang="en-US" altLang="en-US"/>
              <a:t>‘</a:t>
            </a:r>
            <a:r>
              <a:rPr lang="mr-IN" altLang="en-US"/>
              <a:t>…</a:t>
            </a:r>
            <a:r>
              <a:rPr lang="en-US" altLang="en-US"/>
              <a:t>.work on emotional health, well- being and resilience is unequivocally not a peripheral add-on to primary education, but rather must be viewed as lying at the core of effective teaching and learning</a:t>
            </a:r>
            <a:r>
              <a:rPr lang="mr-IN" altLang="en-US"/>
              <a:t>…</a:t>
            </a:r>
            <a:r>
              <a:rPr lang="en-US" altLang="en-US"/>
              <a:t>.’ (2016:40)  </a:t>
            </a:r>
          </a:p>
          <a:p>
            <a:endParaRPr lang="en-US" altLang="en-US"/>
          </a:p>
        </p:txBody>
      </p:sp>
      <p:sp>
        <p:nvSpPr>
          <p:cNvPr id="64515" name="TextBox 10"/>
          <p:cNvSpPr txBox="1">
            <a:spLocks noChangeArrowheads="1"/>
          </p:cNvSpPr>
          <p:nvPr/>
        </p:nvSpPr>
        <p:spPr bwMode="auto">
          <a:xfrm>
            <a:off x="933450" y="6165850"/>
            <a:ext cx="2736850" cy="276225"/>
          </a:xfrm>
          <a:prstGeom prst="rect">
            <a:avLst/>
          </a:prstGeom>
          <a:noFill/>
          <a:ln w="9525">
            <a:noFill/>
            <a:miter lim="800000"/>
            <a:headEnd/>
            <a:tailEnd/>
          </a:ln>
        </p:spPr>
        <p:txBody>
          <a:bodyPr>
            <a:spAutoFit/>
          </a:bodyPr>
          <a:lstStyle/>
          <a:p>
            <a:r>
              <a:rPr lang="en-US" altLang="en-US" sz="1200"/>
              <a:t>SEL* Social Emotional Learning </a:t>
            </a:r>
          </a:p>
        </p:txBody>
      </p:sp>
      <p:sp>
        <p:nvSpPr>
          <p:cNvPr id="64516" name="Rectangle 11"/>
          <p:cNvSpPr>
            <a:spLocks noChangeArrowheads="1"/>
          </p:cNvSpPr>
          <p:nvPr/>
        </p:nvSpPr>
        <p:spPr bwMode="auto">
          <a:xfrm>
            <a:off x="1116013" y="4210050"/>
            <a:ext cx="2563812" cy="1108075"/>
          </a:xfrm>
          <a:prstGeom prst="rect">
            <a:avLst/>
          </a:prstGeom>
          <a:noFill/>
          <a:ln w="9525">
            <a:noFill/>
            <a:miter lim="800000"/>
            <a:headEnd/>
            <a:tailEnd/>
          </a:ln>
        </p:spPr>
        <p:txBody>
          <a:bodyPr>
            <a:spAutoFit/>
          </a:bodyPr>
          <a:lstStyle/>
          <a:p>
            <a:r>
              <a:rPr lang="en-US" altLang="en-US" sz="1100">
                <a:solidFill>
                  <a:srgbClr val="222222"/>
                </a:solidFill>
              </a:rPr>
              <a:t>Banerjee, R., McLaughlin, C., Cotney, J. L., Roberts, L. &amp; Peereboom, C. (2016). Promoting emotional health, well-being, and resilience in primary schools. Cardiff: Public Policy Institute of Wales.</a:t>
            </a:r>
            <a:endParaRPr lang="en-US" altLang="en-US" sz="1100"/>
          </a:p>
        </p:txBody>
      </p:sp>
      <p:sp>
        <p:nvSpPr>
          <p:cNvPr id="64517" name="TextBox 12"/>
          <p:cNvSpPr txBox="1">
            <a:spLocks noChangeArrowheads="1"/>
          </p:cNvSpPr>
          <p:nvPr/>
        </p:nvSpPr>
        <p:spPr bwMode="auto">
          <a:xfrm>
            <a:off x="4356100" y="5157788"/>
            <a:ext cx="4319588" cy="1200150"/>
          </a:xfrm>
          <a:prstGeom prst="rect">
            <a:avLst/>
          </a:prstGeom>
          <a:noFill/>
          <a:ln w="9525">
            <a:noFill/>
            <a:miter lim="800000"/>
            <a:headEnd/>
            <a:tailEnd/>
          </a:ln>
        </p:spPr>
        <p:txBody>
          <a:bodyPr>
            <a:spAutoFit/>
          </a:bodyPr>
          <a:lstStyle/>
          <a:p>
            <a:r>
              <a:rPr lang="mr-IN" altLang="en-US"/>
              <a:t>…</a:t>
            </a:r>
            <a:r>
              <a:rPr lang="en-US" altLang="en-US"/>
              <a:t>oracy is KEY in order for children to become more competence in communicating their thoughts, ideas and emotions.</a:t>
            </a: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13821</TotalTime>
  <Words>2593</Words>
  <Application>Microsoft Macintosh PowerPoint</Application>
  <PresentationFormat>On-screen Show (4:3)</PresentationFormat>
  <Paragraphs>242</Paragraphs>
  <Slides>29</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Times New Roman</vt:lpstr>
      <vt:lpstr>Comic Sans MS</vt:lpstr>
      <vt:lpstr>Lato</vt:lpstr>
      <vt:lpstr>Arial,Bold</vt:lpstr>
      <vt:lpstr>Avenir Roman</vt:lpstr>
      <vt:lpstr>Diseño predeterminado</vt:lpstr>
      <vt:lpstr>Slide 1</vt:lpstr>
      <vt:lpstr>Llythrennedd ym  Maes Dysgu a Phrofiad  </vt:lpstr>
      <vt:lpstr>Slide 3</vt:lpstr>
      <vt:lpstr>Iechyd a Lles  Cwricwlwm Presennol</vt:lpstr>
      <vt:lpstr>Slide 5</vt:lpstr>
      <vt:lpstr>Slide 6</vt:lpstr>
      <vt:lpstr>Slide 7</vt:lpstr>
      <vt:lpstr>Slide 8</vt:lpstr>
      <vt:lpstr>Slide 9</vt:lpstr>
      <vt:lpstr>Slide 10</vt:lpstr>
      <vt:lpstr>Slide 11</vt:lpstr>
      <vt:lpstr>Slide 12</vt:lpstr>
      <vt:lpstr>Slide 13</vt:lpstr>
      <vt:lpstr>Slide 14</vt:lpstr>
      <vt:lpstr> Cwricwlwm Presennol</vt:lpstr>
      <vt:lpstr>Slide 16</vt:lpstr>
      <vt:lpstr> Cwricwlwm Presennol</vt:lpstr>
      <vt:lpstr>Slide 18</vt:lpstr>
      <vt:lpstr>Slide 19</vt:lpstr>
      <vt:lpstr>Slide 20</vt:lpstr>
      <vt:lpstr>Slide 21</vt:lpstr>
      <vt:lpstr>Slide 22</vt:lpstr>
      <vt:lpstr>Slide 23</vt:lpstr>
      <vt:lpstr>Slide 24</vt:lpstr>
      <vt:lpstr>Slide 25</vt:lpstr>
      <vt:lpstr>The Well-being of Future Generations (Wales) Act 2015  Deddf Llesiant Cenedlaethau’r Dyfodol (Cymru) 2015</vt:lpstr>
      <vt:lpstr>The Well-being of Future Generations Act (Wales) 2015  The Well-being of Future Generations (Wales) Act is about improving the social, economic, environmental and cultural well-being of Wales </vt:lpstr>
      <vt:lpstr>Slide 28</vt:lpstr>
      <vt:lpstr>Slide 29</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IshBern</cp:lastModifiedBy>
  <cp:revision>1058</cp:revision>
  <dcterms:created xsi:type="dcterms:W3CDTF">2010-05-23T14:28:12Z</dcterms:created>
  <dcterms:modified xsi:type="dcterms:W3CDTF">2018-10-16T15:11:18Z</dcterms:modified>
</cp:coreProperties>
</file>