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68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70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83497" autoAdjust="0"/>
  </p:normalViewPr>
  <p:slideViewPr>
    <p:cSldViewPr>
      <p:cViewPr varScale="1">
        <p:scale>
          <a:sx n="43" d="100"/>
          <a:sy n="43" d="100"/>
        </p:scale>
        <p:origin x="1483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304361-3EEA-45EA-A8CB-2435AE7C3484}" type="datetimeFigureOut">
              <a:rPr lang="en-GB" smtClean="0"/>
              <a:pPr/>
              <a:t>21/06/2020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9DA42B-0E42-4FD8-88D1-8895DB357AF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9DA42B-0E42-4FD8-88D1-8895DB357AFD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9DA42B-0E42-4FD8-88D1-8895DB357AFD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9DA42B-0E42-4FD8-88D1-8895DB357AFD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9DA42B-0E42-4FD8-88D1-8895DB357AFD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9DA42B-0E42-4FD8-88D1-8895DB357AFD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9DA42B-0E42-4FD8-88D1-8895DB357AFD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media" Target="../media/media3.m4a"/><Relationship Id="rId7" Type="http://schemas.openxmlformats.org/officeDocument/2006/relationships/image" Target="../media/image6.tiff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3.m4a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5.png"/><Relationship Id="rId5" Type="http://schemas.openxmlformats.org/officeDocument/2006/relationships/image" Target="../media/image7.tiff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6.m4a"/><Relationship Id="rId7" Type="http://schemas.openxmlformats.org/officeDocument/2006/relationships/image" Target="../media/image5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notesSlide" Target="../notesSlides/notesSlide3.xml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6.m4a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tiff"/><Relationship Id="rId3" Type="http://schemas.microsoft.com/office/2007/relationships/media" Target="../media/media8.m4a"/><Relationship Id="rId7" Type="http://schemas.openxmlformats.org/officeDocument/2006/relationships/image" Target="../media/image8.tiff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notesSlide" Target="../notesSlides/notesSlide4.xml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8.m4a"/><Relationship Id="rId9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media12.m4a"/><Relationship Id="rId13" Type="http://schemas.openxmlformats.org/officeDocument/2006/relationships/image" Target="../media/image11.tiff"/><Relationship Id="rId3" Type="http://schemas.microsoft.com/office/2007/relationships/media" Target="../media/media10.m4a"/><Relationship Id="rId7" Type="http://schemas.microsoft.com/office/2007/relationships/media" Target="../media/media12.m4a"/><Relationship Id="rId12" Type="http://schemas.openxmlformats.org/officeDocument/2006/relationships/image" Target="../media/image10.tiff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audio" Target="../media/media11.m4a"/><Relationship Id="rId11" Type="http://schemas.openxmlformats.org/officeDocument/2006/relationships/slideLayout" Target="../slideLayouts/slideLayout2.xml"/><Relationship Id="rId5" Type="http://schemas.microsoft.com/office/2007/relationships/media" Target="../media/media11.m4a"/><Relationship Id="rId10" Type="http://schemas.openxmlformats.org/officeDocument/2006/relationships/audio" Target="../media/media13.m4a"/><Relationship Id="rId4" Type="http://schemas.openxmlformats.org/officeDocument/2006/relationships/audio" Target="../media/media10.m4a"/><Relationship Id="rId9" Type="http://schemas.microsoft.com/office/2007/relationships/media" Target="../media/media13.m4a"/><Relationship Id="rId1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tiff"/><Relationship Id="rId3" Type="http://schemas.microsoft.com/office/2007/relationships/media" Target="../media/media15.m4a"/><Relationship Id="rId7" Type="http://schemas.openxmlformats.org/officeDocument/2006/relationships/image" Target="../media/image12.tiff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notesSlide" Target="../notesSlides/notesSlide5.xml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5.m4a"/><Relationship Id="rId9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media" Target="../media/media17.m4a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audio" Target="../media/media18.m4a"/><Relationship Id="rId5" Type="http://schemas.microsoft.com/office/2007/relationships/media" Target="../media/media18.m4a"/><Relationship Id="rId4" Type="http://schemas.openxmlformats.org/officeDocument/2006/relationships/audio" Target="../media/media17.m4a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6.xml"/><Relationship Id="rId3" Type="http://schemas.microsoft.com/office/2007/relationships/media" Target="../media/media20.m4a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audio" Target="../media/media21.m4a"/><Relationship Id="rId5" Type="http://schemas.microsoft.com/office/2007/relationships/media" Target="../media/media21.m4a"/><Relationship Id="rId4" Type="http://schemas.openxmlformats.org/officeDocument/2006/relationships/audio" Target="../media/media20.m4a"/><Relationship Id="rId9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media25.m4a"/><Relationship Id="rId3" Type="http://schemas.microsoft.com/office/2007/relationships/media" Target="../media/media23.m4a"/><Relationship Id="rId7" Type="http://schemas.microsoft.com/office/2007/relationships/media" Target="../media/media25.m4a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audio" Target="../media/media24.m4a"/><Relationship Id="rId5" Type="http://schemas.microsoft.com/office/2007/relationships/media" Target="../media/media24.m4a"/><Relationship Id="rId10" Type="http://schemas.openxmlformats.org/officeDocument/2006/relationships/image" Target="../media/image5.png"/><Relationship Id="rId4" Type="http://schemas.openxmlformats.org/officeDocument/2006/relationships/audio" Target="../media/media23.m4a"/><Relationship Id="rId9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rand24.com/blog/guide-to-social-media-analysis/" TargetMode="External"/><Relationship Id="rId2" Type="http://schemas.openxmlformats.org/officeDocument/2006/relationships/hyperlink" Target="https://www.bbc.com/news/technology-5142435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ytimes.com/2018/04/04/us/politics/cambridge-analytica-scandal-fallout.html" TargetMode="External"/><Relationship Id="rId4" Type="http://schemas.openxmlformats.org/officeDocument/2006/relationships/hyperlink" Target="https://www.statista.com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gdpr.report/news/2018/10/12/social-media-poses-biggest-data-breach-threat/" TargetMode="External"/><Relationship Id="rId2" Type="http://schemas.openxmlformats.org/officeDocument/2006/relationships/hyperlink" Target="https://www.thebalancesmb.com/what-is-social-media-289030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cbi.nlm.nih.gov/pmc/articles/PMC4103576/" TargetMode="External"/><Relationship Id="rId5" Type="http://schemas.openxmlformats.org/officeDocument/2006/relationships/hyperlink" Target="http://www.diva-portal.org/smash/get/diva2:1120688/FULLTEXT01.pdf" TargetMode="External"/><Relationship Id="rId4" Type="http://schemas.openxmlformats.org/officeDocument/2006/relationships/hyperlink" Target="https://www.bbc.com/news/technology-4953224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980279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/>
              <a:t>Healthcare Marketing through Social Media Platforms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49990" y="4900328"/>
            <a:ext cx="7708210" cy="97739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Ms </a:t>
            </a:r>
            <a:r>
              <a:rPr lang="en-GB" dirty="0" err="1"/>
              <a:t>Áine</a:t>
            </a:r>
            <a:r>
              <a:rPr lang="en-GB" dirty="0"/>
              <a:t> Gallagher BSc MSc (Imaging) MSc (Innovation)  </a:t>
            </a:r>
          </a:p>
          <a:p>
            <a:r>
              <a:rPr lang="en-GB" dirty="0"/>
              <a:t>ID 1911032</a:t>
            </a:r>
          </a:p>
          <a:p>
            <a:endParaRPr lang="en-GB" dirty="0"/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4D316CA5-F064-BB47-9465-429092A0A1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4600" y="2606379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3">
            <a:extLst>
              <a:ext uri="{FF2B5EF4-FFF2-40B4-BE49-F238E27FC236}">
                <a16:creationId xmlns:a16="http://schemas.microsoft.com/office/drawing/2014/main" id="{65989331-6D45-A24C-AFE7-0C8754ABAA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43085" y="2729239"/>
            <a:ext cx="1470025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4">
            <a:extLst>
              <a:ext uri="{FF2B5EF4-FFF2-40B4-BE49-F238E27FC236}">
                <a16:creationId xmlns:a16="http://schemas.microsoft.com/office/drawing/2014/main" id="{78A72AEC-80EB-8142-8DD7-A7C660561E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9745" y="2785768"/>
            <a:ext cx="1470026" cy="1470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5">
            <a:extLst>
              <a:ext uri="{FF2B5EF4-FFF2-40B4-BE49-F238E27FC236}">
                <a16:creationId xmlns:a16="http://schemas.microsoft.com/office/drawing/2014/main" id="{6C6D8ECE-36F5-9D4D-B54D-1FCFB6A272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06959" y="2768266"/>
            <a:ext cx="1470025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35F5753-302E-4D25-8E6B-FC12F2E3ED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3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800" y="1600200"/>
            <a:ext cx="5257800" cy="452596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Social media  launched in 1997 (Brand24, 2020)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Types include (Hudson, 2020):</a:t>
            </a:r>
          </a:p>
          <a:p>
            <a:pPr lvl="1"/>
            <a:r>
              <a:rPr lang="en-GB" dirty="0"/>
              <a:t>Social Networks e.g. </a:t>
            </a:r>
            <a:r>
              <a:rPr lang="en-GB" dirty="0" err="1"/>
              <a:t>Facebook</a:t>
            </a:r>
            <a:r>
              <a:rPr lang="en-GB" dirty="0"/>
              <a:t>  </a:t>
            </a:r>
          </a:p>
          <a:p>
            <a:pPr lvl="1"/>
            <a:r>
              <a:rPr lang="en-GB" dirty="0"/>
              <a:t>Media Networks e.g. </a:t>
            </a:r>
            <a:r>
              <a:rPr lang="en-GB" dirty="0" err="1"/>
              <a:t>Instagram</a:t>
            </a:r>
            <a:endParaRPr lang="en-GB" dirty="0"/>
          </a:p>
          <a:p>
            <a:pPr lvl="1"/>
            <a:r>
              <a:rPr lang="en-GB" dirty="0"/>
              <a:t>Discussion Networks e.g. </a:t>
            </a:r>
            <a:r>
              <a:rPr lang="en-GB" dirty="0" err="1"/>
              <a:t>Reddit</a:t>
            </a:r>
            <a:r>
              <a:rPr lang="en-GB" dirty="0"/>
              <a:t>  </a:t>
            </a:r>
          </a:p>
          <a:p>
            <a:pPr lvl="1"/>
            <a:r>
              <a:rPr lang="en-GB" dirty="0"/>
              <a:t>Review Networks e.g. TripAdvisor</a:t>
            </a:r>
          </a:p>
          <a:p>
            <a:pPr lvl="1"/>
            <a:endParaRPr lang="en-GB" dirty="0"/>
          </a:p>
          <a:p>
            <a:r>
              <a:rPr lang="en-GB" dirty="0"/>
              <a:t>2.95 Billion users (Clement, 2020)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7AB9EA-E919-5B4D-81CE-AF91532E0E32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/>
          <a:srcRect l="22543"/>
          <a:stretch/>
        </p:blipFill>
        <p:spPr>
          <a:xfrm>
            <a:off x="5460534" y="2019300"/>
            <a:ext cx="3505666" cy="28194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C31D49A-1839-4681-B9AB-1223E80E42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C9B0B1B-6E5D-4935-AA31-1B96274F1F8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30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in Healthcare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3296" y="2590800"/>
            <a:ext cx="4876800" cy="337313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Implementation Strategy: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Set structure on marketing campaign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Set aim/goal of campaign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Plan for review &amp; analysis </a:t>
            </a:r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5E573C-9543-5E48-B43F-826CBD86A889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40096" y="2895600"/>
            <a:ext cx="3556000" cy="21900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44E961-8FA4-B644-B983-8F801C37E663}"/>
              </a:ext>
            </a:extLst>
          </p:cNvPr>
          <p:cNvSpPr txBox="1"/>
          <p:nvPr/>
        </p:nvSpPr>
        <p:spPr>
          <a:xfrm>
            <a:off x="457200" y="1602447"/>
            <a:ext cx="84388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70% of healthcare organisations use social media.</a:t>
            </a:r>
            <a:endParaRPr lang="en-US" sz="3000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91D158E-248D-491A-BC71-8EC43CF7BD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25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621856"/>
              </p:ext>
            </p:extLst>
          </p:nvPr>
        </p:nvGraphicFramePr>
        <p:xfrm>
          <a:off x="1447800" y="0"/>
          <a:ext cx="6477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017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773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1738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920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95269">
                <a:tc rowSpan="4">
                  <a:txBody>
                    <a:bodyPr/>
                    <a:lstStyle/>
                    <a:p>
                      <a:r>
                        <a:rPr lang="en-GB" sz="1800" dirty="0"/>
                        <a:t>                   Internal Factors</a:t>
                      </a:r>
                    </a:p>
                  </a:txBody>
                  <a:tcPr vert="vert270"/>
                </a:tc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SWOT &amp; TOWS Analysis</a:t>
                      </a:r>
                    </a:p>
                    <a:p>
                      <a:endParaRPr lang="en-GB" sz="16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sz="1600" dirty="0"/>
                        <a:t>                    External Factors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01889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u="sng" dirty="0"/>
                        <a:t>Opportunities</a:t>
                      </a:r>
                    </a:p>
                    <a:p>
                      <a:r>
                        <a:rPr lang="en-GB" sz="1600" dirty="0"/>
                        <a:t>Communication  &amp; relay news Image  &amp; visibility Enhancement</a:t>
                      </a:r>
                    </a:p>
                    <a:p>
                      <a:r>
                        <a:rPr lang="en-GB" sz="1600" dirty="0"/>
                        <a:t>Fundraising</a:t>
                      </a:r>
                    </a:p>
                    <a:p>
                      <a:r>
                        <a:rPr lang="en-GB" sz="1600" dirty="0"/>
                        <a:t>Recruitment</a:t>
                      </a:r>
                      <a:r>
                        <a:rPr lang="en-GB" sz="1600" baseline="0" dirty="0"/>
                        <a:t> of staff &amp; customers</a:t>
                      </a:r>
                    </a:p>
                    <a:p>
                      <a:r>
                        <a:rPr lang="en-GB" sz="1600" dirty="0"/>
                        <a:t>Cost</a:t>
                      </a:r>
                      <a:r>
                        <a:rPr lang="en-GB" sz="1600" baseline="0" dirty="0"/>
                        <a:t> efficient</a:t>
                      </a:r>
                      <a:endParaRPr lang="en-GB" sz="1600" dirty="0"/>
                    </a:p>
                    <a:p>
                      <a:r>
                        <a:rPr lang="en-GB" sz="1600" dirty="0"/>
                        <a:t>Immediate  effect</a:t>
                      </a:r>
                    </a:p>
                    <a:p>
                      <a:r>
                        <a:rPr lang="en-GB" sz="1600" dirty="0"/>
                        <a:t>Interactive</a:t>
                      </a:r>
                    </a:p>
                    <a:p>
                      <a:r>
                        <a:rPr lang="en-GB" sz="1600" dirty="0"/>
                        <a:t>Public</a:t>
                      </a:r>
                      <a:r>
                        <a:rPr lang="en-GB" sz="1600" baseline="0" dirty="0"/>
                        <a:t> Confidence</a:t>
                      </a:r>
                      <a:endParaRPr lang="en-GB" sz="1600" dirty="0"/>
                    </a:p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u="sng" dirty="0"/>
                        <a:t>Threats</a:t>
                      </a:r>
                    </a:p>
                    <a:p>
                      <a:r>
                        <a:rPr lang="en-GB" sz="1600" dirty="0"/>
                        <a:t>Time Consuming</a:t>
                      </a:r>
                    </a:p>
                    <a:p>
                      <a:r>
                        <a:rPr lang="en-GB" sz="1600" dirty="0"/>
                        <a:t>Response</a:t>
                      </a:r>
                      <a:r>
                        <a:rPr lang="en-GB" sz="1600" baseline="0" dirty="0"/>
                        <a:t> </a:t>
                      </a:r>
                      <a:r>
                        <a:rPr lang="en-GB" sz="1600" dirty="0"/>
                        <a:t>can’t be controlled</a:t>
                      </a:r>
                    </a:p>
                    <a:p>
                      <a:r>
                        <a:rPr lang="en-GB" sz="1600" dirty="0"/>
                        <a:t>Specialised software</a:t>
                      </a:r>
                      <a:r>
                        <a:rPr lang="en-GB" sz="1600" baseline="0" dirty="0"/>
                        <a:t> for analysis</a:t>
                      </a:r>
                      <a:endParaRPr lang="en-GB" sz="1600" dirty="0"/>
                    </a:p>
                    <a:p>
                      <a:r>
                        <a:rPr lang="en-GB" sz="1600" dirty="0"/>
                        <a:t>Requires</a:t>
                      </a:r>
                      <a:r>
                        <a:rPr lang="en-GB" sz="1600" baseline="0" dirty="0"/>
                        <a:t> skilled individuals</a:t>
                      </a:r>
                    </a:p>
                    <a:p>
                      <a:r>
                        <a:rPr lang="en-GB" sz="1600" b="1" i="1" baseline="0" dirty="0"/>
                        <a:t>Data protection risks</a:t>
                      </a:r>
                    </a:p>
                    <a:p>
                      <a:r>
                        <a:rPr lang="en-GB" sz="1600" b="1" i="1" baseline="0" dirty="0"/>
                        <a:t>Integrity of content</a:t>
                      </a:r>
                    </a:p>
                    <a:p>
                      <a:r>
                        <a:rPr lang="en-GB" sz="1600" b="1" i="1" baseline="0" dirty="0"/>
                        <a:t>Elderly engagement</a:t>
                      </a:r>
                      <a:endParaRPr lang="en-GB" sz="1600" b="1" i="1" dirty="0"/>
                    </a:p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65528">
                <a:tc vMerge="1">
                  <a:txBody>
                    <a:bodyPr/>
                    <a:lstStyle/>
                    <a:p>
                      <a:endParaRPr lang="en-GB" sz="1800" dirty="0"/>
                    </a:p>
                  </a:txBody>
                  <a:tcPr vert="vert270"/>
                </a:tc>
                <a:tc>
                  <a:txBody>
                    <a:bodyPr/>
                    <a:lstStyle/>
                    <a:p>
                      <a:r>
                        <a:rPr lang="en-GB" sz="1600" b="1" u="sng" dirty="0"/>
                        <a:t>Strengths</a:t>
                      </a:r>
                    </a:p>
                    <a:p>
                      <a:r>
                        <a:rPr lang="en-GB" sz="1600" dirty="0"/>
                        <a:t>Pre-Existing Online presence</a:t>
                      </a:r>
                    </a:p>
                    <a:p>
                      <a:r>
                        <a:rPr lang="en-GB" sz="1600" dirty="0"/>
                        <a:t>(App,</a:t>
                      </a:r>
                      <a:r>
                        <a:rPr lang="en-GB" sz="1600" baseline="0" dirty="0"/>
                        <a:t> Twitter Handle, Face book page)</a:t>
                      </a:r>
                    </a:p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Further investment and development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Improve staffing levels or reorganisation of existing staff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35843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u="sng" dirty="0"/>
                        <a:t>Weakness</a:t>
                      </a:r>
                    </a:p>
                    <a:p>
                      <a:r>
                        <a:rPr lang="en-GB" sz="1600" baseline="0" dirty="0"/>
                        <a:t>Lack of dedicated marketing personnel</a:t>
                      </a:r>
                    </a:p>
                    <a:p>
                      <a:r>
                        <a:rPr lang="en-GB" sz="1600" baseline="0" dirty="0"/>
                        <a:t>Organisation budget over runs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Reorganisation</a:t>
                      </a:r>
                      <a:r>
                        <a:rPr lang="en-GB" sz="1600" baseline="0" dirty="0"/>
                        <a:t> of existing staff based on new work flows 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Opportunity</a:t>
                      </a:r>
                      <a:r>
                        <a:rPr lang="en-GB" sz="1600" baseline="0" dirty="0"/>
                        <a:t> not utilised due to lack of resources and barriers to entry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504EAD6-EC52-494F-9B12-6590885F22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EC53A50-E79F-4E91-8865-7AE4B4F4CDB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1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GDPR &amp; Data Protection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6172200" cy="4525963"/>
          </a:xfrm>
        </p:spPr>
        <p:txBody>
          <a:bodyPr>
            <a:normAutofit fontScale="92500"/>
          </a:bodyPr>
          <a:lstStyle/>
          <a:p>
            <a:r>
              <a:rPr lang="ga-IE" dirty="0"/>
              <a:t>General Data Protection Regulation (EU)  2016/679 (EU) </a:t>
            </a:r>
            <a:r>
              <a:rPr lang="en-GB" dirty="0"/>
              <a:t>governs</a:t>
            </a:r>
            <a:r>
              <a:rPr lang="ga-IE" dirty="0"/>
              <a:t> data protection and privacy </a:t>
            </a:r>
          </a:p>
          <a:p>
            <a:endParaRPr lang="en-GB" dirty="0"/>
          </a:p>
          <a:p>
            <a:r>
              <a:rPr lang="en-GB" dirty="0"/>
              <a:t>Significant breaches to date most notably by </a:t>
            </a:r>
            <a:r>
              <a:rPr lang="ga-IE" dirty="0"/>
              <a:t>Facebook</a:t>
            </a:r>
            <a:r>
              <a:rPr lang="en-GB" dirty="0"/>
              <a:t> to president Trumps election campaign team where 87 million users data was compromised (</a:t>
            </a:r>
            <a:r>
              <a:rPr lang="en-GB" dirty="0" err="1"/>
              <a:t>Confessore</a:t>
            </a:r>
            <a:r>
              <a:rPr lang="en-GB" dirty="0"/>
              <a:t>, 2018)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6B54A5-738A-A642-B80B-6F97288A565A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248400" y="1804219"/>
            <a:ext cx="2751221" cy="1600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81F9CD2-6011-1744-803C-026B7F86C331}"/>
              </a:ext>
            </a:extLst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248400" y="3939381"/>
            <a:ext cx="2747875" cy="1836611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F7D824E-3B2F-4036-A4FD-7E21ACE79A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CAA8B13-62F5-4B27-945D-835D68F6678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28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Integrity of Information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638800" cy="452596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‘Fake News’ or manipulation of content</a:t>
            </a:r>
          </a:p>
          <a:p>
            <a:r>
              <a:rPr lang="en-GB" dirty="0"/>
              <a:t>Lack of fact checking by social media</a:t>
            </a:r>
          </a:p>
          <a:p>
            <a:r>
              <a:rPr lang="en-GB" dirty="0"/>
              <a:t>Freedom of speech vs. ensuring truthful content</a:t>
            </a:r>
          </a:p>
          <a:p>
            <a:r>
              <a:rPr lang="en-GB" dirty="0"/>
              <a:t>Trump being censored by Twitter (BBC, 2020)</a:t>
            </a:r>
          </a:p>
          <a:p>
            <a:r>
              <a:rPr lang="en-GB" dirty="0"/>
              <a:t>Hacking of Accounts incl. Twitter CEO (Lee,  2019)</a:t>
            </a:r>
          </a:p>
          <a:p>
            <a:r>
              <a:rPr lang="en-GB" dirty="0"/>
              <a:t>Fake accounts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49652A-510C-3D4B-96C2-CD24A55FA73B}"/>
              </a:ext>
            </a:extLst>
          </p:cNvPr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6096000" y="4114800"/>
            <a:ext cx="2946400" cy="16573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99FE453-3489-0143-9A7F-A75E95E69BF7}"/>
              </a:ext>
            </a:extLst>
          </p:cNvPr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6480277" y="1580484"/>
            <a:ext cx="2209800" cy="22098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582AF64-7F82-4E77-9945-97724F0195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37BA4C1-8399-43CB-A549-90DCCBCBF66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FF3BD3D-4B51-4B78-9DA3-AD5D6D133BA2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4C95E38-C442-437B-804E-74079E1C3873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8E5FE8A-0CB2-4238-A4A6-9D51EC433387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09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Elderly Engagement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791200" cy="452596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Chu (2011) demonstrated social media advertising has potential benefits for younger target audiences</a:t>
            </a:r>
          </a:p>
          <a:p>
            <a:r>
              <a:rPr lang="en-GB" dirty="0" err="1"/>
              <a:t>Meyo</a:t>
            </a:r>
            <a:r>
              <a:rPr lang="en-GB" dirty="0"/>
              <a:t> (2017) has shown barriers to elderly engagement are as a result of:                            </a:t>
            </a:r>
          </a:p>
          <a:p>
            <a:pPr lvl="1"/>
            <a:r>
              <a:rPr lang="en-GB" dirty="0"/>
              <a:t>lack of desire                                                         </a:t>
            </a:r>
          </a:p>
          <a:p>
            <a:pPr lvl="1"/>
            <a:r>
              <a:rPr lang="en-GB" dirty="0"/>
              <a:t>lack of human &amp; technological support </a:t>
            </a:r>
          </a:p>
          <a:p>
            <a:r>
              <a:rPr lang="en-GB" dirty="0"/>
              <a:t>Increased engagement in technology due to </a:t>
            </a:r>
            <a:r>
              <a:rPr lang="en-GB" dirty="0" err="1"/>
              <a:t>Covid</a:t>
            </a:r>
            <a:r>
              <a:rPr lang="en-GB" dirty="0"/>
              <a:t>- 19 should be built on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E05BA-4650-CA46-BCBA-189A2A05782D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398322" y="1499419"/>
            <a:ext cx="2408351" cy="20875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A108CF6-AF19-FA40-A477-E8AE060991F2}"/>
              </a:ext>
            </a:extLst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383574" y="4038600"/>
            <a:ext cx="2423099" cy="1726458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1D15190-25B1-4111-AFB7-FF95BE5454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C0E7C3E-7E63-40CB-96D4-39CC7675F75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30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u="sng" dirty="0"/>
              <a:t>GDPR and DATA PROTECTION</a:t>
            </a:r>
          </a:p>
          <a:p>
            <a:r>
              <a:rPr lang="ga-IE" dirty="0"/>
              <a:t>Ensuring compliance with GDPR regulations</a:t>
            </a:r>
            <a:endParaRPr lang="en-GB" dirty="0"/>
          </a:p>
          <a:p>
            <a:r>
              <a:rPr lang="en-GB" dirty="0"/>
              <a:t>E</a:t>
            </a:r>
            <a:r>
              <a:rPr lang="ga-IE" dirty="0"/>
              <a:t>ncrypt</a:t>
            </a:r>
            <a:r>
              <a:rPr lang="en-GB" dirty="0"/>
              <a:t>ion</a:t>
            </a:r>
            <a:r>
              <a:rPr lang="ga-IE" dirty="0"/>
              <a:t> and secur</a:t>
            </a:r>
            <a:r>
              <a:rPr lang="en-GB" dirty="0" err="1"/>
              <a:t>ity</a:t>
            </a:r>
            <a:r>
              <a:rPr lang="en-GB" dirty="0"/>
              <a:t> measures</a:t>
            </a:r>
          </a:p>
          <a:p>
            <a:endParaRPr lang="en-GB" b="1" u="sng" dirty="0"/>
          </a:p>
          <a:p>
            <a:pPr marL="0" indent="0">
              <a:buNone/>
            </a:pPr>
            <a:r>
              <a:rPr lang="en-GB" b="1" u="sng" dirty="0"/>
              <a:t>INTEGRITY OF INFORMATION</a:t>
            </a:r>
          </a:p>
          <a:p>
            <a:r>
              <a:rPr lang="en-GB" dirty="0"/>
              <a:t>Content published by organisation online is accurate and kept up to date</a:t>
            </a:r>
          </a:p>
          <a:p>
            <a:r>
              <a:rPr lang="en-GB" dirty="0"/>
              <a:t>Password and access restriction</a:t>
            </a:r>
          </a:p>
          <a:p>
            <a:endParaRPr lang="en-GB" b="1" u="sng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D271FE0-6FD4-4278-8BD6-69649C94A4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FBB5C8E-1C61-4A19-8712-8A1AD8B14D8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2F8EEC-4DE5-462C-8B95-F68FA3D86474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96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/>
              <a:t>ELDERLY</a:t>
            </a:r>
          </a:p>
          <a:p>
            <a:r>
              <a:rPr lang="en-GB" dirty="0"/>
              <a:t>Integrate into daily routines (</a:t>
            </a:r>
            <a:r>
              <a:rPr lang="en-GB" dirty="0" err="1"/>
              <a:t>Meymo</a:t>
            </a:r>
            <a:r>
              <a:rPr lang="en-GB" dirty="0"/>
              <a:t>, 2017)</a:t>
            </a:r>
          </a:p>
          <a:p>
            <a:r>
              <a:rPr lang="en-GB" dirty="0"/>
              <a:t>Build on new momentum of usage </a:t>
            </a:r>
          </a:p>
          <a:p>
            <a:r>
              <a:rPr lang="en-GB" dirty="0"/>
              <a:t>Break down barriers through support</a:t>
            </a:r>
          </a:p>
          <a:p>
            <a:r>
              <a:rPr lang="en-GB" dirty="0"/>
              <a:t>Provide a need or desire  to engage in technology e.g. new appointment software being introduced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7EA5359-D417-40CB-8EB5-3439460A1C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BCD99FE-D605-43F5-9F71-C6A9EDA6F07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9D1D4B-8D2E-4046-B7B9-7CA5BE9C4C0E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00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525963"/>
          </a:xfrm>
        </p:spPr>
        <p:txBody>
          <a:bodyPr/>
          <a:lstStyle/>
          <a:p>
            <a:r>
              <a:rPr lang="en-GB" dirty="0"/>
              <a:t>Careful selection of content and platforms based on aims/goals</a:t>
            </a:r>
          </a:p>
          <a:p>
            <a:r>
              <a:rPr lang="en-GB" dirty="0"/>
              <a:t>Many opportunities are possible but with many risks and costs to consider</a:t>
            </a:r>
          </a:p>
          <a:p>
            <a:r>
              <a:rPr lang="en-GB" dirty="0"/>
              <a:t>Investment in staff and resources required</a:t>
            </a:r>
          </a:p>
          <a:p>
            <a:r>
              <a:rPr lang="en-GB" dirty="0"/>
              <a:t>Huge benefits to be reaped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67AC99B-4F6D-47C6-BCC6-87F2F89739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0B086C5-E98D-4BAB-B3A7-CF7E9418F91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DBC3394-0BAE-4907-AB7E-176431A37755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56685A-2A18-4508-A191-22A961120C4C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55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900" b="1" dirty="0"/>
              <a:t>BBC (2020)</a:t>
            </a:r>
            <a:r>
              <a:rPr lang="ga-IE" sz="1900" b="1" dirty="0"/>
              <a:t> </a:t>
            </a:r>
            <a:r>
              <a:rPr lang="ga-IE" sz="1900" dirty="0"/>
              <a:t>Facebook's Twitter and Instagram accounts hacked</a:t>
            </a:r>
            <a:r>
              <a:rPr lang="en-GB" sz="1900" dirty="0"/>
              <a:t> [online] Available from: </a:t>
            </a:r>
            <a:r>
              <a:rPr lang="ga-IE" sz="1900" dirty="0">
                <a:hlinkClick r:id="rId2"/>
              </a:rPr>
              <a:t>https://www.bbc.com/news/technology-51424352</a:t>
            </a:r>
            <a:endParaRPr lang="en-GB" sz="1900" dirty="0"/>
          </a:p>
          <a:p>
            <a:r>
              <a:rPr lang="en-GB" sz="1900" b="1" dirty="0"/>
              <a:t>Brand24 (2020) </a:t>
            </a:r>
            <a:r>
              <a:rPr lang="en-GB" sz="1900" dirty="0"/>
              <a:t>A Comprehensive guide to social media analysis </a:t>
            </a:r>
            <a:r>
              <a:rPr lang="en-GB" sz="1900" u="sng" dirty="0">
                <a:hlinkClick r:id="rId3"/>
              </a:rPr>
              <a:t>https://brand24.com/blog/guide-to-social-media-analysis/</a:t>
            </a:r>
            <a:r>
              <a:rPr lang="ga-IE" sz="1900" dirty="0"/>
              <a:t> </a:t>
            </a:r>
            <a:endParaRPr lang="en-GB" sz="1900" dirty="0"/>
          </a:p>
          <a:p>
            <a:r>
              <a:rPr lang="en-GB" sz="1900" b="1" dirty="0"/>
              <a:t>Chu, S (2011) </a:t>
            </a:r>
            <a:r>
              <a:rPr lang="en-GB" sz="1900" dirty="0"/>
              <a:t>“Viral advertising in social media: Participation in Face book groups and responses among college-aged users.” Journal of Interactive Advertising 12: 30-43. </a:t>
            </a:r>
          </a:p>
          <a:p>
            <a:r>
              <a:rPr lang="en-GB" sz="1900" b="1" dirty="0"/>
              <a:t>Clement, J. (2020) </a:t>
            </a:r>
            <a:r>
              <a:rPr lang="en-GB" sz="1900" dirty="0"/>
              <a:t>Number of global social network users 2010-2023. </a:t>
            </a:r>
            <a:r>
              <a:rPr lang="en-GB" sz="1900" u="sng" dirty="0">
                <a:hlinkClick r:id="rId4"/>
              </a:rPr>
              <a:t>https://www.statista.com/</a:t>
            </a:r>
            <a:endParaRPr lang="en-GB" sz="1900" u="sng" dirty="0"/>
          </a:p>
          <a:p>
            <a:r>
              <a:rPr lang="en-GB" sz="1900" b="1" dirty="0" err="1"/>
              <a:t>Confessore</a:t>
            </a:r>
            <a:r>
              <a:rPr lang="en-GB" sz="1900" b="1" dirty="0"/>
              <a:t>, N. (2018) </a:t>
            </a:r>
            <a:r>
              <a:rPr lang="ga-IE" sz="1900" dirty="0"/>
              <a:t>Cambridge Analytica and Facebook: The Scandal and the Fallout So Far </a:t>
            </a:r>
            <a:r>
              <a:rPr lang="en-GB" sz="1900" dirty="0"/>
              <a:t>[online] Available from: </a:t>
            </a:r>
            <a:r>
              <a:rPr lang="ga-IE" sz="1900" u="sng" dirty="0">
                <a:hlinkClick r:id="rId5"/>
              </a:rPr>
              <a:t>https://www.nytimes.com/2018/04/04/us/politics/cambridge-analytica-scandal-fallout.html</a:t>
            </a:r>
            <a:r>
              <a:rPr lang="en-GB" sz="1900" dirty="0"/>
              <a:t> </a:t>
            </a:r>
          </a:p>
          <a:p>
            <a:r>
              <a:rPr lang="ga-IE" sz="1900" b="1" dirty="0"/>
              <a:t>Househ M. </a:t>
            </a:r>
            <a:r>
              <a:rPr lang="ga-IE" sz="1900" dirty="0"/>
              <a:t>The use of social media in healthcare: organizational, clinical, and patient perspectives. </a:t>
            </a:r>
            <a:r>
              <a:rPr lang="en-GB" sz="1900" dirty="0"/>
              <a:t>Stud Health </a:t>
            </a:r>
            <a:r>
              <a:rPr lang="en-GB" sz="1900" dirty="0" err="1"/>
              <a:t>Technol</a:t>
            </a:r>
            <a:r>
              <a:rPr lang="en-GB" sz="1900" dirty="0"/>
              <a:t> Inform. 2013; 183:244–248.  </a:t>
            </a:r>
          </a:p>
          <a:p>
            <a:endParaRPr lang="en-GB" sz="17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3400" b="1" dirty="0"/>
              <a:t>Hudson, M. (2020) </a:t>
            </a:r>
            <a:r>
              <a:rPr lang="en-GB" sz="3400" dirty="0"/>
              <a:t>What is social media? Definition and examples of social media </a:t>
            </a:r>
            <a:r>
              <a:rPr lang="en-GB" sz="3400" u="sng" dirty="0">
                <a:hlinkClick r:id="rId2"/>
              </a:rPr>
              <a:t>https://www.thebalancesmb.com/what-is-social-media-2890301</a:t>
            </a:r>
            <a:r>
              <a:rPr lang="ga-IE" sz="3400" dirty="0"/>
              <a:t> </a:t>
            </a:r>
            <a:endParaRPr lang="en-GB" sz="3400" dirty="0"/>
          </a:p>
          <a:p>
            <a:r>
              <a:rPr lang="en-GB" sz="3400" b="1" dirty="0"/>
              <a:t>Hunter, D. (2018)</a:t>
            </a:r>
            <a:r>
              <a:rPr lang="en-GB" sz="3400" dirty="0"/>
              <a:t> </a:t>
            </a:r>
            <a:r>
              <a:rPr lang="ga-IE" sz="3400" dirty="0"/>
              <a:t>Social Media poses biggest data breach threat</a:t>
            </a:r>
            <a:r>
              <a:rPr lang="en-GB" sz="3400" dirty="0"/>
              <a:t> [online] Available from: </a:t>
            </a:r>
            <a:r>
              <a:rPr lang="ga-IE" sz="3400" dirty="0">
                <a:hlinkClick r:id="rId3"/>
              </a:rPr>
              <a:t>https://gdpr.report/news/2018/10/12/social-media-poses-biggest-data-breach-threat/</a:t>
            </a:r>
            <a:endParaRPr lang="en-GB" sz="3400" dirty="0"/>
          </a:p>
          <a:p>
            <a:r>
              <a:rPr lang="en-GB" sz="3500" b="1" dirty="0"/>
              <a:t>Khan, Y. (2020) </a:t>
            </a:r>
            <a:r>
              <a:rPr lang="en-GB" sz="3500" dirty="0"/>
              <a:t>Marketing Past. </a:t>
            </a:r>
            <a:r>
              <a:rPr lang="en-GB" sz="3500" dirty="0" err="1"/>
              <a:t>Curatr</a:t>
            </a:r>
            <a:r>
              <a:rPr lang="en-GB" sz="3500" dirty="0"/>
              <a:t> Platform: Step 2.1 [online] </a:t>
            </a:r>
            <a:endParaRPr lang="en-GB" sz="3400" dirty="0"/>
          </a:p>
          <a:p>
            <a:r>
              <a:rPr lang="en-GB" sz="3400" b="1" dirty="0"/>
              <a:t>Lee, D. (2019)</a:t>
            </a:r>
            <a:r>
              <a:rPr lang="ga-IE" sz="3400" b="1" dirty="0"/>
              <a:t> </a:t>
            </a:r>
            <a:r>
              <a:rPr lang="ga-IE" sz="3400" dirty="0"/>
              <a:t>Twitter CEO and co-founder Jack Dorsey has account hacked</a:t>
            </a:r>
            <a:r>
              <a:rPr lang="en-GB" sz="3400" dirty="0"/>
              <a:t> [online] Available from:  </a:t>
            </a:r>
            <a:r>
              <a:rPr lang="ga-IE" sz="3400" dirty="0">
                <a:hlinkClick r:id="rId4"/>
              </a:rPr>
              <a:t>https://www.bbc.com/news/technology-49532244</a:t>
            </a:r>
            <a:endParaRPr lang="en-GB" sz="3400" dirty="0"/>
          </a:p>
          <a:p>
            <a:r>
              <a:rPr lang="en-GB" sz="3400" b="1" dirty="0" err="1"/>
              <a:t>Meymo</a:t>
            </a:r>
            <a:r>
              <a:rPr lang="en-GB" sz="3400" b="1" dirty="0"/>
              <a:t>, S. &amp; </a:t>
            </a:r>
            <a:r>
              <a:rPr lang="en-GB" sz="3400" b="1" dirty="0" err="1"/>
              <a:t>Nystrom</a:t>
            </a:r>
            <a:r>
              <a:rPr lang="en-GB" sz="3400" b="1" dirty="0"/>
              <a:t>, K. (2017) </a:t>
            </a:r>
            <a:r>
              <a:rPr lang="ga-IE" sz="3400" dirty="0"/>
              <a:t>Why do elderly not use social media? An investigation of the elderly’s attitudes to HCI </a:t>
            </a:r>
            <a:r>
              <a:rPr lang="en-GB" sz="3400" dirty="0"/>
              <a:t>[online] Available from: </a:t>
            </a:r>
            <a:r>
              <a:rPr lang="en-GB" sz="3600" dirty="0">
                <a:hlinkClick r:id="rId5"/>
              </a:rPr>
              <a:t>http://www.diva-portal.org/smash/get/diva2:1120688/FULLTEXT01.pdf</a:t>
            </a:r>
            <a:endParaRPr lang="en-GB" sz="3600" dirty="0"/>
          </a:p>
          <a:p>
            <a:r>
              <a:rPr lang="ga-IE" sz="3400" b="1" dirty="0"/>
              <a:t>Peck J.</a:t>
            </a:r>
            <a:r>
              <a:rPr lang="en-GB" sz="3400" b="1" dirty="0"/>
              <a:t> (2014)</a:t>
            </a:r>
            <a:r>
              <a:rPr lang="ga-IE" sz="3400" dirty="0"/>
              <a:t> Social media in nursing education: responsible integration for meaningful use. </a:t>
            </a:r>
            <a:r>
              <a:rPr lang="en-GB" sz="3400" dirty="0"/>
              <a:t>J </a:t>
            </a:r>
            <a:r>
              <a:rPr lang="en-GB" sz="3400" dirty="0" err="1"/>
              <a:t>Nurs</a:t>
            </a:r>
            <a:r>
              <a:rPr lang="en-GB" sz="3400" dirty="0"/>
              <a:t> Educ. 19:1–6. </a:t>
            </a:r>
          </a:p>
          <a:p>
            <a:r>
              <a:rPr lang="en-GB" sz="3400" b="1" dirty="0" err="1"/>
              <a:t>Ventola</a:t>
            </a:r>
            <a:r>
              <a:rPr lang="en-GB" sz="3400" b="1" dirty="0"/>
              <a:t>, C. (2014) </a:t>
            </a:r>
            <a:r>
              <a:rPr lang="ga-IE" sz="3400" dirty="0"/>
              <a:t>Social Media and Health Care Professionals: Benefits, Risks, and Best Practices</a:t>
            </a:r>
            <a:r>
              <a:rPr lang="en-GB" sz="3400" dirty="0"/>
              <a:t> [online] Available from: </a:t>
            </a:r>
            <a:r>
              <a:rPr lang="en-GB" sz="3600" dirty="0">
                <a:hlinkClick r:id="rId6"/>
              </a:rPr>
              <a:t>https://www.ncbi.nlm.nih.gov/pmc/articles/PMC4103576/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968</TotalTime>
  <Words>888</Words>
  <Application>Microsoft Office PowerPoint</Application>
  <PresentationFormat>On-screen Show (4:3)</PresentationFormat>
  <Paragraphs>108</Paragraphs>
  <Slides>12</Slides>
  <Notes>6</Notes>
  <HiddenSlides>0</HiddenSlides>
  <MMClips>25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Healthcare Marketing through Social Media Platforms</vt:lpstr>
      <vt:lpstr>Background</vt:lpstr>
      <vt:lpstr>Marketing in Healthcare</vt:lpstr>
      <vt:lpstr>PowerPoint Presentation</vt:lpstr>
      <vt:lpstr>GDPR &amp; Data Protection </vt:lpstr>
      <vt:lpstr>Integrity of Information  </vt:lpstr>
      <vt:lpstr>Elderly Engagement</vt:lpstr>
      <vt:lpstr>Recommendations</vt:lpstr>
      <vt:lpstr>Recommendations</vt:lpstr>
      <vt:lpstr>Conclusions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Trisha</dc:creator>
  <cp:lastModifiedBy>ainegallagher2@outlook.com</cp:lastModifiedBy>
  <cp:revision>95</cp:revision>
  <dcterms:created xsi:type="dcterms:W3CDTF">2006-08-16T00:00:00Z</dcterms:created>
  <dcterms:modified xsi:type="dcterms:W3CDTF">2020-06-21T16:05:28Z</dcterms:modified>
</cp:coreProperties>
</file>