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Oswald" panose="00000500000000000000"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E3F5"/>
    <a:srgbClr val="E5E2F3"/>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DC26F9-257C-4B80-9AA4-3458110CA6AB}">
  <a:tblStyle styleId="{5CDC26F9-257C-4B80-9AA4-3458110CA6A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46"/>
    <p:restoredTop sz="90850" autoAdjust="0"/>
  </p:normalViewPr>
  <p:slideViewPr>
    <p:cSldViewPr snapToGrid="0">
      <p:cViewPr>
        <p:scale>
          <a:sx n="25" d="100"/>
          <a:sy n="25" d="100"/>
        </p:scale>
        <p:origin x="638" y="-11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Paynter" userId="5a5a280af2398727" providerId="LiveId" clId="{765E27A7-DBF1-43FA-B04F-12F3CBEEE3C8}"/>
    <pc:docChg chg="modSld">
      <pc:chgData name="Rachel Paynter" userId="5a5a280af2398727" providerId="LiveId" clId="{765E27A7-DBF1-43FA-B04F-12F3CBEEE3C8}" dt="2025-04-10T22:25:57.225" v="4" actId="20577"/>
      <pc:docMkLst>
        <pc:docMk/>
      </pc:docMkLst>
      <pc:sldChg chg="modSp mod">
        <pc:chgData name="Rachel Paynter" userId="5a5a280af2398727" providerId="LiveId" clId="{765E27A7-DBF1-43FA-B04F-12F3CBEEE3C8}" dt="2025-04-10T22:25:57.225" v="4" actId="20577"/>
        <pc:sldMkLst>
          <pc:docMk/>
          <pc:sldMk cId="0" sldId="256"/>
        </pc:sldMkLst>
        <pc:spChg chg="mod">
          <ac:chgData name="Rachel Paynter" userId="5a5a280af2398727" providerId="LiveId" clId="{765E27A7-DBF1-43FA-B04F-12F3CBEEE3C8}" dt="2025-04-10T22:25:57.225" v="4" actId="20577"/>
          <ac:spMkLst>
            <pc:docMk/>
            <pc:sldMk cId="0" sldId="256"/>
            <ac:spMk id="7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You can add your presentation notes here. This presentation template for research posters is fully editable so text, graphics and content can be updated to fit your own research needs.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r>
              <a:rPr lang="en" dirty="0">
                <a:solidFill>
                  <a:schemeClr val="dk1"/>
                </a:solidFill>
              </a:rPr>
              <a:t>Download more </a:t>
            </a:r>
            <a:r>
              <a:rPr lang="en" u="sng" dirty="0">
                <a:solidFill>
                  <a:schemeClr val="accent5"/>
                </a:solidFill>
                <a:hlinkClick r:id="rId3">
                  <a:extLst>
                    <a:ext uri="{A12FA001-AC4F-418D-AE19-62706E023703}">
                      <ahyp:hlinkClr xmlns:ahyp="http://schemas.microsoft.com/office/drawing/2018/hyperlinkcolor" val="tx"/>
                    </a:ext>
                  </a:extLst>
                </a:hlinkClick>
              </a:rPr>
              <a:t>poster presentation templates</a:t>
            </a:r>
            <a:r>
              <a:rPr lang="en" dirty="0">
                <a:solidFill>
                  <a:schemeClr val="dk1"/>
                </a:solidFill>
              </a:rPr>
              <a:t> from FPPT.com</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0" y="4765280"/>
            <a:ext cx="40899001" cy="131367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0" y="18138400"/>
            <a:ext cx="40899001" cy="5072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0" y="13765441"/>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0" y="7375840"/>
            <a:ext cx="40899001" cy="218649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0"/>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0" y="8893440"/>
            <a:ext cx="13478401" cy="203481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0"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800"/>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dirty="0"/>
          </a:p>
        </p:txBody>
      </p:sp>
      <p:sp>
        <p:nvSpPr>
          <p:cNvPr id="37" name="Google Shape;37;p9"/>
          <p:cNvSpPr txBox="1">
            <a:spLocks noGrp="1"/>
          </p:cNvSpPr>
          <p:nvPr>
            <p:ph type="title"/>
          </p:nvPr>
        </p:nvSpPr>
        <p:spPr>
          <a:xfrm>
            <a:off x="1274400" y="7892320"/>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274400" y="17939680"/>
            <a:ext cx="19416900" cy="7904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0" y="4634080"/>
            <a:ext cx="18417601" cy="23648701"/>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1"/>
            <a:ext cx="28794299" cy="38727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0"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496160" y="20174241"/>
            <a:ext cx="40899001" cy="83250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pic>
        <p:nvPicPr>
          <p:cNvPr id="50" name="Google Shape;50;p12" descr="logo.png">
            <a:hlinkClick r:id="rId2"/>
          </p:cNvPr>
          <p:cNvPicPr preferRelativeResize="0"/>
          <p:nvPr/>
        </p:nvPicPr>
        <p:blipFill>
          <a:blip r:embed="rId3">
            <a:alphaModFix/>
          </a:blip>
          <a:stretch>
            <a:fillRect/>
          </a:stretch>
        </p:blipFill>
        <p:spPr>
          <a:xfrm>
            <a:off x="2347999" y="1143000"/>
            <a:ext cx="7177000"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E5E2F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0" y="7375840"/>
            <a:ext cx="40899001" cy="218649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4324/9780203122839" TargetMode="External"/><Relationship Id="rId13" Type="http://schemas.openxmlformats.org/officeDocument/2006/relationships/image" Target="cid:image001.png@01D0EA4A.2BD679A0" TargetMode="External"/><Relationship Id="rId3" Type="http://schemas.microsoft.com/office/2007/relationships/media" Target="../media/media2.m4a"/><Relationship Id="rId7" Type="http://schemas.openxmlformats.org/officeDocument/2006/relationships/hyperlink" Target="https://doi.org/10.1080/0309877X.2010.540231" TargetMode="External"/><Relationship Id="rId12" Type="http://schemas.openxmlformats.org/officeDocument/2006/relationships/image" Target="../media/image2.png"/><Relationship Id="rId2" Type="http://schemas.openxmlformats.org/officeDocument/2006/relationships/audio" Target="../media/media1.m4a"/><Relationship Id="rId16" Type="http://schemas.openxmlformats.org/officeDocument/2006/relationships/image" Target="../media/image5.png"/><Relationship Id="rId1" Type="http://schemas.microsoft.com/office/2007/relationships/media" Target="../media/media1.m4a"/><Relationship Id="rId6" Type="http://schemas.openxmlformats.org/officeDocument/2006/relationships/notesSlide" Target="../notesSlides/notesSlide1.xml"/><Relationship Id="rId11" Type="http://schemas.openxmlformats.org/officeDocument/2006/relationships/hyperlink" Target="https://doi.org/10.1080/0158037X.2012.684794" TargetMode="External"/><Relationship Id="rId5" Type="http://schemas.openxmlformats.org/officeDocument/2006/relationships/slideLayout" Target="../slideLayouts/slideLayout1.xml"/><Relationship Id="rId15" Type="http://schemas.openxmlformats.org/officeDocument/2006/relationships/image" Target="../media/image4.png"/><Relationship Id="rId10" Type="http://schemas.openxmlformats.org/officeDocument/2006/relationships/hyperlink" Target="https://www.officeforstudents.org.uk/publications/improving-opportunity-and-choice-for-mature-students/" TargetMode="External"/><Relationship Id="rId4" Type="http://schemas.openxmlformats.org/officeDocument/2006/relationships/audio" Target="../media/media2.m4a"/><Relationship Id="rId9" Type="http://schemas.openxmlformats.org/officeDocument/2006/relationships/hyperlink" Target="https://doi.org/10.1080/01425692.2014.973017" TargetMode="External"/><Relationship Id="rId1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13"/>
          <p:cNvSpPr/>
          <p:nvPr/>
        </p:nvSpPr>
        <p:spPr>
          <a:xfrm>
            <a:off x="7083700" y="912100"/>
            <a:ext cx="359157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56;p13"/>
          <p:cNvSpPr/>
          <p:nvPr/>
        </p:nvSpPr>
        <p:spPr>
          <a:xfrm>
            <a:off x="1791425" y="911950"/>
            <a:ext cx="5025600" cy="4310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 name="Google Shape;57;p13"/>
          <p:cNvSpPr/>
          <p:nvPr/>
        </p:nvSpPr>
        <p:spPr>
          <a:xfrm>
            <a:off x="15032125" y="5454501"/>
            <a:ext cx="13879500" cy="26510399"/>
          </a:xfrm>
          <a:prstGeom prst="rect">
            <a:avLst/>
          </a:prstGeom>
          <a:solidFill>
            <a:srgbClr val="E1E3F5"/>
          </a:solid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dirty="0"/>
          </a:p>
        </p:txBody>
      </p:sp>
      <p:sp>
        <p:nvSpPr>
          <p:cNvPr id="58" name="Google Shape;58;p13"/>
          <p:cNvSpPr/>
          <p:nvPr/>
        </p:nvSpPr>
        <p:spPr>
          <a:xfrm>
            <a:off x="896478" y="5454501"/>
            <a:ext cx="13879500" cy="26510399"/>
          </a:xfrm>
          <a:prstGeom prst="rect">
            <a:avLst/>
          </a:prstGeom>
          <a:solidFill>
            <a:srgbClr val="CCECFF">
              <a:alpha val="14902"/>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 name="Google Shape;59;p13"/>
          <p:cNvSpPr/>
          <p:nvPr/>
        </p:nvSpPr>
        <p:spPr>
          <a:xfrm>
            <a:off x="29164090" y="5360160"/>
            <a:ext cx="13830631" cy="26510399"/>
          </a:xfrm>
          <a:prstGeom prst="rect">
            <a:avLst/>
          </a:prstGeom>
          <a:solidFill>
            <a:srgbClr val="E1E3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 name="Google Shape;60;p13"/>
          <p:cNvSpPr txBox="1"/>
          <p:nvPr/>
        </p:nvSpPr>
        <p:spPr>
          <a:xfrm>
            <a:off x="7738500" y="1882800"/>
            <a:ext cx="29208301" cy="2034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7500" dirty="0">
                <a:solidFill>
                  <a:srgbClr val="FFFFFF"/>
                </a:solidFill>
                <a:latin typeface="+mj-lt"/>
                <a:ea typeface="Oswald"/>
                <a:cs typeface="Oswald"/>
                <a:sym typeface="Oswald"/>
              </a:rPr>
              <a:t>PGCE(PCET) – Action Research Report </a:t>
            </a:r>
            <a:endParaRPr sz="7500" dirty="0">
              <a:solidFill>
                <a:srgbClr val="FFFFFF"/>
              </a:solidFill>
              <a:latin typeface="+mj-lt"/>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1" name="Google Shape;61;p13"/>
          <p:cNvSpPr txBox="1"/>
          <p:nvPr/>
        </p:nvSpPr>
        <p:spPr>
          <a:xfrm>
            <a:off x="7794130" y="3308400"/>
            <a:ext cx="34077599" cy="1231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000" dirty="0">
                <a:solidFill>
                  <a:srgbClr val="FFFFFF"/>
                </a:solidFill>
                <a:latin typeface="+mn-lt"/>
                <a:ea typeface="Oswald"/>
                <a:cs typeface="Oswald"/>
                <a:sym typeface="Droid Serif"/>
              </a:rPr>
              <a:t>Title : An investigation of the barriers that mature students face to access higher education </a:t>
            </a:r>
            <a:endParaRPr sz="8500" dirty="0">
              <a:solidFill>
                <a:srgbClr val="FFFFFF"/>
              </a:solidFill>
              <a:latin typeface="+mn-lt"/>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2" name="Google Shape;62;p13"/>
          <p:cNvSpPr txBox="1"/>
          <p:nvPr/>
        </p:nvSpPr>
        <p:spPr>
          <a:xfrm>
            <a:off x="24903933" y="3308400"/>
            <a:ext cx="12131400" cy="1231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6000" dirty="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6000" dirty="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6000" dirty="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8500" dirty="0">
              <a:solidFill>
                <a:srgbClr val="FFFFFF"/>
              </a:solidFill>
              <a:latin typeface="Oswald"/>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a:p>
            <a:pPr marL="0" lvl="0" indent="0" algn="l" rtl="0">
              <a:lnSpc>
                <a:spcPct val="115000"/>
              </a:lnSpc>
              <a:spcBef>
                <a:spcPts val="0"/>
              </a:spcBef>
              <a:spcAft>
                <a:spcPts val="0"/>
              </a:spcAft>
              <a:buNone/>
            </a:pPr>
            <a:endParaRPr sz="8500" dirty="0">
              <a:solidFill>
                <a:srgbClr val="FFFFFF"/>
              </a:solidFill>
              <a:latin typeface="Oswald"/>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3" name="Google Shape;63;p13"/>
          <p:cNvSpPr txBox="1"/>
          <p:nvPr/>
        </p:nvSpPr>
        <p:spPr>
          <a:xfrm>
            <a:off x="1791425" y="6263438"/>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5400" b="1" dirty="0">
                <a:solidFill>
                  <a:srgbClr val="666666"/>
                </a:solidFill>
                <a:latin typeface="+mj-lt"/>
                <a:ea typeface="Oswald"/>
                <a:cs typeface="Oswald"/>
                <a:sym typeface="Oswald"/>
              </a:rPr>
              <a:t>Introduction</a:t>
            </a:r>
            <a:r>
              <a:rPr lang="en-GB"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4" name="Google Shape;64;p13"/>
          <p:cNvSpPr/>
          <p:nvPr/>
        </p:nvSpPr>
        <p:spPr>
          <a:xfrm>
            <a:off x="896450"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 name="Google Shape;65;p13"/>
          <p:cNvSpPr/>
          <p:nvPr/>
        </p:nvSpPr>
        <p:spPr>
          <a:xfrm>
            <a:off x="15030284"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accent5"/>
              </a:solidFill>
            </a:endParaRPr>
          </a:p>
        </p:txBody>
      </p:sp>
      <p:sp>
        <p:nvSpPr>
          <p:cNvPr id="66" name="Google Shape;66;p13"/>
          <p:cNvSpPr/>
          <p:nvPr/>
        </p:nvSpPr>
        <p:spPr>
          <a:xfrm>
            <a:off x="29120053"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 name="Google Shape;67;p13"/>
          <p:cNvSpPr txBox="1"/>
          <p:nvPr/>
        </p:nvSpPr>
        <p:spPr>
          <a:xfrm>
            <a:off x="1551043" y="17126319"/>
            <a:ext cx="10285800" cy="896274"/>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mj-lt"/>
                <a:ea typeface="Oswald"/>
                <a:cs typeface="Oswald"/>
                <a:sym typeface="Oswald"/>
              </a:rPr>
              <a:t>Methodology – key points </a:t>
            </a:r>
            <a:endParaRPr sz="5400" b="1" dirty="0">
              <a:solidFill>
                <a:srgbClr val="666666"/>
              </a:solidFill>
              <a:latin typeface="+mj-lt"/>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8" name="Google Shape;68;p13"/>
          <p:cNvSpPr txBox="1"/>
          <p:nvPr/>
        </p:nvSpPr>
        <p:spPr>
          <a:xfrm>
            <a:off x="1555875" y="7753348"/>
            <a:ext cx="13163667" cy="10477961"/>
          </a:xfrm>
          <a:prstGeom prst="rect">
            <a:avLst/>
          </a:prstGeom>
          <a:noFill/>
          <a:ln>
            <a:noFill/>
          </a:ln>
        </p:spPr>
        <p:txBody>
          <a:bodyPr spcFirstLastPara="1" wrap="square" lIns="91425" tIns="91425" rIns="91425" bIns="91425" anchor="t" anchorCtr="0">
            <a:noAutofit/>
          </a:bodyPr>
          <a:lstStyle/>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A</a:t>
            </a:r>
            <a:r>
              <a:rPr lang="en-GB" sz="2400" dirty="0">
                <a:solidFill>
                  <a:srgbClr val="434343"/>
                </a:solidFill>
                <a:latin typeface="+mn-lt"/>
                <a:ea typeface="Droid Serif"/>
                <a:cs typeface="Droid Serif"/>
                <a:sym typeface="Droid Serif"/>
              </a:rPr>
              <a:t> </a:t>
            </a:r>
            <a:r>
              <a:rPr lang="en-GB" sz="2400" dirty="0">
                <a:solidFill>
                  <a:schemeClr val="tx1"/>
                </a:solidFill>
                <a:latin typeface="+mn-lt"/>
                <a:ea typeface="Droid Serif"/>
                <a:cs typeface="Droid Serif"/>
                <a:sym typeface="Droid Serif"/>
              </a:rPr>
              <a:t>mature student will be defined as a student who is over the age of twenty-one at the start of their undergraduate studies or a student who is above the age of twenty-five at the start of their postgraduate studies (Aberystwyth University, 2024). </a:t>
            </a:r>
          </a:p>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Universities in Wales have less mature students applying to university than they have in recent years. The number of mature students applying to attend university is the lowest it has been in the last decade (Universities Wales, 2025). </a:t>
            </a:r>
          </a:p>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Burton, Lloyd, and Griffiths (2011) found that the biggest barriers that were faced by mature students looking to return to education was personal and family commitments, financial and geographical challenges.</a:t>
            </a:r>
          </a:p>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endParaRPr lang="en-GB" sz="2400" dirty="0">
              <a:solidFill>
                <a:schemeClr val="tx1"/>
              </a:solidFill>
              <a:latin typeface="+mn-lt"/>
              <a:ea typeface="Droid Serif"/>
              <a:cs typeface="Droid Serif"/>
              <a:sym typeface="Droid Serif"/>
            </a:endParaRPr>
          </a:p>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Are these still the biggest challenges that face mature students returning to education or do mature students face other barriers to further and higher education currently.</a:t>
            </a:r>
          </a:p>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endParaRPr lang="en-GB" sz="2400" dirty="0">
              <a:solidFill>
                <a:schemeClr val="tx1"/>
              </a:solidFill>
              <a:latin typeface="+mn-lt"/>
              <a:ea typeface="Droid Serif"/>
              <a:cs typeface="Droid Serif"/>
              <a:sym typeface="Droid Serif"/>
            </a:endParaRPr>
          </a:p>
          <a:p>
            <a:pPr marL="419100" lvl="0" indent="-342900" algn="l" rtl="0">
              <a:lnSpc>
                <a:spcPct val="115000"/>
              </a:lnSpc>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Research, in the form of a literature review looks at: What the barriers are that stop mature students from returning to higher or further education? What do education settings do to support mature students in returning to education? And how can the issues that are highlighted can be resolved to allow more mature students to study?</a:t>
            </a:r>
          </a:p>
          <a:p>
            <a:pPr marL="0" lvl="0" indent="0" algn="l" rtl="0">
              <a:lnSpc>
                <a:spcPct val="115000"/>
              </a:lnSpc>
              <a:spcBef>
                <a:spcPts val="0"/>
              </a:spcBef>
              <a:spcAft>
                <a:spcPts val="0"/>
              </a:spcAft>
              <a:buNone/>
            </a:pPr>
            <a:endParaRPr lang="en-GB" sz="2400" dirty="0">
              <a:solidFill>
                <a:schemeClr val="tx1"/>
              </a:solidFill>
              <a:latin typeface="+mn-lt"/>
              <a:ea typeface="Oswald"/>
              <a:cs typeface="Oswald"/>
              <a:sym typeface="Oswald"/>
            </a:endParaRPr>
          </a:p>
          <a:p>
            <a:pPr marL="342900" lvl="0" indent="-342900" algn="l" rtl="0">
              <a:lnSpc>
                <a:spcPct val="115000"/>
              </a:lnSpc>
              <a:spcBef>
                <a:spcPts val="0"/>
              </a:spcBef>
              <a:spcAft>
                <a:spcPts val="0"/>
              </a:spcAft>
              <a:buFont typeface="Arial" panose="020B0604020202020204" pitchFamily="34" charset="0"/>
              <a:buChar char="•"/>
            </a:pPr>
            <a:r>
              <a:rPr lang="en-GB" sz="2400" dirty="0">
                <a:solidFill>
                  <a:schemeClr val="tx1"/>
                </a:solidFill>
                <a:latin typeface="+mn-lt"/>
                <a:ea typeface="Oswald"/>
                <a:cs typeface="Oswald"/>
                <a:sym typeface="Oswald"/>
              </a:rPr>
              <a:t>The report contains a literature review of studies looking into the barriers, a methodology of how the research was found, a discussion looking at what could be done to support mature students and a conclusion looking at areas for further research</a:t>
            </a:r>
            <a:r>
              <a:rPr lang="en-GB" sz="2400" dirty="0">
                <a:latin typeface="+mn-lt"/>
                <a:ea typeface="Oswald"/>
                <a:cs typeface="Oswald"/>
                <a:sym typeface="Oswald"/>
              </a:rPr>
              <a:t>. </a:t>
            </a:r>
            <a:endParaRPr sz="2400" dirty="0">
              <a:latin typeface="+mn-lt"/>
              <a:ea typeface="Oswald"/>
              <a:cs typeface="Oswald"/>
              <a:sym typeface="Oswald"/>
            </a:endParaRPr>
          </a:p>
        </p:txBody>
      </p:sp>
      <p:sp>
        <p:nvSpPr>
          <p:cNvPr id="69" name="Google Shape;69;p13"/>
          <p:cNvSpPr txBox="1"/>
          <p:nvPr/>
        </p:nvSpPr>
        <p:spPr>
          <a:xfrm>
            <a:off x="1551043" y="18463311"/>
            <a:ext cx="13129825" cy="5655168"/>
          </a:xfrm>
          <a:prstGeom prst="rect">
            <a:avLst/>
          </a:prstGeom>
          <a:noFill/>
          <a:ln>
            <a:noFill/>
          </a:ln>
        </p:spPr>
        <p:txBody>
          <a:bodyPr spcFirstLastPara="1" wrap="square" lIns="91425" tIns="91425" rIns="91425" bIns="91425" anchor="t" anchorCtr="0">
            <a:noAutofit/>
          </a:bodyPr>
          <a:lstStyle/>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It was paramount that the area of interest was narrowed down to a singular topic.</a:t>
            </a:r>
          </a:p>
          <a:p>
            <a:pPr marL="342900" lvl="0" indent="-342900" algn="l" rtl="0">
              <a:spcBef>
                <a:spcPts val="0"/>
              </a:spcBef>
              <a:spcAft>
                <a:spcPts val="0"/>
              </a:spcAft>
              <a:buClr>
                <a:schemeClr val="dk1"/>
              </a:buClr>
              <a:buSzPts val="1100"/>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In order to conduct this investigation, the researcher has used a variety of sources to find information.</a:t>
            </a:r>
          </a:p>
          <a:p>
            <a:pPr marL="342900" lvl="0" indent="-342900" algn="l" rtl="0">
              <a:spcBef>
                <a:spcPts val="0"/>
              </a:spcBef>
              <a:spcAft>
                <a:spcPts val="0"/>
              </a:spcAft>
              <a:buClr>
                <a:schemeClr val="dk1"/>
              </a:buClr>
              <a:buSzPts val="1100"/>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The literature review took place by searching peer review journal articles, books focused on education in post compulsory sector, and articles.</a:t>
            </a:r>
          </a:p>
          <a:p>
            <a:pPr marL="342900" lvl="0" indent="-342900" algn="l" rtl="0">
              <a:spcBef>
                <a:spcPts val="0"/>
              </a:spcBef>
              <a:spcAft>
                <a:spcPts val="0"/>
              </a:spcAft>
              <a:buClr>
                <a:schemeClr val="dk1"/>
              </a:buClr>
              <a:buSzPts val="1100"/>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The next step was sorting through the research found to filter what would be used in the literature review. </a:t>
            </a:r>
          </a:p>
          <a:p>
            <a:pPr lvl="0" algn="l" rtl="0">
              <a:spcBef>
                <a:spcPts val="0"/>
              </a:spcBef>
              <a:spcAft>
                <a:spcPts val="0"/>
              </a:spcAft>
              <a:buClr>
                <a:schemeClr val="dk1"/>
              </a:buClr>
              <a:buSzPts val="1100"/>
            </a:pPr>
            <a:endParaRPr lang="en-GB" sz="2400" dirty="0">
              <a:solidFill>
                <a:srgbClr val="434343"/>
              </a:solidFill>
              <a:latin typeface="+mn-lt"/>
              <a:ea typeface="Droid Serif"/>
              <a:cs typeface="Droid Serif"/>
              <a:sym typeface="Droid Serif"/>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Once the research is filtered for relevance and date, the data was extracted to use for the literature review. </a:t>
            </a:r>
          </a:p>
          <a:p>
            <a:pPr marL="342900" lvl="0" indent="-342900" algn="l" rtl="0">
              <a:spcBef>
                <a:spcPts val="0"/>
              </a:spcBef>
              <a:spcAft>
                <a:spcPts val="0"/>
              </a:spcAft>
              <a:buClr>
                <a:schemeClr val="dk1"/>
              </a:buClr>
              <a:buSzPts val="1100"/>
              <a:buFont typeface="Arial" panose="020B0604020202020204" pitchFamily="34" charset="0"/>
              <a:buChar char="•"/>
            </a:pPr>
            <a:endParaRPr sz="2400" dirty="0">
              <a:solidFill>
                <a:srgbClr val="434343"/>
              </a:solidFill>
              <a:latin typeface="+mn-lt"/>
              <a:ea typeface="Droid Serif"/>
              <a:cs typeface="Droid Serif"/>
              <a:sym typeface="Droid Serif"/>
            </a:endParaRPr>
          </a:p>
        </p:txBody>
      </p:sp>
      <p:sp>
        <p:nvSpPr>
          <p:cNvPr id="71" name="Google Shape;71;p13"/>
          <p:cNvSpPr txBox="1"/>
          <p:nvPr/>
        </p:nvSpPr>
        <p:spPr>
          <a:xfrm>
            <a:off x="14972007" y="6302148"/>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666666"/>
                </a:solidFill>
                <a:latin typeface="+mj-lt"/>
                <a:ea typeface="Oswald"/>
                <a:cs typeface="Oswald"/>
                <a:sym typeface="Oswald"/>
              </a:rPr>
              <a:t>Literature Review  </a:t>
            </a:r>
            <a:endParaRPr sz="5400" b="1" dirty="0">
              <a:solidFill>
                <a:srgbClr val="666666"/>
              </a:solidFill>
              <a:latin typeface="+mj-lt"/>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2" name="Google Shape;72;p13"/>
          <p:cNvSpPr txBox="1"/>
          <p:nvPr/>
        </p:nvSpPr>
        <p:spPr>
          <a:xfrm>
            <a:off x="15030284" y="7714538"/>
            <a:ext cx="13879500" cy="9127152"/>
          </a:xfrm>
          <a:prstGeom prst="rect">
            <a:avLst/>
          </a:prstGeom>
          <a:noFill/>
          <a:ln>
            <a:noFill/>
          </a:ln>
        </p:spPr>
        <p:txBody>
          <a:bodyPr spcFirstLastPara="1" wrap="square" lIns="91425" tIns="91425" rIns="91425" bIns="91425" anchor="t" anchorCtr="0">
            <a:noAutofit/>
          </a:bodyPr>
          <a:lstStyle/>
          <a:p>
            <a:pPr marL="342900" indent="-342900">
              <a:buFont typeface="Arial" panose="020B0604020202020204" pitchFamily="34" charset="0"/>
              <a:buChar char="•"/>
            </a:pPr>
            <a:r>
              <a:rPr lang="en-GB" altLang="en-US" sz="2400" dirty="0"/>
              <a:t>Students return to an education setting with previous experiences of being in education settings and often employment and life experiences. These can also form a barrier for mature students and their university experience (Stevenson and Clegg, 2013).</a:t>
            </a:r>
          </a:p>
          <a:p>
            <a:pPr marL="342900" indent="-342900">
              <a:buFont typeface="Arial" panose="020B0604020202020204" pitchFamily="34" charset="0"/>
              <a:buChar char="•"/>
            </a:pPr>
            <a:r>
              <a:rPr lang="en-GB" altLang="en-US" sz="2400" dirty="0"/>
              <a:t>Self-doubt from others’ opinions of them and it has the potential to act as a barrier to education (Duckworth, 2014 )</a:t>
            </a:r>
          </a:p>
          <a:p>
            <a:pPr marL="342900" indent="-342900">
              <a:buFont typeface="Arial" panose="020B0604020202020204" pitchFamily="34" charset="0"/>
              <a:buChar char="•"/>
            </a:pPr>
            <a:r>
              <a:rPr lang="en-GB" altLang="en-US" sz="2400" dirty="0"/>
              <a:t>Christensen and Craft (2021) found that many of the students returning after a gap in their education were concerned about the technological advances since they were last in an education setting.</a:t>
            </a:r>
          </a:p>
          <a:p>
            <a:pPr marL="342900" indent="-342900">
              <a:buFont typeface="Arial" panose="020B0604020202020204" pitchFamily="34" charset="0"/>
              <a:buChar char="•"/>
            </a:pPr>
            <a:r>
              <a:rPr lang="en-GB" altLang="en-US" sz="2400" dirty="0"/>
              <a:t>Homer (2022) found in a study that mature students did not enjoy the experience of online or blended learning as they could not see the other student faces and they did not feel involved in the lesson</a:t>
            </a:r>
          </a:p>
          <a:p>
            <a:pPr marL="342900" indent="-342900">
              <a:buFont typeface="Arial" panose="020B0604020202020204" pitchFamily="34" charset="0"/>
              <a:buChar char="•"/>
            </a:pPr>
            <a:r>
              <a:rPr lang="en-GB" altLang="en-US" sz="2400" dirty="0"/>
              <a:t>Simmons and Podrebarac (2021) state that a high proportion of female mature student’s study part time due to their family commitments at home.</a:t>
            </a:r>
          </a:p>
          <a:p>
            <a:pPr marL="342900" indent="-342900">
              <a:buFont typeface="Arial" panose="020B0604020202020204" pitchFamily="34" charset="0"/>
              <a:buChar char="•"/>
            </a:pPr>
            <a:r>
              <a:rPr lang="en-GB" altLang="en-US" sz="2400" dirty="0"/>
              <a:t>Jabal (2021) agreed with this statement adding that challenges that a student’s faces in university could have an impact on their relationships with friends and family.</a:t>
            </a:r>
          </a:p>
          <a:p>
            <a:pPr marL="342900" indent="-342900">
              <a:buFont typeface="Arial" panose="020B0604020202020204" pitchFamily="34" charset="0"/>
              <a:buChar char="•"/>
            </a:pPr>
            <a:r>
              <a:rPr lang="en-GB" altLang="en-US" sz="2400" dirty="0"/>
              <a:t>Webber and Dismore (2021) believe that mothers who are mature students in university, to feel guilt for the time they need to spend studying. </a:t>
            </a:r>
          </a:p>
          <a:p>
            <a:pPr marL="342900" indent="-342900">
              <a:buFont typeface="Arial" panose="020B0604020202020204" pitchFamily="34" charset="0"/>
              <a:buChar char="•"/>
            </a:pPr>
            <a:r>
              <a:rPr lang="en-GB" altLang="en-US" sz="2400" dirty="0"/>
              <a:t>UCAS (2019) reported that mature students state financial hardship as one of the main reasons for dropping out of their studies.</a:t>
            </a:r>
          </a:p>
          <a:p>
            <a:pPr marL="342900" indent="-342900">
              <a:buFont typeface="Arial" panose="020B0604020202020204" pitchFamily="34" charset="0"/>
              <a:buChar char="•"/>
            </a:pPr>
            <a:r>
              <a:rPr lang="en-GB" altLang="en-US" sz="2400" dirty="0"/>
              <a:t>Mallman and Lee (2016) reported that mature students are ‘denied full membership’ as a ‘normal’ student due to their age.</a:t>
            </a:r>
          </a:p>
          <a:p>
            <a:pPr marL="342900" indent="-342900">
              <a:buFont typeface="Arial" panose="020B0604020202020204" pitchFamily="34" charset="0"/>
              <a:buChar char="•"/>
            </a:pPr>
            <a:r>
              <a:rPr lang="en-GB" altLang="en-US" sz="2400" dirty="0"/>
              <a:t>Blake (2013) who stated that universities in Wales are outperforming the other nations of the United Kingdom in recruiting ‘underrepresented’ students, for example mature students into starting courses at the university. </a:t>
            </a:r>
          </a:p>
          <a:p>
            <a:pPr marL="342900" indent="-342900">
              <a:buFont typeface="Arial" panose="020B0604020202020204" pitchFamily="34" charset="0"/>
              <a:buChar char="•"/>
            </a:pPr>
            <a:endParaRPr lang="en-GB" altLang="en-US" sz="2400" dirty="0"/>
          </a:p>
        </p:txBody>
      </p:sp>
      <p:sp>
        <p:nvSpPr>
          <p:cNvPr id="75" name="Google Shape;75;p13"/>
          <p:cNvSpPr txBox="1"/>
          <p:nvPr/>
        </p:nvSpPr>
        <p:spPr>
          <a:xfrm>
            <a:off x="15027293" y="17158459"/>
            <a:ext cx="10285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Oswald"/>
                <a:ea typeface="Oswald"/>
                <a:cs typeface="Oswald"/>
                <a:sym typeface="Oswald"/>
              </a:rPr>
              <a:t>Evidence/data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6" name="Google Shape;76;p13"/>
          <p:cNvSpPr txBox="1"/>
          <p:nvPr/>
        </p:nvSpPr>
        <p:spPr>
          <a:xfrm>
            <a:off x="15027293" y="18254080"/>
            <a:ext cx="13879500" cy="1278152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2400" dirty="0">
                <a:solidFill>
                  <a:srgbClr val="434343"/>
                </a:solidFill>
                <a:latin typeface="Droid Serif"/>
                <a:ea typeface="Droid Serif"/>
                <a:cs typeface="Droid Serif"/>
                <a:sym typeface="Droid Serif"/>
              </a:rPr>
              <a:t>.</a:t>
            </a: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r>
              <a:rPr lang="en-GB" sz="4000" dirty="0">
                <a:solidFill>
                  <a:srgbClr val="434343"/>
                </a:solidFill>
                <a:latin typeface="Droid Serif"/>
                <a:ea typeface="Droid Serif"/>
                <a:cs typeface="Droid Serif"/>
                <a:sym typeface="Droid Serif"/>
              </a:rPr>
              <a:t>Proportion of UK undergraduate entrants at higher education providers by provider tariff group in 2019-20</a:t>
            </a:r>
            <a:endParaRPr sz="4000" dirty="0">
              <a:solidFill>
                <a:srgbClr val="434343"/>
              </a:solidFill>
              <a:latin typeface="Droid Serif"/>
              <a:ea typeface="Droid Serif"/>
              <a:cs typeface="Droid Serif"/>
              <a:sym typeface="Droid Serif"/>
            </a:endParaRPr>
          </a:p>
        </p:txBody>
      </p:sp>
      <p:sp>
        <p:nvSpPr>
          <p:cNvPr id="77" name="Google Shape;77;p13"/>
          <p:cNvSpPr txBox="1"/>
          <p:nvPr/>
        </p:nvSpPr>
        <p:spPr>
          <a:xfrm>
            <a:off x="29157778" y="6313100"/>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5400" b="1" dirty="0">
                <a:solidFill>
                  <a:srgbClr val="666666"/>
                </a:solidFill>
                <a:latin typeface="+mj-lt"/>
                <a:ea typeface="Oswald"/>
                <a:cs typeface="Oswald"/>
                <a:sym typeface="Oswald"/>
              </a:rPr>
              <a:t>Conclusions</a:t>
            </a:r>
            <a:r>
              <a:rPr lang="en-GB"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8" name="Google Shape;78;p13"/>
          <p:cNvSpPr txBox="1"/>
          <p:nvPr/>
        </p:nvSpPr>
        <p:spPr>
          <a:xfrm>
            <a:off x="29179738" y="7772598"/>
            <a:ext cx="13128464" cy="2718775"/>
          </a:xfrm>
          <a:prstGeom prst="rect">
            <a:avLst/>
          </a:prstGeom>
          <a:noFill/>
          <a:ln>
            <a:noFill/>
          </a:ln>
        </p:spPr>
        <p:txBody>
          <a:bodyPr spcFirstLastPara="1" wrap="square" lIns="91425" tIns="91425" rIns="91425" bIns="91425" anchor="t" anchorCtr="0">
            <a:noAutofit/>
          </a:bodyPr>
          <a:lstStyle/>
          <a:p>
            <a:pPr lvl="0" algn="l" rtl="0">
              <a:lnSpc>
                <a:spcPct val="115000"/>
              </a:lnSpc>
              <a:spcBef>
                <a:spcPts val="0"/>
              </a:spcBef>
              <a:spcAft>
                <a:spcPts val="0"/>
              </a:spcAft>
            </a:pPr>
            <a:r>
              <a:rPr lang="en-GB" sz="2400" dirty="0">
                <a:solidFill>
                  <a:srgbClr val="434343"/>
                </a:solidFill>
                <a:latin typeface="+mn-lt"/>
                <a:ea typeface="Droid Serif"/>
                <a:cs typeface="Droid Serif"/>
                <a:sym typeface="Droid Serif"/>
              </a:rPr>
              <a:t>The research has shown that above the challenges that students face when applying and starting university, mature students face additional challenges and barriers to education. It can be seen from the research however that universities are putting support in place to ensure that mature students have the support in place to achieve their full potential. </a:t>
            </a:r>
          </a:p>
          <a:p>
            <a:pPr lvl="0" algn="l" rtl="0">
              <a:lnSpc>
                <a:spcPct val="115000"/>
              </a:lnSpc>
              <a:spcBef>
                <a:spcPts val="0"/>
              </a:spcBef>
              <a:spcAft>
                <a:spcPts val="0"/>
              </a:spcAft>
            </a:pPr>
            <a:r>
              <a:rPr lang="en-GB" sz="2400" dirty="0">
                <a:solidFill>
                  <a:srgbClr val="434343"/>
                </a:solidFill>
                <a:latin typeface="+mn-lt"/>
                <a:ea typeface="Droid Serif"/>
                <a:cs typeface="Droid Serif"/>
                <a:sym typeface="Droid Serif"/>
              </a:rPr>
              <a:t>The main barriers to education for mature students identified were the financial challenges that would be faces, especially if the adult is required to limit their working hours or leave their job in order to attend and maintain their studies. This is also linked to the impact on the student’s family and the impact that t can have on them, this can lead to the feeling of guilt for the student which can impact their education. The student’s past experiences in education could also act as a barrier in attending university as negative past-experience has the potential to impact the student’s confidence in their ability to study. </a:t>
            </a: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9" name="Google Shape;79;p13"/>
          <p:cNvSpPr txBox="1"/>
          <p:nvPr/>
        </p:nvSpPr>
        <p:spPr>
          <a:xfrm>
            <a:off x="29165931" y="12817917"/>
            <a:ext cx="12944456"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666666"/>
                </a:solidFill>
                <a:latin typeface="+mj-lt"/>
                <a:ea typeface="Oswald"/>
                <a:cs typeface="Oswald"/>
                <a:sym typeface="Oswald"/>
              </a:rPr>
              <a:t>Recommendations and future research  </a:t>
            </a:r>
            <a:endParaRPr dirty="0">
              <a:latin typeface="+mj-lt"/>
              <a:ea typeface="Oswald"/>
              <a:cs typeface="Oswald"/>
              <a:sym typeface="Oswald"/>
            </a:endParaRPr>
          </a:p>
        </p:txBody>
      </p:sp>
      <p:sp>
        <p:nvSpPr>
          <p:cNvPr id="80" name="Google Shape;80;p13"/>
          <p:cNvSpPr txBox="1"/>
          <p:nvPr/>
        </p:nvSpPr>
        <p:spPr>
          <a:xfrm>
            <a:off x="29174906" y="13960223"/>
            <a:ext cx="12696823" cy="4271086"/>
          </a:xfrm>
          <a:prstGeom prst="rect">
            <a:avLst/>
          </a:prstGeom>
          <a:noFill/>
          <a:ln>
            <a:noFill/>
          </a:ln>
        </p:spPr>
        <p:txBody>
          <a:bodyPr spcFirstLastPara="1" wrap="square" lIns="91425" tIns="91425" rIns="91425" bIns="91425" anchor="t" anchorCtr="0">
            <a:noAutofit/>
          </a:bodyPr>
          <a:lstStyle/>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Droid Serif"/>
                <a:ea typeface="Droid Serif"/>
                <a:cs typeface="Droid Serif"/>
                <a:sym typeface="Droid Serif"/>
              </a:rPr>
              <a:t>More support to ensure that mature students are represented at the university.</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Droid Serif"/>
                <a:ea typeface="Droid Serif"/>
                <a:cs typeface="Droid Serif"/>
                <a:sym typeface="Droid Serif"/>
              </a:rPr>
              <a:t>Measures put in place to support mature students with the additional challenges that they face.</a:t>
            </a:r>
          </a:p>
          <a:p>
            <a:pPr marL="342900" lvl="0" indent="-342900" algn="l" rtl="0">
              <a:lnSpc>
                <a:spcPct val="115000"/>
              </a:lnSpc>
              <a:spcBef>
                <a:spcPts val="0"/>
              </a:spcBef>
              <a:spcAft>
                <a:spcPts val="0"/>
              </a:spcAft>
              <a:buFont typeface="Arial" panose="020B0604020202020204" pitchFamily="34" charset="0"/>
              <a:buChar char="•"/>
            </a:pPr>
            <a:endParaRPr lang="en-GB" sz="2400" dirty="0">
              <a:solidFill>
                <a:srgbClr val="434343"/>
              </a:solidFill>
              <a:latin typeface="Droid Serif"/>
              <a:ea typeface="Droid Serif"/>
              <a:cs typeface="Droid Serif"/>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Droid Serif"/>
                <a:ea typeface="Droid Serif"/>
                <a:cs typeface="Droid Serif"/>
                <a:sym typeface="Droid Serif"/>
              </a:rPr>
              <a:t>Further research – </a:t>
            </a:r>
          </a:p>
          <a:p>
            <a:pPr lvl="2">
              <a:lnSpc>
                <a:spcPct val="115000"/>
              </a:lnSpc>
            </a:pPr>
            <a:r>
              <a:rPr lang="en-GB" sz="2400" dirty="0">
                <a:solidFill>
                  <a:srgbClr val="434343"/>
                </a:solidFill>
                <a:latin typeface="Droid Serif"/>
                <a:ea typeface="Droid Serif"/>
                <a:cs typeface="Droid Serif"/>
                <a:sym typeface="Droid Serif"/>
              </a:rPr>
              <a:t>	The representation of mature students in university</a:t>
            </a:r>
          </a:p>
          <a:p>
            <a:pPr lvl="2">
              <a:lnSpc>
                <a:spcPct val="115000"/>
              </a:lnSpc>
            </a:pPr>
            <a:r>
              <a:rPr lang="en-GB" sz="2400" dirty="0">
                <a:solidFill>
                  <a:srgbClr val="434343"/>
                </a:solidFill>
                <a:latin typeface="Droid Serif"/>
                <a:ea typeface="Droid Serif"/>
                <a:cs typeface="Droid Serif"/>
                <a:sym typeface="Droid Serif"/>
              </a:rPr>
              <a:t>	How past educational experiences can impact on mature student’s confidence in their studies</a:t>
            </a:r>
          </a:p>
          <a:p>
            <a:pPr lvl="2">
              <a:lnSpc>
                <a:spcPct val="115000"/>
              </a:lnSpc>
            </a:pPr>
            <a:r>
              <a:rPr lang="en-GB" sz="2400" dirty="0">
                <a:solidFill>
                  <a:srgbClr val="434343"/>
                </a:solidFill>
                <a:latin typeface="Droid Serif"/>
                <a:ea typeface="Droid Serif"/>
                <a:cs typeface="Droid Serif"/>
                <a:sym typeface="Droid Serif"/>
              </a:rPr>
              <a:t>	The guilt felt by mature students with dependant children</a:t>
            </a:r>
          </a:p>
          <a:p>
            <a:pPr lvl="2">
              <a:lnSpc>
                <a:spcPct val="115000"/>
              </a:lnSpc>
            </a:pPr>
            <a:r>
              <a:rPr lang="en-GB" sz="2400" dirty="0">
                <a:solidFill>
                  <a:srgbClr val="434343"/>
                </a:solidFill>
                <a:latin typeface="Droid Serif"/>
                <a:ea typeface="Droid Serif"/>
                <a:cs typeface="Droid Serif"/>
                <a:sym typeface="Droid Serif"/>
              </a:rPr>
              <a:t>	The effect of late diagnosis learning disability on mature students.</a:t>
            </a:r>
          </a:p>
        </p:txBody>
      </p:sp>
      <p:sp>
        <p:nvSpPr>
          <p:cNvPr id="81" name="Google Shape;81;p13"/>
          <p:cNvSpPr txBox="1"/>
          <p:nvPr/>
        </p:nvSpPr>
        <p:spPr>
          <a:xfrm>
            <a:off x="29158108" y="17847254"/>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666666"/>
                </a:solidFill>
                <a:latin typeface="+mj-lt"/>
                <a:ea typeface="Oswald"/>
                <a:cs typeface="Oswald"/>
                <a:sym typeface="Oswald"/>
              </a:rPr>
              <a:t>References</a:t>
            </a:r>
            <a:r>
              <a:rPr lang="en"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p:txBody>
      </p:sp>
      <p:sp>
        <p:nvSpPr>
          <p:cNvPr id="82" name="Google Shape;82;p13"/>
          <p:cNvSpPr txBox="1"/>
          <p:nvPr/>
        </p:nvSpPr>
        <p:spPr>
          <a:xfrm>
            <a:off x="29115223" y="19173505"/>
            <a:ext cx="13192979" cy="12832794"/>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Aberystwyth University (2024) ‘Mature Students’. Available at: https://www.aber.ac.uk/en/study-with-us/srwp/reaching-wider/mature-students/ . (Accessed on: 24 March 2025)</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Blake, A. (2013) ‘Welsh universities outperforming in recruitment of ‘under-represented’ groups’. Available at: https://www.walesonline.co.uk/news/wales-news/welsh-universities-outperforming-recruitment-under-represented-1925648 . (Accessed on 04 April 2025).</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Burton, K., Lloyd, M.G. and Griffiths, C. (2011) ‘Barriers to learning for mature students studying HE in an FE college’, Journal of further and higher education, 35(1), pp. 25–36. Available at: </a:t>
            </a:r>
            <a:r>
              <a:rPr lang="en-GB" sz="1600" dirty="0">
                <a:solidFill>
                  <a:srgbClr val="434343"/>
                </a:solidFill>
                <a:latin typeface="+mn-lt"/>
                <a:ea typeface="Droid Serif"/>
                <a:cs typeface="Droid Serif"/>
                <a:sym typeface="Droid Serif"/>
                <a:hlinkClick r:id="rId7"/>
              </a:rPr>
              <a:t>https://doi.org/10.1080/0309877X.2010.540231</a:t>
            </a:r>
            <a:r>
              <a:rPr lang="en-GB" sz="1600" dirty="0">
                <a:solidFill>
                  <a:srgbClr val="434343"/>
                </a:solidFill>
                <a:latin typeface="+mn-lt"/>
                <a:ea typeface="Droid Serif"/>
                <a:cs typeface="Droid Serif"/>
                <a:sym typeface="Droid Serif"/>
              </a:rPr>
              <a:t>.</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Christensen, M. and Craft, J. (2021) ‘“Gaining a new sense of me”: Mature students experiences of under-graduate nursing education’, Nurse education today, 96, pp. 104617–104617. Available at: https://doi.org/10.1016/j.nedt.2020.104617.</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Duckworth, V. (2014) How to be a brilliant FE teacher : a practical guide to being effective and innovative. New York: Routledge. Available at: </a:t>
            </a:r>
            <a:r>
              <a:rPr lang="en-GB" sz="1600" dirty="0">
                <a:solidFill>
                  <a:srgbClr val="434343"/>
                </a:solidFill>
                <a:latin typeface="+mn-lt"/>
                <a:ea typeface="Droid Serif"/>
                <a:cs typeface="Droid Serif"/>
                <a:sym typeface="Droid Serif"/>
                <a:hlinkClick r:id="rId8"/>
              </a:rPr>
              <a:t>https://doi.org/10.4324/9780203122839</a:t>
            </a:r>
            <a:r>
              <a:rPr lang="en-GB" sz="1600" dirty="0">
                <a:solidFill>
                  <a:srgbClr val="434343"/>
                </a:solidFill>
                <a:latin typeface="+mn-lt"/>
                <a:ea typeface="Droid Serif"/>
                <a:cs typeface="Droid Serif"/>
                <a:sym typeface="Droid Serif"/>
              </a:rPr>
              <a:t>.</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Homer, D. (2022). ‘Mature Students’ Experience: A Community of Inquiry Study during a COVID-19 Pandemic’. Journal of Adult and Continuing Education, 28(2), 333-353. https://doi.org/10.1177/14779714221096175 </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Jabal, G. (2021) ‘Mature-age Students: Their Motivations and Challenges in Pursuing Higher Education’. Available at: https://gregjabal.com/2021/05/18/mature-age-students-their-motivations-and-challenges-in-pursuing-higher-education/#:~:text=Therefore%2C%20adult%20university%20learners%20affect%20their%20time%20and,time%20and%20relationships%20with%20their%20families%20and%20peers. . (Accessed on: 04 April 2025).</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Mallman, M. and Lee, H. (2016) ‘Stigmatised learners: mature-age students negotiating university culture’, British journal of sociology of education, 37(5), pp. 684–701. Available at: </a:t>
            </a:r>
            <a:r>
              <a:rPr lang="en-GB" sz="1600" dirty="0">
                <a:solidFill>
                  <a:srgbClr val="434343"/>
                </a:solidFill>
                <a:latin typeface="+mn-lt"/>
                <a:ea typeface="Droid Serif"/>
                <a:cs typeface="Droid Serif"/>
                <a:sym typeface="Droid Serif"/>
                <a:hlinkClick r:id="rId9"/>
              </a:rPr>
              <a:t>https://doi.org/10.1080/01425692.2014.973017</a:t>
            </a:r>
            <a:r>
              <a:rPr lang="en-GB" sz="1600" dirty="0">
                <a:solidFill>
                  <a:srgbClr val="434343"/>
                </a:solidFill>
                <a:latin typeface="+mn-lt"/>
                <a:ea typeface="Droid Serif"/>
                <a:cs typeface="Droid Serif"/>
                <a:sym typeface="Droid Serif"/>
              </a:rPr>
              <a:t>.</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Office for Students (2021) ‘Improving opportunity and choice for mature students’. Available at: </a:t>
            </a:r>
            <a:r>
              <a:rPr lang="en-GB" sz="1600" dirty="0">
                <a:solidFill>
                  <a:srgbClr val="434343"/>
                </a:solidFill>
                <a:latin typeface="+mn-lt"/>
                <a:ea typeface="Droid Serif"/>
                <a:cs typeface="Droid Serif"/>
                <a:sym typeface="Droid Serif"/>
                <a:hlinkClick r:id="rId10"/>
              </a:rPr>
              <a:t>https://www.officeforstudents.org.uk/publications/improving-opportunity-and-choice-for-mature-students/</a:t>
            </a:r>
            <a:r>
              <a:rPr lang="en-GB" sz="1600" dirty="0">
                <a:solidFill>
                  <a:srgbClr val="434343"/>
                </a:solidFill>
                <a:latin typeface="+mn-lt"/>
                <a:ea typeface="Droid Serif"/>
                <a:cs typeface="Droid Serif"/>
                <a:sym typeface="Droid Serif"/>
              </a:rPr>
              <a:t> . (Accessed on: 10 April 2024).</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Simmons, N. and Podrebarac, J. (eds) (2021) Adults in the academy: voices of lifelong learners. BRILL.</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Stevenson, J. and Clegg, S. (2013) ‘“My past is a double edge sword”: temporality and reflexivity in mature learners’, Studies in continuing education, 35(1), pp. 17–29. Available at: </a:t>
            </a:r>
            <a:r>
              <a:rPr lang="en-GB" sz="1600" dirty="0">
                <a:solidFill>
                  <a:srgbClr val="434343"/>
                </a:solidFill>
                <a:latin typeface="+mn-lt"/>
                <a:ea typeface="Droid Serif"/>
                <a:cs typeface="Droid Serif"/>
                <a:sym typeface="Droid Serif"/>
                <a:hlinkClick r:id="rId11"/>
              </a:rPr>
              <a:t>https://doi.org/10.1080/0158037X.2012.684794</a:t>
            </a:r>
            <a:r>
              <a:rPr lang="en-GB" sz="1600" dirty="0">
                <a:solidFill>
                  <a:srgbClr val="434343"/>
                </a:solidFill>
                <a:latin typeface="+mn-lt"/>
                <a:ea typeface="Droid Serif"/>
                <a:cs typeface="Droid Serif"/>
                <a:sym typeface="Droid Serif"/>
              </a:rPr>
              <a:t>.</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UCAS (2019) ‘Coping with financial challenges as a mature student’. Available at: https://www.ucas.com/applying/applying-university/mature-students/coping-financial-challenges-mature-student . (Accessed on: 04 April 2025)</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Universities Wales (2025) ‘Welsh applications to university continue to fall’. Available at: https://uniswales.ac.uk/welsh-applications-university-continue-fall . (Accessed on: 22 March 2025)</a:t>
            </a:r>
          </a:p>
          <a:p>
            <a:pPr marL="0" lvl="0" indent="0" algn="l" rtl="0">
              <a:lnSpc>
                <a:spcPct val="115000"/>
              </a:lnSpc>
              <a:spcBef>
                <a:spcPts val="0"/>
              </a:spcBef>
              <a:spcAft>
                <a:spcPts val="0"/>
              </a:spcAft>
              <a:buNone/>
            </a:pPr>
            <a:endParaRPr lang="en-GB" sz="16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None/>
            </a:pPr>
            <a:r>
              <a:rPr lang="en-GB" sz="1600" dirty="0">
                <a:solidFill>
                  <a:srgbClr val="434343"/>
                </a:solidFill>
                <a:latin typeface="+mn-lt"/>
                <a:ea typeface="Droid Serif"/>
                <a:cs typeface="Droid Serif"/>
                <a:sym typeface="Droid Serif"/>
              </a:rPr>
              <a:t>Webber, L. and Dismore, H. (2021) ‘Mothers and higher education: balancing time, study and space’, Journal of further and higher education, 45(6), pp. 803–817. Available at: https://doi.org/10.1080/0309877X.2020.1820458.</a:t>
            </a:r>
            <a:endParaRPr sz="1600" dirty="0">
              <a:solidFill>
                <a:srgbClr val="434343"/>
              </a:solidFill>
              <a:latin typeface="+mn-lt"/>
              <a:ea typeface="Droid Serif"/>
              <a:cs typeface="Droid Serif"/>
              <a:sym typeface="Droid Serif"/>
            </a:endParaRPr>
          </a:p>
        </p:txBody>
      </p:sp>
      <p:sp>
        <p:nvSpPr>
          <p:cNvPr id="83" name="Google Shape;83;p13"/>
          <p:cNvSpPr/>
          <p:nvPr/>
        </p:nvSpPr>
        <p:spPr>
          <a:xfrm>
            <a:off x="896475" y="912100"/>
            <a:ext cx="6594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 name="Google Shape;89;p13"/>
          <p:cNvSpPr txBox="1"/>
          <p:nvPr/>
        </p:nvSpPr>
        <p:spPr>
          <a:xfrm>
            <a:off x="2500125" y="1438150"/>
            <a:ext cx="3635100" cy="280147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7200" dirty="0"/>
          </a:p>
        </p:txBody>
      </p:sp>
      <p:pic>
        <p:nvPicPr>
          <p:cNvPr id="2" name="Picture 1" descr="Discover University of Wales Trinity Saint David">
            <a:extLst>
              <a:ext uri="{FF2B5EF4-FFF2-40B4-BE49-F238E27FC236}">
                <a16:creationId xmlns:a16="http://schemas.microsoft.com/office/drawing/2014/main" id="{67C76358-058A-905A-DB3F-2D870E87A563}"/>
              </a:ext>
            </a:extLst>
          </p:cNvPr>
          <p:cNvPicPr/>
          <p:nvPr/>
        </p:nvPicPr>
        <p:blipFill>
          <a:blip r:embed="rId12" r:link="rId13">
            <a:extLst>
              <a:ext uri="{28A0092B-C50C-407E-A947-70E740481C1C}">
                <a14:useLocalDpi xmlns:a14="http://schemas.microsoft.com/office/drawing/2010/main" val="0"/>
              </a:ext>
            </a:extLst>
          </a:blip>
          <a:srcRect/>
          <a:stretch>
            <a:fillRect/>
          </a:stretch>
        </p:blipFill>
        <p:spPr bwMode="auto">
          <a:xfrm>
            <a:off x="1882270" y="1660475"/>
            <a:ext cx="4843909" cy="2478650"/>
          </a:xfrm>
          <a:prstGeom prst="rect">
            <a:avLst/>
          </a:prstGeom>
          <a:noFill/>
          <a:ln>
            <a:noFill/>
          </a:ln>
        </p:spPr>
      </p:pic>
      <p:pic>
        <p:nvPicPr>
          <p:cNvPr id="4" name="Picture 3" descr="A diagram of a plan&#10;&#10;AI-generated content may be incorrect.">
            <a:extLst>
              <a:ext uri="{FF2B5EF4-FFF2-40B4-BE49-F238E27FC236}">
                <a16:creationId xmlns:a16="http://schemas.microsoft.com/office/drawing/2014/main" id="{8F463908-6B5E-0F91-F99C-1786BD808E22}"/>
              </a:ext>
            </a:extLst>
          </p:cNvPr>
          <p:cNvPicPr>
            <a:picLocks noChangeAspect="1"/>
          </p:cNvPicPr>
          <p:nvPr/>
        </p:nvPicPr>
        <p:blipFill>
          <a:blip r:embed="rId14"/>
          <a:stretch>
            <a:fillRect/>
          </a:stretch>
        </p:blipFill>
        <p:spPr>
          <a:xfrm>
            <a:off x="4606344" y="23894819"/>
            <a:ext cx="6264312" cy="5655168"/>
          </a:xfrm>
          <a:prstGeom prst="rect">
            <a:avLst/>
          </a:prstGeom>
        </p:spPr>
      </p:pic>
      <p:pic>
        <p:nvPicPr>
          <p:cNvPr id="3" name="Picture 2">
            <a:extLst>
              <a:ext uri="{FF2B5EF4-FFF2-40B4-BE49-F238E27FC236}">
                <a16:creationId xmlns:a16="http://schemas.microsoft.com/office/drawing/2014/main" id="{DF28D25E-259A-2051-A079-270CB3B37CEB}"/>
              </a:ext>
            </a:extLst>
          </p:cNvPr>
          <p:cNvPicPr>
            <a:picLocks noChangeAspect="1"/>
          </p:cNvPicPr>
          <p:nvPr/>
        </p:nvPicPr>
        <p:blipFill>
          <a:blip r:embed="rId15"/>
          <a:stretch>
            <a:fillRect/>
          </a:stretch>
        </p:blipFill>
        <p:spPr>
          <a:xfrm>
            <a:off x="14933332" y="20609354"/>
            <a:ext cx="13879499" cy="9198888"/>
          </a:xfrm>
          <a:prstGeom prst="rect">
            <a:avLst/>
          </a:prstGeom>
        </p:spPr>
      </p:pic>
      <p:sp>
        <p:nvSpPr>
          <p:cNvPr id="5" name="TextBox 4">
            <a:extLst>
              <a:ext uri="{FF2B5EF4-FFF2-40B4-BE49-F238E27FC236}">
                <a16:creationId xmlns:a16="http://schemas.microsoft.com/office/drawing/2014/main" id="{1FD4D868-B254-FCF1-1A39-EBDE954D7D9C}"/>
              </a:ext>
            </a:extLst>
          </p:cNvPr>
          <p:cNvSpPr txBox="1"/>
          <p:nvPr/>
        </p:nvSpPr>
        <p:spPr>
          <a:xfrm>
            <a:off x="21711553" y="29886354"/>
            <a:ext cx="7101278" cy="307777"/>
          </a:xfrm>
          <a:prstGeom prst="rect">
            <a:avLst/>
          </a:prstGeom>
          <a:noFill/>
        </p:spPr>
        <p:txBody>
          <a:bodyPr wrap="square" rtlCol="0">
            <a:spAutoFit/>
          </a:bodyPr>
          <a:lstStyle/>
          <a:p>
            <a:pPr algn="r"/>
            <a:r>
              <a:rPr lang="en-GB" dirty="0"/>
              <a:t>(Office for Students, 2021)</a:t>
            </a:r>
          </a:p>
        </p:txBody>
      </p:sp>
      <p:pic>
        <p:nvPicPr>
          <p:cNvPr id="6" name="test Recorded Sound">
            <a:hlinkClick r:id="" action="ppaction://media"/>
            <a:extLst>
              <a:ext uri="{FF2B5EF4-FFF2-40B4-BE49-F238E27FC236}">
                <a16:creationId xmlns:a16="http://schemas.microsoft.com/office/drawing/2014/main" id="{08BADACA-B981-37E7-2DC0-A0E02194B41B}"/>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21701125" y="16214725"/>
            <a:ext cx="487363" cy="487363"/>
          </a:xfrm>
          <a:prstGeom prst="rect">
            <a:avLst/>
          </a:prstGeom>
        </p:spPr>
      </p:pic>
      <p:pic>
        <p:nvPicPr>
          <p:cNvPr id="73" name="Audio 72">
            <a:hlinkClick r:id="" action="ppaction://media"/>
            <a:extLst>
              <a:ext uri="{FF2B5EF4-FFF2-40B4-BE49-F238E27FC236}">
                <a16:creationId xmlns:a16="http://schemas.microsoft.com/office/drawing/2014/main" id="{FDAFF885-FC32-5BF4-0917-3B4E1E1FC8E7}"/>
              </a:ext>
            </a:extLst>
          </p:cNvPr>
          <p:cNvPicPr>
            <a:picLocks noChangeAspect="1"/>
          </p:cNvPicPr>
          <p:nvPr>
            <a:audioFile r:link="rId4"/>
            <p:extLst>
              <p:ext uri="{DAA4B4D4-6D71-4841-9C94-3DE7FCFB9230}">
                <p14:media xmlns:p14="http://schemas.microsoft.com/office/powerpoint/2010/main" r:embed="rId3"/>
              </p:ext>
            </p:extLst>
          </p:nvPr>
        </p:nvPicPr>
        <p:blipFill>
          <a:blip r:embed="rId16"/>
          <a:srcRect l="-963159" t="-963159" r="-963159" b="-963159"/>
          <a:stretch>
            <a:fillRect/>
          </a:stretch>
        </p:blipFill>
        <p:spPr>
          <a:xfrm>
            <a:off x="33620659" y="22647859"/>
            <a:ext cx="9875520" cy="987552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2876"/>
    </mc:Choice>
    <mc:Fallback>
      <p:transition spd="slow" advTm="652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81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audio isNarration="1">
              <p:cMediaNode vol="80000" showWhenStopped="0">
                <p:cTn id="11" fill="hold" display="0">
                  <p:stCondLst>
                    <p:cond delay="indefinite"/>
                  </p:stCondLst>
                  <p:endCondLst>
                    <p:cond evt="onStopAudio" delay="0">
                      <p:tgtEl>
                        <p:sldTgt/>
                      </p:tgtEl>
                    </p:cond>
                  </p:endCondLst>
                </p:cTn>
                <p:tgtEl>
                  <p:spTgt spid="73"/>
                </p:tgtEl>
              </p:cMediaNode>
            </p:audio>
          </p:childTnLst>
        </p:cTn>
      </p:par>
    </p:tnLst>
  </p:timing>
  <p:extLst>
    <p:ext uri="{E180D4A7-C9FB-4DFB-919C-405C955672EB}">
      <p14:showEvtLst xmlns:p14="http://schemas.microsoft.com/office/powerpoint/2010/main">
        <p14:playEvt time="611" objId="6"/>
        <p14:stopEvt time="2421" objId="6"/>
      </p14:showEvtLst>
    </p:ext>
  </p:extLs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1666</Words>
  <Application>Microsoft Office PowerPoint</Application>
  <PresentationFormat>Custom</PresentationFormat>
  <Paragraphs>90</Paragraphs>
  <Slides>1</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Oswald</vt:lpstr>
      <vt:lpstr>Droid Serif</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Rachel Paynter</dc:creator>
  <cp:lastModifiedBy>Rachel Paynter</cp:lastModifiedBy>
  <cp:revision>4</cp:revision>
  <dcterms:modified xsi:type="dcterms:W3CDTF">2025-04-10T22:26:01Z</dcterms:modified>
</cp:coreProperties>
</file>