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1" r:id="rId23"/>
    <p:sldId id="282" r:id="rId24"/>
    <p:sldId id="283" r:id="rId25"/>
    <p:sldId id="284" r:id="rId26"/>
    <p:sldId id="28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CE0F9DB-7AAF-4078-B8C2-1601CC896856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D3CC6C9-2212-4555-8082-5BD58F71D295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://www.nationalarchives.gov.uk/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nationalarchives.gov.uk/help-with-your-research/research-guides/birth-marriage-death-england-and-wales/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archifdyceredigion.org.uk/catalogue.php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newspapers.library.wales/" TargetMode="Externa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Ahah</a:t>
            </a:r>
            <a:r>
              <a:rPr lang="en-GB"/>
              <a:t> 4005 AND HPHI 4011 </a:t>
            </a:r>
            <a:r>
              <a:rPr lang="en-GB" dirty="0"/>
              <a:t>– introduction to fieldwork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ARCHIVES</a:t>
            </a:r>
          </a:p>
        </p:txBody>
      </p:sp>
    </p:spTree>
    <p:extLst>
      <p:ext uri="{BB962C8B-B14F-4D97-AF65-F5344CB8AC3E}">
        <p14:creationId xmlns:p14="http://schemas.microsoft.com/office/powerpoint/2010/main" val="3824527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‘Records created by an organisation in the course of its daily business’</a:t>
            </a:r>
          </a:p>
          <a:p>
            <a:r>
              <a:rPr lang="en-GB" dirty="0"/>
              <a:t>‘A collection of records or other material on a particular subject brought together </a:t>
            </a:r>
            <a:r>
              <a:rPr lang="en-GB" dirty="0" err="1"/>
              <a:t>artifically</a:t>
            </a:r>
            <a:r>
              <a:rPr lang="en-GB" dirty="0"/>
              <a:t>’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844824"/>
            <a:ext cx="3960440" cy="4320480"/>
          </a:xfrm>
        </p:spPr>
      </p:pic>
    </p:spTree>
    <p:extLst>
      <p:ext uri="{BB962C8B-B14F-4D97-AF65-F5344CB8AC3E}">
        <p14:creationId xmlns:p14="http://schemas.microsoft.com/office/powerpoint/2010/main" val="480379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1. PUBLIC RECORDS:</a:t>
            </a:r>
          </a:p>
          <a:p>
            <a:r>
              <a:rPr lang="en-GB" dirty="0"/>
              <a:t>Records of </a:t>
            </a:r>
            <a:r>
              <a:rPr lang="en-GB"/>
              <a:t>law court proceedings</a:t>
            </a:r>
            <a:endParaRPr lang="en-GB" dirty="0"/>
          </a:p>
          <a:p>
            <a:r>
              <a:rPr lang="en-GB" dirty="0"/>
              <a:t>Records of births, marriages, and deaths</a:t>
            </a:r>
          </a:p>
          <a:p>
            <a:r>
              <a:rPr lang="en-GB" dirty="0"/>
              <a:t>Statistics regarding population and the economic activity of a country</a:t>
            </a:r>
          </a:p>
          <a:p>
            <a:endParaRPr lang="en-GB" dirty="0"/>
          </a:p>
          <a:p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71170"/>
            <a:ext cx="4038600" cy="4184023"/>
          </a:xfrm>
        </p:spPr>
      </p:pic>
    </p:spTree>
    <p:extLst>
      <p:ext uri="{BB962C8B-B14F-4D97-AF65-F5344CB8AC3E}">
        <p14:creationId xmlns:p14="http://schemas.microsoft.com/office/powerpoint/2010/main" val="8617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2. OFFICIAL RECORDS:</a:t>
            </a:r>
          </a:p>
          <a:p>
            <a:r>
              <a:rPr lang="en-GB" dirty="0"/>
              <a:t>Records of Local Government</a:t>
            </a:r>
          </a:p>
          <a:p>
            <a:pPr lvl="1"/>
            <a:r>
              <a:rPr lang="en-GB" dirty="0"/>
              <a:t>County Council/Borough Council/District Council records</a:t>
            </a:r>
          </a:p>
          <a:p>
            <a:pPr lvl="1"/>
            <a:r>
              <a:rPr lang="en-GB" dirty="0"/>
              <a:t>School Boards/Board of Guardians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844824"/>
            <a:ext cx="3672408" cy="4248472"/>
          </a:xfrm>
        </p:spPr>
      </p:pic>
    </p:spTree>
    <p:extLst>
      <p:ext uri="{BB962C8B-B14F-4D97-AF65-F5344CB8AC3E}">
        <p14:creationId xmlns:p14="http://schemas.microsoft.com/office/powerpoint/2010/main" val="2210630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3. ECCLESIATICAL RECORDS:</a:t>
            </a:r>
          </a:p>
          <a:p>
            <a:r>
              <a:rPr lang="en-GB" dirty="0"/>
              <a:t>Registers of baptisms, marriages and burials </a:t>
            </a:r>
          </a:p>
          <a:p>
            <a:r>
              <a:rPr lang="en-GB" dirty="0"/>
              <a:t>Vestry minutes</a:t>
            </a:r>
          </a:p>
          <a:p>
            <a:r>
              <a:rPr lang="en-GB" dirty="0"/>
              <a:t>Churchwardens' accounts,</a:t>
            </a:r>
          </a:p>
          <a:p>
            <a:r>
              <a:rPr lang="en-GB" dirty="0"/>
              <a:t>Rate books </a:t>
            </a:r>
          </a:p>
          <a:p>
            <a:r>
              <a:rPr lang="en-GB" dirty="0"/>
              <a:t>Parish tithe maps </a:t>
            </a:r>
            <a:endParaRPr lang="en-GB" b="1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88840"/>
            <a:ext cx="4060056" cy="3744416"/>
          </a:xfrm>
        </p:spPr>
      </p:pic>
    </p:spTree>
    <p:extLst>
      <p:ext uri="{BB962C8B-B14F-4D97-AF65-F5344CB8AC3E}">
        <p14:creationId xmlns:p14="http://schemas.microsoft.com/office/powerpoint/2010/main" val="3594493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4. DEPOSITED RECORDS:</a:t>
            </a:r>
          </a:p>
          <a:p>
            <a:r>
              <a:rPr lang="en-GB" dirty="0"/>
              <a:t>Individual Records – Diaries </a:t>
            </a:r>
            <a:r>
              <a:rPr lang="en-GB" dirty="0" err="1"/>
              <a:t>etc</a:t>
            </a:r>
            <a:endParaRPr lang="en-GB" dirty="0"/>
          </a:p>
          <a:p>
            <a:r>
              <a:rPr lang="en-GB" dirty="0"/>
              <a:t>Institutions or Companies</a:t>
            </a:r>
          </a:p>
          <a:p>
            <a:r>
              <a:rPr lang="en-GB" dirty="0"/>
              <a:t>Groups and Societies</a:t>
            </a:r>
          </a:p>
          <a:p>
            <a:r>
              <a:rPr lang="en-GB" dirty="0"/>
              <a:t>Solicitors records</a:t>
            </a:r>
          </a:p>
          <a:p>
            <a:r>
              <a:rPr lang="en-GB" dirty="0"/>
              <a:t>Newspapers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4475" y="3015456"/>
            <a:ext cx="2686050" cy="1695450"/>
          </a:xfrm>
        </p:spPr>
      </p:pic>
    </p:spTree>
    <p:extLst>
      <p:ext uri="{BB962C8B-B14F-4D97-AF65-F5344CB8AC3E}">
        <p14:creationId xmlns:p14="http://schemas.microsoft.com/office/powerpoint/2010/main" val="1256246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Records Office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Official Collection of Records of Public business in England and Wales </a:t>
            </a:r>
          </a:p>
          <a:p>
            <a:r>
              <a:rPr lang="en-GB" dirty="0"/>
              <a:t>1838 Act – to formalise the keeping of Government and Court records under the Master of the Rolls (senior judge) at Chancery Lane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832" y="3208554"/>
            <a:ext cx="1949335" cy="1309255"/>
          </a:xfrm>
        </p:spPr>
      </p:pic>
    </p:spTree>
    <p:extLst>
      <p:ext uri="{BB962C8B-B14F-4D97-AF65-F5344CB8AC3E}">
        <p14:creationId xmlns:p14="http://schemas.microsoft.com/office/powerpoint/2010/main" val="1476269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Records Office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1838 Act intended to allow public access, but not in practice until 1852 – following pressure from Dickens, Carlyle, Macaulay et al</a:t>
            </a:r>
          </a:p>
          <a:p>
            <a:r>
              <a:rPr lang="en-GB" dirty="0"/>
              <a:t>1866 – Search rooms established</a:t>
            </a:r>
          </a:p>
          <a:p>
            <a:r>
              <a:rPr lang="en-GB" dirty="0"/>
              <a:t>Public access restricted – certain documents, certain people!!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16981"/>
            <a:ext cx="4038600" cy="2692400"/>
          </a:xfrm>
        </p:spPr>
      </p:pic>
    </p:spTree>
    <p:extLst>
      <p:ext uri="{BB962C8B-B14F-4D97-AF65-F5344CB8AC3E}">
        <p14:creationId xmlns:p14="http://schemas.microsoft.com/office/powerpoint/2010/main" val="2221695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</a:t>
            </a:r>
            <a:r>
              <a:rPr lang="en-GB"/>
              <a:t>Records Office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1958 Act – set procedures for the selection and preservation of documents</a:t>
            </a:r>
          </a:p>
          <a:p>
            <a:r>
              <a:rPr lang="en-GB" dirty="0"/>
              <a:t>Expansion of facilities to reflect growing interest in research</a:t>
            </a:r>
          </a:p>
          <a:p>
            <a:r>
              <a:rPr lang="en-GB" dirty="0"/>
              <a:t>Buildings at Kew acquired in 1977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628800"/>
            <a:ext cx="4320480" cy="4392488"/>
          </a:xfrm>
        </p:spPr>
      </p:pic>
    </p:spTree>
    <p:extLst>
      <p:ext uri="{BB962C8B-B14F-4D97-AF65-F5344CB8AC3E}">
        <p14:creationId xmlns:p14="http://schemas.microsoft.com/office/powerpoint/2010/main" val="1948342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Archives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2003 - Merger of PRO with Historic Manuscripts Commission </a:t>
            </a:r>
          </a:p>
          <a:p>
            <a:r>
              <a:rPr lang="en-GB" dirty="0"/>
              <a:t>Formed National Archives</a:t>
            </a:r>
          </a:p>
          <a:p>
            <a:r>
              <a:rPr lang="en-GB" dirty="0"/>
              <a:t>Moved to Kew, Twickenham</a:t>
            </a:r>
          </a:p>
          <a:p>
            <a:r>
              <a:rPr lang="en-GB" dirty="0">
                <a:hlinkClick r:id="rId2"/>
              </a:rPr>
              <a:t>http://www.nationalarchives.gov.uk/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287" y="1700808"/>
            <a:ext cx="3400177" cy="4320480"/>
          </a:xfrm>
        </p:spPr>
      </p:pic>
    </p:spTree>
    <p:extLst>
      <p:ext uri="{BB962C8B-B14F-4D97-AF65-F5344CB8AC3E}">
        <p14:creationId xmlns:p14="http://schemas.microsoft.com/office/powerpoint/2010/main" val="1090958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 rule </a:t>
            </a:r>
            <a:r>
              <a:rPr lang="en-GB" dirty="0" err="1"/>
              <a:t>etc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1958 Act  - Records transferred to PRO after 30 years, but not made public until after 50 years </a:t>
            </a:r>
          </a:p>
          <a:p>
            <a:r>
              <a:rPr lang="en-GB" dirty="0"/>
              <a:t>1967 Act – Public availability reduced to 30 years</a:t>
            </a:r>
          </a:p>
          <a:p>
            <a:r>
              <a:rPr lang="en-GB" dirty="0"/>
              <a:t>‘Freedom of Information Act ‘ 2000 – from 2005 open on creation, unless exempted e.g. </a:t>
            </a:r>
            <a:r>
              <a:rPr lang="en-GB"/>
              <a:t>Census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0" y="3291681"/>
            <a:ext cx="2286000" cy="1143000"/>
          </a:xfrm>
        </p:spPr>
      </p:pic>
    </p:spTree>
    <p:extLst>
      <p:ext uri="{BB962C8B-B14F-4D97-AF65-F5344CB8AC3E}">
        <p14:creationId xmlns:p14="http://schemas.microsoft.com/office/powerpoint/2010/main" val="1297280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Records and Archives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1958 and 1967 Acts set the rules and provisions for the holding and preservation of  local records  </a:t>
            </a:r>
          </a:p>
          <a:p>
            <a:r>
              <a:rPr lang="en-GB" dirty="0"/>
              <a:t>20% of public records held at County Records Offices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628800"/>
            <a:ext cx="3888432" cy="4536504"/>
          </a:xfrm>
        </p:spPr>
      </p:pic>
    </p:spTree>
    <p:extLst>
      <p:ext uri="{BB962C8B-B14F-4D97-AF65-F5344CB8AC3E}">
        <p14:creationId xmlns:p14="http://schemas.microsoft.com/office/powerpoint/2010/main" val="12604802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County Records Offices/ Archives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At Ceredigion (Old Town Hall, Queens Square Aberystwyth )</a:t>
            </a:r>
          </a:p>
          <a:p>
            <a:r>
              <a:rPr lang="en-GB" dirty="0"/>
              <a:t>Holdings include:</a:t>
            </a:r>
          </a:p>
          <a:p>
            <a:r>
              <a:rPr lang="en-GB" dirty="0"/>
              <a:t>LOCAL GOVERNMENT:</a:t>
            </a:r>
          </a:p>
          <a:p>
            <a:r>
              <a:rPr lang="en-GB" dirty="0"/>
              <a:t>Council records – County, Borough, Parish</a:t>
            </a:r>
          </a:p>
          <a:p>
            <a:r>
              <a:rPr lang="en-GB" dirty="0"/>
              <a:t>Board of Guardian – Poor Law Union records</a:t>
            </a:r>
          </a:p>
          <a:p>
            <a:r>
              <a:rPr lang="en-GB" dirty="0"/>
              <a:t>Electoral register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1772816"/>
            <a:ext cx="4032448" cy="4248471"/>
          </a:xfrm>
        </p:spPr>
      </p:pic>
    </p:spTree>
    <p:extLst>
      <p:ext uri="{BB962C8B-B14F-4D97-AF65-F5344CB8AC3E}">
        <p14:creationId xmlns:p14="http://schemas.microsoft.com/office/powerpoint/2010/main" val="794632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County Archives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CEREDIGION ARCHIVES</a:t>
            </a:r>
            <a:r>
              <a:rPr lang="en-GB" dirty="0"/>
              <a:t>:</a:t>
            </a:r>
          </a:p>
          <a:p>
            <a:r>
              <a:rPr lang="en-GB" dirty="0"/>
              <a:t>PUBLIC RECORDS:</a:t>
            </a:r>
          </a:p>
          <a:p>
            <a:r>
              <a:rPr lang="en-GB" dirty="0"/>
              <a:t>Hospital Records</a:t>
            </a:r>
          </a:p>
          <a:p>
            <a:r>
              <a:rPr lang="en-GB" dirty="0"/>
              <a:t>Quarter and Petty Sessions</a:t>
            </a:r>
          </a:p>
          <a:p>
            <a:r>
              <a:rPr lang="en-GB" dirty="0"/>
              <a:t>Shipping Records</a:t>
            </a:r>
          </a:p>
          <a:p>
            <a:r>
              <a:rPr lang="en-GB" dirty="0"/>
              <a:t>Census Records</a:t>
            </a:r>
          </a:p>
          <a:p>
            <a:r>
              <a:rPr lang="en-GB" dirty="0"/>
              <a:t>Baptism, Marriage, Death and Burial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00808"/>
            <a:ext cx="3672408" cy="4176464"/>
          </a:xfrm>
        </p:spPr>
      </p:pic>
    </p:spTree>
    <p:extLst>
      <p:ext uri="{BB962C8B-B14F-4D97-AF65-F5344CB8AC3E}">
        <p14:creationId xmlns:p14="http://schemas.microsoft.com/office/powerpoint/2010/main" val="2173176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CENSUS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Decennial Census first appeared in 1801</a:t>
            </a:r>
          </a:p>
          <a:p>
            <a:r>
              <a:rPr lang="en-GB" dirty="0"/>
              <a:t>Aim?: Census/listing of men of fighting age – French/Napoleonic Wars</a:t>
            </a:r>
          </a:p>
          <a:p>
            <a:r>
              <a:rPr lang="en-GB" dirty="0"/>
              <a:t>Malthusianism and links between population, poverty, famine and disease  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770798"/>
            <a:ext cx="4038600" cy="2184767"/>
          </a:xfrm>
        </p:spPr>
      </p:pic>
    </p:spTree>
    <p:extLst>
      <p:ext uri="{BB962C8B-B14F-4D97-AF65-F5344CB8AC3E}">
        <p14:creationId xmlns:p14="http://schemas.microsoft.com/office/powerpoint/2010/main" val="9191756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CENSUS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1801 CENSUS LINK TO:</a:t>
            </a:r>
          </a:p>
          <a:p>
            <a:r>
              <a:rPr lang="en-GB" dirty="0"/>
              <a:t>The Legislative:</a:t>
            </a:r>
          </a:p>
          <a:p>
            <a:r>
              <a:rPr lang="en-GB" dirty="0"/>
              <a:t>Knowledge of Industrial might</a:t>
            </a:r>
          </a:p>
          <a:p>
            <a:r>
              <a:rPr lang="en-GB" dirty="0"/>
              <a:t>Knowledge of potential military might/defensive capabilities</a:t>
            </a:r>
          </a:p>
          <a:p>
            <a:r>
              <a:rPr lang="en-GB" dirty="0"/>
              <a:t>Establish population and sustenance needs  </a:t>
            </a:r>
          </a:p>
          <a:p>
            <a:r>
              <a:rPr lang="en-GB" b="1" dirty="0"/>
              <a:t>IMAGE FROM: LEEDS 1801 CENSUS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428" y="1600200"/>
            <a:ext cx="2612143" cy="4525963"/>
          </a:xfrm>
        </p:spPr>
      </p:pic>
    </p:spTree>
    <p:extLst>
      <p:ext uri="{BB962C8B-B14F-4D97-AF65-F5344CB8AC3E}">
        <p14:creationId xmlns:p14="http://schemas.microsoft.com/office/powerpoint/2010/main" val="5483857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CENSUS  - EVOLUTION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1801-31  - Statistical head count with enumerators notes (head of households noted)</a:t>
            </a:r>
          </a:p>
          <a:p>
            <a:r>
              <a:rPr lang="en-GB" dirty="0"/>
              <a:t>1841  - List of all members of household or institution. Name, age, occupation, born in county of residence? </a:t>
            </a:r>
          </a:p>
          <a:p>
            <a:r>
              <a:rPr lang="en-GB" dirty="0"/>
              <a:t>Image  - 1841 Census (Buckingham Palace)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449671"/>
            <a:ext cx="4038600" cy="2827020"/>
          </a:xfrm>
        </p:spPr>
      </p:pic>
    </p:spTree>
    <p:extLst>
      <p:ext uri="{BB962C8B-B14F-4D97-AF65-F5344CB8AC3E}">
        <p14:creationId xmlns:p14="http://schemas.microsoft.com/office/powerpoint/2010/main" val="35913992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CENSUS – EVOLUTION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1851 Census expansion: </a:t>
            </a:r>
          </a:p>
          <a:p>
            <a:r>
              <a:rPr lang="en-GB" dirty="0"/>
              <a:t>Relationship to head of household?</a:t>
            </a:r>
          </a:p>
          <a:p>
            <a:r>
              <a:rPr lang="en-GB" dirty="0"/>
              <a:t>Marital status ?</a:t>
            </a:r>
          </a:p>
          <a:p>
            <a:r>
              <a:rPr lang="en-GB" dirty="0"/>
              <a:t>Place of birth?</a:t>
            </a:r>
          </a:p>
          <a:p>
            <a:r>
              <a:rPr lang="en-GB" dirty="0"/>
              <a:t>Language spoken?</a:t>
            </a:r>
          </a:p>
          <a:p>
            <a:r>
              <a:rPr lang="en-GB" dirty="0"/>
              <a:t>Are you blind, deaf, dumb?  </a:t>
            </a:r>
          </a:p>
          <a:p>
            <a:r>
              <a:rPr lang="en-GB" b="1" dirty="0"/>
              <a:t>IMAGE: CENSUS 1851 FROM TWICKENHAM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28424"/>
            <a:ext cx="4038600" cy="2669514"/>
          </a:xfrm>
        </p:spPr>
      </p:pic>
    </p:spTree>
    <p:extLst>
      <p:ext uri="{BB962C8B-B14F-4D97-AF65-F5344CB8AC3E}">
        <p14:creationId xmlns:p14="http://schemas.microsoft.com/office/powerpoint/2010/main" val="3777485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Census 1851 (Sunday 30th March):</a:t>
            </a:r>
          </a:p>
          <a:p>
            <a:r>
              <a:rPr lang="en-GB" dirty="0"/>
              <a:t>Survey of all places of worship – Anglican; Nonconformist; Roman Catholic; Jewish</a:t>
            </a:r>
          </a:p>
          <a:p>
            <a:r>
              <a:rPr lang="en-GB" dirty="0"/>
              <a:t>Snapshot of attendance and hence religious belief</a:t>
            </a:r>
          </a:p>
          <a:p>
            <a:r>
              <a:rPr lang="en-GB" dirty="0"/>
              <a:t>‘Hit and </a:t>
            </a:r>
            <a:r>
              <a:rPr lang="en-GB" dirty="0" err="1"/>
              <a:t>miss’</a:t>
            </a:r>
            <a:r>
              <a:rPr lang="en-GB" dirty="0"/>
              <a:t> prone to optimistic returns</a:t>
            </a:r>
          </a:p>
          <a:p>
            <a:r>
              <a:rPr lang="en-GB" dirty="0"/>
              <a:t>At TNA Kew – HO 129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36867977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CENSUS - 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1871 – Are you an imbecile, idiot, lunatic?</a:t>
            </a:r>
          </a:p>
          <a:p>
            <a:r>
              <a:rPr lang="en-GB" dirty="0"/>
              <a:t>1881/1891 – Language spoken?</a:t>
            </a:r>
          </a:p>
          <a:p>
            <a:r>
              <a:rPr lang="en-GB" dirty="0"/>
              <a:t>1891 – Employer? Employee ? Number of rooms occupied?</a:t>
            </a:r>
          </a:p>
          <a:p>
            <a:r>
              <a:rPr lang="en-GB" dirty="0"/>
              <a:t>1911 – onus around the head of household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844824"/>
            <a:ext cx="4038600" cy="3960439"/>
          </a:xfrm>
        </p:spPr>
      </p:pic>
    </p:spTree>
    <p:extLst>
      <p:ext uri="{BB962C8B-B14F-4D97-AF65-F5344CB8AC3E}">
        <p14:creationId xmlns:p14="http://schemas.microsoft.com/office/powerpoint/2010/main" val="26423426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CENSUS 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1961 – Questions on Qualifications; on Migration; on household tenure?</a:t>
            </a:r>
          </a:p>
          <a:p>
            <a:r>
              <a:rPr lang="en-GB" dirty="0"/>
              <a:t>1991 – Questions on Ethnic grouping?</a:t>
            </a:r>
          </a:p>
          <a:p>
            <a:r>
              <a:rPr lang="en-GB" dirty="0"/>
              <a:t>2001 – Questions on civil partnerships?</a:t>
            </a:r>
          </a:p>
          <a:p>
            <a:r>
              <a:rPr lang="en-GB" dirty="0"/>
              <a:t>100 YEAR RULE!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0" y="2653506"/>
            <a:ext cx="2857500" cy="2419350"/>
          </a:xfrm>
        </p:spPr>
      </p:pic>
    </p:spTree>
    <p:extLst>
      <p:ext uri="{BB962C8B-B14F-4D97-AF65-F5344CB8AC3E}">
        <p14:creationId xmlns:p14="http://schemas.microsoft.com/office/powerpoint/2010/main" val="16255537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Births , Marriages, Deaths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1837 – Mandatory register of B,M,D, in England and Wales. Onus on registrars</a:t>
            </a:r>
          </a:p>
          <a:p>
            <a:r>
              <a:rPr lang="en-GB" dirty="0"/>
              <a:t>1870 – still up to 10% of births not registered </a:t>
            </a:r>
          </a:p>
          <a:p>
            <a:r>
              <a:rPr lang="en-GB" dirty="0"/>
              <a:t>1875 – compulsory registration more rigorous. Those present required to report  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00" y="1700808"/>
            <a:ext cx="3810000" cy="4248472"/>
          </a:xfrm>
        </p:spPr>
      </p:pic>
    </p:spTree>
    <p:extLst>
      <p:ext uri="{BB962C8B-B14F-4D97-AF65-F5344CB8AC3E}">
        <p14:creationId xmlns:p14="http://schemas.microsoft.com/office/powerpoint/2010/main" val="13112580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Births, Marriages, and Deaths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find, try:</a:t>
            </a:r>
          </a:p>
          <a:p>
            <a:r>
              <a:rPr lang="en-GB" dirty="0"/>
              <a:t>The National Archives:</a:t>
            </a:r>
          </a:p>
          <a:p>
            <a:r>
              <a:rPr lang="en-GB" dirty="0">
                <a:hlinkClick r:id="rId2"/>
              </a:rPr>
              <a:t>http://www.nationalarchives.gov.uk/help-with-your-research/research-guides/birth-marriage-death-england-and-wales/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8038" y="3499499"/>
            <a:ext cx="1778924" cy="727364"/>
          </a:xfrm>
        </p:spPr>
      </p:pic>
    </p:spTree>
    <p:extLst>
      <p:ext uri="{BB962C8B-B14F-4D97-AF65-F5344CB8AC3E}">
        <p14:creationId xmlns:p14="http://schemas.microsoft.com/office/powerpoint/2010/main" val="11426484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Births, Marriages, Deaths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/>
          </a:bodyPr>
          <a:lstStyle/>
          <a:p>
            <a:r>
              <a:rPr lang="en-GB" dirty="0"/>
              <a:t>Try:</a:t>
            </a:r>
          </a:p>
          <a:p>
            <a:r>
              <a:rPr lang="en-GB" dirty="0">
                <a:hlinkClick r:id="rId2"/>
              </a:rPr>
              <a:t>http://www.archifdyceredigion.org.uk/catalogue.php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1772816"/>
            <a:ext cx="4032448" cy="4248471"/>
          </a:xfrm>
        </p:spPr>
      </p:pic>
    </p:spTree>
    <p:extLst>
      <p:ext uri="{BB962C8B-B14F-4D97-AF65-F5344CB8AC3E}">
        <p14:creationId xmlns:p14="http://schemas.microsoft.com/office/powerpoint/2010/main" val="33915916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NEWSPAPERS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Try the National Library website: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http://newspapers.library.wales/</a:t>
            </a:r>
            <a:endParaRPr lang="en-GB" dirty="0"/>
          </a:p>
          <a:p>
            <a:endParaRPr lang="en-GB" dirty="0"/>
          </a:p>
          <a:p>
            <a:r>
              <a:rPr lang="en-GB" dirty="0"/>
              <a:t>Also available from Ceredigion Archives are local newspapers:</a:t>
            </a:r>
          </a:p>
          <a:p>
            <a:r>
              <a:rPr lang="en-GB" dirty="0"/>
              <a:t> </a:t>
            </a:r>
            <a:r>
              <a:rPr lang="en-GB" i="1" dirty="0"/>
              <a:t>The Cardigan and </a:t>
            </a:r>
            <a:r>
              <a:rPr lang="en-GB" i="1" dirty="0" err="1"/>
              <a:t>Tivyside</a:t>
            </a:r>
            <a:r>
              <a:rPr lang="en-GB" i="1" dirty="0"/>
              <a:t> Advertiser</a:t>
            </a:r>
            <a:r>
              <a:rPr lang="en-GB" dirty="0"/>
              <a:t> (1866-date)</a:t>
            </a:r>
          </a:p>
          <a:p>
            <a:endParaRPr lang="en-GB" dirty="0"/>
          </a:p>
          <a:p>
            <a:r>
              <a:rPr lang="en-GB" dirty="0"/>
              <a:t> and various issues of the </a:t>
            </a:r>
            <a:r>
              <a:rPr lang="en-GB" i="1" dirty="0"/>
              <a:t>Cambrian News </a:t>
            </a:r>
            <a:r>
              <a:rPr lang="en-GB" dirty="0"/>
              <a:t>(from 1871 -date, with gaps!) </a:t>
            </a:r>
          </a:p>
          <a:p>
            <a:endParaRPr lang="en-GB" dirty="0"/>
          </a:p>
          <a:p>
            <a:r>
              <a:rPr lang="en-GB" dirty="0"/>
              <a:t>and the </a:t>
            </a:r>
            <a:r>
              <a:rPr lang="en-GB" i="1" dirty="0"/>
              <a:t>Cardigan Bay Visitor</a:t>
            </a:r>
            <a:r>
              <a:rPr lang="en-GB" dirty="0"/>
              <a:t> (1890, 1905-1907).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137" y="3029744"/>
            <a:ext cx="2752725" cy="1666875"/>
          </a:xfrm>
        </p:spPr>
      </p:pic>
    </p:spTree>
    <p:extLst>
      <p:ext uri="{BB962C8B-B14F-4D97-AF65-F5344CB8AC3E}">
        <p14:creationId xmlns:p14="http://schemas.microsoft.com/office/powerpoint/2010/main" val="813206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Decides?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Who decides what is to be preserved?</a:t>
            </a:r>
          </a:p>
          <a:p>
            <a:r>
              <a:rPr lang="en-GB" dirty="0"/>
              <a:t>Civil Servants and Administrators?</a:t>
            </a:r>
          </a:p>
          <a:p>
            <a:r>
              <a:rPr lang="en-GB" dirty="0"/>
              <a:t>Archivists?</a:t>
            </a:r>
          </a:p>
          <a:p>
            <a:r>
              <a:rPr lang="en-GB" dirty="0"/>
              <a:t>Legal requirements?</a:t>
            </a:r>
          </a:p>
          <a:p>
            <a:r>
              <a:rPr lang="en-GB" dirty="0"/>
              <a:t>Research value?</a:t>
            </a:r>
          </a:p>
          <a:p>
            <a:r>
              <a:rPr lang="en-GB" dirty="0"/>
              <a:t>Questions to ask</a:t>
            </a:r>
          </a:p>
          <a:p>
            <a:r>
              <a:rPr lang="en-GB" dirty="0"/>
              <a:t>How much?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287" y="2996406"/>
            <a:ext cx="2638425" cy="1733550"/>
          </a:xfrm>
        </p:spPr>
      </p:pic>
    </p:spTree>
    <p:extLst>
      <p:ext uri="{BB962C8B-B14F-4D97-AF65-F5344CB8AC3E}">
        <p14:creationId xmlns:p14="http://schemas.microsoft.com/office/powerpoint/2010/main" val="5699755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430</TotalTime>
  <Words>888</Words>
  <Application>Microsoft Office PowerPoint</Application>
  <PresentationFormat>On-screen Show (4:3)</PresentationFormat>
  <Paragraphs>140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Book Antiqua</vt:lpstr>
      <vt:lpstr>Lucida Sans</vt:lpstr>
      <vt:lpstr>Wingdings</vt:lpstr>
      <vt:lpstr>Wingdings 2</vt:lpstr>
      <vt:lpstr>Wingdings 3</vt:lpstr>
      <vt:lpstr>Apex</vt:lpstr>
      <vt:lpstr>Ahah 4005 AND HPHI 4011 – introduction to fieldwork</vt:lpstr>
      <vt:lpstr>ARCHIVES</vt:lpstr>
      <vt:lpstr>TYPES</vt:lpstr>
      <vt:lpstr>TYPES</vt:lpstr>
      <vt:lpstr>TYPES</vt:lpstr>
      <vt:lpstr>TYPES</vt:lpstr>
      <vt:lpstr>Public Records Office </vt:lpstr>
      <vt:lpstr>Public Records Office</vt:lpstr>
      <vt:lpstr>Public Records Office</vt:lpstr>
      <vt:lpstr>National Archives</vt:lpstr>
      <vt:lpstr>Thirty Year rule etc</vt:lpstr>
      <vt:lpstr>Local Records and Archives</vt:lpstr>
      <vt:lpstr>County Records Offices/ Archives </vt:lpstr>
      <vt:lpstr>County Archives</vt:lpstr>
      <vt:lpstr>THE CENSUS</vt:lpstr>
      <vt:lpstr>THE CENSUS</vt:lpstr>
      <vt:lpstr>CENSUS  - EVOLUTION </vt:lpstr>
      <vt:lpstr>CENSUS – EVOLUTION </vt:lpstr>
      <vt:lpstr>RELIGION </vt:lpstr>
      <vt:lpstr>CENSUS - EVOLUTION</vt:lpstr>
      <vt:lpstr>CENSUS EVOLUTION</vt:lpstr>
      <vt:lpstr>Births , Marriages, Deaths</vt:lpstr>
      <vt:lpstr>Births, Marriages, and Deaths</vt:lpstr>
      <vt:lpstr>Births, Marriages, Deaths </vt:lpstr>
      <vt:lpstr>NEWSPAPERS</vt:lpstr>
      <vt:lpstr>Who Decides?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Ahah 4005 – introduction to fieldwork</dc:title>
  <dc:creator>Lester Mason</dc:creator>
  <cp:lastModifiedBy>Lester Mason</cp:lastModifiedBy>
  <cp:revision>32</cp:revision>
  <dcterms:created xsi:type="dcterms:W3CDTF">2016-01-11T12:50:47Z</dcterms:created>
  <dcterms:modified xsi:type="dcterms:W3CDTF">2024-01-02T11:56:31Z</dcterms:modified>
</cp:coreProperties>
</file>