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07AF8-5B67-4604-907D-8247406C0801}" v="41" dt="2022-12-05T15:29:51.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p:scale>
          <a:sx n="30" d="100"/>
          <a:sy n="30" d="100"/>
        </p:scale>
        <p:origin x="642" y="-48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Wyn Jones" userId="8376721c682c6140" providerId="LiveId" clId="{76C07AF8-5B67-4604-907D-8247406C0801}"/>
    <pc:docChg chg="undo custSel delSld modSld">
      <pc:chgData name="Rhian Wyn Jones" userId="8376721c682c6140" providerId="LiveId" clId="{76C07AF8-5B67-4604-907D-8247406C0801}" dt="2022-12-05T15:31:54.612" v="12634" actId="14100"/>
      <pc:docMkLst>
        <pc:docMk/>
      </pc:docMkLst>
      <pc:sldChg chg="del">
        <pc:chgData name="Rhian Wyn Jones" userId="8376721c682c6140" providerId="LiveId" clId="{76C07AF8-5B67-4604-907D-8247406C0801}" dt="2022-12-04T07:18:08.253" v="917" actId="2696"/>
        <pc:sldMkLst>
          <pc:docMk/>
          <pc:sldMk cId="644741960" sldId="256"/>
        </pc:sldMkLst>
      </pc:sldChg>
      <pc:sldChg chg="addSp delSp modSp mod">
        <pc:chgData name="Rhian Wyn Jones" userId="8376721c682c6140" providerId="LiveId" clId="{76C07AF8-5B67-4604-907D-8247406C0801}" dt="2022-12-05T15:31:54.612" v="12634" actId="14100"/>
        <pc:sldMkLst>
          <pc:docMk/>
          <pc:sldMk cId="2860831378" sldId="257"/>
        </pc:sldMkLst>
        <pc:spChg chg="mod">
          <ac:chgData name="Rhian Wyn Jones" userId="8376721c682c6140" providerId="LiveId" clId="{76C07AF8-5B67-4604-907D-8247406C0801}" dt="2022-12-05T05:40:42.982" v="5806"/>
          <ac:spMkLst>
            <pc:docMk/>
            <pc:sldMk cId="2860831378" sldId="257"/>
            <ac:spMk id="2" creationId="{103759C9-1DBD-465B-B376-39FE12A5BD5A}"/>
          </ac:spMkLst>
        </pc:spChg>
        <pc:spChg chg="add mod">
          <ac:chgData name="Rhian Wyn Jones" userId="8376721c682c6140" providerId="LiveId" clId="{76C07AF8-5B67-4604-907D-8247406C0801}" dt="2022-12-05T15:31:54.612" v="12634" actId="14100"/>
          <ac:spMkLst>
            <pc:docMk/>
            <pc:sldMk cId="2860831378" sldId="257"/>
            <ac:spMk id="3" creationId="{838894ED-A859-539A-6DDB-BBC1E1CDE956}"/>
          </ac:spMkLst>
        </pc:spChg>
        <pc:spChg chg="add mod">
          <ac:chgData name="Rhian Wyn Jones" userId="8376721c682c6140" providerId="LiveId" clId="{76C07AF8-5B67-4604-907D-8247406C0801}" dt="2022-12-05T13:53:27.602" v="10588"/>
          <ac:spMkLst>
            <pc:docMk/>
            <pc:sldMk cId="2860831378" sldId="257"/>
            <ac:spMk id="4" creationId="{F155F49F-1A76-0A39-34BB-C917E0CE3187}"/>
          </ac:spMkLst>
        </pc:spChg>
        <pc:spChg chg="mod">
          <ac:chgData name="Rhian Wyn Jones" userId="8376721c682c6140" providerId="LiveId" clId="{76C07AF8-5B67-4604-907D-8247406C0801}" dt="2022-12-05T15:31:44.824" v="12633" actId="27107"/>
          <ac:spMkLst>
            <pc:docMk/>
            <pc:sldMk cId="2860831378" sldId="257"/>
            <ac:spMk id="7" creationId="{5183E609-8BD8-170D-7C50-9AC564613346}"/>
          </ac:spMkLst>
        </pc:spChg>
        <pc:spChg chg="mod">
          <ac:chgData name="Rhian Wyn Jones" userId="8376721c682c6140" providerId="LiveId" clId="{76C07AF8-5B67-4604-907D-8247406C0801}" dt="2022-12-05T13:50:44.119" v="10550" actId="20577"/>
          <ac:spMkLst>
            <pc:docMk/>
            <pc:sldMk cId="2860831378" sldId="257"/>
            <ac:spMk id="8" creationId="{ECF96016-8756-41A5-D99B-A502CD2B228D}"/>
          </ac:spMkLst>
        </pc:spChg>
        <pc:spChg chg="del mod">
          <ac:chgData name="Rhian Wyn Jones" userId="8376721c682c6140" providerId="LiveId" clId="{76C07AF8-5B67-4604-907D-8247406C0801}" dt="2022-12-04T07:51:01.429" v="1674"/>
          <ac:spMkLst>
            <pc:docMk/>
            <pc:sldMk cId="2860831378" sldId="257"/>
            <ac:spMk id="10" creationId="{86280AB8-9C5F-C4C3-77A8-E4BD4D23E831}"/>
          </ac:spMkLst>
        </pc:spChg>
        <pc:spChg chg="add del mod">
          <ac:chgData name="Rhian Wyn Jones" userId="8376721c682c6140" providerId="LiveId" clId="{76C07AF8-5B67-4604-907D-8247406C0801}" dt="2022-12-05T07:08:50.826" v="6051"/>
          <ac:spMkLst>
            <pc:docMk/>
            <pc:sldMk cId="2860831378" sldId="257"/>
            <ac:spMk id="18" creationId="{70C0832B-69A8-9DC8-AD30-A9BDD18599A0}"/>
          </ac:spMkLst>
        </pc:spChg>
        <pc:spChg chg="add del mod">
          <ac:chgData name="Rhian Wyn Jones" userId="8376721c682c6140" providerId="LiveId" clId="{76C07AF8-5B67-4604-907D-8247406C0801}" dt="2022-12-05T13:58:24.622" v="10607"/>
          <ac:spMkLst>
            <pc:docMk/>
            <pc:sldMk cId="2860831378" sldId="257"/>
            <ac:spMk id="19" creationId="{A66F8C85-E750-A909-CFD9-90D257BCE96D}"/>
          </ac:spMkLst>
        </pc:spChg>
        <pc:spChg chg="add del mod">
          <ac:chgData name="Rhian Wyn Jones" userId="8376721c682c6140" providerId="LiveId" clId="{76C07AF8-5B67-4604-907D-8247406C0801}" dt="2022-12-05T08:17:35.226" v="6706"/>
          <ac:spMkLst>
            <pc:docMk/>
            <pc:sldMk cId="2860831378" sldId="257"/>
            <ac:spMk id="21" creationId="{58022243-EF65-8355-57D3-5765448BF80D}"/>
          </ac:spMkLst>
        </pc:spChg>
        <pc:spChg chg="add mod">
          <ac:chgData name="Rhian Wyn Jones" userId="8376721c682c6140" providerId="LiveId" clId="{76C07AF8-5B67-4604-907D-8247406C0801}" dt="2022-12-05T09:07:13.170" v="7863" actId="255"/>
          <ac:spMkLst>
            <pc:docMk/>
            <pc:sldMk cId="2860831378" sldId="257"/>
            <ac:spMk id="22" creationId="{8A658EDE-2396-AD38-4619-7371DED01E33}"/>
          </ac:spMkLst>
        </pc:spChg>
        <pc:picChg chg="add del mod">
          <ac:chgData name="Rhian Wyn Jones" userId="8376721c682c6140" providerId="LiveId" clId="{76C07AF8-5B67-4604-907D-8247406C0801}" dt="2022-12-04T20:22:04.446" v="4210" actId="478"/>
          <ac:picMkLst>
            <pc:docMk/>
            <pc:sldMk cId="2860831378" sldId="257"/>
            <ac:picMk id="3" creationId="{9E6DC2F7-FE0B-D333-C0C1-113D9879E05D}"/>
          </ac:picMkLst>
        </pc:picChg>
        <pc:picChg chg="add mod">
          <ac:chgData name="Rhian Wyn Jones" userId="8376721c682c6140" providerId="LiveId" clId="{76C07AF8-5B67-4604-907D-8247406C0801}" dt="2022-12-05T05:41:11.685" v="5810" actId="1076"/>
          <ac:picMkLst>
            <pc:docMk/>
            <pc:sldMk cId="2860831378" sldId="257"/>
            <ac:picMk id="5" creationId="{34C9FBEC-5ECD-1B53-029F-A55EA4D42355}"/>
          </ac:picMkLst>
        </pc:picChg>
        <pc:picChg chg="add mod">
          <ac:chgData name="Rhian Wyn Jones" userId="8376721c682c6140" providerId="LiveId" clId="{76C07AF8-5B67-4604-907D-8247406C0801}" dt="2022-12-05T13:50:20.987" v="10542" actId="1076"/>
          <ac:picMkLst>
            <pc:docMk/>
            <pc:sldMk cId="2860831378" sldId="257"/>
            <ac:picMk id="6" creationId="{9C3F5E3F-ED62-1D13-03CA-862CD6D6169F}"/>
          </ac:picMkLst>
        </pc:picChg>
        <pc:picChg chg="mod">
          <ac:chgData name="Rhian Wyn Jones" userId="8376721c682c6140" providerId="LiveId" clId="{76C07AF8-5B67-4604-907D-8247406C0801}" dt="2022-12-05T05:40:56.968" v="5807" actId="1076"/>
          <ac:picMkLst>
            <pc:docMk/>
            <pc:sldMk cId="2860831378" sldId="257"/>
            <ac:picMk id="11" creationId="{B4834898-E78A-5EA7-B5A5-800388830EDC}"/>
          </ac:picMkLst>
        </pc:picChg>
        <pc:picChg chg="add mod">
          <ac:chgData name="Rhian Wyn Jones" userId="8376721c682c6140" providerId="LiveId" clId="{76C07AF8-5B67-4604-907D-8247406C0801}" dt="2022-12-05T15:10:15.964" v="12075" actId="1076"/>
          <ac:picMkLst>
            <pc:docMk/>
            <pc:sldMk cId="2860831378" sldId="257"/>
            <ac:picMk id="12" creationId="{68EE882B-9D74-D249-3176-1786EDC0FB9C}"/>
          </ac:picMkLst>
        </pc:picChg>
        <pc:picChg chg="add mod">
          <ac:chgData name="Rhian Wyn Jones" userId="8376721c682c6140" providerId="LiveId" clId="{76C07AF8-5B67-4604-907D-8247406C0801}" dt="2022-12-05T15:10:32.093" v="12076" actId="1076"/>
          <ac:picMkLst>
            <pc:docMk/>
            <pc:sldMk cId="2860831378" sldId="257"/>
            <ac:picMk id="14" creationId="{9B450CB6-5AE1-D40D-492E-01D1F8F4ADFE}"/>
          </ac:picMkLst>
        </pc:picChg>
        <pc:picChg chg="add mod">
          <ac:chgData name="Rhian Wyn Jones" userId="8376721c682c6140" providerId="LiveId" clId="{76C07AF8-5B67-4604-907D-8247406C0801}" dt="2022-12-05T13:44:00.516" v="10504" actId="1076"/>
          <ac:picMkLst>
            <pc:docMk/>
            <pc:sldMk cId="2860831378" sldId="257"/>
            <ac:picMk id="15" creationId="{E2207996-B03F-D2B1-1F47-3F69DECE7447}"/>
          </ac:picMkLst>
        </pc:picChg>
        <pc:picChg chg="add mod">
          <ac:chgData name="Rhian Wyn Jones" userId="8376721c682c6140" providerId="LiveId" clId="{76C07AF8-5B67-4604-907D-8247406C0801}" dt="2022-12-05T13:50:33.099" v="10544" actId="1076"/>
          <ac:picMkLst>
            <pc:docMk/>
            <pc:sldMk cId="2860831378" sldId="257"/>
            <ac:picMk id="16" creationId="{8C729EE2-35C3-381C-A5D9-1FE05B8FF932}"/>
          </ac:picMkLst>
        </pc:picChg>
        <pc:picChg chg="add del mod">
          <ac:chgData name="Rhian Wyn Jones" userId="8376721c682c6140" providerId="LiveId" clId="{76C07AF8-5B67-4604-907D-8247406C0801}" dt="2022-12-05T08:05:34.120" v="6559" actId="478"/>
          <ac:picMkLst>
            <pc:docMk/>
            <pc:sldMk cId="2860831378" sldId="257"/>
            <ac:picMk id="17" creationId="{F11D1E50-080C-059D-9473-6AC7BE23514D}"/>
          </ac:picMkLst>
        </pc:picChg>
        <pc:picChg chg="add mod">
          <ac:chgData name="Rhian Wyn Jones" userId="8376721c682c6140" providerId="LiveId" clId="{76C07AF8-5B67-4604-907D-8247406C0801}" dt="2022-12-05T13:50:49.497" v="10551" actId="1076"/>
          <ac:picMkLst>
            <pc:docMk/>
            <pc:sldMk cId="2860831378" sldId="257"/>
            <ac:picMk id="20" creationId="{E95A1664-59E4-E050-65FE-792C0FE2CFE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293E0-8DDA-4C4B-9678-5599080E6D2F}" type="datetimeFigureOut">
              <a:rPr lang="en-GB" smtClean="0"/>
              <a:t>05/12/2022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0A4F53-029D-40B9-A944-9BF7C3DE4824}" type="slidenum">
              <a:rPr lang="en-GB" smtClean="0"/>
              <a:t>‹#›</a:t>
            </a:fld>
            <a:endParaRPr lang="en-GB"/>
          </a:p>
        </p:txBody>
      </p:sp>
    </p:spTree>
    <p:extLst>
      <p:ext uri="{BB962C8B-B14F-4D97-AF65-F5344CB8AC3E}">
        <p14:creationId xmlns:p14="http://schemas.microsoft.com/office/powerpoint/2010/main" val="1273765381"/>
      </p:ext>
    </p:extLst>
  </p:cSld>
  <p:clrMap bg1="lt1" tx1="dk1" bg2="lt2" tx2="dk2" accent1="accent1" accent2="accent2" accent3="accent3" accent4="accent4" accent5="accent5" accent6="accent6" hlink="hlink" folHlink="folHlink"/>
  <p:notesStyle>
    <a:lvl1pPr marL="0" algn="l" defTabSz="3507730" rtl="0" eaLnBrk="1" latinLnBrk="0" hangingPunct="1">
      <a:defRPr sz="4603" kern="1200">
        <a:solidFill>
          <a:schemeClr val="tx1"/>
        </a:solidFill>
        <a:latin typeface="+mn-lt"/>
        <a:ea typeface="+mn-ea"/>
        <a:cs typeface="+mn-cs"/>
      </a:defRPr>
    </a:lvl1pPr>
    <a:lvl2pPr marL="1753865" algn="l" defTabSz="3507730" rtl="0" eaLnBrk="1" latinLnBrk="0" hangingPunct="1">
      <a:defRPr sz="4603" kern="1200">
        <a:solidFill>
          <a:schemeClr val="tx1"/>
        </a:solidFill>
        <a:latin typeface="+mn-lt"/>
        <a:ea typeface="+mn-ea"/>
        <a:cs typeface="+mn-cs"/>
      </a:defRPr>
    </a:lvl2pPr>
    <a:lvl3pPr marL="3507730" algn="l" defTabSz="3507730" rtl="0" eaLnBrk="1" latinLnBrk="0" hangingPunct="1">
      <a:defRPr sz="4603" kern="1200">
        <a:solidFill>
          <a:schemeClr val="tx1"/>
        </a:solidFill>
        <a:latin typeface="+mn-lt"/>
        <a:ea typeface="+mn-ea"/>
        <a:cs typeface="+mn-cs"/>
      </a:defRPr>
    </a:lvl3pPr>
    <a:lvl4pPr marL="5261595" algn="l" defTabSz="3507730" rtl="0" eaLnBrk="1" latinLnBrk="0" hangingPunct="1">
      <a:defRPr sz="4603" kern="1200">
        <a:solidFill>
          <a:schemeClr val="tx1"/>
        </a:solidFill>
        <a:latin typeface="+mn-lt"/>
        <a:ea typeface="+mn-ea"/>
        <a:cs typeface="+mn-cs"/>
      </a:defRPr>
    </a:lvl4pPr>
    <a:lvl5pPr marL="7015460" algn="l" defTabSz="3507730" rtl="0" eaLnBrk="1" latinLnBrk="0" hangingPunct="1">
      <a:defRPr sz="4603" kern="1200">
        <a:solidFill>
          <a:schemeClr val="tx1"/>
        </a:solidFill>
        <a:latin typeface="+mn-lt"/>
        <a:ea typeface="+mn-ea"/>
        <a:cs typeface="+mn-cs"/>
      </a:defRPr>
    </a:lvl5pPr>
    <a:lvl6pPr marL="8769325" algn="l" defTabSz="3507730" rtl="0" eaLnBrk="1" latinLnBrk="0" hangingPunct="1">
      <a:defRPr sz="4603" kern="1200">
        <a:solidFill>
          <a:schemeClr val="tx1"/>
        </a:solidFill>
        <a:latin typeface="+mn-lt"/>
        <a:ea typeface="+mn-ea"/>
        <a:cs typeface="+mn-cs"/>
      </a:defRPr>
    </a:lvl6pPr>
    <a:lvl7pPr marL="10523190" algn="l" defTabSz="3507730" rtl="0" eaLnBrk="1" latinLnBrk="0" hangingPunct="1">
      <a:defRPr sz="4603" kern="1200">
        <a:solidFill>
          <a:schemeClr val="tx1"/>
        </a:solidFill>
        <a:latin typeface="+mn-lt"/>
        <a:ea typeface="+mn-ea"/>
        <a:cs typeface="+mn-cs"/>
      </a:defRPr>
    </a:lvl7pPr>
    <a:lvl8pPr marL="12277054" algn="l" defTabSz="3507730" rtl="0" eaLnBrk="1" latinLnBrk="0" hangingPunct="1">
      <a:defRPr sz="4603" kern="1200">
        <a:solidFill>
          <a:schemeClr val="tx1"/>
        </a:solidFill>
        <a:latin typeface="+mn-lt"/>
        <a:ea typeface="+mn-ea"/>
        <a:cs typeface="+mn-cs"/>
      </a:defRPr>
    </a:lvl8pPr>
    <a:lvl9pPr marL="14030919" algn="l" defTabSz="3507730" rtl="0" eaLnBrk="1" latinLnBrk="0" hangingPunct="1">
      <a:defRPr sz="460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2206905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84356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FB8530-360F-4A5B-9C4C-0109CF9640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4261852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1FB8530-360F-4A5B-9C4C-0109CF9640A5}"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748990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1FB8530-360F-4A5B-9C4C-0109CF9640A5}"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632295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FB8530-360F-4A5B-9C4C-0109CF9640A5}" type="datetimeFigureOut">
              <a:rPr lang="en-GB" smtClean="0"/>
              <a:t>05/12/2022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398859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FB8530-360F-4A5B-9C4C-0109CF9640A5}" type="datetimeFigureOut">
              <a:rPr lang="en-GB" smtClean="0"/>
              <a:t>05/12/2022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2014014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41FB8530-360F-4A5B-9C4C-0109CF9640A5}"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1416581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41FB8530-360F-4A5B-9C4C-0109CF9640A5}"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4110231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1359959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FB8530-360F-4A5B-9C4C-0109CF9640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DEA620-0ECE-4B80-9186-32F9B428B543}" type="slidenum">
              <a:rPr lang="en-GB" smtClean="0"/>
              <a:t>‹#›</a:t>
            </a:fld>
            <a:endParaRPr lang="en-GB"/>
          </a:p>
        </p:txBody>
      </p:sp>
    </p:spTree>
    <p:extLst>
      <p:ext uri="{BB962C8B-B14F-4D97-AF65-F5344CB8AC3E}">
        <p14:creationId xmlns:p14="http://schemas.microsoft.com/office/powerpoint/2010/main" val="1028482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41FB8530-360F-4A5B-9C4C-0109CF9640A5}" type="datetimeFigureOut">
              <a:rPr lang="en-GB" smtClean="0"/>
              <a:t>05/12/2022</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6BDEA620-0ECE-4B80-9186-32F9B428B543}" type="slidenum">
              <a:rPr lang="en-GB" smtClean="0"/>
              <a:t>‹#›</a:t>
            </a:fld>
            <a:endParaRPr lang="en-GB"/>
          </a:p>
        </p:txBody>
      </p:sp>
    </p:spTree>
    <p:extLst>
      <p:ext uri="{BB962C8B-B14F-4D97-AF65-F5344CB8AC3E}">
        <p14:creationId xmlns:p14="http://schemas.microsoft.com/office/powerpoint/2010/main" val="16062580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files.eric.ed.gov/fulltext/EJ1103224.pdf" TargetMode="Externa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hyperlink" Target="https://www.personneltoday.com/hr/managing-poor-performance-work-five-common-scenarios-hr/" TargetMode="Externa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image" Target="../media/image5.jpeg"/><Relationship Id="rId11" Type="http://schemas.openxmlformats.org/officeDocument/2006/relationships/hyperlink" Target="https://www.cipd.co.uk/knowledge/fundamentals/people/performance/factsheet#gref" TargetMode="External"/><Relationship Id="rId5" Type="http://schemas.openxmlformats.org/officeDocument/2006/relationships/image" Target="../media/image4.jpg"/><Relationship Id="rId15" Type="http://schemas.openxmlformats.org/officeDocument/2006/relationships/hyperlink" Target="https://www.ons.gov.uk/visualisations/censuspopulationchange/W06000008/" TargetMode="External"/><Relationship Id="rId10" Type="http://schemas.openxmlformats.org/officeDocument/2006/relationships/hyperlink" Target="https://webarchive.nationalarchives.gov.uk/ukgwa/20210104113253/https:/archive.acas.org.uk/index.aspx?articleid=6608#Whyismanagingperformanceimportant" TargetMode="External"/><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hyperlink" Target="https://www.ideou.com/pages/design-thinking-resources#nav-resources-best-design-thinking-resources-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759C9-1DBD-465B-B376-39FE12A5BD5A}"/>
              </a:ext>
            </a:extLst>
          </p:cNvPr>
          <p:cNvSpPr>
            <a:spLocks noGrp="1"/>
          </p:cNvSpPr>
          <p:nvPr>
            <p:ph type="title"/>
          </p:nvPr>
        </p:nvSpPr>
        <p:spPr>
          <a:xfrm>
            <a:off x="2081421" y="2278914"/>
            <a:ext cx="26112371" cy="3109515"/>
          </a:xfrm>
        </p:spPr>
        <p:txBody>
          <a:bodyPr>
            <a:normAutofit/>
          </a:bodyPr>
          <a:lstStyle/>
          <a:p>
            <a:r>
              <a:rPr lang="en-US" sz="7200" dirty="0"/>
              <a:t>A review of the current Managing Performance policy and to suggest improvements to the policy and aligned process that would aid line managers and increase the policy’s </a:t>
            </a:r>
            <a:r>
              <a:rPr lang="en-US" sz="7200" dirty="0" err="1"/>
              <a:t>utilisation</a:t>
            </a:r>
            <a:r>
              <a:rPr lang="en-US" sz="7200" dirty="0"/>
              <a:t>.</a:t>
            </a:r>
            <a:endParaRPr lang="en-GB" sz="7200" dirty="0"/>
          </a:p>
        </p:txBody>
      </p:sp>
      <p:sp>
        <p:nvSpPr>
          <p:cNvPr id="7" name="Content Placeholder 6">
            <a:extLst>
              <a:ext uri="{FF2B5EF4-FFF2-40B4-BE49-F238E27FC236}">
                <a16:creationId xmlns:a16="http://schemas.microsoft.com/office/drawing/2014/main" id="{5183E609-8BD8-170D-7C50-9AC564613346}"/>
              </a:ext>
            </a:extLst>
          </p:cNvPr>
          <p:cNvSpPr>
            <a:spLocks noGrp="1"/>
          </p:cNvSpPr>
          <p:nvPr>
            <p:ph sz="half" idx="1"/>
          </p:nvPr>
        </p:nvSpPr>
        <p:spPr>
          <a:xfrm>
            <a:off x="2081421" y="7543800"/>
            <a:ext cx="12866966" cy="30577053"/>
          </a:xfrm>
        </p:spPr>
        <p:txBody>
          <a:bodyPr>
            <a:normAutofit fontScale="32500" lnSpcReduction="20000"/>
          </a:bodyPr>
          <a:lstStyle/>
          <a:p>
            <a:pPr marL="0" indent="0">
              <a:buNone/>
            </a:pPr>
            <a:r>
              <a:rPr lang="en-US" sz="7400" u="sng" dirty="0"/>
              <a:t>Methodology</a:t>
            </a:r>
          </a:p>
          <a:p>
            <a:pPr marL="0" indent="0">
              <a:buNone/>
            </a:pPr>
            <a:endParaRPr lang="en-US" sz="7400" u="sng" dirty="0"/>
          </a:p>
          <a:p>
            <a:pPr marL="0" indent="0">
              <a:buNone/>
            </a:pPr>
            <a:endParaRPr lang="en-US" sz="7400" u="sng" dirty="0"/>
          </a:p>
          <a:p>
            <a:pPr marL="0" indent="0">
              <a:buNone/>
            </a:pPr>
            <a:r>
              <a:rPr lang="en-GB" sz="7400" dirty="0"/>
              <a:t>I decided to use the Design thinking approach as the method for this research report due to it putting the person at the front and centre of it’s thinking Solow et al (2016 p.1) and I thought that fitting for this project as we are trying to increase a person’s interaction with a policy. The method also allows for flexibility and the freedom to go back to a different stage if things are not making sense. </a:t>
            </a:r>
          </a:p>
          <a:p>
            <a:pPr marL="0" indent="0">
              <a:buNone/>
            </a:pPr>
            <a:r>
              <a:rPr lang="en-GB" sz="7400" dirty="0"/>
              <a:t>The questionnaire was sent to the 236 corporate line managers within CCC employment. The line managers within schools were removed from the sample due to having a separate Managing Performance policy. I wanted to get their input on what challenges there are with the current performance management policy and how these could be overcome moving forward. (IDEOU, 2022)</a:t>
            </a:r>
          </a:p>
          <a:p>
            <a:pPr marL="0" indent="0">
              <a:buNone/>
            </a:pPr>
            <a:r>
              <a:rPr lang="en-GB" sz="7400" dirty="0"/>
              <a:t>A questionnaire was created to collect the information from the participants in order to be able to move forward with the next  minimum of four steps within the method. The questionnaire contained both closed and open questions in order to provide me with a mix of qualitative and quantitative primary data. (Daniel, 2016) believes that “</a:t>
            </a:r>
            <a:r>
              <a:rPr lang="en-US" sz="7400" dirty="0"/>
              <a:t>a quantitative research approach may perhaps be more transparent than a qualitative research approach and that qualitative research has no structured procedure and relies heavily on the researchers’ interpretation and ingenuity who collects, interprets and analyses the data therefore I decided to amalgamate both approaches in order to have a balanced approach.</a:t>
            </a:r>
          </a:p>
          <a:p>
            <a:pPr marL="0" indent="0">
              <a:buNone/>
            </a:pPr>
            <a:r>
              <a:rPr lang="en-GB" sz="7400" u="sng" dirty="0"/>
              <a:t>Performance management – what is it?</a:t>
            </a:r>
          </a:p>
          <a:p>
            <a:pPr marL="0" indent="0">
              <a:buNone/>
            </a:pPr>
            <a:endParaRPr lang="en-GB" sz="7400" u="sng" dirty="0"/>
          </a:p>
          <a:p>
            <a:pPr marL="0" indent="0">
              <a:buNone/>
            </a:pPr>
            <a:endParaRPr lang="en-GB" sz="7400" u="sng" dirty="0"/>
          </a:p>
          <a:p>
            <a:pPr marL="0" indent="0">
              <a:buNone/>
            </a:pPr>
            <a:endParaRPr lang="en-GB" sz="7400" u="sng" dirty="0"/>
          </a:p>
          <a:p>
            <a:pPr marL="0" indent="0">
              <a:buNone/>
            </a:pPr>
            <a:endParaRPr lang="en-GB" sz="7400" u="sng" dirty="0"/>
          </a:p>
          <a:p>
            <a:pPr marL="0" indent="0">
              <a:buNone/>
            </a:pPr>
            <a:r>
              <a:rPr lang="en-US" sz="7400" dirty="0"/>
              <a:t>“Performance management’ describes the attempt to </a:t>
            </a:r>
            <a:r>
              <a:rPr lang="en-US" sz="7400" dirty="0" err="1"/>
              <a:t>maximise</a:t>
            </a:r>
            <a:r>
              <a:rPr lang="en-US" sz="7400" dirty="0"/>
              <a:t> the value that employees create. It aims to maintain and improve employees’ performance in line with an </a:t>
            </a:r>
            <a:r>
              <a:rPr lang="en-US" sz="7400" dirty="0" err="1"/>
              <a:t>organisation's</a:t>
            </a:r>
            <a:r>
              <a:rPr lang="en-US" sz="7400" dirty="0"/>
              <a:t> objectives. It’s a not a single activity, but rather a group of practices that should be approached holistically.”  (CIPD,2022) </a:t>
            </a:r>
          </a:p>
          <a:p>
            <a:pPr marL="0" indent="0">
              <a:buNone/>
            </a:pPr>
            <a:r>
              <a:rPr lang="en-US" sz="7400" u="sng" dirty="0"/>
              <a:t>How is it currently done within the </a:t>
            </a:r>
            <a:r>
              <a:rPr lang="en-US" sz="7400" u="sng" dirty="0" err="1"/>
              <a:t>organisation</a:t>
            </a:r>
            <a:r>
              <a:rPr lang="en-US" sz="7400" u="sng" dirty="0"/>
              <a:t>?</a:t>
            </a:r>
            <a:endParaRPr lang="en-GB" sz="7400" u="sng" dirty="0"/>
          </a:p>
          <a:p>
            <a:pPr marL="0" indent="0">
              <a:buNone/>
            </a:pPr>
            <a:r>
              <a:rPr lang="en-GB" sz="7400" dirty="0"/>
              <a:t>The performance management policy is followed when employees are performing below the standards set out within their job descriptions. There should be regular one to one’s happening between the managers and their staff where performance is discussed. This is in line with other Local Authorities which I have reviewed. (Lincolnshire County Council, 2022) </a:t>
            </a:r>
          </a:p>
          <a:p>
            <a:pPr marL="0" indent="0">
              <a:buNone/>
            </a:pPr>
            <a:r>
              <a:rPr lang="en-GB" sz="7400" u="sng" dirty="0"/>
              <a:t>What are the advantages and disadvantages of having to manage performance ?</a:t>
            </a:r>
          </a:p>
          <a:p>
            <a:pPr marL="0" indent="0">
              <a:buNone/>
            </a:pPr>
            <a:r>
              <a:rPr lang="en-GB" sz="7400" dirty="0"/>
              <a:t>The advantages associated with managing under performance tend to fall to the organisation. Managing underperformance ensures that productivity remains at a good level, it contributes to high staff morale when everyone is competently working.</a:t>
            </a:r>
          </a:p>
          <a:p>
            <a:pPr marL="0" indent="0">
              <a:buNone/>
            </a:pPr>
            <a:r>
              <a:rPr lang="en-GB" sz="7400" dirty="0"/>
              <a:t>One advantage for staff is that if they have their performance managed, they will be aware of what they need to do to improve, even if they have ineffective line managers who wait for the appraisal for example to communicate concerns instead of highlighting issues when they occur.</a:t>
            </a:r>
          </a:p>
          <a:p>
            <a:pPr marL="0" indent="0">
              <a:buNone/>
            </a:pPr>
            <a:r>
              <a:rPr lang="en-GB" sz="7400" dirty="0"/>
              <a:t>(ACAS, 2020) states that good performance management can:</a:t>
            </a:r>
          </a:p>
          <a:p>
            <a:r>
              <a:rPr lang="en-GB" sz="7400" dirty="0"/>
              <a:t>Motivate staff</a:t>
            </a:r>
          </a:p>
          <a:p>
            <a:r>
              <a:rPr lang="en-GB" sz="7400" dirty="0"/>
              <a:t>Check that all staff are making a valuable contribution towards organisational goals</a:t>
            </a:r>
          </a:p>
          <a:p>
            <a:r>
              <a:rPr lang="en-GB" sz="7400" dirty="0"/>
              <a:t>Develop staff</a:t>
            </a:r>
          </a:p>
          <a:p>
            <a:r>
              <a:rPr lang="en-GB" sz="7400" dirty="0"/>
              <a:t>Recognise and acknowledge the good work of employees</a:t>
            </a:r>
          </a:p>
          <a:p>
            <a:r>
              <a:rPr lang="en-GB" sz="7400" dirty="0"/>
              <a:t>Deliver tasks and projects quickly</a:t>
            </a:r>
          </a:p>
          <a:p>
            <a:r>
              <a:rPr lang="en-GB" sz="7400" dirty="0"/>
              <a:t>Spot and improve poor performance </a:t>
            </a:r>
          </a:p>
          <a:p>
            <a:pPr marL="0" indent="0">
              <a:buNone/>
            </a:pPr>
            <a:r>
              <a:rPr lang="en-GB" sz="7400" dirty="0"/>
              <a:t>                                                                                                           </a:t>
            </a:r>
          </a:p>
          <a:p>
            <a:pPr marL="0" indent="0">
              <a:buNone/>
            </a:pPr>
            <a:endParaRPr lang="en-GB" sz="7400" u="sng" dirty="0"/>
          </a:p>
          <a:p>
            <a:pPr marL="0" indent="0">
              <a:buNone/>
            </a:pPr>
            <a:endParaRPr lang="en-GB" sz="7400" u="sng" dirty="0"/>
          </a:p>
          <a:p>
            <a:pPr marL="0" indent="0">
              <a:buNone/>
            </a:pPr>
            <a:endParaRPr lang="en-GB" sz="7400" u="sng" dirty="0"/>
          </a:p>
          <a:p>
            <a:pPr marL="0" indent="0">
              <a:buNone/>
            </a:pPr>
            <a:endParaRPr lang="en-GB" sz="6000" u="sng" dirty="0"/>
          </a:p>
          <a:p>
            <a:pPr marL="0" indent="0">
              <a:buNone/>
            </a:pPr>
            <a:endParaRPr lang="en-GB" sz="6000" u="sng" dirty="0"/>
          </a:p>
          <a:p>
            <a:pPr marL="0" indent="0">
              <a:buNone/>
            </a:pPr>
            <a:endParaRPr lang="en-GB" sz="6000" u="sng" dirty="0"/>
          </a:p>
          <a:p>
            <a:pPr marL="0" indent="0">
              <a:buNone/>
            </a:pPr>
            <a:r>
              <a:rPr lang="en-GB" sz="7400" dirty="0"/>
              <a:t>Ineffective managers waiting until the annual appraisal to raise issues instead of having open conversations with employees throughout the year is a downsize and unnecessary negative of the process. (Indeed Editorial Team, 2022)</a:t>
            </a:r>
          </a:p>
          <a:p>
            <a:pPr marL="0" indent="0">
              <a:buNone/>
            </a:pPr>
            <a:r>
              <a:rPr lang="en-GB" sz="7400" dirty="0"/>
              <a:t>Cooke (2016) outlines that managing poor performance can take a long period of time to follow is usually time consuming in terms of the line manager’s input. This leads some companies to investigate whether a settlement agreement may be an option to remove the problem rather than following the process. Although this method is more often used within the private sector.</a:t>
            </a:r>
          </a:p>
          <a:p>
            <a:pPr marL="0" indent="0">
              <a:buNone/>
            </a:pPr>
            <a:r>
              <a:rPr lang="en-GB" sz="7400" dirty="0"/>
              <a:t>Because the systems always concentrate on the fundamental of performance, the system can increase and put unnecessary stress on employees and managers alike, Farnham (2010).</a:t>
            </a:r>
            <a:endParaRPr lang="en-GB" sz="7400" u="sng" dirty="0"/>
          </a:p>
          <a:p>
            <a:pPr marL="0" indent="0">
              <a:buNone/>
            </a:pPr>
            <a:endParaRPr lang="en-GB" sz="9600" dirty="0"/>
          </a:p>
          <a:p>
            <a:pPr marL="0" indent="0">
              <a:buNone/>
            </a:pPr>
            <a:endParaRPr lang="en-GB" sz="9600" dirty="0"/>
          </a:p>
        </p:txBody>
      </p:sp>
      <p:sp>
        <p:nvSpPr>
          <p:cNvPr id="8" name="Content Placeholder 7">
            <a:extLst>
              <a:ext uri="{FF2B5EF4-FFF2-40B4-BE49-F238E27FC236}">
                <a16:creationId xmlns:a16="http://schemas.microsoft.com/office/drawing/2014/main" id="{ECF96016-8756-41A5-D99B-A502CD2B228D}"/>
              </a:ext>
            </a:extLst>
          </p:cNvPr>
          <p:cNvSpPr>
            <a:spLocks noGrp="1"/>
          </p:cNvSpPr>
          <p:nvPr>
            <p:ph sz="half" idx="2"/>
          </p:nvPr>
        </p:nvSpPr>
        <p:spPr>
          <a:xfrm>
            <a:off x="15326826" y="7543800"/>
            <a:ext cx="12866966" cy="30312360"/>
          </a:xfrm>
        </p:spPr>
        <p:txBody>
          <a:bodyPr>
            <a:noAutofit/>
          </a:bodyPr>
          <a:lstStyle/>
          <a:p>
            <a:pPr marL="0" indent="0">
              <a:buNone/>
            </a:pPr>
            <a:r>
              <a:rPr lang="en-GB" sz="2400" u="sng" dirty="0"/>
              <a:t>Current utilisation of policy</a:t>
            </a:r>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r>
              <a:rPr lang="en-GB" sz="2400" dirty="0"/>
              <a:t>60% of responders noted that they had not had to follow the performance management policy which means that 40% (22 out of 55 participants) have had to follow it. </a:t>
            </a:r>
            <a:endParaRPr lang="en-GB" sz="2400" u="sng" dirty="0"/>
          </a:p>
          <a:p>
            <a:pPr marL="0" indent="0">
              <a:buNone/>
            </a:pPr>
            <a:r>
              <a:rPr lang="en-GB" sz="2400" u="sng" dirty="0"/>
              <a:t>How easy is the policy to follow?</a:t>
            </a:r>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r>
              <a:rPr lang="en-GB" sz="2400" dirty="0"/>
              <a:t>It is encouraging that 58% of the responders felt that the policy was easy to follow, however it is cause for concern that 32% of line managers did not have a positive answer to the question. This does however give an element of justification to the hypothesis behind the title of the research. 87% of the responses (48 out of 55) believe that the policy was clear enough in what they needed to do as a line manager. </a:t>
            </a:r>
          </a:p>
          <a:p>
            <a:pPr marL="0" indent="0">
              <a:buNone/>
            </a:pPr>
            <a:endParaRPr lang="en-GB" sz="7400" dirty="0"/>
          </a:p>
          <a:p>
            <a:pPr marL="0" indent="0">
              <a:buNone/>
            </a:pPr>
            <a:endParaRPr lang="en-GB" sz="7400" dirty="0"/>
          </a:p>
          <a:p>
            <a:pPr marL="0" indent="0">
              <a:buNone/>
            </a:pPr>
            <a:endParaRPr lang="en-GB" sz="7400" u="sng" dirty="0"/>
          </a:p>
          <a:p>
            <a:pPr marL="0" indent="0">
              <a:buNone/>
            </a:pPr>
            <a:r>
              <a:rPr lang="en-GB" sz="2400" u="sng" dirty="0"/>
              <a:t>What can be done to increase utilisation and improve overall performance?</a:t>
            </a:r>
          </a:p>
          <a:p>
            <a:pPr marL="0" indent="0">
              <a:buNone/>
            </a:pPr>
            <a:r>
              <a:rPr lang="en-GB" sz="2400" dirty="0"/>
              <a:t>The managers that responded were unanimous in their belief that having pre-prepared resources i.e., an action plan as part of the policy would be beneficial. 13% (7 out of 55) didn’t think the language used within the policy was clear and plain. When asked for further information on this 100% of the sample (7 of 7 in this instance) said that simplifying the language within the policy would encourage them to utilise and follow the policy in future. </a:t>
            </a:r>
          </a:p>
          <a:p>
            <a:pPr marL="0" indent="0">
              <a:buNone/>
            </a:pPr>
            <a:r>
              <a:rPr lang="en-GB" sz="2400" u="sng" dirty="0"/>
              <a:t>Conclusions</a:t>
            </a:r>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endParaRPr lang="en-GB" sz="2400" u="sng" dirty="0"/>
          </a:p>
          <a:p>
            <a:pPr marL="0" indent="0">
              <a:buNone/>
            </a:pPr>
            <a:r>
              <a:rPr lang="en-GB" sz="2400" dirty="0"/>
              <a:t>It is clear in the responses from the line managers that there is a longing for supplementary resources to support the utilisation of the policy, with 100% of participants stating that they would welcome the addition of pre-prepared resources.</a:t>
            </a:r>
          </a:p>
          <a:p>
            <a:pPr marL="0" indent="0">
              <a:buNone/>
            </a:pPr>
            <a:r>
              <a:rPr lang="en-GB" sz="2400" dirty="0"/>
              <a:t>When the participants were asked for any further views on how the policy could be adapted to increase utilisation 25% of the responders asked for further resources, namely the inclusion of a flow chart, template letters and example scripts.  </a:t>
            </a:r>
          </a:p>
          <a:p>
            <a:pPr marL="0" indent="0">
              <a:buNone/>
            </a:pPr>
            <a:r>
              <a:rPr lang="en-GB" sz="2400" dirty="0"/>
              <a:t>It is also clear that although there is an appetite to manage underperforming staff correctly and effectively many managers are facing barriers outside the policy including time constraints on managers which 6% of participants cited and the high pressures and demands that are currently placed on staff due to workload which was cited by 5% of participants.</a:t>
            </a:r>
          </a:p>
          <a:p>
            <a:pPr marL="0" indent="0">
              <a:buNone/>
            </a:pPr>
            <a:endParaRPr lang="en-GB" sz="5100" dirty="0"/>
          </a:p>
          <a:p>
            <a:pPr marL="0" indent="0">
              <a:buNone/>
            </a:pPr>
            <a:endParaRPr lang="en-GB" dirty="0"/>
          </a:p>
        </p:txBody>
      </p:sp>
      <p:pic>
        <p:nvPicPr>
          <p:cNvPr id="11" name="Picture 10">
            <a:extLst>
              <a:ext uri="{FF2B5EF4-FFF2-40B4-BE49-F238E27FC236}">
                <a16:creationId xmlns:a16="http://schemas.microsoft.com/office/drawing/2014/main" id="{B4834898-E78A-5EA7-B5A5-800388830EDC}"/>
              </a:ext>
            </a:extLst>
          </p:cNvPr>
          <p:cNvPicPr>
            <a:picLocks noChangeAspect="1"/>
          </p:cNvPicPr>
          <p:nvPr/>
        </p:nvPicPr>
        <p:blipFill>
          <a:blip r:embed="rId2"/>
          <a:stretch>
            <a:fillRect/>
          </a:stretch>
        </p:blipFill>
        <p:spPr>
          <a:xfrm>
            <a:off x="24832151" y="4400550"/>
            <a:ext cx="2228850" cy="3143250"/>
          </a:xfrm>
          <a:prstGeom prst="rect">
            <a:avLst/>
          </a:prstGeom>
        </p:spPr>
      </p:pic>
      <p:pic>
        <p:nvPicPr>
          <p:cNvPr id="5" name="Picture 4">
            <a:extLst>
              <a:ext uri="{FF2B5EF4-FFF2-40B4-BE49-F238E27FC236}">
                <a16:creationId xmlns:a16="http://schemas.microsoft.com/office/drawing/2014/main" id="{34C9FBEC-5ECD-1B53-029F-A55EA4D42355}"/>
              </a:ext>
            </a:extLst>
          </p:cNvPr>
          <p:cNvPicPr>
            <a:picLocks noChangeAspect="1"/>
          </p:cNvPicPr>
          <p:nvPr/>
        </p:nvPicPr>
        <p:blipFill>
          <a:blip r:embed="rId3"/>
          <a:stretch>
            <a:fillRect/>
          </a:stretch>
        </p:blipFill>
        <p:spPr>
          <a:xfrm>
            <a:off x="17804315" y="8211036"/>
            <a:ext cx="6232358" cy="3847232"/>
          </a:xfrm>
          <a:prstGeom prst="rect">
            <a:avLst/>
          </a:prstGeom>
        </p:spPr>
      </p:pic>
      <p:pic>
        <p:nvPicPr>
          <p:cNvPr id="6" name="Picture 5">
            <a:extLst>
              <a:ext uri="{FF2B5EF4-FFF2-40B4-BE49-F238E27FC236}">
                <a16:creationId xmlns:a16="http://schemas.microsoft.com/office/drawing/2014/main" id="{9C3F5E3F-ED62-1D13-03CA-862CD6D6169F}"/>
              </a:ext>
            </a:extLst>
          </p:cNvPr>
          <p:cNvPicPr>
            <a:picLocks noChangeAspect="1"/>
          </p:cNvPicPr>
          <p:nvPr/>
        </p:nvPicPr>
        <p:blipFill>
          <a:blip r:embed="rId4"/>
          <a:stretch>
            <a:fillRect/>
          </a:stretch>
        </p:blipFill>
        <p:spPr>
          <a:xfrm>
            <a:off x="17804315" y="14385216"/>
            <a:ext cx="6232358" cy="3629662"/>
          </a:xfrm>
          <a:prstGeom prst="rect">
            <a:avLst/>
          </a:prstGeom>
        </p:spPr>
      </p:pic>
      <p:pic>
        <p:nvPicPr>
          <p:cNvPr id="12" name="Picture 11" descr="Wooden blocks with question marks">
            <a:extLst>
              <a:ext uri="{FF2B5EF4-FFF2-40B4-BE49-F238E27FC236}">
                <a16:creationId xmlns:a16="http://schemas.microsoft.com/office/drawing/2014/main" id="{68EE882B-9D74-D249-3176-1786EDC0FB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6226" y="15535837"/>
            <a:ext cx="4910168" cy="2313369"/>
          </a:xfrm>
          <a:prstGeom prst="rect">
            <a:avLst/>
          </a:prstGeom>
        </p:spPr>
      </p:pic>
      <p:pic>
        <p:nvPicPr>
          <p:cNvPr id="14" name="Picture 13" descr="Range of moods sticky notes">
            <a:extLst>
              <a:ext uri="{FF2B5EF4-FFF2-40B4-BE49-F238E27FC236}">
                <a16:creationId xmlns:a16="http://schemas.microsoft.com/office/drawing/2014/main" id="{9B450CB6-5AE1-D40D-492E-01D1F8F4ADF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87468" y="29665039"/>
            <a:ext cx="5298926" cy="3714514"/>
          </a:xfrm>
          <a:prstGeom prst="rect">
            <a:avLst/>
          </a:prstGeom>
        </p:spPr>
      </p:pic>
      <p:pic>
        <p:nvPicPr>
          <p:cNvPr id="15" name="Picture 14">
            <a:extLst>
              <a:ext uri="{FF2B5EF4-FFF2-40B4-BE49-F238E27FC236}">
                <a16:creationId xmlns:a16="http://schemas.microsoft.com/office/drawing/2014/main" id="{E2207996-B03F-D2B1-1F47-3F69DECE7447}"/>
              </a:ext>
            </a:extLst>
          </p:cNvPr>
          <p:cNvPicPr>
            <a:picLocks noChangeAspect="1"/>
          </p:cNvPicPr>
          <p:nvPr/>
        </p:nvPicPr>
        <p:blipFill>
          <a:blip r:embed="rId7"/>
          <a:stretch>
            <a:fillRect/>
          </a:stretch>
        </p:blipFill>
        <p:spPr>
          <a:xfrm>
            <a:off x="4239100" y="7870001"/>
            <a:ext cx="5584420" cy="1255885"/>
          </a:xfrm>
          <a:prstGeom prst="rect">
            <a:avLst/>
          </a:prstGeom>
        </p:spPr>
      </p:pic>
      <p:pic>
        <p:nvPicPr>
          <p:cNvPr id="16" name="Picture 15">
            <a:extLst>
              <a:ext uri="{FF2B5EF4-FFF2-40B4-BE49-F238E27FC236}">
                <a16:creationId xmlns:a16="http://schemas.microsoft.com/office/drawing/2014/main" id="{8C729EE2-35C3-381C-A5D9-1FE05B8FF932}"/>
              </a:ext>
            </a:extLst>
          </p:cNvPr>
          <p:cNvPicPr>
            <a:picLocks noChangeAspect="1"/>
          </p:cNvPicPr>
          <p:nvPr/>
        </p:nvPicPr>
        <p:blipFill>
          <a:blip r:embed="rId8"/>
          <a:stretch>
            <a:fillRect/>
          </a:stretch>
        </p:blipFill>
        <p:spPr>
          <a:xfrm>
            <a:off x="17954866" y="20341826"/>
            <a:ext cx="6232358" cy="3629662"/>
          </a:xfrm>
          <a:prstGeom prst="rect">
            <a:avLst/>
          </a:prstGeom>
        </p:spPr>
      </p:pic>
      <p:pic>
        <p:nvPicPr>
          <p:cNvPr id="20" name="Picture 19">
            <a:extLst>
              <a:ext uri="{FF2B5EF4-FFF2-40B4-BE49-F238E27FC236}">
                <a16:creationId xmlns:a16="http://schemas.microsoft.com/office/drawing/2014/main" id="{E95A1664-59E4-E050-65FE-792C0FE2CFEE}"/>
              </a:ext>
            </a:extLst>
          </p:cNvPr>
          <p:cNvPicPr>
            <a:picLocks noChangeAspect="1"/>
          </p:cNvPicPr>
          <p:nvPr/>
        </p:nvPicPr>
        <p:blipFill>
          <a:blip r:embed="rId9"/>
          <a:stretch>
            <a:fillRect/>
          </a:stretch>
        </p:blipFill>
        <p:spPr>
          <a:xfrm>
            <a:off x="17954866" y="27846206"/>
            <a:ext cx="6232358" cy="4042609"/>
          </a:xfrm>
          <a:prstGeom prst="rect">
            <a:avLst/>
          </a:prstGeom>
        </p:spPr>
      </p:pic>
      <p:sp>
        <p:nvSpPr>
          <p:cNvPr id="22" name="TextBox 21">
            <a:extLst>
              <a:ext uri="{FF2B5EF4-FFF2-40B4-BE49-F238E27FC236}">
                <a16:creationId xmlns:a16="http://schemas.microsoft.com/office/drawing/2014/main" id="{8A658EDE-2396-AD38-4619-7371DED01E33}"/>
              </a:ext>
            </a:extLst>
          </p:cNvPr>
          <p:cNvSpPr txBox="1"/>
          <p:nvPr/>
        </p:nvSpPr>
        <p:spPr>
          <a:xfrm>
            <a:off x="2081420" y="5388429"/>
            <a:ext cx="22366748" cy="1477328"/>
          </a:xfrm>
          <a:prstGeom prst="rect">
            <a:avLst/>
          </a:prstGeom>
          <a:noFill/>
        </p:spPr>
        <p:txBody>
          <a:bodyPr wrap="square" rtlCol="0">
            <a:spAutoFit/>
          </a:bodyPr>
          <a:lstStyle/>
          <a:p>
            <a:r>
              <a:rPr lang="en-US" sz="2400" u="sng" dirty="0"/>
              <a:t>Company Profile</a:t>
            </a:r>
          </a:p>
          <a:p>
            <a:r>
              <a:rPr lang="en-US" sz="2400" dirty="0"/>
              <a:t>Ceredigion County Council (CCC) is a local authority in West Wales and serves the 71,500 residents of the County (ONS, 2022). It employs circa 4,000 staff including Schools. Line managers from across all Corporate Services were asked to provide feedback on the policy.</a:t>
            </a:r>
          </a:p>
          <a:p>
            <a:endParaRPr lang="en-GB" dirty="0"/>
          </a:p>
        </p:txBody>
      </p:sp>
      <p:sp>
        <p:nvSpPr>
          <p:cNvPr id="3" name="TextBox 2">
            <a:extLst>
              <a:ext uri="{FF2B5EF4-FFF2-40B4-BE49-F238E27FC236}">
                <a16:creationId xmlns:a16="http://schemas.microsoft.com/office/drawing/2014/main" id="{838894ED-A859-539A-6DDB-BBC1E1CDE956}"/>
              </a:ext>
            </a:extLst>
          </p:cNvPr>
          <p:cNvSpPr txBox="1"/>
          <p:nvPr/>
        </p:nvSpPr>
        <p:spPr>
          <a:xfrm>
            <a:off x="2081420" y="37856160"/>
            <a:ext cx="12912685" cy="4278094"/>
          </a:xfrm>
          <a:prstGeom prst="rect">
            <a:avLst/>
          </a:prstGeom>
          <a:noFill/>
        </p:spPr>
        <p:txBody>
          <a:bodyPr wrap="square" rtlCol="0">
            <a:spAutoFit/>
          </a:bodyPr>
          <a:lstStyle/>
          <a:p>
            <a:r>
              <a:rPr lang="en-US" sz="1600" dirty="0"/>
              <a:t>References: ACAS (2020) </a:t>
            </a:r>
            <a:r>
              <a:rPr lang="en-US" sz="1600" dirty="0">
                <a:hlinkClick r:id="rId10"/>
              </a:rPr>
              <a:t>https://webarchive.nationalarchives.gov.uk/ukgwa/20210104113253/https:/archive.acas.org.uk/index.aspx?articleid=6608#Whyismanagingperformanceimportant</a:t>
            </a:r>
            <a:r>
              <a:rPr lang="en-US" sz="1600" dirty="0"/>
              <a:t>  (Accessed: 5/12/2022); CIPD (2022) </a:t>
            </a:r>
            <a:r>
              <a:rPr lang="en-US" sz="1600" i="1" dirty="0"/>
              <a:t>Performance management: an introduction  </a:t>
            </a:r>
            <a:r>
              <a:rPr lang="en-US" sz="1600" dirty="0"/>
              <a:t>Available at: </a:t>
            </a:r>
            <a:r>
              <a:rPr lang="en-US" sz="1600" dirty="0">
                <a:hlinkClick r:id="rId11"/>
              </a:rPr>
              <a:t>https://www.cipd.co.uk/knowledge/fundamentals/people/performance/factsheet#gref</a:t>
            </a:r>
            <a:r>
              <a:rPr lang="en-US" sz="1600" dirty="0"/>
              <a:t> (Accessed: 04/12/2022); </a:t>
            </a:r>
          </a:p>
          <a:p>
            <a:r>
              <a:rPr lang="en-US" sz="1600" dirty="0"/>
              <a:t>Cooke, H. (2016) </a:t>
            </a:r>
            <a:r>
              <a:rPr lang="en-US" sz="1600" i="1" dirty="0"/>
              <a:t>Managing poor performance at work: five common scenarios for HR </a:t>
            </a:r>
            <a:r>
              <a:rPr lang="en-US" sz="1600" dirty="0"/>
              <a:t>Available at: </a:t>
            </a:r>
            <a:r>
              <a:rPr lang="en-US" sz="1600" dirty="0">
                <a:hlinkClick r:id="rId12"/>
              </a:rPr>
              <a:t>https://www.personneltoday.com/hr/managing-poor-performance-work-five-common-scenarios-hr/</a:t>
            </a:r>
            <a:r>
              <a:rPr lang="en-US" sz="1600" dirty="0"/>
              <a:t>  (Accessed: 5/12/22); </a:t>
            </a:r>
            <a:r>
              <a:rPr lang="en-US" sz="1600" dirty="0" err="1"/>
              <a:t>Daniel,E</a:t>
            </a:r>
            <a:r>
              <a:rPr lang="en-US" sz="1600" dirty="0"/>
              <a:t>. (2016) ‘The Usefulness of Qualitative and Quantitative Approaches and </a:t>
            </a:r>
          </a:p>
          <a:p>
            <a:r>
              <a:rPr lang="en-US" sz="1600" dirty="0"/>
              <a:t>Methods in Researching Problem-Solving Ability in Science Education Curriculum’ Vol.7 No.15, Available at: </a:t>
            </a:r>
            <a:r>
              <a:rPr lang="en-US" sz="1600" dirty="0">
                <a:hlinkClick r:id="rId13"/>
              </a:rPr>
              <a:t>https://files.eric.ed.gov/fulltext/EJ1103224.pdf</a:t>
            </a:r>
            <a:r>
              <a:rPr lang="en-US" sz="1600" dirty="0"/>
              <a:t> (Accessed: 5/12/2022);   Farnham, D. (2010) Human Resource Management in context, strategy, insights and solutions London: CIPD 3rd edition Page 12; IDEOU (2022) </a:t>
            </a:r>
            <a:r>
              <a:rPr lang="en-US" sz="1600" i="1" dirty="0"/>
              <a:t>‘Design Thinking Resources’ </a:t>
            </a:r>
            <a:r>
              <a:rPr lang="en-US" sz="1600" dirty="0"/>
              <a:t>Available at: </a:t>
            </a:r>
            <a:r>
              <a:rPr lang="en-US" sz="1600" dirty="0">
                <a:hlinkClick r:id="rId14"/>
              </a:rPr>
              <a:t>https://www.ideou.com/pages/design-thinking-resources#nav-resources-best-design-thinking-resources-2</a:t>
            </a:r>
            <a:r>
              <a:rPr lang="en-US" sz="1600" dirty="0"/>
              <a:t> (Accessed: 5/12/2022);  Indeed editorial team (2022) </a:t>
            </a:r>
            <a:r>
              <a:rPr lang="en-US" sz="1600" i="1" dirty="0"/>
              <a:t>‘A guide to managing capability (with tips and examples)’ </a:t>
            </a:r>
            <a:r>
              <a:rPr lang="en-US" sz="1600" dirty="0"/>
              <a:t>Available at: https://uk.indeed.com/career-advice/career-development/managing-capability  (Accessed 5/12/2022)</a:t>
            </a:r>
          </a:p>
          <a:p>
            <a:r>
              <a:rPr lang="en-US" sz="1600" dirty="0"/>
              <a:t>Lincolnshire County Council (2022) </a:t>
            </a:r>
            <a:r>
              <a:rPr lang="en-US" sz="1600" i="1" dirty="0"/>
              <a:t>Capability policy and procedure. </a:t>
            </a:r>
            <a:r>
              <a:rPr lang="en-US" sz="1600" dirty="0"/>
              <a:t>Available at: https://www.lincolnshire.gov.uk/employment-policies/capability-policy-procedure/  (Accessed: 4/12/2022);  ONS (2022) </a:t>
            </a:r>
            <a:r>
              <a:rPr lang="en-US" sz="1600" i="1" dirty="0"/>
              <a:t>How the population changed in Ceredigion: Census 2021. </a:t>
            </a:r>
            <a:r>
              <a:rPr lang="en-US" sz="1600" dirty="0"/>
              <a:t>Available at: </a:t>
            </a:r>
            <a:r>
              <a:rPr lang="en-US" sz="1600" dirty="0">
                <a:hlinkClick r:id="rId15"/>
              </a:rPr>
              <a:t>https://www.ons.gov.uk/visualisations/censuspopulationchange/W06000008/</a:t>
            </a:r>
            <a:r>
              <a:rPr lang="en-US" sz="1600" dirty="0"/>
              <a:t>  (Accessed: 5/12/2022); Solow, M. Wakefield, N. (2016) ‘Design thinking. Crafting the employee experience’ Deloitte Insights review, (26th February) Available at:  https://www2.deloitte.com/us/en/insights/focus/human-capital-trends/2016/employee-experience-management-design-thinking.html   (Accessed; 4/12/2022)</a:t>
            </a:r>
          </a:p>
          <a:p>
            <a:endParaRPr lang="en-US" sz="1600" dirty="0"/>
          </a:p>
        </p:txBody>
      </p:sp>
      <p:sp>
        <p:nvSpPr>
          <p:cNvPr id="4" name="TextBox 3">
            <a:extLst>
              <a:ext uri="{FF2B5EF4-FFF2-40B4-BE49-F238E27FC236}">
                <a16:creationId xmlns:a16="http://schemas.microsoft.com/office/drawing/2014/main" id="{F155F49F-1A76-0A39-34BB-C917E0CE3187}"/>
              </a:ext>
            </a:extLst>
          </p:cNvPr>
          <p:cNvSpPr txBox="1"/>
          <p:nvPr/>
        </p:nvSpPr>
        <p:spPr>
          <a:xfrm>
            <a:off x="15773400" y="39587676"/>
            <a:ext cx="12420391" cy="1754326"/>
          </a:xfrm>
          <a:prstGeom prst="rect">
            <a:avLst/>
          </a:prstGeom>
          <a:noFill/>
        </p:spPr>
        <p:txBody>
          <a:bodyPr wrap="square" rtlCol="0">
            <a:spAutoFit/>
          </a:bodyPr>
          <a:lstStyle/>
          <a:p>
            <a:r>
              <a:rPr lang="en-US" dirty="0"/>
              <a:t>Acknowledgements for Poster: Firstly I would like to thank Ceredigion County Council, my employer for their support especially my Line Manager Catherine Hutton who has provided support and encouragement throughout this Research Report. I would like to thank the work colleagues who took the time to complete my questionnaire and provided me with the data required to complete the project. My thanks goes to </a:t>
            </a:r>
            <a:r>
              <a:rPr lang="en-US" dirty="0" err="1"/>
              <a:t>Natahsa</a:t>
            </a:r>
            <a:r>
              <a:rPr lang="en-US" dirty="0"/>
              <a:t> Davies, Sharon Atkins and Julie Thomas at UWTSD for their ongoing patience and support. Last but by no means least, a special mention goes to my husband Geraint Rowlands, stepdaughters Erin and Megan, my dear Dad Wynne Jones and sisters </a:t>
            </a:r>
            <a:r>
              <a:rPr lang="en-US" dirty="0" err="1"/>
              <a:t>Eleri</a:t>
            </a:r>
            <a:r>
              <a:rPr lang="en-US" dirty="0"/>
              <a:t> Evans and </a:t>
            </a:r>
            <a:r>
              <a:rPr lang="en-US" dirty="0" err="1"/>
              <a:t>Delyth</a:t>
            </a:r>
            <a:r>
              <a:rPr lang="en-US" dirty="0"/>
              <a:t> Jones for their unwavering love and support during what has been a difficult time.</a:t>
            </a:r>
          </a:p>
        </p:txBody>
      </p:sp>
    </p:spTree>
    <p:extLst>
      <p:ext uri="{BB962C8B-B14F-4D97-AF65-F5344CB8AC3E}">
        <p14:creationId xmlns:p14="http://schemas.microsoft.com/office/powerpoint/2010/main" val="28608313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8970</TotalTime>
  <Words>1667</Words>
  <Application>Microsoft Office PowerPoint</Application>
  <PresentationFormat>Custom</PresentationFormat>
  <Paragraphs>72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 review of the current Managing Performance policy and to suggest improvements to the policy and aligned process that would aid line managers and increase the policy’s utilisation.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Wyn Jones</dc:creator>
  <cp:lastModifiedBy>Rhian Wyn Jones</cp:lastModifiedBy>
  <cp:revision>1</cp:revision>
  <dcterms:created xsi:type="dcterms:W3CDTF">2022-11-29T09:21:08Z</dcterms:created>
  <dcterms:modified xsi:type="dcterms:W3CDTF">2022-12-05T15:32:13Z</dcterms:modified>
</cp:coreProperties>
</file>