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notesMasterIdLst>
    <p:notesMasterId r:id="rId42"/>
  </p:notesMasterIdLst>
  <p:sldIdLst>
    <p:sldId id="256" r:id="rId2"/>
    <p:sldId id="279" r:id="rId3"/>
    <p:sldId id="280" r:id="rId4"/>
    <p:sldId id="257" r:id="rId5"/>
    <p:sldId id="422" r:id="rId6"/>
    <p:sldId id="423" r:id="rId7"/>
    <p:sldId id="424" r:id="rId8"/>
    <p:sldId id="425" r:id="rId9"/>
    <p:sldId id="426" r:id="rId10"/>
    <p:sldId id="427" r:id="rId11"/>
    <p:sldId id="428" r:id="rId12"/>
    <p:sldId id="266" r:id="rId13"/>
    <p:sldId id="268" r:id="rId14"/>
    <p:sldId id="258" r:id="rId15"/>
    <p:sldId id="281" r:id="rId16"/>
    <p:sldId id="259" r:id="rId17"/>
    <p:sldId id="261" r:id="rId18"/>
    <p:sldId id="260" r:id="rId19"/>
    <p:sldId id="262" r:id="rId20"/>
    <p:sldId id="263" r:id="rId21"/>
    <p:sldId id="264" r:id="rId22"/>
    <p:sldId id="282" r:id="rId23"/>
    <p:sldId id="284" r:id="rId24"/>
    <p:sldId id="289" r:id="rId25"/>
    <p:sldId id="290" r:id="rId26"/>
    <p:sldId id="287" r:id="rId27"/>
    <p:sldId id="285" r:id="rId28"/>
    <p:sldId id="288" r:id="rId29"/>
    <p:sldId id="429" r:id="rId30"/>
    <p:sldId id="430" r:id="rId31"/>
    <p:sldId id="431" r:id="rId32"/>
    <p:sldId id="432" r:id="rId33"/>
    <p:sldId id="433" r:id="rId34"/>
    <p:sldId id="286" r:id="rId35"/>
    <p:sldId id="276" r:id="rId36"/>
    <p:sldId id="421" r:id="rId37"/>
    <p:sldId id="277" r:id="rId38"/>
    <p:sldId id="278" r:id="rId39"/>
    <p:sldId id="265" r:id="rId40"/>
    <p:sldId id="267" r:id="rId4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3388E-0B91-4209-9647-1A78C768484B}" v="1" dt="2024-02-04T13:28:14.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35204" autoAdjust="0"/>
  </p:normalViewPr>
  <p:slideViewPr>
    <p:cSldViewPr snapToGrid="0">
      <p:cViewPr varScale="1">
        <p:scale>
          <a:sx n="32" d="100"/>
          <a:sy n="32" d="100"/>
        </p:scale>
        <p:origin x="2172" y="39"/>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9213388E-0B91-4209-9647-1A78C768484B}"/>
    <pc:docChg chg="addSld modSld">
      <pc:chgData name="Laura Knight" userId="fcc6b1b8-7f69-4c06-9fd3-1a1553b3cd99" providerId="ADAL" clId="{9213388E-0B91-4209-9647-1A78C768484B}" dt="2024-02-04T13:29:09.541" v="22" actId="20577"/>
      <pc:docMkLst>
        <pc:docMk/>
      </pc:docMkLst>
      <pc:sldChg chg="modSp add mod modNotesTx">
        <pc:chgData name="Laura Knight" userId="fcc6b1b8-7f69-4c06-9fd3-1a1553b3cd99" providerId="ADAL" clId="{9213388E-0B91-4209-9647-1A78C768484B}" dt="2024-02-04T13:28:53.191" v="10" actId="20577"/>
        <pc:sldMkLst>
          <pc:docMk/>
          <pc:sldMk cId="722963359" sldId="429"/>
        </pc:sldMkLst>
        <pc:spChg chg="mod">
          <ac:chgData name="Laura Knight" userId="fcc6b1b8-7f69-4c06-9fd3-1a1553b3cd99" providerId="ADAL" clId="{9213388E-0B91-4209-9647-1A78C768484B}" dt="2024-02-04T13:28:53.191" v="10" actId="20577"/>
          <ac:spMkLst>
            <pc:docMk/>
            <pc:sldMk cId="722963359" sldId="429"/>
            <ac:spMk id="2" creationId="{6C07E364-CAD9-AB9F-BE1C-D3B396FE71ED}"/>
          </ac:spMkLst>
        </pc:spChg>
      </pc:sldChg>
      <pc:sldChg chg="modSp add mod modNotesTx">
        <pc:chgData name="Laura Knight" userId="fcc6b1b8-7f69-4c06-9fd3-1a1553b3cd99" providerId="ADAL" clId="{9213388E-0B91-4209-9647-1A78C768484B}" dt="2024-02-04T13:28:57.971" v="14" actId="20577"/>
        <pc:sldMkLst>
          <pc:docMk/>
          <pc:sldMk cId="3517224637" sldId="430"/>
        </pc:sldMkLst>
        <pc:spChg chg="mod">
          <ac:chgData name="Laura Knight" userId="fcc6b1b8-7f69-4c06-9fd3-1a1553b3cd99" providerId="ADAL" clId="{9213388E-0B91-4209-9647-1A78C768484B}" dt="2024-02-04T13:28:57.971" v="14" actId="20577"/>
          <ac:spMkLst>
            <pc:docMk/>
            <pc:sldMk cId="3517224637" sldId="430"/>
            <ac:spMk id="2" creationId="{73F7F6BD-0535-9B92-FFF1-7329716EE45A}"/>
          </ac:spMkLst>
        </pc:spChg>
      </pc:sldChg>
      <pc:sldChg chg="modSp add mod modNotesTx">
        <pc:chgData name="Laura Knight" userId="fcc6b1b8-7f69-4c06-9fd3-1a1553b3cd99" providerId="ADAL" clId="{9213388E-0B91-4209-9647-1A78C768484B}" dt="2024-02-04T13:29:02.540" v="18" actId="20577"/>
        <pc:sldMkLst>
          <pc:docMk/>
          <pc:sldMk cId="3544401367" sldId="431"/>
        </pc:sldMkLst>
        <pc:spChg chg="mod">
          <ac:chgData name="Laura Knight" userId="fcc6b1b8-7f69-4c06-9fd3-1a1553b3cd99" providerId="ADAL" clId="{9213388E-0B91-4209-9647-1A78C768484B}" dt="2024-02-04T13:29:02.540" v="18" actId="20577"/>
          <ac:spMkLst>
            <pc:docMk/>
            <pc:sldMk cId="3544401367" sldId="431"/>
            <ac:spMk id="2" creationId="{15524311-973C-A6F5-C51C-754117C4088B}"/>
          </ac:spMkLst>
        </pc:spChg>
      </pc:sldChg>
      <pc:sldChg chg="modSp add mod modNotesTx">
        <pc:chgData name="Laura Knight" userId="fcc6b1b8-7f69-4c06-9fd3-1a1553b3cd99" providerId="ADAL" clId="{9213388E-0B91-4209-9647-1A78C768484B}" dt="2024-02-04T13:29:09.541" v="22" actId="20577"/>
        <pc:sldMkLst>
          <pc:docMk/>
          <pc:sldMk cId="1867378935" sldId="432"/>
        </pc:sldMkLst>
        <pc:spChg chg="mod">
          <ac:chgData name="Laura Knight" userId="fcc6b1b8-7f69-4c06-9fd3-1a1553b3cd99" providerId="ADAL" clId="{9213388E-0B91-4209-9647-1A78C768484B}" dt="2024-02-04T13:29:09.541" v="22" actId="20577"/>
          <ac:spMkLst>
            <pc:docMk/>
            <pc:sldMk cId="1867378935" sldId="432"/>
            <ac:spMk id="2" creationId="{0226BD19-0DD7-0BDA-9CF2-FFC5C328DF01}"/>
          </ac:spMkLst>
        </pc:spChg>
      </pc:sldChg>
      <pc:sldChg chg="add">
        <pc:chgData name="Laura Knight" userId="fcc6b1b8-7f69-4c06-9fd3-1a1553b3cd99" providerId="ADAL" clId="{9213388E-0B91-4209-9647-1A78C768484B}" dt="2024-02-04T13:28:14.266" v="0"/>
        <pc:sldMkLst>
          <pc:docMk/>
          <pc:sldMk cId="1666269353" sldId="433"/>
        </pc:sldMkLst>
      </pc:sld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1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image" Target="../media/image39.png"/><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s>
</file>

<file path=ppt/diagrams/_rels/data1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image" Target="../media/image39.png"/><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B6C2DB-1161-4A39-938B-64170BF275DF}" type="doc">
      <dgm:prSet loTypeId="urn:microsoft.com/office/officeart/2005/8/layout/vList5" loCatId="list" qsTypeId="urn:microsoft.com/office/officeart/2005/8/quickstyle/simple2" qsCatId="simple" csTypeId="urn:microsoft.com/office/officeart/2005/8/colors/accent0_3" csCatId="mainScheme" phldr="1"/>
      <dgm:spPr/>
      <dgm:t>
        <a:bodyPr/>
        <a:lstStyle/>
        <a:p>
          <a:endParaRPr lang="en-US"/>
        </a:p>
      </dgm:t>
    </dgm:pt>
    <dgm:pt modelId="{4FA28F90-3CA5-4582-8CC6-849CD28AB3A8}">
      <dgm:prSet/>
      <dgm:spPr/>
      <dgm:t>
        <a:bodyPr/>
        <a:lstStyle/>
        <a:p>
          <a:r>
            <a:rPr lang="en-GB"/>
            <a:t>By the end of this session, you should be able to…..</a:t>
          </a:r>
          <a:endParaRPr lang="en-US"/>
        </a:p>
      </dgm:t>
    </dgm:pt>
    <dgm:pt modelId="{1E844246-B5EC-4ED8-86C0-57769C99ADB4}" type="parTrans" cxnId="{127E3B67-29DB-4D34-8CF0-6FFE9F865D27}">
      <dgm:prSet/>
      <dgm:spPr/>
      <dgm:t>
        <a:bodyPr/>
        <a:lstStyle/>
        <a:p>
          <a:endParaRPr lang="en-US"/>
        </a:p>
      </dgm:t>
    </dgm:pt>
    <dgm:pt modelId="{EA4A4288-140F-4372-92AF-CA22A1A7BFC9}" type="sibTrans" cxnId="{127E3B67-29DB-4D34-8CF0-6FFE9F865D27}">
      <dgm:prSet/>
      <dgm:spPr/>
      <dgm:t>
        <a:bodyPr/>
        <a:lstStyle/>
        <a:p>
          <a:endParaRPr lang="en-US"/>
        </a:p>
      </dgm:t>
    </dgm:pt>
    <dgm:pt modelId="{D6ACEA96-D7CF-4310-8CE9-BE106CD8ABC1}">
      <dgm:prSet/>
      <dgm:spPr/>
      <dgm:t>
        <a:bodyPr/>
        <a:lstStyle/>
        <a:p>
          <a:r>
            <a:rPr lang="en-GB" dirty="0"/>
            <a:t>Define the term ‘classicism’</a:t>
          </a:r>
          <a:endParaRPr lang="en-US" dirty="0"/>
        </a:p>
      </dgm:t>
    </dgm:pt>
    <dgm:pt modelId="{584BB7B4-27D4-4B61-871D-6AD23F915134}" type="parTrans" cxnId="{322464FC-7D34-40EE-B49F-0DA7BFB51314}">
      <dgm:prSet/>
      <dgm:spPr/>
      <dgm:t>
        <a:bodyPr/>
        <a:lstStyle/>
        <a:p>
          <a:endParaRPr lang="en-US"/>
        </a:p>
      </dgm:t>
    </dgm:pt>
    <dgm:pt modelId="{E72E83D5-0CEA-4029-822E-C983E4A55CA3}" type="sibTrans" cxnId="{322464FC-7D34-40EE-B49F-0DA7BFB51314}">
      <dgm:prSet/>
      <dgm:spPr/>
      <dgm:t>
        <a:bodyPr/>
        <a:lstStyle/>
        <a:p>
          <a:endParaRPr lang="en-US"/>
        </a:p>
      </dgm:t>
    </dgm:pt>
    <dgm:pt modelId="{390C5710-C2C4-49C8-8420-BD5606519BF8}">
      <dgm:prSet/>
      <dgm:spPr/>
      <dgm:t>
        <a:bodyPr/>
        <a:lstStyle/>
        <a:p>
          <a:r>
            <a:rPr lang="en-US" dirty="0"/>
            <a:t>Identify modern crime prevention strategies based on the classicist school of thought</a:t>
          </a:r>
        </a:p>
      </dgm:t>
    </dgm:pt>
    <dgm:pt modelId="{67789CD3-1F7A-4248-999F-73D8CE71C796}" type="parTrans" cxnId="{2672DC6F-9B97-4AA0-992A-A88B362FD169}">
      <dgm:prSet/>
      <dgm:spPr/>
    </dgm:pt>
    <dgm:pt modelId="{15FD67FB-621A-4B35-AA78-FC3412FAEA98}" type="sibTrans" cxnId="{2672DC6F-9B97-4AA0-992A-A88B362FD169}">
      <dgm:prSet/>
      <dgm:spPr/>
    </dgm:pt>
    <dgm:pt modelId="{A905CA2C-10B0-486C-9EE9-806898C220D0}" type="pres">
      <dgm:prSet presAssocID="{68B6C2DB-1161-4A39-938B-64170BF275DF}" presName="Name0" presStyleCnt="0">
        <dgm:presLayoutVars>
          <dgm:dir/>
          <dgm:animLvl val="lvl"/>
          <dgm:resizeHandles val="exact"/>
        </dgm:presLayoutVars>
      </dgm:prSet>
      <dgm:spPr/>
    </dgm:pt>
    <dgm:pt modelId="{D5111EAD-B341-48AA-A7D7-87D73070B0C0}" type="pres">
      <dgm:prSet presAssocID="{4FA28F90-3CA5-4582-8CC6-849CD28AB3A8}" presName="linNode" presStyleCnt="0"/>
      <dgm:spPr/>
    </dgm:pt>
    <dgm:pt modelId="{EBDDDA29-30BE-4358-92FE-E82324A402D1}" type="pres">
      <dgm:prSet presAssocID="{4FA28F90-3CA5-4582-8CC6-849CD28AB3A8}" presName="parentText" presStyleLbl="node1" presStyleIdx="0" presStyleCnt="1">
        <dgm:presLayoutVars>
          <dgm:chMax val="1"/>
          <dgm:bulletEnabled val="1"/>
        </dgm:presLayoutVars>
      </dgm:prSet>
      <dgm:spPr/>
    </dgm:pt>
    <dgm:pt modelId="{132555FA-8489-4B79-A488-DC9190EAE429}" type="pres">
      <dgm:prSet presAssocID="{4FA28F90-3CA5-4582-8CC6-849CD28AB3A8}" presName="descendantText" presStyleLbl="alignAccFollowNode1" presStyleIdx="0" presStyleCnt="1">
        <dgm:presLayoutVars>
          <dgm:bulletEnabled val="1"/>
        </dgm:presLayoutVars>
      </dgm:prSet>
      <dgm:spPr/>
    </dgm:pt>
  </dgm:ptLst>
  <dgm:cxnLst>
    <dgm:cxn modelId="{55440D30-0723-45A3-9EE8-41FC437914F0}" type="presOf" srcId="{68B6C2DB-1161-4A39-938B-64170BF275DF}" destId="{A905CA2C-10B0-486C-9EE9-806898C220D0}" srcOrd="0" destOrd="0" presId="urn:microsoft.com/office/officeart/2005/8/layout/vList5"/>
    <dgm:cxn modelId="{46240B31-B8D4-48AA-B31D-E74D7EF63156}" type="presOf" srcId="{D6ACEA96-D7CF-4310-8CE9-BE106CD8ABC1}" destId="{132555FA-8489-4B79-A488-DC9190EAE429}" srcOrd="0" destOrd="0" presId="urn:microsoft.com/office/officeart/2005/8/layout/vList5"/>
    <dgm:cxn modelId="{127E3B67-29DB-4D34-8CF0-6FFE9F865D27}" srcId="{68B6C2DB-1161-4A39-938B-64170BF275DF}" destId="{4FA28F90-3CA5-4582-8CC6-849CD28AB3A8}" srcOrd="0" destOrd="0" parTransId="{1E844246-B5EC-4ED8-86C0-57769C99ADB4}" sibTransId="{EA4A4288-140F-4372-92AF-CA22A1A7BFC9}"/>
    <dgm:cxn modelId="{2672DC6F-9B97-4AA0-992A-A88B362FD169}" srcId="{4FA28F90-3CA5-4582-8CC6-849CD28AB3A8}" destId="{390C5710-C2C4-49C8-8420-BD5606519BF8}" srcOrd="1" destOrd="0" parTransId="{67789CD3-1F7A-4248-999F-73D8CE71C796}" sibTransId="{15FD67FB-621A-4B35-AA78-FC3412FAEA98}"/>
    <dgm:cxn modelId="{0FF9D770-0335-44C0-A2B7-51AC42F9D365}" type="presOf" srcId="{4FA28F90-3CA5-4582-8CC6-849CD28AB3A8}" destId="{EBDDDA29-30BE-4358-92FE-E82324A402D1}" srcOrd="0" destOrd="0" presId="urn:microsoft.com/office/officeart/2005/8/layout/vList5"/>
    <dgm:cxn modelId="{F2D37458-8190-48C9-BC7E-7B19FCAB1E6C}" type="presOf" srcId="{390C5710-C2C4-49C8-8420-BD5606519BF8}" destId="{132555FA-8489-4B79-A488-DC9190EAE429}" srcOrd="0" destOrd="1" presId="urn:microsoft.com/office/officeart/2005/8/layout/vList5"/>
    <dgm:cxn modelId="{322464FC-7D34-40EE-B49F-0DA7BFB51314}" srcId="{4FA28F90-3CA5-4582-8CC6-849CD28AB3A8}" destId="{D6ACEA96-D7CF-4310-8CE9-BE106CD8ABC1}" srcOrd="0" destOrd="0" parTransId="{584BB7B4-27D4-4B61-871D-6AD23F915134}" sibTransId="{E72E83D5-0CEA-4029-822E-C983E4A55CA3}"/>
    <dgm:cxn modelId="{F3912C33-C864-4462-8A8D-BA0D271E7460}" type="presParOf" srcId="{A905CA2C-10B0-486C-9EE9-806898C220D0}" destId="{D5111EAD-B341-48AA-A7D7-87D73070B0C0}" srcOrd="0" destOrd="0" presId="urn:microsoft.com/office/officeart/2005/8/layout/vList5"/>
    <dgm:cxn modelId="{CA3ED9D1-FE71-4C84-9131-C9D3AD010611}" type="presParOf" srcId="{D5111EAD-B341-48AA-A7D7-87D73070B0C0}" destId="{EBDDDA29-30BE-4358-92FE-E82324A402D1}" srcOrd="0" destOrd="0" presId="urn:microsoft.com/office/officeart/2005/8/layout/vList5"/>
    <dgm:cxn modelId="{CB0888B4-D0E6-4EBB-A93A-B6BA6D71CD69}" type="presParOf" srcId="{D5111EAD-B341-48AA-A7D7-87D73070B0C0}" destId="{132555FA-8489-4B79-A488-DC9190EAE42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7F6613-16EE-493D-9B26-DBF7188B76D0}" type="doc">
      <dgm:prSet loTypeId="urn:microsoft.com/office/officeart/2005/8/layout/chevron1" loCatId="process" qsTypeId="urn:microsoft.com/office/officeart/2005/8/quickstyle/simple3" qsCatId="simple" csTypeId="urn:microsoft.com/office/officeart/2005/8/colors/accent1_2" csCatId="accent1" phldr="1"/>
      <dgm:spPr/>
    </dgm:pt>
    <dgm:pt modelId="{D6F6060D-28A4-4B5D-B601-0862D8081E43}">
      <dgm:prSet phldrT="[Text]"/>
      <dgm:spPr/>
      <dgm:t>
        <a:bodyPr/>
        <a:lstStyle/>
        <a:p>
          <a:r>
            <a:rPr lang="en-GB"/>
            <a:t>Simplification</a:t>
          </a:r>
        </a:p>
      </dgm:t>
    </dgm:pt>
    <dgm:pt modelId="{93761738-036C-4CC9-BEB7-693AD8A8DF29}" type="parTrans" cxnId="{968D684C-353B-451A-AA9A-8AAEBCF816F3}">
      <dgm:prSet/>
      <dgm:spPr/>
      <dgm:t>
        <a:bodyPr/>
        <a:lstStyle/>
        <a:p>
          <a:endParaRPr lang="en-GB"/>
        </a:p>
      </dgm:t>
    </dgm:pt>
    <dgm:pt modelId="{F91BF996-C544-454C-9428-982A99590B27}" type="sibTrans" cxnId="{968D684C-353B-451A-AA9A-8AAEBCF816F3}">
      <dgm:prSet/>
      <dgm:spPr/>
      <dgm:t>
        <a:bodyPr/>
        <a:lstStyle/>
        <a:p>
          <a:endParaRPr lang="en-GB"/>
        </a:p>
      </dgm:t>
    </dgm:pt>
    <dgm:pt modelId="{6FC821F9-584D-4483-A1E5-1415315752DB}">
      <dgm:prSet phldrT="[Text]"/>
      <dgm:spPr/>
      <dgm:t>
        <a:bodyPr/>
        <a:lstStyle/>
        <a:p>
          <a:r>
            <a:rPr lang="en-GB"/>
            <a:t> simplification	</a:t>
          </a:r>
        </a:p>
      </dgm:t>
    </dgm:pt>
    <dgm:pt modelId="{5408E409-8BEF-4275-948C-3C486CE14179}" type="parTrans" cxnId="{F7573C26-3148-4857-B202-A7581B8D5AA2}">
      <dgm:prSet/>
      <dgm:spPr/>
      <dgm:t>
        <a:bodyPr/>
        <a:lstStyle/>
        <a:p>
          <a:endParaRPr lang="en-GB"/>
        </a:p>
      </dgm:t>
    </dgm:pt>
    <dgm:pt modelId="{1E234150-74DF-437D-A90D-9C3BBB0C4C18}" type="sibTrans" cxnId="{F7573C26-3148-4857-B202-A7581B8D5AA2}">
      <dgm:prSet/>
      <dgm:spPr/>
      <dgm:t>
        <a:bodyPr/>
        <a:lstStyle/>
        <a:p>
          <a:endParaRPr lang="en-GB"/>
        </a:p>
      </dgm:t>
    </dgm:pt>
    <dgm:pt modelId="{D2D05F6E-BC2B-4C58-8F0A-FC267B4A13AE}">
      <dgm:prSet phldrT="[Text]"/>
      <dgm:spPr/>
      <dgm:t>
        <a:bodyPr/>
        <a:lstStyle/>
        <a:p>
          <a:r>
            <a:rPr lang="en-GB"/>
            <a:t>SYNTHESIS</a:t>
          </a:r>
        </a:p>
      </dgm:t>
    </dgm:pt>
    <dgm:pt modelId="{67D42B3B-1C51-427E-847E-E54241A3066D}" type="parTrans" cxnId="{7E922EBB-EC8C-49BA-A2E2-CDC21D0DD686}">
      <dgm:prSet/>
      <dgm:spPr/>
      <dgm:t>
        <a:bodyPr/>
        <a:lstStyle/>
        <a:p>
          <a:endParaRPr lang="en-GB"/>
        </a:p>
      </dgm:t>
    </dgm:pt>
    <dgm:pt modelId="{252FD266-37A9-4E4C-BCD4-19AB93DC2396}" type="sibTrans" cxnId="{7E922EBB-EC8C-49BA-A2E2-CDC21D0DD686}">
      <dgm:prSet/>
      <dgm:spPr/>
      <dgm:t>
        <a:bodyPr/>
        <a:lstStyle/>
        <a:p>
          <a:endParaRPr lang="en-GB"/>
        </a:p>
      </dgm:t>
    </dgm:pt>
    <dgm:pt modelId="{A65CA817-5A69-4580-AB86-B04226FA4A7E}" type="pres">
      <dgm:prSet presAssocID="{287F6613-16EE-493D-9B26-DBF7188B76D0}" presName="Name0" presStyleCnt="0">
        <dgm:presLayoutVars>
          <dgm:dir/>
          <dgm:animLvl val="lvl"/>
          <dgm:resizeHandles val="exact"/>
        </dgm:presLayoutVars>
      </dgm:prSet>
      <dgm:spPr/>
    </dgm:pt>
    <dgm:pt modelId="{A761B466-E97B-4AFE-A69A-973FBC4AA0DA}" type="pres">
      <dgm:prSet presAssocID="{D6F6060D-28A4-4B5D-B601-0862D8081E43}" presName="parTxOnly" presStyleLbl="node1" presStyleIdx="0" presStyleCnt="3" custLinFactNeighborX="-821" custLinFactNeighborY="-83768">
        <dgm:presLayoutVars>
          <dgm:chMax val="0"/>
          <dgm:chPref val="0"/>
          <dgm:bulletEnabled val="1"/>
        </dgm:presLayoutVars>
      </dgm:prSet>
      <dgm:spPr/>
    </dgm:pt>
    <dgm:pt modelId="{3FB75CE1-7E67-4B2B-9803-06AA61B27E33}" type="pres">
      <dgm:prSet presAssocID="{F91BF996-C544-454C-9428-982A99590B27}" presName="parTxOnlySpace" presStyleCnt="0"/>
      <dgm:spPr/>
    </dgm:pt>
    <dgm:pt modelId="{3CCEC78A-6495-47B0-A56C-5896641BA27E}" type="pres">
      <dgm:prSet presAssocID="{6FC821F9-584D-4483-A1E5-1415315752DB}" presName="parTxOnly" presStyleLbl="node1" presStyleIdx="1" presStyleCnt="3" custLinFactNeighborX="18828" custLinFactNeighborY="-83768">
        <dgm:presLayoutVars>
          <dgm:chMax val="0"/>
          <dgm:chPref val="0"/>
          <dgm:bulletEnabled val="1"/>
        </dgm:presLayoutVars>
      </dgm:prSet>
      <dgm:spPr/>
    </dgm:pt>
    <dgm:pt modelId="{AF23BFC0-428F-462D-89CD-8A4D8408ACA6}" type="pres">
      <dgm:prSet presAssocID="{1E234150-74DF-437D-A90D-9C3BBB0C4C18}" presName="parTxOnlySpace" presStyleCnt="0"/>
      <dgm:spPr/>
    </dgm:pt>
    <dgm:pt modelId="{048C29C6-0D87-451D-A902-210E543DBB0B}" type="pres">
      <dgm:prSet presAssocID="{D2D05F6E-BC2B-4C58-8F0A-FC267B4A13AE}" presName="parTxOnly" presStyleLbl="node1" presStyleIdx="2" presStyleCnt="3" custLinFactNeighborX="38476" custLinFactNeighborY="-83768">
        <dgm:presLayoutVars>
          <dgm:chMax val="0"/>
          <dgm:chPref val="0"/>
          <dgm:bulletEnabled val="1"/>
        </dgm:presLayoutVars>
      </dgm:prSet>
      <dgm:spPr/>
    </dgm:pt>
  </dgm:ptLst>
  <dgm:cxnLst>
    <dgm:cxn modelId="{1B27490B-6277-403D-8DF5-659EBB37CD21}" type="presOf" srcId="{D6F6060D-28A4-4B5D-B601-0862D8081E43}" destId="{A761B466-E97B-4AFE-A69A-973FBC4AA0DA}" srcOrd="0" destOrd="0" presId="urn:microsoft.com/office/officeart/2005/8/layout/chevron1"/>
    <dgm:cxn modelId="{F7573C26-3148-4857-B202-A7581B8D5AA2}" srcId="{287F6613-16EE-493D-9B26-DBF7188B76D0}" destId="{6FC821F9-584D-4483-A1E5-1415315752DB}" srcOrd="1" destOrd="0" parTransId="{5408E409-8BEF-4275-948C-3C486CE14179}" sibTransId="{1E234150-74DF-437D-A90D-9C3BBB0C4C18}"/>
    <dgm:cxn modelId="{33D9E560-B997-4F31-8B61-4023CFE916A7}" type="presOf" srcId="{287F6613-16EE-493D-9B26-DBF7188B76D0}" destId="{A65CA817-5A69-4580-AB86-B04226FA4A7E}" srcOrd="0" destOrd="0" presId="urn:microsoft.com/office/officeart/2005/8/layout/chevron1"/>
    <dgm:cxn modelId="{C619006B-E0BE-412C-8D9D-CD19D323A2C0}" type="presOf" srcId="{6FC821F9-584D-4483-A1E5-1415315752DB}" destId="{3CCEC78A-6495-47B0-A56C-5896641BA27E}" srcOrd="0" destOrd="0" presId="urn:microsoft.com/office/officeart/2005/8/layout/chevron1"/>
    <dgm:cxn modelId="{968D684C-353B-451A-AA9A-8AAEBCF816F3}" srcId="{287F6613-16EE-493D-9B26-DBF7188B76D0}" destId="{D6F6060D-28A4-4B5D-B601-0862D8081E43}" srcOrd="0" destOrd="0" parTransId="{93761738-036C-4CC9-BEB7-693AD8A8DF29}" sibTransId="{F91BF996-C544-454C-9428-982A99590B27}"/>
    <dgm:cxn modelId="{2D28F77A-0590-43E4-9BD0-59132915C7BB}" type="presOf" srcId="{D2D05F6E-BC2B-4C58-8F0A-FC267B4A13AE}" destId="{048C29C6-0D87-451D-A902-210E543DBB0B}" srcOrd="0" destOrd="0" presId="urn:microsoft.com/office/officeart/2005/8/layout/chevron1"/>
    <dgm:cxn modelId="{7E922EBB-EC8C-49BA-A2E2-CDC21D0DD686}" srcId="{287F6613-16EE-493D-9B26-DBF7188B76D0}" destId="{D2D05F6E-BC2B-4C58-8F0A-FC267B4A13AE}" srcOrd="2" destOrd="0" parTransId="{67D42B3B-1C51-427E-847E-E54241A3066D}" sibTransId="{252FD266-37A9-4E4C-BCD4-19AB93DC2396}"/>
    <dgm:cxn modelId="{02384CE3-1125-4763-96BE-AA7DEF2FFDBA}" type="presParOf" srcId="{A65CA817-5A69-4580-AB86-B04226FA4A7E}" destId="{A761B466-E97B-4AFE-A69A-973FBC4AA0DA}" srcOrd="0" destOrd="0" presId="urn:microsoft.com/office/officeart/2005/8/layout/chevron1"/>
    <dgm:cxn modelId="{22FA104C-4A91-47C4-A1EC-CF8A52812FCB}" type="presParOf" srcId="{A65CA817-5A69-4580-AB86-B04226FA4A7E}" destId="{3FB75CE1-7E67-4B2B-9803-06AA61B27E33}" srcOrd="1" destOrd="0" presId="urn:microsoft.com/office/officeart/2005/8/layout/chevron1"/>
    <dgm:cxn modelId="{B8B86872-A6FB-4254-9ECF-23666025BAB0}" type="presParOf" srcId="{A65CA817-5A69-4580-AB86-B04226FA4A7E}" destId="{3CCEC78A-6495-47B0-A56C-5896641BA27E}" srcOrd="2" destOrd="0" presId="urn:microsoft.com/office/officeart/2005/8/layout/chevron1"/>
    <dgm:cxn modelId="{B95F3FED-0CED-4DDE-B34C-7F6AA0D1039E}" type="presParOf" srcId="{A65CA817-5A69-4580-AB86-B04226FA4A7E}" destId="{AF23BFC0-428F-462D-89CD-8A4D8408ACA6}" srcOrd="3" destOrd="0" presId="urn:microsoft.com/office/officeart/2005/8/layout/chevron1"/>
    <dgm:cxn modelId="{0A16CCCA-8E95-4FD4-B357-6FC9713F8B6C}" type="presParOf" srcId="{A65CA817-5A69-4580-AB86-B04226FA4A7E}" destId="{048C29C6-0D87-451D-A902-210E543DBB0B}"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180941-1129-4FE2-A264-9A7F9F654223}" type="doc">
      <dgm:prSet loTypeId="urn:microsoft.com/office/officeart/2005/8/layout/arrow5" loCatId="relationship" qsTypeId="urn:microsoft.com/office/officeart/2005/8/quickstyle/3d1" qsCatId="3D" csTypeId="urn:microsoft.com/office/officeart/2005/8/colors/colorful3" csCatId="colorful" phldr="1"/>
      <dgm:spPr/>
      <dgm:t>
        <a:bodyPr/>
        <a:lstStyle/>
        <a:p>
          <a:endParaRPr lang="en-GB"/>
        </a:p>
      </dgm:t>
    </dgm:pt>
    <dgm:pt modelId="{5C9AEF8D-E334-4BD0-AB8E-9429BD8CBB5E}">
      <dgm:prSet phldrT="[Text]"/>
      <dgm:spPr/>
      <dgm:t>
        <a:bodyPr/>
        <a:lstStyle/>
        <a:p>
          <a:r>
            <a:rPr lang="en-GB"/>
            <a:t>Classicism</a:t>
          </a:r>
        </a:p>
      </dgm:t>
    </dgm:pt>
    <dgm:pt modelId="{8E3D5A0A-5D85-4421-860B-68893C8E5883}" type="parTrans" cxnId="{8C958D0D-8823-4525-B23A-66AEF2A7043A}">
      <dgm:prSet/>
      <dgm:spPr/>
      <dgm:t>
        <a:bodyPr/>
        <a:lstStyle/>
        <a:p>
          <a:endParaRPr lang="en-GB"/>
        </a:p>
      </dgm:t>
    </dgm:pt>
    <dgm:pt modelId="{4AB81093-2BD7-4633-BB8E-41CA089C1B96}" type="sibTrans" cxnId="{8C958D0D-8823-4525-B23A-66AEF2A7043A}">
      <dgm:prSet/>
      <dgm:spPr/>
      <dgm:t>
        <a:bodyPr/>
        <a:lstStyle/>
        <a:p>
          <a:endParaRPr lang="en-GB"/>
        </a:p>
      </dgm:t>
    </dgm:pt>
    <dgm:pt modelId="{0811D2D7-AEEE-4B91-8A2F-42392ABDD84C}">
      <dgm:prSet phldrT="[Text]"/>
      <dgm:spPr/>
      <dgm:t>
        <a:bodyPr/>
        <a:lstStyle/>
        <a:p>
          <a:r>
            <a:rPr lang="en-GB"/>
            <a:t>Positivism</a:t>
          </a:r>
        </a:p>
      </dgm:t>
    </dgm:pt>
    <dgm:pt modelId="{D982339A-6EA5-4547-93E2-514D7AB48222}" type="parTrans" cxnId="{CD1C4DC2-3BF9-4B35-A61D-9DD9FD63A83B}">
      <dgm:prSet/>
      <dgm:spPr/>
      <dgm:t>
        <a:bodyPr/>
        <a:lstStyle/>
        <a:p>
          <a:endParaRPr lang="en-GB"/>
        </a:p>
      </dgm:t>
    </dgm:pt>
    <dgm:pt modelId="{3CB08854-3CE0-44DB-9F16-48B20E71C255}" type="sibTrans" cxnId="{CD1C4DC2-3BF9-4B35-A61D-9DD9FD63A83B}">
      <dgm:prSet/>
      <dgm:spPr/>
      <dgm:t>
        <a:bodyPr/>
        <a:lstStyle/>
        <a:p>
          <a:endParaRPr lang="en-GB"/>
        </a:p>
      </dgm:t>
    </dgm:pt>
    <dgm:pt modelId="{0DAC836A-B7FF-44F3-BE2B-4BA93C71E46D}" type="pres">
      <dgm:prSet presAssocID="{5C180941-1129-4FE2-A264-9A7F9F654223}" presName="diagram" presStyleCnt="0">
        <dgm:presLayoutVars>
          <dgm:dir/>
          <dgm:resizeHandles val="exact"/>
        </dgm:presLayoutVars>
      </dgm:prSet>
      <dgm:spPr/>
    </dgm:pt>
    <dgm:pt modelId="{B5271E14-6AFE-47D9-9F87-2F0130DEAF3C}" type="pres">
      <dgm:prSet presAssocID="{5C9AEF8D-E334-4BD0-AB8E-9429BD8CBB5E}" presName="arrow" presStyleLbl="node1" presStyleIdx="0" presStyleCnt="2" custRadScaleRad="101191" custRadScaleInc="3322">
        <dgm:presLayoutVars>
          <dgm:bulletEnabled val="1"/>
        </dgm:presLayoutVars>
      </dgm:prSet>
      <dgm:spPr/>
    </dgm:pt>
    <dgm:pt modelId="{68BDD00E-29EE-4C3F-8339-A42381E3E6A6}" type="pres">
      <dgm:prSet presAssocID="{0811D2D7-AEEE-4B91-8A2F-42392ABDD84C}" presName="arrow" presStyleLbl="node1" presStyleIdx="1" presStyleCnt="2" custRadScaleRad="112191" custRadScaleInc="-2509">
        <dgm:presLayoutVars>
          <dgm:bulletEnabled val="1"/>
        </dgm:presLayoutVars>
      </dgm:prSet>
      <dgm:spPr/>
    </dgm:pt>
  </dgm:ptLst>
  <dgm:cxnLst>
    <dgm:cxn modelId="{8C958D0D-8823-4525-B23A-66AEF2A7043A}" srcId="{5C180941-1129-4FE2-A264-9A7F9F654223}" destId="{5C9AEF8D-E334-4BD0-AB8E-9429BD8CBB5E}" srcOrd="0" destOrd="0" parTransId="{8E3D5A0A-5D85-4421-860B-68893C8E5883}" sibTransId="{4AB81093-2BD7-4633-BB8E-41CA089C1B96}"/>
    <dgm:cxn modelId="{68C15E61-B0B0-4E95-804A-3D354894BEC1}" type="presOf" srcId="{5C9AEF8D-E334-4BD0-AB8E-9429BD8CBB5E}" destId="{B5271E14-6AFE-47D9-9F87-2F0130DEAF3C}" srcOrd="0" destOrd="0" presId="urn:microsoft.com/office/officeart/2005/8/layout/arrow5"/>
    <dgm:cxn modelId="{3C0F1B6D-4246-4549-8406-11288B5F1DFF}" type="presOf" srcId="{5C180941-1129-4FE2-A264-9A7F9F654223}" destId="{0DAC836A-B7FF-44F3-BE2B-4BA93C71E46D}" srcOrd="0" destOrd="0" presId="urn:microsoft.com/office/officeart/2005/8/layout/arrow5"/>
    <dgm:cxn modelId="{5A19F986-64E0-405F-97B8-5CC9654B2310}" type="presOf" srcId="{0811D2D7-AEEE-4B91-8A2F-42392ABDD84C}" destId="{68BDD00E-29EE-4C3F-8339-A42381E3E6A6}" srcOrd="0" destOrd="0" presId="urn:microsoft.com/office/officeart/2005/8/layout/arrow5"/>
    <dgm:cxn modelId="{CD1C4DC2-3BF9-4B35-A61D-9DD9FD63A83B}" srcId="{5C180941-1129-4FE2-A264-9A7F9F654223}" destId="{0811D2D7-AEEE-4B91-8A2F-42392ABDD84C}" srcOrd="1" destOrd="0" parTransId="{D982339A-6EA5-4547-93E2-514D7AB48222}" sibTransId="{3CB08854-3CE0-44DB-9F16-48B20E71C255}"/>
    <dgm:cxn modelId="{4561D173-35F2-48D6-8EBA-BF2F922853F9}" type="presParOf" srcId="{0DAC836A-B7FF-44F3-BE2B-4BA93C71E46D}" destId="{B5271E14-6AFE-47D9-9F87-2F0130DEAF3C}" srcOrd="0" destOrd="0" presId="urn:microsoft.com/office/officeart/2005/8/layout/arrow5"/>
    <dgm:cxn modelId="{0048FAFA-45E2-490F-9976-02440FD1D294}" type="presParOf" srcId="{0DAC836A-B7FF-44F3-BE2B-4BA93C71E46D}" destId="{68BDD00E-29EE-4C3F-8339-A42381E3E6A6}"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80CF93-512D-4A53-88C4-126D31C16D5B}" type="doc">
      <dgm:prSet loTypeId="urn:microsoft.com/office/officeart/2005/8/layout/default" loCatId="list" qsTypeId="urn:microsoft.com/office/officeart/2005/8/quickstyle/simple2" qsCatId="simple" csTypeId="urn:microsoft.com/office/officeart/2005/8/colors/accent0_3" csCatId="mainScheme"/>
      <dgm:spPr/>
      <dgm:t>
        <a:bodyPr/>
        <a:lstStyle/>
        <a:p>
          <a:endParaRPr lang="en-US"/>
        </a:p>
      </dgm:t>
    </dgm:pt>
    <dgm:pt modelId="{04611422-9E46-48A2-957E-59B4EC0692ED}">
      <dgm:prSet/>
      <dgm:spPr/>
      <dgm:t>
        <a:bodyPr/>
        <a:lstStyle/>
        <a:p>
          <a:r>
            <a:rPr lang="en-US" b="1"/>
            <a:t>Crime was an act carried out by a rational human being</a:t>
          </a:r>
          <a:endParaRPr lang="en-US"/>
        </a:p>
      </dgm:t>
    </dgm:pt>
    <dgm:pt modelId="{9BA9ABC3-128E-44E1-9B2E-33E76E858CE7}" type="parTrans" cxnId="{9D58B68A-2816-4ECE-B76F-600BD8EF71C1}">
      <dgm:prSet/>
      <dgm:spPr/>
      <dgm:t>
        <a:bodyPr/>
        <a:lstStyle/>
        <a:p>
          <a:endParaRPr lang="en-US"/>
        </a:p>
      </dgm:t>
    </dgm:pt>
    <dgm:pt modelId="{8B4084CF-4DE6-4932-954C-ED569B18C49B}" type="sibTrans" cxnId="{9D58B68A-2816-4ECE-B76F-600BD8EF71C1}">
      <dgm:prSet/>
      <dgm:spPr/>
      <dgm:t>
        <a:bodyPr/>
        <a:lstStyle/>
        <a:p>
          <a:endParaRPr lang="en-US"/>
        </a:p>
      </dgm:t>
    </dgm:pt>
    <dgm:pt modelId="{F9AE936E-10B6-4AD1-BABB-29D6F60628FD}">
      <dgm:prSet/>
      <dgm:spPr/>
      <dgm:t>
        <a:bodyPr/>
        <a:lstStyle/>
        <a:p>
          <a:r>
            <a:rPr lang="en-US"/>
            <a:t>Main aim of state intervention was </a:t>
          </a:r>
          <a:r>
            <a:rPr lang="en-US" b="1"/>
            <a:t>deterrence</a:t>
          </a:r>
          <a:endParaRPr lang="en-US"/>
        </a:p>
      </dgm:t>
    </dgm:pt>
    <dgm:pt modelId="{D550D769-C4FF-4593-BB20-635F90643AA5}" type="parTrans" cxnId="{FA4EF600-5775-4BF1-A728-998D535E3D65}">
      <dgm:prSet/>
      <dgm:spPr/>
      <dgm:t>
        <a:bodyPr/>
        <a:lstStyle/>
        <a:p>
          <a:endParaRPr lang="en-US"/>
        </a:p>
      </dgm:t>
    </dgm:pt>
    <dgm:pt modelId="{6304BBA3-0495-47F9-B914-2AC987186574}" type="sibTrans" cxnId="{FA4EF600-5775-4BF1-A728-998D535E3D65}">
      <dgm:prSet/>
      <dgm:spPr/>
      <dgm:t>
        <a:bodyPr/>
        <a:lstStyle/>
        <a:p>
          <a:endParaRPr lang="en-US"/>
        </a:p>
      </dgm:t>
    </dgm:pt>
    <dgm:pt modelId="{1A1642DE-DDE6-447D-AB12-5865A3061FE9}">
      <dgm:prSet/>
      <dgm:spPr/>
      <dgm:t>
        <a:bodyPr/>
        <a:lstStyle/>
        <a:p>
          <a:r>
            <a:rPr lang="en-US"/>
            <a:t>Responses to crime should be </a:t>
          </a:r>
          <a:r>
            <a:rPr lang="en-US" b="1"/>
            <a:t>consistent</a:t>
          </a:r>
          <a:endParaRPr lang="en-US"/>
        </a:p>
      </dgm:t>
    </dgm:pt>
    <dgm:pt modelId="{1CEE66A8-2CCE-480B-9E0F-FA56CDA53E07}" type="parTrans" cxnId="{D1F8888C-9685-463D-B65E-379C5C3DA45D}">
      <dgm:prSet/>
      <dgm:spPr/>
      <dgm:t>
        <a:bodyPr/>
        <a:lstStyle/>
        <a:p>
          <a:endParaRPr lang="en-US"/>
        </a:p>
      </dgm:t>
    </dgm:pt>
    <dgm:pt modelId="{03398AA1-25D5-4D11-863B-14CA81F61422}" type="sibTrans" cxnId="{D1F8888C-9685-463D-B65E-379C5C3DA45D}">
      <dgm:prSet/>
      <dgm:spPr/>
      <dgm:t>
        <a:bodyPr/>
        <a:lstStyle/>
        <a:p>
          <a:endParaRPr lang="en-US"/>
        </a:p>
      </dgm:t>
    </dgm:pt>
    <dgm:pt modelId="{171FC0E0-1350-4B73-A9C5-E1BA86E96808}">
      <dgm:prSet/>
      <dgm:spPr/>
      <dgm:t>
        <a:bodyPr/>
        <a:lstStyle/>
        <a:p>
          <a:r>
            <a:rPr lang="en-US" b="1"/>
            <a:t>Discretion</a:t>
          </a:r>
          <a:r>
            <a:rPr lang="en-US"/>
            <a:t> of professionals (judges and Magistrates) should be restricted</a:t>
          </a:r>
        </a:p>
      </dgm:t>
    </dgm:pt>
    <dgm:pt modelId="{C7B59FE2-67CA-481A-8020-4A3FB7005225}" type="parTrans" cxnId="{B6333E9B-980C-422B-B945-64D9EA1CC95B}">
      <dgm:prSet/>
      <dgm:spPr/>
      <dgm:t>
        <a:bodyPr/>
        <a:lstStyle/>
        <a:p>
          <a:endParaRPr lang="en-US"/>
        </a:p>
      </dgm:t>
    </dgm:pt>
    <dgm:pt modelId="{A0D6726B-DA3C-4F1F-B137-019C748F58E4}" type="sibTrans" cxnId="{B6333E9B-980C-422B-B945-64D9EA1CC95B}">
      <dgm:prSet/>
      <dgm:spPr/>
      <dgm:t>
        <a:bodyPr/>
        <a:lstStyle/>
        <a:p>
          <a:endParaRPr lang="en-US"/>
        </a:p>
      </dgm:t>
    </dgm:pt>
    <dgm:pt modelId="{193C7980-2800-44A0-93ED-88762F4F04E3}" type="pres">
      <dgm:prSet presAssocID="{A280CF93-512D-4A53-88C4-126D31C16D5B}" presName="diagram" presStyleCnt="0">
        <dgm:presLayoutVars>
          <dgm:dir/>
          <dgm:resizeHandles val="exact"/>
        </dgm:presLayoutVars>
      </dgm:prSet>
      <dgm:spPr/>
    </dgm:pt>
    <dgm:pt modelId="{02059752-6113-4BD1-B1DB-EAF7A0A1EF54}" type="pres">
      <dgm:prSet presAssocID="{04611422-9E46-48A2-957E-59B4EC0692ED}" presName="node" presStyleLbl="node1" presStyleIdx="0" presStyleCnt="4">
        <dgm:presLayoutVars>
          <dgm:bulletEnabled val="1"/>
        </dgm:presLayoutVars>
      </dgm:prSet>
      <dgm:spPr/>
    </dgm:pt>
    <dgm:pt modelId="{B67F6CA6-BAEC-4203-90DC-800D9C43BEEC}" type="pres">
      <dgm:prSet presAssocID="{8B4084CF-4DE6-4932-954C-ED569B18C49B}" presName="sibTrans" presStyleCnt="0"/>
      <dgm:spPr/>
    </dgm:pt>
    <dgm:pt modelId="{66675915-0B51-4996-A3D1-B8C9FF2F015D}" type="pres">
      <dgm:prSet presAssocID="{F9AE936E-10B6-4AD1-BABB-29D6F60628FD}" presName="node" presStyleLbl="node1" presStyleIdx="1" presStyleCnt="4">
        <dgm:presLayoutVars>
          <dgm:bulletEnabled val="1"/>
        </dgm:presLayoutVars>
      </dgm:prSet>
      <dgm:spPr/>
    </dgm:pt>
    <dgm:pt modelId="{87BE0846-332C-41C0-BF3F-B3DCFF4F2058}" type="pres">
      <dgm:prSet presAssocID="{6304BBA3-0495-47F9-B914-2AC987186574}" presName="sibTrans" presStyleCnt="0"/>
      <dgm:spPr/>
    </dgm:pt>
    <dgm:pt modelId="{BB292267-C78B-4C3E-936A-7E450E9ED03E}" type="pres">
      <dgm:prSet presAssocID="{1A1642DE-DDE6-447D-AB12-5865A3061FE9}" presName="node" presStyleLbl="node1" presStyleIdx="2" presStyleCnt="4">
        <dgm:presLayoutVars>
          <dgm:bulletEnabled val="1"/>
        </dgm:presLayoutVars>
      </dgm:prSet>
      <dgm:spPr/>
    </dgm:pt>
    <dgm:pt modelId="{B87E78ED-371C-4652-95B0-488EAF2BE0D0}" type="pres">
      <dgm:prSet presAssocID="{03398AA1-25D5-4D11-863B-14CA81F61422}" presName="sibTrans" presStyleCnt="0"/>
      <dgm:spPr/>
    </dgm:pt>
    <dgm:pt modelId="{62A8862A-35AB-4131-A497-C821D4B0E23A}" type="pres">
      <dgm:prSet presAssocID="{171FC0E0-1350-4B73-A9C5-E1BA86E96808}" presName="node" presStyleLbl="node1" presStyleIdx="3" presStyleCnt="4">
        <dgm:presLayoutVars>
          <dgm:bulletEnabled val="1"/>
        </dgm:presLayoutVars>
      </dgm:prSet>
      <dgm:spPr/>
    </dgm:pt>
  </dgm:ptLst>
  <dgm:cxnLst>
    <dgm:cxn modelId="{FA4EF600-5775-4BF1-A728-998D535E3D65}" srcId="{A280CF93-512D-4A53-88C4-126D31C16D5B}" destId="{F9AE936E-10B6-4AD1-BABB-29D6F60628FD}" srcOrd="1" destOrd="0" parTransId="{D550D769-C4FF-4593-BB20-635F90643AA5}" sibTransId="{6304BBA3-0495-47F9-B914-2AC987186574}"/>
    <dgm:cxn modelId="{B09C6808-9F68-4D67-85F5-07E2FE56D798}" type="presOf" srcId="{A280CF93-512D-4A53-88C4-126D31C16D5B}" destId="{193C7980-2800-44A0-93ED-88762F4F04E3}" srcOrd="0" destOrd="0" presId="urn:microsoft.com/office/officeart/2005/8/layout/default"/>
    <dgm:cxn modelId="{B0D5621E-A2B8-441A-90B7-7F8573B7DC86}" type="presOf" srcId="{1A1642DE-DDE6-447D-AB12-5865A3061FE9}" destId="{BB292267-C78B-4C3E-936A-7E450E9ED03E}" srcOrd="0" destOrd="0" presId="urn:microsoft.com/office/officeart/2005/8/layout/default"/>
    <dgm:cxn modelId="{97F0443A-A4DD-4011-9567-F69330C761AB}" type="presOf" srcId="{171FC0E0-1350-4B73-A9C5-E1BA86E96808}" destId="{62A8862A-35AB-4131-A497-C821D4B0E23A}" srcOrd="0" destOrd="0" presId="urn:microsoft.com/office/officeart/2005/8/layout/default"/>
    <dgm:cxn modelId="{9D58B68A-2816-4ECE-B76F-600BD8EF71C1}" srcId="{A280CF93-512D-4A53-88C4-126D31C16D5B}" destId="{04611422-9E46-48A2-957E-59B4EC0692ED}" srcOrd="0" destOrd="0" parTransId="{9BA9ABC3-128E-44E1-9B2E-33E76E858CE7}" sibTransId="{8B4084CF-4DE6-4932-954C-ED569B18C49B}"/>
    <dgm:cxn modelId="{D1F8888C-9685-463D-B65E-379C5C3DA45D}" srcId="{A280CF93-512D-4A53-88C4-126D31C16D5B}" destId="{1A1642DE-DDE6-447D-AB12-5865A3061FE9}" srcOrd="2" destOrd="0" parTransId="{1CEE66A8-2CCE-480B-9E0F-FA56CDA53E07}" sibTransId="{03398AA1-25D5-4D11-863B-14CA81F61422}"/>
    <dgm:cxn modelId="{B6333E9B-980C-422B-B945-64D9EA1CC95B}" srcId="{A280CF93-512D-4A53-88C4-126D31C16D5B}" destId="{171FC0E0-1350-4B73-A9C5-E1BA86E96808}" srcOrd="3" destOrd="0" parTransId="{C7B59FE2-67CA-481A-8020-4A3FB7005225}" sibTransId="{A0D6726B-DA3C-4F1F-B137-019C748F58E4}"/>
    <dgm:cxn modelId="{E9A49CB0-5B12-4C02-9A1A-F114D4EC6357}" type="presOf" srcId="{F9AE936E-10B6-4AD1-BABB-29D6F60628FD}" destId="{66675915-0B51-4996-A3D1-B8C9FF2F015D}" srcOrd="0" destOrd="0" presId="urn:microsoft.com/office/officeart/2005/8/layout/default"/>
    <dgm:cxn modelId="{86BB62FF-712A-46AF-9FE2-596AC5409DB1}" type="presOf" srcId="{04611422-9E46-48A2-957E-59B4EC0692ED}" destId="{02059752-6113-4BD1-B1DB-EAF7A0A1EF54}" srcOrd="0" destOrd="0" presId="urn:microsoft.com/office/officeart/2005/8/layout/default"/>
    <dgm:cxn modelId="{5ABE4D97-DFE8-4251-B19A-C8382E1EC22B}" type="presParOf" srcId="{193C7980-2800-44A0-93ED-88762F4F04E3}" destId="{02059752-6113-4BD1-B1DB-EAF7A0A1EF54}" srcOrd="0" destOrd="0" presId="urn:microsoft.com/office/officeart/2005/8/layout/default"/>
    <dgm:cxn modelId="{253CF7B0-5453-4DAF-B787-49D4B9F055EA}" type="presParOf" srcId="{193C7980-2800-44A0-93ED-88762F4F04E3}" destId="{B67F6CA6-BAEC-4203-90DC-800D9C43BEEC}" srcOrd="1" destOrd="0" presId="urn:microsoft.com/office/officeart/2005/8/layout/default"/>
    <dgm:cxn modelId="{B30CF1A9-8166-4D6A-A3B6-45BCE98401B5}" type="presParOf" srcId="{193C7980-2800-44A0-93ED-88762F4F04E3}" destId="{66675915-0B51-4996-A3D1-B8C9FF2F015D}" srcOrd="2" destOrd="0" presId="urn:microsoft.com/office/officeart/2005/8/layout/default"/>
    <dgm:cxn modelId="{C38B6AB3-931C-4F24-9335-1917E78D8AA3}" type="presParOf" srcId="{193C7980-2800-44A0-93ED-88762F4F04E3}" destId="{87BE0846-332C-41C0-BF3F-B3DCFF4F2058}" srcOrd="3" destOrd="0" presId="urn:microsoft.com/office/officeart/2005/8/layout/default"/>
    <dgm:cxn modelId="{91A8DB5B-3FDE-4E0B-AEF4-180951B9F2BA}" type="presParOf" srcId="{193C7980-2800-44A0-93ED-88762F4F04E3}" destId="{BB292267-C78B-4C3E-936A-7E450E9ED03E}" srcOrd="4" destOrd="0" presId="urn:microsoft.com/office/officeart/2005/8/layout/default"/>
    <dgm:cxn modelId="{8F4EE21D-2630-46F4-BB28-E3F231CA4225}" type="presParOf" srcId="{193C7980-2800-44A0-93ED-88762F4F04E3}" destId="{B87E78ED-371C-4652-95B0-488EAF2BE0D0}" srcOrd="5" destOrd="0" presId="urn:microsoft.com/office/officeart/2005/8/layout/default"/>
    <dgm:cxn modelId="{DBA2A63F-334A-4861-9FCC-61640CB1B84C}" type="presParOf" srcId="{193C7980-2800-44A0-93ED-88762F4F04E3}" destId="{62A8862A-35AB-4131-A497-C821D4B0E23A}"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3E40D1-14EE-47C3-B873-4F0D7375499F}"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22EA5C7-5E40-4BF2-80AD-050FDE64F31F}">
      <dgm:prSet custT="1"/>
      <dgm:spPr/>
      <dgm:t>
        <a:bodyPr/>
        <a:lstStyle/>
        <a:p>
          <a:r>
            <a:rPr lang="en-GB" sz="2400" b="1" dirty="0"/>
            <a:t>Significant impact on criminological theory</a:t>
          </a:r>
          <a:endParaRPr lang="en-US" sz="2400" dirty="0"/>
        </a:p>
      </dgm:t>
    </dgm:pt>
    <dgm:pt modelId="{B252B6A0-2085-4D0E-87CD-6EDF1143CC91}" type="parTrans" cxnId="{F6EC6362-87FD-4FAA-B6EA-E391AD04D927}">
      <dgm:prSet/>
      <dgm:spPr/>
      <dgm:t>
        <a:bodyPr/>
        <a:lstStyle/>
        <a:p>
          <a:endParaRPr lang="en-US"/>
        </a:p>
      </dgm:t>
    </dgm:pt>
    <dgm:pt modelId="{6EE1DB92-67AD-4302-8110-B884C5366FE8}" type="sibTrans" cxnId="{F6EC6362-87FD-4FAA-B6EA-E391AD04D927}">
      <dgm:prSet/>
      <dgm:spPr/>
      <dgm:t>
        <a:bodyPr/>
        <a:lstStyle/>
        <a:p>
          <a:endParaRPr lang="en-US"/>
        </a:p>
      </dgm:t>
    </dgm:pt>
    <dgm:pt modelId="{68E695D5-B597-47B9-808D-AF9EA35CE79C}">
      <dgm:prSet custT="1"/>
      <dgm:spPr/>
      <dgm:t>
        <a:bodyPr/>
        <a:lstStyle/>
        <a:p>
          <a:r>
            <a:rPr lang="en-GB" sz="2400" b="1" dirty="0"/>
            <a:t>Even greater impact on criminal justice practice</a:t>
          </a:r>
          <a:endParaRPr lang="en-US" sz="2400" dirty="0"/>
        </a:p>
      </dgm:t>
    </dgm:pt>
    <dgm:pt modelId="{B3E6BD02-2C9E-44EF-A1D1-D7AFECC909FE}" type="parTrans" cxnId="{0490A304-0645-4493-A05B-7C24416FFF05}">
      <dgm:prSet/>
      <dgm:spPr/>
      <dgm:t>
        <a:bodyPr/>
        <a:lstStyle/>
        <a:p>
          <a:endParaRPr lang="en-US"/>
        </a:p>
      </dgm:t>
    </dgm:pt>
    <dgm:pt modelId="{2A7EFEFB-EE87-4497-A210-80CDE008B552}" type="sibTrans" cxnId="{0490A304-0645-4493-A05B-7C24416FFF05}">
      <dgm:prSet/>
      <dgm:spPr/>
      <dgm:t>
        <a:bodyPr/>
        <a:lstStyle/>
        <a:p>
          <a:endParaRPr lang="en-US"/>
        </a:p>
      </dgm:t>
    </dgm:pt>
    <dgm:pt modelId="{7DEA7621-2841-49DE-B3DF-5101AB130E44}">
      <dgm:prSet custT="1"/>
      <dgm:spPr/>
      <dgm:t>
        <a:bodyPr/>
        <a:lstStyle/>
        <a:p>
          <a:r>
            <a:rPr lang="en-GB" sz="1600" dirty="0"/>
            <a:t>e.g. ideas such as punishments being appropriate to the nature of the crime have formed a basis for modern criminal justice systems throughout the world.</a:t>
          </a:r>
          <a:endParaRPr lang="en-US" sz="1600" dirty="0"/>
        </a:p>
      </dgm:t>
    </dgm:pt>
    <dgm:pt modelId="{048CD7DD-E092-4247-BFD8-F765E8D9A5E0}" type="parTrans" cxnId="{41D89D3D-CF23-4B1D-B2B8-88806A7D747D}">
      <dgm:prSet/>
      <dgm:spPr/>
      <dgm:t>
        <a:bodyPr/>
        <a:lstStyle/>
        <a:p>
          <a:endParaRPr lang="en-US"/>
        </a:p>
      </dgm:t>
    </dgm:pt>
    <dgm:pt modelId="{B3464007-B8AB-49E4-8B28-143CD0FDE481}" type="sibTrans" cxnId="{41D89D3D-CF23-4B1D-B2B8-88806A7D747D}">
      <dgm:prSet/>
      <dgm:spPr/>
      <dgm:t>
        <a:bodyPr/>
        <a:lstStyle/>
        <a:p>
          <a:endParaRPr lang="en-US"/>
        </a:p>
      </dgm:t>
    </dgm:pt>
    <dgm:pt modelId="{52078D1B-3EC8-4DFB-BFFA-DDFE168CEA84}">
      <dgm:prSet custT="1"/>
      <dgm:spPr/>
      <dgm:t>
        <a:bodyPr/>
        <a:lstStyle/>
        <a:p>
          <a:r>
            <a:rPr lang="en-GB" sz="2000" dirty="0"/>
            <a:t>Classicism is commonly reflected in processes surrounding deterrence</a:t>
          </a:r>
          <a:r>
            <a:rPr lang="en-GB" sz="1800" dirty="0"/>
            <a:t>.</a:t>
          </a:r>
          <a:endParaRPr lang="en-US" sz="1800" dirty="0"/>
        </a:p>
      </dgm:t>
    </dgm:pt>
    <dgm:pt modelId="{D532EE0E-EAB7-4691-AF11-43509D6C1F40}" type="parTrans" cxnId="{504C1B48-A874-494D-91D0-163775CFEE85}">
      <dgm:prSet/>
      <dgm:spPr/>
      <dgm:t>
        <a:bodyPr/>
        <a:lstStyle/>
        <a:p>
          <a:endParaRPr lang="en-US"/>
        </a:p>
      </dgm:t>
    </dgm:pt>
    <dgm:pt modelId="{50CB1204-A5B5-4F81-85DE-FBAD78257596}" type="sibTrans" cxnId="{504C1B48-A874-494D-91D0-163775CFEE85}">
      <dgm:prSet/>
      <dgm:spPr/>
      <dgm:t>
        <a:bodyPr/>
        <a:lstStyle/>
        <a:p>
          <a:endParaRPr lang="en-US"/>
        </a:p>
      </dgm:t>
    </dgm:pt>
    <dgm:pt modelId="{CCFA987F-387D-4C0A-9939-D8DAA40C0DDF}" type="pres">
      <dgm:prSet presAssocID="{B33E40D1-14EE-47C3-B873-4F0D7375499F}" presName="hierChild1" presStyleCnt="0">
        <dgm:presLayoutVars>
          <dgm:chPref val="1"/>
          <dgm:dir/>
          <dgm:animOne val="branch"/>
          <dgm:animLvl val="lvl"/>
          <dgm:resizeHandles/>
        </dgm:presLayoutVars>
      </dgm:prSet>
      <dgm:spPr/>
    </dgm:pt>
    <dgm:pt modelId="{35661D99-DDEC-4894-8B4A-E6BE85231DA6}" type="pres">
      <dgm:prSet presAssocID="{722EA5C7-5E40-4BF2-80AD-050FDE64F31F}" presName="hierRoot1" presStyleCnt="0"/>
      <dgm:spPr/>
    </dgm:pt>
    <dgm:pt modelId="{4E0C708C-6802-4588-9187-726CC4AC6B66}" type="pres">
      <dgm:prSet presAssocID="{722EA5C7-5E40-4BF2-80AD-050FDE64F31F}" presName="composite" presStyleCnt="0"/>
      <dgm:spPr/>
    </dgm:pt>
    <dgm:pt modelId="{67A6A7F9-A41F-4C3F-92F0-CE0999F98D5E}" type="pres">
      <dgm:prSet presAssocID="{722EA5C7-5E40-4BF2-80AD-050FDE64F31F}" presName="background" presStyleLbl="node0" presStyleIdx="0" presStyleCnt="4"/>
      <dgm:spPr/>
    </dgm:pt>
    <dgm:pt modelId="{22277D40-3FEA-4557-9115-8CC9FEE572F8}" type="pres">
      <dgm:prSet presAssocID="{722EA5C7-5E40-4BF2-80AD-050FDE64F31F}" presName="text" presStyleLbl="fgAcc0" presStyleIdx="0" presStyleCnt="4">
        <dgm:presLayoutVars>
          <dgm:chPref val="3"/>
        </dgm:presLayoutVars>
      </dgm:prSet>
      <dgm:spPr/>
    </dgm:pt>
    <dgm:pt modelId="{6BCCF57E-52C8-49E7-ABC9-ED420A89CF84}" type="pres">
      <dgm:prSet presAssocID="{722EA5C7-5E40-4BF2-80AD-050FDE64F31F}" presName="hierChild2" presStyleCnt="0"/>
      <dgm:spPr/>
    </dgm:pt>
    <dgm:pt modelId="{3AA5FD8F-D9F8-4E74-AEB4-660C0B7ADEB7}" type="pres">
      <dgm:prSet presAssocID="{68E695D5-B597-47B9-808D-AF9EA35CE79C}" presName="hierRoot1" presStyleCnt="0"/>
      <dgm:spPr/>
    </dgm:pt>
    <dgm:pt modelId="{1D45C518-5D71-4691-B1F1-CCCFBB6BE23D}" type="pres">
      <dgm:prSet presAssocID="{68E695D5-B597-47B9-808D-AF9EA35CE79C}" presName="composite" presStyleCnt="0"/>
      <dgm:spPr/>
    </dgm:pt>
    <dgm:pt modelId="{5409B291-1405-41BB-94F3-F1C7F33EF503}" type="pres">
      <dgm:prSet presAssocID="{68E695D5-B597-47B9-808D-AF9EA35CE79C}" presName="background" presStyleLbl="node0" presStyleIdx="1" presStyleCnt="4"/>
      <dgm:spPr/>
    </dgm:pt>
    <dgm:pt modelId="{DC655C4D-E3F6-451D-B928-4F5414A4BFEA}" type="pres">
      <dgm:prSet presAssocID="{68E695D5-B597-47B9-808D-AF9EA35CE79C}" presName="text" presStyleLbl="fgAcc0" presStyleIdx="1" presStyleCnt="4">
        <dgm:presLayoutVars>
          <dgm:chPref val="3"/>
        </dgm:presLayoutVars>
      </dgm:prSet>
      <dgm:spPr/>
    </dgm:pt>
    <dgm:pt modelId="{2C5F0A94-F128-4F7B-831A-4AA491582AE5}" type="pres">
      <dgm:prSet presAssocID="{68E695D5-B597-47B9-808D-AF9EA35CE79C}" presName="hierChild2" presStyleCnt="0"/>
      <dgm:spPr/>
    </dgm:pt>
    <dgm:pt modelId="{9C94BA0C-CA52-463E-AB95-EE0E11BAA98B}" type="pres">
      <dgm:prSet presAssocID="{7DEA7621-2841-49DE-B3DF-5101AB130E44}" presName="hierRoot1" presStyleCnt="0"/>
      <dgm:spPr/>
    </dgm:pt>
    <dgm:pt modelId="{1C5302B7-61C7-44FF-95D0-035A25C04273}" type="pres">
      <dgm:prSet presAssocID="{7DEA7621-2841-49DE-B3DF-5101AB130E44}" presName="composite" presStyleCnt="0"/>
      <dgm:spPr/>
    </dgm:pt>
    <dgm:pt modelId="{EF5AD18A-5B4D-47C4-AC07-44569EF86228}" type="pres">
      <dgm:prSet presAssocID="{7DEA7621-2841-49DE-B3DF-5101AB130E44}" presName="background" presStyleLbl="node0" presStyleIdx="2" presStyleCnt="4"/>
      <dgm:spPr/>
    </dgm:pt>
    <dgm:pt modelId="{49BD7936-A090-4D7A-8B30-523BEB21F11B}" type="pres">
      <dgm:prSet presAssocID="{7DEA7621-2841-49DE-B3DF-5101AB130E44}" presName="text" presStyleLbl="fgAcc0" presStyleIdx="2" presStyleCnt="4">
        <dgm:presLayoutVars>
          <dgm:chPref val="3"/>
        </dgm:presLayoutVars>
      </dgm:prSet>
      <dgm:spPr/>
    </dgm:pt>
    <dgm:pt modelId="{D9595807-A8DA-4047-A62D-D228AE9D0EBE}" type="pres">
      <dgm:prSet presAssocID="{7DEA7621-2841-49DE-B3DF-5101AB130E44}" presName="hierChild2" presStyleCnt="0"/>
      <dgm:spPr/>
    </dgm:pt>
    <dgm:pt modelId="{DB8E2AB5-06D8-412B-BA53-096BE0B40E5D}" type="pres">
      <dgm:prSet presAssocID="{52078D1B-3EC8-4DFB-BFFA-DDFE168CEA84}" presName="hierRoot1" presStyleCnt="0"/>
      <dgm:spPr/>
    </dgm:pt>
    <dgm:pt modelId="{0C58147B-9ABB-4E13-A219-1EF3B2C73AA7}" type="pres">
      <dgm:prSet presAssocID="{52078D1B-3EC8-4DFB-BFFA-DDFE168CEA84}" presName="composite" presStyleCnt="0"/>
      <dgm:spPr/>
    </dgm:pt>
    <dgm:pt modelId="{CA85A027-D839-4485-B224-8CE247F713AA}" type="pres">
      <dgm:prSet presAssocID="{52078D1B-3EC8-4DFB-BFFA-DDFE168CEA84}" presName="background" presStyleLbl="node0" presStyleIdx="3" presStyleCnt="4"/>
      <dgm:spPr/>
    </dgm:pt>
    <dgm:pt modelId="{8BAEF61A-393C-4E92-8B47-1C99EEF65120}" type="pres">
      <dgm:prSet presAssocID="{52078D1B-3EC8-4DFB-BFFA-DDFE168CEA84}" presName="text" presStyleLbl="fgAcc0" presStyleIdx="3" presStyleCnt="4">
        <dgm:presLayoutVars>
          <dgm:chPref val="3"/>
        </dgm:presLayoutVars>
      </dgm:prSet>
      <dgm:spPr/>
    </dgm:pt>
    <dgm:pt modelId="{5B583B44-4395-4589-920D-2BBC19A6429A}" type="pres">
      <dgm:prSet presAssocID="{52078D1B-3EC8-4DFB-BFFA-DDFE168CEA84}" presName="hierChild2" presStyleCnt="0"/>
      <dgm:spPr/>
    </dgm:pt>
  </dgm:ptLst>
  <dgm:cxnLst>
    <dgm:cxn modelId="{0490A304-0645-4493-A05B-7C24416FFF05}" srcId="{B33E40D1-14EE-47C3-B873-4F0D7375499F}" destId="{68E695D5-B597-47B9-808D-AF9EA35CE79C}" srcOrd="1" destOrd="0" parTransId="{B3E6BD02-2C9E-44EF-A1D1-D7AFECC909FE}" sibTransId="{2A7EFEFB-EE87-4497-A210-80CDE008B552}"/>
    <dgm:cxn modelId="{096F1222-525D-48B4-B3FF-17EC58FE02B9}" type="presOf" srcId="{7DEA7621-2841-49DE-B3DF-5101AB130E44}" destId="{49BD7936-A090-4D7A-8B30-523BEB21F11B}" srcOrd="0" destOrd="0" presId="urn:microsoft.com/office/officeart/2005/8/layout/hierarchy1"/>
    <dgm:cxn modelId="{582F0F30-0E41-4839-BAB2-44551E1B1128}" type="presOf" srcId="{722EA5C7-5E40-4BF2-80AD-050FDE64F31F}" destId="{22277D40-3FEA-4557-9115-8CC9FEE572F8}" srcOrd="0" destOrd="0" presId="urn:microsoft.com/office/officeart/2005/8/layout/hierarchy1"/>
    <dgm:cxn modelId="{41D89D3D-CF23-4B1D-B2B8-88806A7D747D}" srcId="{B33E40D1-14EE-47C3-B873-4F0D7375499F}" destId="{7DEA7621-2841-49DE-B3DF-5101AB130E44}" srcOrd="2" destOrd="0" parTransId="{048CD7DD-E092-4247-BFD8-F765E8D9A5E0}" sibTransId="{B3464007-B8AB-49E4-8B28-143CD0FDE481}"/>
    <dgm:cxn modelId="{F6EC6362-87FD-4FAA-B6EA-E391AD04D927}" srcId="{B33E40D1-14EE-47C3-B873-4F0D7375499F}" destId="{722EA5C7-5E40-4BF2-80AD-050FDE64F31F}" srcOrd="0" destOrd="0" parTransId="{B252B6A0-2085-4D0E-87CD-6EDF1143CC91}" sibTransId="{6EE1DB92-67AD-4302-8110-B884C5366FE8}"/>
    <dgm:cxn modelId="{53062146-44D8-4003-96E2-C986FBD4CC1A}" type="presOf" srcId="{B33E40D1-14EE-47C3-B873-4F0D7375499F}" destId="{CCFA987F-387D-4C0A-9939-D8DAA40C0DDF}" srcOrd="0" destOrd="0" presId="urn:microsoft.com/office/officeart/2005/8/layout/hierarchy1"/>
    <dgm:cxn modelId="{504C1B48-A874-494D-91D0-163775CFEE85}" srcId="{B33E40D1-14EE-47C3-B873-4F0D7375499F}" destId="{52078D1B-3EC8-4DFB-BFFA-DDFE168CEA84}" srcOrd="3" destOrd="0" parTransId="{D532EE0E-EAB7-4691-AF11-43509D6C1F40}" sibTransId="{50CB1204-A5B5-4F81-85DE-FBAD78257596}"/>
    <dgm:cxn modelId="{4765234A-5C4E-4590-AD7C-B5E9F31888EA}" type="presOf" srcId="{68E695D5-B597-47B9-808D-AF9EA35CE79C}" destId="{DC655C4D-E3F6-451D-B928-4F5414A4BFEA}" srcOrd="0" destOrd="0" presId="urn:microsoft.com/office/officeart/2005/8/layout/hierarchy1"/>
    <dgm:cxn modelId="{BA688B84-591F-4816-9306-443B8E1BAA54}" type="presOf" srcId="{52078D1B-3EC8-4DFB-BFFA-DDFE168CEA84}" destId="{8BAEF61A-393C-4E92-8B47-1C99EEF65120}" srcOrd="0" destOrd="0" presId="urn:microsoft.com/office/officeart/2005/8/layout/hierarchy1"/>
    <dgm:cxn modelId="{69E71CDA-4414-4D5D-9273-8E600BB79EEA}" type="presParOf" srcId="{CCFA987F-387D-4C0A-9939-D8DAA40C0DDF}" destId="{35661D99-DDEC-4894-8B4A-E6BE85231DA6}" srcOrd="0" destOrd="0" presId="urn:microsoft.com/office/officeart/2005/8/layout/hierarchy1"/>
    <dgm:cxn modelId="{2C46EE61-275B-4361-8549-947FBF09E4F9}" type="presParOf" srcId="{35661D99-DDEC-4894-8B4A-E6BE85231DA6}" destId="{4E0C708C-6802-4588-9187-726CC4AC6B66}" srcOrd="0" destOrd="0" presId="urn:microsoft.com/office/officeart/2005/8/layout/hierarchy1"/>
    <dgm:cxn modelId="{C92165B3-C18A-42D4-B556-032F2B868B75}" type="presParOf" srcId="{4E0C708C-6802-4588-9187-726CC4AC6B66}" destId="{67A6A7F9-A41F-4C3F-92F0-CE0999F98D5E}" srcOrd="0" destOrd="0" presId="urn:microsoft.com/office/officeart/2005/8/layout/hierarchy1"/>
    <dgm:cxn modelId="{6EF7A23A-41FB-4AC6-9F95-6C33EE091546}" type="presParOf" srcId="{4E0C708C-6802-4588-9187-726CC4AC6B66}" destId="{22277D40-3FEA-4557-9115-8CC9FEE572F8}" srcOrd="1" destOrd="0" presId="urn:microsoft.com/office/officeart/2005/8/layout/hierarchy1"/>
    <dgm:cxn modelId="{1ACEEEE2-4732-4E9B-8E12-F3912BA943C6}" type="presParOf" srcId="{35661D99-DDEC-4894-8B4A-E6BE85231DA6}" destId="{6BCCF57E-52C8-49E7-ABC9-ED420A89CF84}" srcOrd="1" destOrd="0" presId="urn:microsoft.com/office/officeart/2005/8/layout/hierarchy1"/>
    <dgm:cxn modelId="{9E5FA74E-9989-47DB-A7AA-F2F423460BD8}" type="presParOf" srcId="{CCFA987F-387D-4C0A-9939-D8DAA40C0DDF}" destId="{3AA5FD8F-D9F8-4E74-AEB4-660C0B7ADEB7}" srcOrd="1" destOrd="0" presId="urn:microsoft.com/office/officeart/2005/8/layout/hierarchy1"/>
    <dgm:cxn modelId="{C5D373B7-5F5E-486E-8CFF-D4209B51728E}" type="presParOf" srcId="{3AA5FD8F-D9F8-4E74-AEB4-660C0B7ADEB7}" destId="{1D45C518-5D71-4691-B1F1-CCCFBB6BE23D}" srcOrd="0" destOrd="0" presId="urn:microsoft.com/office/officeart/2005/8/layout/hierarchy1"/>
    <dgm:cxn modelId="{33C38229-7EA3-47B3-939B-7131457B1AD6}" type="presParOf" srcId="{1D45C518-5D71-4691-B1F1-CCCFBB6BE23D}" destId="{5409B291-1405-41BB-94F3-F1C7F33EF503}" srcOrd="0" destOrd="0" presId="urn:microsoft.com/office/officeart/2005/8/layout/hierarchy1"/>
    <dgm:cxn modelId="{AE37C13B-6B87-43DD-ABCF-1C82CB00AA16}" type="presParOf" srcId="{1D45C518-5D71-4691-B1F1-CCCFBB6BE23D}" destId="{DC655C4D-E3F6-451D-B928-4F5414A4BFEA}" srcOrd="1" destOrd="0" presId="urn:microsoft.com/office/officeart/2005/8/layout/hierarchy1"/>
    <dgm:cxn modelId="{B0265C37-84B3-45F4-ACE5-3E55AC3FC0F0}" type="presParOf" srcId="{3AA5FD8F-D9F8-4E74-AEB4-660C0B7ADEB7}" destId="{2C5F0A94-F128-4F7B-831A-4AA491582AE5}" srcOrd="1" destOrd="0" presId="urn:microsoft.com/office/officeart/2005/8/layout/hierarchy1"/>
    <dgm:cxn modelId="{D9E5FEA3-403A-4723-9FE6-1EE12DEE7874}" type="presParOf" srcId="{CCFA987F-387D-4C0A-9939-D8DAA40C0DDF}" destId="{9C94BA0C-CA52-463E-AB95-EE0E11BAA98B}" srcOrd="2" destOrd="0" presId="urn:microsoft.com/office/officeart/2005/8/layout/hierarchy1"/>
    <dgm:cxn modelId="{B2D0FE60-BDD0-4BF8-BB3D-46AA06C8A708}" type="presParOf" srcId="{9C94BA0C-CA52-463E-AB95-EE0E11BAA98B}" destId="{1C5302B7-61C7-44FF-95D0-035A25C04273}" srcOrd="0" destOrd="0" presId="urn:microsoft.com/office/officeart/2005/8/layout/hierarchy1"/>
    <dgm:cxn modelId="{18249BCE-B958-46B9-9306-2CEB60C50FC9}" type="presParOf" srcId="{1C5302B7-61C7-44FF-95D0-035A25C04273}" destId="{EF5AD18A-5B4D-47C4-AC07-44569EF86228}" srcOrd="0" destOrd="0" presId="urn:microsoft.com/office/officeart/2005/8/layout/hierarchy1"/>
    <dgm:cxn modelId="{D17DDAC7-003E-4744-A96A-95328078403E}" type="presParOf" srcId="{1C5302B7-61C7-44FF-95D0-035A25C04273}" destId="{49BD7936-A090-4D7A-8B30-523BEB21F11B}" srcOrd="1" destOrd="0" presId="urn:microsoft.com/office/officeart/2005/8/layout/hierarchy1"/>
    <dgm:cxn modelId="{1F511BD7-0178-42AB-B0C1-0CC758358AE6}" type="presParOf" srcId="{9C94BA0C-CA52-463E-AB95-EE0E11BAA98B}" destId="{D9595807-A8DA-4047-A62D-D228AE9D0EBE}" srcOrd="1" destOrd="0" presId="urn:microsoft.com/office/officeart/2005/8/layout/hierarchy1"/>
    <dgm:cxn modelId="{85627667-0F4C-44CC-8183-123B557550F3}" type="presParOf" srcId="{CCFA987F-387D-4C0A-9939-D8DAA40C0DDF}" destId="{DB8E2AB5-06D8-412B-BA53-096BE0B40E5D}" srcOrd="3" destOrd="0" presId="urn:microsoft.com/office/officeart/2005/8/layout/hierarchy1"/>
    <dgm:cxn modelId="{13F87978-81E8-4349-B665-E29791262129}" type="presParOf" srcId="{DB8E2AB5-06D8-412B-BA53-096BE0B40E5D}" destId="{0C58147B-9ABB-4E13-A219-1EF3B2C73AA7}" srcOrd="0" destOrd="0" presId="urn:microsoft.com/office/officeart/2005/8/layout/hierarchy1"/>
    <dgm:cxn modelId="{402FD00B-EA6B-425A-A423-E16A4D71D3CB}" type="presParOf" srcId="{0C58147B-9ABB-4E13-A219-1EF3B2C73AA7}" destId="{CA85A027-D839-4485-B224-8CE247F713AA}" srcOrd="0" destOrd="0" presId="urn:microsoft.com/office/officeart/2005/8/layout/hierarchy1"/>
    <dgm:cxn modelId="{10E62A99-FA2E-4D75-9CBE-2CA54A3FB62C}" type="presParOf" srcId="{0C58147B-9ABB-4E13-A219-1EF3B2C73AA7}" destId="{8BAEF61A-393C-4E92-8B47-1C99EEF65120}" srcOrd="1" destOrd="0" presId="urn:microsoft.com/office/officeart/2005/8/layout/hierarchy1"/>
    <dgm:cxn modelId="{1A2235E4-5E19-4708-B979-A5FE11C978EA}" type="presParOf" srcId="{DB8E2AB5-06D8-412B-BA53-096BE0B40E5D}" destId="{5B583B44-4395-4589-920D-2BBC19A6429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83A10B-CB93-4763-BB3A-14566862DC5F}"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E1A57AC3-CFE6-4360-B868-CF07DCD522AF}">
      <dgm:prSet/>
      <dgm:spPr/>
      <dgm:t>
        <a:bodyPr/>
        <a:lstStyle/>
        <a:p>
          <a:r>
            <a:rPr lang="en-GB"/>
            <a:t>The approach taken by Classicist criminologists can be challenged on a number of grounds:</a:t>
          </a:r>
          <a:endParaRPr lang="en-US"/>
        </a:p>
      </dgm:t>
    </dgm:pt>
    <dgm:pt modelId="{FFF15A1E-9849-411C-9CC1-DE9A75685D3C}" type="parTrans" cxnId="{D1B0933F-D162-461E-9A97-EDDDB131C193}">
      <dgm:prSet/>
      <dgm:spPr/>
      <dgm:t>
        <a:bodyPr/>
        <a:lstStyle/>
        <a:p>
          <a:endParaRPr lang="en-US"/>
        </a:p>
      </dgm:t>
    </dgm:pt>
    <dgm:pt modelId="{29762639-3BBC-43EF-987C-37C9E8D018E0}" type="sibTrans" cxnId="{D1B0933F-D162-461E-9A97-EDDDB131C193}">
      <dgm:prSet/>
      <dgm:spPr/>
      <dgm:t>
        <a:bodyPr/>
        <a:lstStyle/>
        <a:p>
          <a:endParaRPr lang="en-US"/>
        </a:p>
      </dgm:t>
    </dgm:pt>
    <dgm:pt modelId="{4CDA98CD-5663-40DD-9903-D0AF68C38FDD}">
      <dgm:prSet/>
      <dgm:spPr/>
      <dgm:t>
        <a:bodyPr/>
        <a:lstStyle/>
        <a:p>
          <a:r>
            <a:rPr lang="en-GB" b="1"/>
            <a:t>There was no hard evidence to justify their views</a:t>
          </a:r>
          <a:endParaRPr lang="en-US"/>
        </a:p>
      </dgm:t>
    </dgm:pt>
    <dgm:pt modelId="{2978D369-5372-4039-B867-BC38E17AA4A5}" type="parTrans" cxnId="{E1B3069E-1B52-46D5-80BF-92A753C419BE}">
      <dgm:prSet/>
      <dgm:spPr/>
      <dgm:t>
        <a:bodyPr/>
        <a:lstStyle/>
        <a:p>
          <a:endParaRPr lang="en-US"/>
        </a:p>
      </dgm:t>
    </dgm:pt>
    <dgm:pt modelId="{2384D98B-72BA-4DAC-A7B3-2036552E7DFE}" type="sibTrans" cxnId="{E1B3069E-1B52-46D5-80BF-92A753C419BE}">
      <dgm:prSet/>
      <dgm:spPr/>
      <dgm:t>
        <a:bodyPr/>
        <a:lstStyle/>
        <a:p>
          <a:endParaRPr lang="en-US"/>
        </a:p>
      </dgm:t>
    </dgm:pt>
    <dgm:pt modelId="{715581C1-F39C-4385-A378-358E1CCAF717}">
      <dgm:prSet/>
      <dgm:spPr/>
      <dgm:t>
        <a:bodyPr/>
        <a:lstStyle/>
        <a:p>
          <a:r>
            <a:rPr lang="en-GB" b="1"/>
            <a:t>There was too much emphasis placed on rationality</a:t>
          </a:r>
          <a:endParaRPr lang="en-US"/>
        </a:p>
      </dgm:t>
    </dgm:pt>
    <dgm:pt modelId="{AFD192E6-C2F3-4DA2-9554-53AB3E5A9E4F}" type="parTrans" cxnId="{82ABFE02-9318-4B29-8069-5E86446C5F02}">
      <dgm:prSet/>
      <dgm:spPr/>
      <dgm:t>
        <a:bodyPr/>
        <a:lstStyle/>
        <a:p>
          <a:endParaRPr lang="en-US"/>
        </a:p>
      </dgm:t>
    </dgm:pt>
    <dgm:pt modelId="{947E3F0B-ECFE-47CA-92E7-0F57057BB539}" type="sibTrans" cxnId="{82ABFE02-9318-4B29-8069-5E86446C5F02}">
      <dgm:prSet/>
      <dgm:spPr/>
      <dgm:t>
        <a:bodyPr/>
        <a:lstStyle/>
        <a:p>
          <a:endParaRPr lang="en-US"/>
        </a:p>
      </dgm:t>
    </dgm:pt>
    <dgm:pt modelId="{BADC3E5E-A76A-4299-A91A-CE833494D715}">
      <dgm:prSet/>
      <dgm:spPr/>
      <dgm:t>
        <a:bodyPr/>
        <a:lstStyle/>
        <a:p>
          <a:r>
            <a:rPr lang="en-GB" b="1"/>
            <a:t>The importance of discretion was underemphasised</a:t>
          </a:r>
          <a:endParaRPr lang="en-US"/>
        </a:p>
      </dgm:t>
    </dgm:pt>
    <dgm:pt modelId="{B94EF752-5647-4BFC-9275-2DF3FA6AE5C2}" type="parTrans" cxnId="{88892308-141C-4BCD-B4B8-750282C6135A}">
      <dgm:prSet/>
      <dgm:spPr/>
      <dgm:t>
        <a:bodyPr/>
        <a:lstStyle/>
        <a:p>
          <a:endParaRPr lang="en-US"/>
        </a:p>
      </dgm:t>
    </dgm:pt>
    <dgm:pt modelId="{2B11432D-9878-4A50-B924-81420EB8AEE7}" type="sibTrans" cxnId="{88892308-141C-4BCD-B4B8-750282C6135A}">
      <dgm:prSet/>
      <dgm:spPr/>
      <dgm:t>
        <a:bodyPr/>
        <a:lstStyle/>
        <a:p>
          <a:endParaRPr lang="en-US"/>
        </a:p>
      </dgm:t>
    </dgm:pt>
    <dgm:pt modelId="{77356BCE-0321-4A7A-8898-A6E44A27B737}" type="pres">
      <dgm:prSet presAssocID="{D483A10B-CB93-4763-BB3A-14566862DC5F}" presName="linear" presStyleCnt="0">
        <dgm:presLayoutVars>
          <dgm:animLvl val="lvl"/>
          <dgm:resizeHandles val="exact"/>
        </dgm:presLayoutVars>
      </dgm:prSet>
      <dgm:spPr/>
    </dgm:pt>
    <dgm:pt modelId="{A87ACF49-9D90-43A5-BDB3-0EB6A066DFD2}" type="pres">
      <dgm:prSet presAssocID="{E1A57AC3-CFE6-4360-B868-CF07DCD522AF}" presName="parentText" presStyleLbl="node1" presStyleIdx="0" presStyleCnt="1">
        <dgm:presLayoutVars>
          <dgm:chMax val="0"/>
          <dgm:bulletEnabled val="1"/>
        </dgm:presLayoutVars>
      </dgm:prSet>
      <dgm:spPr/>
    </dgm:pt>
    <dgm:pt modelId="{04AC8EEC-CFC6-41A1-9534-F772217836C9}" type="pres">
      <dgm:prSet presAssocID="{E1A57AC3-CFE6-4360-B868-CF07DCD522AF}" presName="childText" presStyleLbl="revTx" presStyleIdx="0" presStyleCnt="1">
        <dgm:presLayoutVars>
          <dgm:bulletEnabled val="1"/>
        </dgm:presLayoutVars>
      </dgm:prSet>
      <dgm:spPr/>
    </dgm:pt>
  </dgm:ptLst>
  <dgm:cxnLst>
    <dgm:cxn modelId="{82ABFE02-9318-4B29-8069-5E86446C5F02}" srcId="{E1A57AC3-CFE6-4360-B868-CF07DCD522AF}" destId="{715581C1-F39C-4385-A378-358E1CCAF717}" srcOrd="1" destOrd="0" parTransId="{AFD192E6-C2F3-4DA2-9554-53AB3E5A9E4F}" sibTransId="{947E3F0B-ECFE-47CA-92E7-0F57057BB539}"/>
    <dgm:cxn modelId="{88892308-141C-4BCD-B4B8-750282C6135A}" srcId="{E1A57AC3-CFE6-4360-B868-CF07DCD522AF}" destId="{BADC3E5E-A76A-4299-A91A-CE833494D715}" srcOrd="2" destOrd="0" parTransId="{B94EF752-5647-4BFC-9275-2DF3FA6AE5C2}" sibTransId="{2B11432D-9878-4A50-B924-81420EB8AEE7}"/>
    <dgm:cxn modelId="{D1B0933F-D162-461E-9A97-EDDDB131C193}" srcId="{D483A10B-CB93-4763-BB3A-14566862DC5F}" destId="{E1A57AC3-CFE6-4360-B868-CF07DCD522AF}" srcOrd="0" destOrd="0" parTransId="{FFF15A1E-9849-411C-9CC1-DE9A75685D3C}" sibTransId="{29762639-3BBC-43EF-987C-37C9E8D018E0}"/>
    <dgm:cxn modelId="{546C0B60-8D51-4A28-932D-66D5B81284A3}" type="presOf" srcId="{715581C1-F39C-4385-A378-358E1CCAF717}" destId="{04AC8EEC-CFC6-41A1-9534-F772217836C9}" srcOrd="0" destOrd="1" presId="urn:microsoft.com/office/officeart/2005/8/layout/vList2"/>
    <dgm:cxn modelId="{7CE46F7A-4BAD-46C1-B7C8-1904655D5A3D}" type="presOf" srcId="{4CDA98CD-5663-40DD-9903-D0AF68C38FDD}" destId="{04AC8EEC-CFC6-41A1-9534-F772217836C9}" srcOrd="0" destOrd="0" presId="urn:microsoft.com/office/officeart/2005/8/layout/vList2"/>
    <dgm:cxn modelId="{84EBF787-4A85-4EF5-9A86-749788000896}" type="presOf" srcId="{E1A57AC3-CFE6-4360-B868-CF07DCD522AF}" destId="{A87ACF49-9D90-43A5-BDB3-0EB6A066DFD2}" srcOrd="0" destOrd="0" presId="urn:microsoft.com/office/officeart/2005/8/layout/vList2"/>
    <dgm:cxn modelId="{8C5BFE95-B7F7-45FC-A8CD-9ECC08D39D69}" type="presOf" srcId="{D483A10B-CB93-4763-BB3A-14566862DC5F}" destId="{77356BCE-0321-4A7A-8898-A6E44A27B737}" srcOrd="0" destOrd="0" presId="urn:microsoft.com/office/officeart/2005/8/layout/vList2"/>
    <dgm:cxn modelId="{E1B3069E-1B52-46D5-80BF-92A753C419BE}" srcId="{E1A57AC3-CFE6-4360-B868-CF07DCD522AF}" destId="{4CDA98CD-5663-40DD-9903-D0AF68C38FDD}" srcOrd="0" destOrd="0" parTransId="{2978D369-5372-4039-B867-BC38E17AA4A5}" sibTransId="{2384D98B-72BA-4DAC-A7B3-2036552E7DFE}"/>
    <dgm:cxn modelId="{67FDCFE6-86D9-4CB2-9AE0-8F0E501D7E3B}" type="presOf" srcId="{BADC3E5E-A76A-4299-A91A-CE833494D715}" destId="{04AC8EEC-CFC6-41A1-9534-F772217836C9}" srcOrd="0" destOrd="2" presId="urn:microsoft.com/office/officeart/2005/8/layout/vList2"/>
    <dgm:cxn modelId="{4A4C9487-8447-4BC8-9EEB-D49338A43CF0}" type="presParOf" srcId="{77356BCE-0321-4A7A-8898-A6E44A27B737}" destId="{A87ACF49-9D90-43A5-BDB3-0EB6A066DFD2}" srcOrd="0" destOrd="0" presId="urn:microsoft.com/office/officeart/2005/8/layout/vList2"/>
    <dgm:cxn modelId="{97779DB5-BA5B-4450-8CEB-764EED6CAC60}" type="presParOf" srcId="{77356BCE-0321-4A7A-8898-A6E44A27B737}" destId="{04AC8EEC-CFC6-41A1-9534-F772217836C9}"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33A6261-36BA-4331-92EF-7CAAAEA75FE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21F077C-9F1C-4888-9A75-5E519917EDE5}">
      <dgm:prSet/>
      <dgm:spPr/>
      <dgm:t>
        <a:bodyPr/>
        <a:lstStyle/>
        <a:p>
          <a:r>
            <a:rPr lang="en-GB"/>
            <a:t>•each human being is rational;</a:t>
          </a:r>
          <a:endParaRPr lang="en-US"/>
        </a:p>
      </dgm:t>
    </dgm:pt>
    <dgm:pt modelId="{495FDF30-9083-4433-932B-A76F35AA26A1}" type="parTrans" cxnId="{81BCAB63-E250-4541-852B-C119E492C068}">
      <dgm:prSet/>
      <dgm:spPr/>
      <dgm:t>
        <a:bodyPr/>
        <a:lstStyle/>
        <a:p>
          <a:endParaRPr lang="en-US"/>
        </a:p>
      </dgm:t>
    </dgm:pt>
    <dgm:pt modelId="{035CDDE6-078D-486B-9036-E80802D0EF40}" type="sibTrans" cxnId="{81BCAB63-E250-4541-852B-C119E492C068}">
      <dgm:prSet/>
      <dgm:spPr/>
      <dgm:t>
        <a:bodyPr/>
        <a:lstStyle/>
        <a:p>
          <a:endParaRPr lang="en-US"/>
        </a:p>
      </dgm:t>
    </dgm:pt>
    <dgm:pt modelId="{3D07F855-D051-401D-A82A-61D6F4AF3908}">
      <dgm:prSet/>
      <dgm:spPr/>
      <dgm:t>
        <a:bodyPr/>
        <a:lstStyle/>
        <a:p>
          <a:r>
            <a:rPr lang="en-GB"/>
            <a:t>•rational consideration involves weighing up gains against possible dangers;</a:t>
          </a:r>
          <a:endParaRPr lang="en-US"/>
        </a:p>
      </dgm:t>
    </dgm:pt>
    <dgm:pt modelId="{42329135-5A62-4399-AD03-8D4AEB5E5E9C}" type="parTrans" cxnId="{5B148105-ED58-4EC0-A3B4-78808CBBBB23}">
      <dgm:prSet/>
      <dgm:spPr/>
      <dgm:t>
        <a:bodyPr/>
        <a:lstStyle/>
        <a:p>
          <a:endParaRPr lang="en-US"/>
        </a:p>
      </dgm:t>
    </dgm:pt>
    <dgm:pt modelId="{A21999D9-A597-466B-8BD9-AA02E3D80535}" type="sibTrans" cxnId="{5B148105-ED58-4EC0-A3B4-78808CBBBB23}">
      <dgm:prSet/>
      <dgm:spPr/>
      <dgm:t>
        <a:bodyPr/>
        <a:lstStyle/>
        <a:p>
          <a:endParaRPr lang="en-US"/>
        </a:p>
      </dgm:t>
    </dgm:pt>
    <dgm:pt modelId="{CC9CD970-93A7-489F-933D-B87D650E5BA1}">
      <dgm:prSet/>
      <dgm:spPr/>
      <dgm:t>
        <a:bodyPr/>
        <a:lstStyle/>
        <a:p>
          <a:r>
            <a:rPr lang="en-GB"/>
            <a:t>•rational assessment decides how each person will behave (both their legal and illegal behaviours);</a:t>
          </a:r>
          <a:endParaRPr lang="en-US"/>
        </a:p>
      </dgm:t>
    </dgm:pt>
    <dgm:pt modelId="{78FCAEAF-57D5-4387-94CB-4055669CC44F}" type="parTrans" cxnId="{CAC34A41-8432-4A3C-8766-EFCA259D208F}">
      <dgm:prSet/>
      <dgm:spPr/>
      <dgm:t>
        <a:bodyPr/>
        <a:lstStyle/>
        <a:p>
          <a:endParaRPr lang="en-US"/>
        </a:p>
      </dgm:t>
    </dgm:pt>
    <dgm:pt modelId="{6F60F3F7-2877-413C-95B5-D209C7774715}" type="sibTrans" cxnId="{CAC34A41-8432-4A3C-8766-EFCA259D208F}">
      <dgm:prSet/>
      <dgm:spPr/>
      <dgm:t>
        <a:bodyPr/>
        <a:lstStyle/>
        <a:p>
          <a:endParaRPr lang="en-US"/>
        </a:p>
      </dgm:t>
    </dgm:pt>
    <dgm:pt modelId="{75DC4DB8-23D5-4F05-ABDA-6639DE0823F8}">
      <dgm:prSet/>
      <dgm:spPr/>
      <dgm:t>
        <a:bodyPr/>
        <a:lstStyle/>
        <a:p>
          <a:r>
            <a:rPr lang="en-GB"/>
            <a:t>•before acting, each person weighs up the likely pleasure against the possible pain;</a:t>
          </a:r>
          <a:endParaRPr lang="en-US"/>
        </a:p>
      </dgm:t>
    </dgm:pt>
    <dgm:pt modelId="{A1F57757-EEC4-4A42-8FD3-9734A9AB7114}" type="parTrans" cxnId="{E227AD53-A912-462E-BFAE-0AB5A5DA610C}">
      <dgm:prSet/>
      <dgm:spPr/>
      <dgm:t>
        <a:bodyPr/>
        <a:lstStyle/>
        <a:p>
          <a:endParaRPr lang="en-US"/>
        </a:p>
      </dgm:t>
    </dgm:pt>
    <dgm:pt modelId="{8F8B5362-AD8D-42A8-B874-ECC094B60455}" type="sibTrans" cxnId="{E227AD53-A912-462E-BFAE-0AB5A5DA610C}">
      <dgm:prSet/>
      <dgm:spPr/>
      <dgm:t>
        <a:bodyPr/>
        <a:lstStyle/>
        <a:p>
          <a:endParaRPr lang="en-US"/>
        </a:p>
      </dgm:t>
    </dgm:pt>
    <dgm:pt modelId="{21A60192-3134-4462-AFC3-2C3F4F9614B8}">
      <dgm:prSet/>
      <dgm:spPr/>
      <dgm:t>
        <a:bodyPr/>
        <a:lstStyle/>
        <a:p>
          <a:r>
            <a:rPr lang="en-GB"/>
            <a:t>•their choice will depend on which action will give the person most individual pleasure;</a:t>
          </a:r>
          <a:endParaRPr lang="en-US"/>
        </a:p>
      </dgm:t>
    </dgm:pt>
    <dgm:pt modelId="{3CDBD9D7-7C4B-47CD-BDD3-6FC222D4516E}" type="parTrans" cxnId="{8413A61B-B82D-467A-832D-59C575E8AB74}">
      <dgm:prSet/>
      <dgm:spPr/>
      <dgm:t>
        <a:bodyPr/>
        <a:lstStyle/>
        <a:p>
          <a:endParaRPr lang="en-US"/>
        </a:p>
      </dgm:t>
    </dgm:pt>
    <dgm:pt modelId="{3F48DE0B-68F2-4FD4-A823-70E4782FC054}" type="sibTrans" cxnId="{8413A61B-B82D-467A-832D-59C575E8AB74}">
      <dgm:prSet/>
      <dgm:spPr/>
      <dgm:t>
        <a:bodyPr/>
        <a:lstStyle/>
        <a:p>
          <a:endParaRPr lang="en-US"/>
        </a:p>
      </dgm:t>
    </dgm:pt>
    <dgm:pt modelId="{D1F87719-E51D-4CA9-AD77-C93DC558F7F6}">
      <dgm:prSet/>
      <dgm:spPr/>
      <dgm:t>
        <a:bodyPr/>
        <a:lstStyle/>
        <a:p>
          <a:r>
            <a:rPr lang="en-GB"/>
            <a:t>•possible future punishment (if it is sufficiently swift, severe, and certain) may reduce the likelihood that illegal behaviour is chosen.</a:t>
          </a:r>
          <a:endParaRPr lang="en-US"/>
        </a:p>
      </dgm:t>
    </dgm:pt>
    <dgm:pt modelId="{AF6803D0-DF17-4BEB-82D5-A3EB383598F9}" type="parTrans" cxnId="{7139AD3F-555B-4E5C-AF5E-B1B69ED40165}">
      <dgm:prSet/>
      <dgm:spPr/>
      <dgm:t>
        <a:bodyPr/>
        <a:lstStyle/>
        <a:p>
          <a:endParaRPr lang="en-US"/>
        </a:p>
      </dgm:t>
    </dgm:pt>
    <dgm:pt modelId="{00E3D894-2902-46A3-95B1-DC64D82F29DB}" type="sibTrans" cxnId="{7139AD3F-555B-4E5C-AF5E-B1B69ED40165}">
      <dgm:prSet/>
      <dgm:spPr/>
      <dgm:t>
        <a:bodyPr/>
        <a:lstStyle/>
        <a:p>
          <a:endParaRPr lang="en-US"/>
        </a:p>
      </dgm:t>
    </dgm:pt>
    <dgm:pt modelId="{5E808CE4-34EF-451A-BC4A-E2AFDAB2F751}" type="pres">
      <dgm:prSet presAssocID="{C33A6261-36BA-4331-92EF-7CAAAEA75FE4}" presName="diagram" presStyleCnt="0">
        <dgm:presLayoutVars>
          <dgm:dir/>
          <dgm:resizeHandles val="exact"/>
        </dgm:presLayoutVars>
      </dgm:prSet>
      <dgm:spPr/>
    </dgm:pt>
    <dgm:pt modelId="{0BA5ECE2-1255-4159-855B-2EB8FDD770EF}" type="pres">
      <dgm:prSet presAssocID="{521F077C-9F1C-4888-9A75-5E519917EDE5}" presName="node" presStyleLbl="node1" presStyleIdx="0" presStyleCnt="6">
        <dgm:presLayoutVars>
          <dgm:bulletEnabled val="1"/>
        </dgm:presLayoutVars>
      </dgm:prSet>
      <dgm:spPr/>
    </dgm:pt>
    <dgm:pt modelId="{A8A803DF-D69B-4B5A-81BF-F62AB3B1AC41}" type="pres">
      <dgm:prSet presAssocID="{035CDDE6-078D-486B-9036-E80802D0EF40}" presName="sibTrans" presStyleCnt="0"/>
      <dgm:spPr/>
    </dgm:pt>
    <dgm:pt modelId="{FF709EA2-6288-425E-8B9E-F960ABDDDD9C}" type="pres">
      <dgm:prSet presAssocID="{3D07F855-D051-401D-A82A-61D6F4AF3908}" presName="node" presStyleLbl="node1" presStyleIdx="1" presStyleCnt="6">
        <dgm:presLayoutVars>
          <dgm:bulletEnabled val="1"/>
        </dgm:presLayoutVars>
      </dgm:prSet>
      <dgm:spPr/>
    </dgm:pt>
    <dgm:pt modelId="{BA762747-34F3-4EC7-979E-7147D486FB61}" type="pres">
      <dgm:prSet presAssocID="{A21999D9-A597-466B-8BD9-AA02E3D80535}" presName="sibTrans" presStyleCnt="0"/>
      <dgm:spPr/>
    </dgm:pt>
    <dgm:pt modelId="{C6D8CEA1-E0E8-4CBE-B571-B8497668D79A}" type="pres">
      <dgm:prSet presAssocID="{CC9CD970-93A7-489F-933D-B87D650E5BA1}" presName="node" presStyleLbl="node1" presStyleIdx="2" presStyleCnt="6">
        <dgm:presLayoutVars>
          <dgm:bulletEnabled val="1"/>
        </dgm:presLayoutVars>
      </dgm:prSet>
      <dgm:spPr/>
    </dgm:pt>
    <dgm:pt modelId="{D83C1FB8-6EA0-45F0-91CE-869DEF312134}" type="pres">
      <dgm:prSet presAssocID="{6F60F3F7-2877-413C-95B5-D209C7774715}" presName="sibTrans" presStyleCnt="0"/>
      <dgm:spPr/>
    </dgm:pt>
    <dgm:pt modelId="{5787E3C6-863E-49CF-8663-B1C864BD5434}" type="pres">
      <dgm:prSet presAssocID="{75DC4DB8-23D5-4F05-ABDA-6639DE0823F8}" presName="node" presStyleLbl="node1" presStyleIdx="3" presStyleCnt="6">
        <dgm:presLayoutVars>
          <dgm:bulletEnabled val="1"/>
        </dgm:presLayoutVars>
      </dgm:prSet>
      <dgm:spPr/>
    </dgm:pt>
    <dgm:pt modelId="{752D1395-94BF-4FBF-8613-3A5C18597FE3}" type="pres">
      <dgm:prSet presAssocID="{8F8B5362-AD8D-42A8-B874-ECC094B60455}" presName="sibTrans" presStyleCnt="0"/>
      <dgm:spPr/>
    </dgm:pt>
    <dgm:pt modelId="{5C512D4D-C7F3-4E18-9619-481342DC02E3}" type="pres">
      <dgm:prSet presAssocID="{21A60192-3134-4462-AFC3-2C3F4F9614B8}" presName="node" presStyleLbl="node1" presStyleIdx="4" presStyleCnt="6">
        <dgm:presLayoutVars>
          <dgm:bulletEnabled val="1"/>
        </dgm:presLayoutVars>
      </dgm:prSet>
      <dgm:spPr/>
    </dgm:pt>
    <dgm:pt modelId="{29C83CC3-71CD-4B0E-A57A-316AED757E38}" type="pres">
      <dgm:prSet presAssocID="{3F48DE0B-68F2-4FD4-A823-70E4782FC054}" presName="sibTrans" presStyleCnt="0"/>
      <dgm:spPr/>
    </dgm:pt>
    <dgm:pt modelId="{2096F3E6-07BA-4074-A0BA-F0816312FAE7}" type="pres">
      <dgm:prSet presAssocID="{D1F87719-E51D-4CA9-AD77-C93DC558F7F6}" presName="node" presStyleLbl="node1" presStyleIdx="5" presStyleCnt="6">
        <dgm:presLayoutVars>
          <dgm:bulletEnabled val="1"/>
        </dgm:presLayoutVars>
      </dgm:prSet>
      <dgm:spPr/>
    </dgm:pt>
  </dgm:ptLst>
  <dgm:cxnLst>
    <dgm:cxn modelId="{5B148105-ED58-4EC0-A3B4-78808CBBBB23}" srcId="{C33A6261-36BA-4331-92EF-7CAAAEA75FE4}" destId="{3D07F855-D051-401D-A82A-61D6F4AF3908}" srcOrd="1" destOrd="0" parTransId="{42329135-5A62-4399-AD03-8D4AEB5E5E9C}" sibTransId="{A21999D9-A597-466B-8BD9-AA02E3D80535}"/>
    <dgm:cxn modelId="{AE1D1F0B-D356-462C-86D0-A57E4EE54D01}" type="presOf" srcId="{3D07F855-D051-401D-A82A-61D6F4AF3908}" destId="{FF709EA2-6288-425E-8B9E-F960ABDDDD9C}" srcOrd="0" destOrd="0" presId="urn:microsoft.com/office/officeart/2005/8/layout/default"/>
    <dgm:cxn modelId="{B937F111-6BFE-4596-BCAD-D6DACA2B5EC5}" type="presOf" srcId="{521F077C-9F1C-4888-9A75-5E519917EDE5}" destId="{0BA5ECE2-1255-4159-855B-2EB8FDD770EF}" srcOrd="0" destOrd="0" presId="urn:microsoft.com/office/officeart/2005/8/layout/default"/>
    <dgm:cxn modelId="{8413A61B-B82D-467A-832D-59C575E8AB74}" srcId="{C33A6261-36BA-4331-92EF-7CAAAEA75FE4}" destId="{21A60192-3134-4462-AFC3-2C3F4F9614B8}" srcOrd="4" destOrd="0" parTransId="{3CDBD9D7-7C4B-47CD-BDD3-6FC222D4516E}" sibTransId="{3F48DE0B-68F2-4FD4-A823-70E4782FC054}"/>
    <dgm:cxn modelId="{7139AD3F-555B-4E5C-AF5E-B1B69ED40165}" srcId="{C33A6261-36BA-4331-92EF-7CAAAEA75FE4}" destId="{D1F87719-E51D-4CA9-AD77-C93DC558F7F6}" srcOrd="5" destOrd="0" parTransId="{AF6803D0-DF17-4BEB-82D5-A3EB383598F9}" sibTransId="{00E3D894-2902-46A3-95B1-DC64D82F29DB}"/>
    <dgm:cxn modelId="{CAC34A41-8432-4A3C-8766-EFCA259D208F}" srcId="{C33A6261-36BA-4331-92EF-7CAAAEA75FE4}" destId="{CC9CD970-93A7-489F-933D-B87D650E5BA1}" srcOrd="2" destOrd="0" parTransId="{78FCAEAF-57D5-4387-94CB-4055669CC44F}" sibTransId="{6F60F3F7-2877-413C-95B5-D209C7774715}"/>
    <dgm:cxn modelId="{81BCAB63-E250-4541-852B-C119E492C068}" srcId="{C33A6261-36BA-4331-92EF-7CAAAEA75FE4}" destId="{521F077C-9F1C-4888-9A75-5E519917EDE5}" srcOrd="0" destOrd="0" parTransId="{495FDF30-9083-4433-932B-A76F35AA26A1}" sibTransId="{035CDDE6-078D-486B-9036-E80802D0EF40}"/>
    <dgm:cxn modelId="{9FBE346B-4796-4389-8E63-43AF8A143A7F}" type="presOf" srcId="{21A60192-3134-4462-AFC3-2C3F4F9614B8}" destId="{5C512D4D-C7F3-4E18-9619-481342DC02E3}" srcOrd="0" destOrd="0" presId="urn:microsoft.com/office/officeart/2005/8/layout/default"/>
    <dgm:cxn modelId="{D8268B72-C0D6-4B4E-B477-2F85F3C732DA}" type="presOf" srcId="{D1F87719-E51D-4CA9-AD77-C93DC558F7F6}" destId="{2096F3E6-07BA-4074-A0BA-F0816312FAE7}" srcOrd="0" destOrd="0" presId="urn:microsoft.com/office/officeart/2005/8/layout/default"/>
    <dgm:cxn modelId="{E227AD53-A912-462E-BFAE-0AB5A5DA610C}" srcId="{C33A6261-36BA-4331-92EF-7CAAAEA75FE4}" destId="{75DC4DB8-23D5-4F05-ABDA-6639DE0823F8}" srcOrd="3" destOrd="0" parTransId="{A1F57757-EEC4-4A42-8FD3-9734A9AB7114}" sibTransId="{8F8B5362-AD8D-42A8-B874-ECC094B60455}"/>
    <dgm:cxn modelId="{D9D13682-5901-43A6-BBE9-97462CB79D11}" type="presOf" srcId="{75DC4DB8-23D5-4F05-ABDA-6639DE0823F8}" destId="{5787E3C6-863E-49CF-8663-B1C864BD5434}" srcOrd="0" destOrd="0" presId="urn:microsoft.com/office/officeart/2005/8/layout/default"/>
    <dgm:cxn modelId="{C2254092-1246-4FE8-85E7-130C832E0C90}" type="presOf" srcId="{CC9CD970-93A7-489F-933D-B87D650E5BA1}" destId="{C6D8CEA1-E0E8-4CBE-B571-B8497668D79A}" srcOrd="0" destOrd="0" presId="urn:microsoft.com/office/officeart/2005/8/layout/default"/>
    <dgm:cxn modelId="{8E8565FD-2C37-4B6E-A6A8-5E5E418E9EF9}" type="presOf" srcId="{C33A6261-36BA-4331-92EF-7CAAAEA75FE4}" destId="{5E808CE4-34EF-451A-BC4A-E2AFDAB2F751}" srcOrd="0" destOrd="0" presId="urn:microsoft.com/office/officeart/2005/8/layout/default"/>
    <dgm:cxn modelId="{C31FB1CF-DED1-4713-A7C7-B47944445DAD}" type="presParOf" srcId="{5E808CE4-34EF-451A-BC4A-E2AFDAB2F751}" destId="{0BA5ECE2-1255-4159-855B-2EB8FDD770EF}" srcOrd="0" destOrd="0" presId="urn:microsoft.com/office/officeart/2005/8/layout/default"/>
    <dgm:cxn modelId="{33A58FED-900D-47B0-83DA-166679A01EEE}" type="presParOf" srcId="{5E808CE4-34EF-451A-BC4A-E2AFDAB2F751}" destId="{A8A803DF-D69B-4B5A-81BF-F62AB3B1AC41}" srcOrd="1" destOrd="0" presId="urn:microsoft.com/office/officeart/2005/8/layout/default"/>
    <dgm:cxn modelId="{EAA5103E-9273-4D15-BE26-347907701A19}" type="presParOf" srcId="{5E808CE4-34EF-451A-BC4A-E2AFDAB2F751}" destId="{FF709EA2-6288-425E-8B9E-F960ABDDDD9C}" srcOrd="2" destOrd="0" presId="urn:microsoft.com/office/officeart/2005/8/layout/default"/>
    <dgm:cxn modelId="{CFF03BA6-8B5D-40C5-8126-FEF5B32E18A1}" type="presParOf" srcId="{5E808CE4-34EF-451A-BC4A-E2AFDAB2F751}" destId="{BA762747-34F3-4EC7-979E-7147D486FB61}" srcOrd="3" destOrd="0" presId="urn:microsoft.com/office/officeart/2005/8/layout/default"/>
    <dgm:cxn modelId="{D705600B-D5B7-442D-AFDF-F0F8A8061204}" type="presParOf" srcId="{5E808CE4-34EF-451A-BC4A-E2AFDAB2F751}" destId="{C6D8CEA1-E0E8-4CBE-B571-B8497668D79A}" srcOrd="4" destOrd="0" presId="urn:microsoft.com/office/officeart/2005/8/layout/default"/>
    <dgm:cxn modelId="{3FA066E7-8957-41B6-AFDA-50896674F137}" type="presParOf" srcId="{5E808CE4-34EF-451A-BC4A-E2AFDAB2F751}" destId="{D83C1FB8-6EA0-45F0-91CE-869DEF312134}" srcOrd="5" destOrd="0" presId="urn:microsoft.com/office/officeart/2005/8/layout/default"/>
    <dgm:cxn modelId="{CFA9DA70-0E54-4AA2-B19E-6F69C779E26E}" type="presParOf" srcId="{5E808CE4-34EF-451A-BC4A-E2AFDAB2F751}" destId="{5787E3C6-863E-49CF-8663-B1C864BD5434}" srcOrd="6" destOrd="0" presId="urn:microsoft.com/office/officeart/2005/8/layout/default"/>
    <dgm:cxn modelId="{04D70F5D-759C-4FA6-9A10-A755A5588BBA}" type="presParOf" srcId="{5E808CE4-34EF-451A-BC4A-E2AFDAB2F751}" destId="{752D1395-94BF-4FBF-8613-3A5C18597FE3}" srcOrd="7" destOrd="0" presId="urn:microsoft.com/office/officeart/2005/8/layout/default"/>
    <dgm:cxn modelId="{696C946C-6E8E-4E32-A094-048ADA2BAC9E}" type="presParOf" srcId="{5E808CE4-34EF-451A-BC4A-E2AFDAB2F751}" destId="{5C512D4D-C7F3-4E18-9619-481342DC02E3}" srcOrd="8" destOrd="0" presId="urn:microsoft.com/office/officeart/2005/8/layout/default"/>
    <dgm:cxn modelId="{CEDB2C2E-D2A2-4944-AB91-16912EC56998}" type="presParOf" srcId="{5E808CE4-34EF-451A-BC4A-E2AFDAB2F751}" destId="{29C83CC3-71CD-4B0E-A57A-316AED757E38}" srcOrd="9" destOrd="0" presId="urn:microsoft.com/office/officeart/2005/8/layout/default"/>
    <dgm:cxn modelId="{7E860172-CBB5-47F6-AC4D-81A431EBF64C}" type="presParOf" srcId="{5E808CE4-34EF-451A-BC4A-E2AFDAB2F751}" destId="{2096F3E6-07BA-4074-A0BA-F0816312FAE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35571C6-36F1-4259-AC22-FB3982ACAE8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9FEF9FF-62F6-48DB-B97A-F85BE5C7D672}">
      <dgm:prSet/>
      <dgm:spPr/>
      <dgm:t>
        <a:bodyPr/>
        <a:lstStyle/>
        <a:p>
          <a:r>
            <a:rPr lang="en-GB"/>
            <a:t>- Crime serves a purpose</a:t>
          </a:r>
          <a:endParaRPr lang="en-US"/>
        </a:p>
      </dgm:t>
    </dgm:pt>
    <dgm:pt modelId="{D4985639-B365-4A5C-8976-1DDCACC4F1A0}" type="parTrans" cxnId="{075314E9-B1B7-45B4-A604-98BCE23141B0}">
      <dgm:prSet/>
      <dgm:spPr/>
      <dgm:t>
        <a:bodyPr/>
        <a:lstStyle/>
        <a:p>
          <a:endParaRPr lang="en-US"/>
        </a:p>
      </dgm:t>
    </dgm:pt>
    <dgm:pt modelId="{A3EA29E2-AAA8-4D1B-B291-0324AC1255A4}" type="sibTrans" cxnId="{075314E9-B1B7-45B4-A604-98BCE23141B0}">
      <dgm:prSet/>
      <dgm:spPr/>
      <dgm:t>
        <a:bodyPr/>
        <a:lstStyle/>
        <a:p>
          <a:endParaRPr lang="en-US"/>
        </a:p>
      </dgm:t>
    </dgm:pt>
    <dgm:pt modelId="{899A3552-820F-4183-B7A9-556001C369B5}">
      <dgm:prSet/>
      <dgm:spPr/>
      <dgm:t>
        <a:bodyPr/>
        <a:lstStyle/>
        <a:p>
          <a:r>
            <a:rPr lang="en-GB"/>
            <a:t>- Happiness, respect, admiration amongst peers</a:t>
          </a:r>
          <a:endParaRPr lang="en-US"/>
        </a:p>
      </dgm:t>
    </dgm:pt>
    <dgm:pt modelId="{89C8C34D-1FE0-41A0-821F-F728BDEA60BA}" type="parTrans" cxnId="{7FCBED67-88D4-43C3-8F78-071FBC3A9387}">
      <dgm:prSet/>
      <dgm:spPr/>
      <dgm:t>
        <a:bodyPr/>
        <a:lstStyle/>
        <a:p>
          <a:endParaRPr lang="en-US"/>
        </a:p>
      </dgm:t>
    </dgm:pt>
    <dgm:pt modelId="{EEEBE631-1317-41A4-B5FC-03CEF96E1C2F}" type="sibTrans" cxnId="{7FCBED67-88D4-43C3-8F78-071FBC3A9387}">
      <dgm:prSet/>
      <dgm:spPr/>
      <dgm:t>
        <a:bodyPr/>
        <a:lstStyle/>
        <a:p>
          <a:endParaRPr lang="en-US"/>
        </a:p>
      </dgm:t>
    </dgm:pt>
    <dgm:pt modelId="{279D834E-0518-471F-BF2B-E5ABFF08DA91}">
      <dgm:prSet/>
      <dgm:spPr/>
      <dgm:t>
        <a:bodyPr/>
        <a:lstStyle/>
        <a:p>
          <a:r>
            <a:rPr lang="en-GB"/>
            <a:t>- Cornish and Clarke (2006): recognise that in many cases the decision is made quickly or with reduced capacity to be rational </a:t>
          </a:r>
          <a:endParaRPr lang="en-US"/>
        </a:p>
      </dgm:t>
    </dgm:pt>
    <dgm:pt modelId="{61081F2E-D4DF-415A-9B1E-8FFD5F0B0C89}" type="parTrans" cxnId="{ABEDB0F6-897D-40B5-B524-E79DB07B163F}">
      <dgm:prSet/>
      <dgm:spPr/>
      <dgm:t>
        <a:bodyPr/>
        <a:lstStyle/>
        <a:p>
          <a:endParaRPr lang="en-US"/>
        </a:p>
      </dgm:t>
    </dgm:pt>
    <dgm:pt modelId="{CB123EF5-3447-4CBD-931D-9D77E816A74A}" type="sibTrans" cxnId="{ABEDB0F6-897D-40B5-B524-E79DB07B163F}">
      <dgm:prSet/>
      <dgm:spPr/>
      <dgm:t>
        <a:bodyPr/>
        <a:lstStyle/>
        <a:p>
          <a:endParaRPr lang="en-US"/>
        </a:p>
      </dgm:t>
    </dgm:pt>
    <dgm:pt modelId="{5ED1554C-CA8F-4913-AC7D-CC98B027755D}">
      <dgm:prSet/>
      <dgm:spPr/>
      <dgm:t>
        <a:bodyPr/>
        <a:lstStyle/>
        <a:p>
          <a:r>
            <a:rPr lang="en-GB" dirty="0"/>
            <a:t>Clarke and Cornish argue that criminals, like everyone else, are making the most rational or sensible decision for them at the time, with the information and with the capacity they have at that moment</a:t>
          </a:r>
          <a:endParaRPr lang="en-US" dirty="0"/>
        </a:p>
      </dgm:t>
    </dgm:pt>
    <dgm:pt modelId="{FB16E608-37B6-4E5B-9EE8-0E09115004A5}" type="parTrans" cxnId="{6AC0B1A5-F473-4D5C-8E80-D79732698701}">
      <dgm:prSet/>
      <dgm:spPr/>
      <dgm:t>
        <a:bodyPr/>
        <a:lstStyle/>
        <a:p>
          <a:endParaRPr lang="en-US"/>
        </a:p>
      </dgm:t>
    </dgm:pt>
    <dgm:pt modelId="{D3992E5F-1183-4939-8CDB-FBC3B8746BA7}" type="sibTrans" cxnId="{6AC0B1A5-F473-4D5C-8E80-D79732698701}">
      <dgm:prSet/>
      <dgm:spPr/>
      <dgm:t>
        <a:bodyPr/>
        <a:lstStyle/>
        <a:p>
          <a:endParaRPr lang="en-US"/>
        </a:p>
      </dgm:t>
    </dgm:pt>
    <dgm:pt modelId="{08F61494-95B9-4ECF-B213-801197423A11}" type="pres">
      <dgm:prSet presAssocID="{535571C6-36F1-4259-AC22-FB3982ACAE85}" presName="outerComposite" presStyleCnt="0">
        <dgm:presLayoutVars>
          <dgm:chMax val="5"/>
          <dgm:dir/>
          <dgm:resizeHandles val="exact"/>
        </dgm:presLayoutVars>
      </dgm:prSet>
      <dgm:spPr/>
    </dgm:pt>
    <dgm:pt modelId="{E7DB9FED-B88A-44B1-981D-41993BFAAEE9}" type="pres">
      <dgm:prSet presAssocID="{535571C6-36F1-4259-AC22-FB3982ACAE85}" presName="dummyMaxCanvas" presStyleCnt="0">
        <dgm:presLayoutVars/>
      </dgm:prSet>
      <dgm:spPr/>
    </dgm:pt>
    <dgm:pt modelId="{93165703-2B2C-4041-95C2-3007281DBA97}" type="pres">
      <dgm:prSet presAssocID="{535571C6-36F1-4259-AC22-FB3982ACAE85}" presName="FourNodes_1" presStyleLbl="node1" presStyleIdx="0" presStyleCnt="4">
        <dgm:presLayoutVars>
          <dgm:bulletEnabled val="1"/>
        </dgm:presLayoutVars>
      </dgm:prSet>
      <dgm:spPr/>
    </dgm:pt>
    <dgm:pt modelId="{204DD7F4-8E86-4822-BC91-1538AD3A5C5D}" type="pres">
      <dgm:prSet presAssocID="{535571C6-36F1-4259-AC22-FB3982ACAE85}" presName="FourNodes_2" presStyleLbl="node1" presStyleIdx="1" presStyleCnt="4">
        <dgm:presLayoutVars>
          <dgm:bulletEnabled val="1"/>
        </dgm:presLayoutVars>
      </dgm:prSet>
      <dgm:spPr/>
    </dgm:pt>
    <dgm:pt modelId="{9F8A3584-F220-4C6F-BC34-A094FEAC68EC}" type="pres">
      <dgm:prSet presAssocID="{535571C6-36F1-4259-AC22-FB3982ACAE85}" presName="FourNodes_3" presStyleLbl="node1" presStyleIdx="2" presStyleCnt="4">
        <dgm:presLayoutVars>
          <dgm:bulletEnabled val="1"/>
        </dgm:presLayoutVars>
      </dgm:prSet>
      <dgm:spPr/>
    </dgm:pt>
    <dgm:pt modelId="{C83F1BA2-9879-4B1A-8357-A9FFED26C852}" type="pres">
      <dgm:prSet presAssocID="{535571C6-36F1-4259-AC22-FB3982ACAE85}" presName="FourNodes_4" presStyleLbl="node1" presStyleIdx="3" presStyleCnt="4">
        <dgm:presLayoutVars>
          <dgm:bulletEnabled val="1"/>
        </dgm:presLayoutVars>
      </dgm:prSet>
      <dgm:spPr/>
    </dgm:pt>
    <dgm:pt modelId="{CB7FC621-A531-450D-B4ED-07431435B74D}" type="pres">
      <dgm:prSet presAssocID="{535571C6-36F1-4259-AC22-FB3982ACAE85}" presName="FourConn_1-2" presStyleLbl="fgAccFollowNode1" presStyleIdx="0" presStyleCnt="3">
        <dgm:presLayoutVars>
          <dgm:bulletEnabled val="1"/>
        </dgm:presLayoutVars>
      </dgm:prSet>
      <dgm:spPr/>
    </dgm:pt>
    <dgm:pt modelId="{EEAB9EBD-3DA3-4A27-86F8-2D595B82A452}" type="pres">
      <dgm:prSet presAssocID="{535571C6-36F1-4259-AC22-FB3982ACAE85}" presName="FourConn_2-3" presStyleLbl="fgAccFollowNode1" presStyleIdx="1" presStyleCnt="3">
        <dgm:presLayoutVars>
          <dgm:bulletEnabled val="1"/>
        </dgm:presLayoutVars>
      </dgm:prSet>
      <dgm:spPr/>
    </dgm:pt>
    <dgm:pt modelId="{F57D05FC-DFBA-4503-998D-B3AAB7F25F1E}" type="pres">
      <dgm:prSet presAssocID="{535571C6-36F1-4259-AC22-FB3982ACAE85}" presName="FourConn_3-4" presStyleLbl="fgAccFollowNode1" presStyleIdx="2" presStyleCnt="3">
        <dgm:presLayoutVars>
          <dgm:bulletEnabled val="1"/>
        </dgm:presLayoutVars>
      </dgm:prSet>
      <dgm:spPr/>
    </dgm:pt>
    <dgm:pt modelId="{BD64380A-3B26-423D-9D7B-6E5EA2DF4B11}" type="pres">
      <dgm:prSet presAssocID="{535571C6-36F1-4259-AC22-FB3982ACAE85}" presName="FourNodes_1_text" presStyleLbl="node1" presStyleIdx="3" presStyleCnt="4">
        <dgm:presLayoutVars>
          <dgm:bulletEnabled val="1"/>
        </dgm:presLayoutVars>
      </dgm:prSet>
      <dgm:spPr/>
    </dgm:pt>
    <dgm:pt modelId="{FC41C76F-1AFA-4CC8-9E3E-5AD074CBE879}" type="pres">
      <dgm:prSet presAssocID="{535571C6-36F1-4259-AC22-FB3982ACAE85}" presName="FourNodes_2_text" presStyleLbl="node1" presStyleIdx="3" presStyleCnt="4">
        <dgm:presLayoutVars>
          <dgm:bulletEnabled val="1"/>
        </dgm:presLayoutVars>
      </dgm:prSet>
      <dgm:spPr/>
    </dgm:pt>
    <dgm:pt modelId="{975A996C-DBD2-4D5D-AC16-095FF4102522}" type="pres">
      <dgm:prSet presAssocID="{535571C6-36F1-4259-AC22-FB3982ACAE85}" presName="FourNodes_3_text" presStyleLbl="node1" presStyleIdx="3" presStyleCnt="4">
        <dgm:presLayoutVars>
          <dgm:bulletEnabled val="1"/>
        </dgm:presLayoutVars>
      </dgm:prSet>
      <dgm:spPr/>
    </dgm:pt>
    <dgm:pt modelId="{FA7A98D2-E940-4530-953B-1C2C89F2A546}" type="pres">
      <dgm:prSet presAssocID="{535571C6-36F1-4259-AC22-FB3982ACAE85}" presName="FourNodes_4_text" presStyleLbl="node1" presStyleIdx="3" presStyleCnt="4">
        <dgm:presLayoutVars>
          <dgm:bulletEnabled val="1"/>
        </dgm:presLayoutVars>
      </dgm:prSet>
      <dgm:spPr/>
    </dgm:pt>
  </dgm:ptLst>
  <dgm:cxnLst>
    <dgm:cxn modelId="{CA5A1908-030E-4B7A-A3EC-8D511A66E584}" type="presOf" srcId="{899A3552-820F-4183-B7A9-556001C369B5}" destId="{204DD7F4-8E86-4822-BC91-1538AD3A5C5D}" srcOrd="0" destOrd="0" presId="urn:microsoft.com/office/officeart/2005/8/layout/vProcess5"/>
    <dgm:cxn modelId="{30A5EA0C-BD52-4216-9A6D-9C5DA46E9F20}" type="presOf" srcId="{A3EA29E2-AAA8-4D1B-B291-0324AC1255A4}" destId="{CB7FC621-A531-450D-B4ED-07431435B74D}" srcOrd="0" destOrd="0" presId="urn:microsoft.com/office/officeart/2005/8/layout/vProcess5"/>
    <dgm:cxn modelId="{7377DD1C-BB68-418C-9437-DAC26C4CA4BD}" type="presOf" srcId="{5ED1554C-CA8F-4913-AC7D-CC98B027755D}" destId="{FA7A98D2-E940-4530-953B-1C2C89F2A546}" srcOrd="1" destOrd="0" presId="urn:microsoft.com/office/officeart/2005/8/layout/vProcess5"/>
    <dgm:cxn modelId="{DB5E7763-1658-4871-B5BD-1FBFD68B644E}" type="presOf" srcId="{535571C6-36F1-4259-AC22-FB3982ACAE85}" destId="{08F61494-95B9-4ECF-B213-801197423A11}" srcOrd="0" destOrd="0" presId="urn:microsoft.com/office/officeart/2005/8/layout/vProcess5"/>
    <dgm:cxn modelId="{1ABA0066-5BB0-43D9-9A72-9B2614F068EB}" type="presOf" srcId="{899A3552-820F-4183-B7A9-556001C369B5}" destId="{FC41C76F-1AFA-4CC8-9E3E-5AD074CBE879}" srcOrd="1" destOrd="0" presId="urn:microsoft.com/office/officeart/2005/8/layout/vProcess5"/>
    <dgm:cxn modelId="{7FCBED67-88D4-43C3-8F78-071FBC3A9387}" srcId="{535571C6-36F1-4259-AC22-FB3982ACAE85}" destId="{899A3552-820F-4183-B7A9-556001C369B5}" srcOrd="1" destOrd="0" parTransId="{89C8C34D-1FE0-41A0-821F-F728BDEA60BA}" sibTransId="{EEEBE631-1317-41A4-B5FC-03CEF96E1C2F}"/>
    <dgm:cxn modelId="{2FC29352-F992-4F32-803E-4C1BE1439A07}" type="presOf" srcId="{279D834E-0518-471F-BF2B-E5ABFF08DA91}" destId="{975A996C-DBD2-4D5D-AC16-095FF4102522}" srcOrd="1" destOrd="0" presId="urn:microsoft.com/office/officeart/2005/8/layout/vProcess5"/>
    <dgm:cxn modelId="{A72F3258-0119-4631-808C-DDB039A3F716}" type="presOf" srcId="{279D834E-0518-471F-BF2B-E5ABFF08DA91}" destId="{9F8A3584-F220-4C6F-BC34-A094FEAC68EC}" srcOrd="0" destOrd="0" presId="urn:microsoft.com/office/officeart/2005/8/layout/vProcess5"/>
    <dgm:cxn modelId="{E4B6B15A-5223-46CE-A064-CA1C7B93A601}" type="presOf" srcId="{EEEBE631-1317-41A4-B5FC-03CEF96E1C2F}" destId="{EEAB9EBD-3DA3-4A27-86F8-2D595B82A452}" srcOrd="0" destOrd="0" presId="urn:microsoft.com/office/officeart/2005/8/layout/vProcess5"/>
    <dgm:cxn modelId="{1F5BAD87-7DAF-45D1-A805-C29E4732DB5B}" type="presOf" srcId="{B9FEF9FF-62F6-48DB-B97A-F85BE5C7D672}" destId="{93165703-2B2C-4041-95C2-3007281DBA97}" srcOrd="0" destOrd="0" presId="urn:microsoft.com/office/officeart/2005/8/layout/vProcess5"/>
    <dgm:cxn modelId="{713CB09C-6C39-4B85-883E-B41FB2A69341}" type="presOf" srcId="{5ED1554C-CA8F-4913-AC7D-CC98B027755D}" destId="{C83F1BA2-9879-4B1A-8357-A9FFED26C852}" srcOrd="0" destOrd="0" presId="urn:microsoft.com/office/officeart/2005/8/layout/vProcess5"/>
    <dgm:cxn modelId="{6AC0B1A5-F473-4D5C-8E80-D79732698701}" srcId="{535571C6-36F1-4259-AC22-FB3982ACAE85}" destId="{5ED1554C-CA8F-4913-AC7D-CC98B027755D}" srcOrd="3" destOrd="0" parTransId="{FB16E608-37B6-4E5B-9EE8-0E09115004A5}" sibTransId="{D3992E5F-1183-4939-8CDB-FBC3B8746BA7}"/>
    <dgm:cxn modelId="{EF2810C9-7C81-4262-B876-5CFAA4ED8449}" type="presOf" srcId="{B9FEF9FF-62F6-48DB-B97A-F85BE5C7D672}" destId="{BD64380A-3B26-423D-9D7B-6E5EA2DF4B11}" srcOrd="1" destOrd="0" presId="urn:microsoft.com/office/officeart/2005/8/layout/vProcess5"/>
    <dgm:cxn modelId="{904EB8D5-DF6F-4A99-BD4F-6A69F0E52B5C}" type="presOf" srcId="{CB123EF5-3447-4CBD-931D-9D77E816A74A}" destId="{F57D05FC-DFBA-4503-998D-B3AAB7F25F1E}" srcOrd="0" destOrd="0" presId="urn:microsoft.com/office/officeart/2005/8/layout/vProcess5"/>
    <dgm:cxn modelId="{075314E9-B1B7-45B4-A604-98BCE23141B0}" srcId="{535571C6-36F1-4259-AC22-FB3982ACAE85}" destId="{B9FEF9FF-62F6-48DB-B97A-F85BE5C7D672}" srcOrd="0" destOrd="0" parTransId="{D4985639-B365-4A5C-8976-1DDCACC4F1A0}" sibTransId="{A3EA29E2-AAA8-4D1B-B291-0324AC1255A4}"/>
    <dgm:cxn modelId="{ABEDB0F6-897D-40B5-B524-E79DB07B163F}" srcId="{535571C6-36F1-4259-AC22-FB3982ACAE85}" destId="{279D834E-0518-471F-BF2B-E5ABFF08DA91}" srcOrd="2" destOrd="0" parTransId="{61081F2E-D4DF-415A-9B1E-8FFD5F0B0C89}" sibTransId="{CB123EF5-3447-4CBD-931D-9D77E816A74A}"/>
    <dgm:cxn modelId="{D8B3AA40-D63A-45ED-8A72-2E9D85D7DEA0}" type="presParOf" srcId="{08F61494-95B9-4ECF-B213-801197423A11}" destId="{E7DB9FED-B88A-44B1-981D-41993BFAAEE9}" srcOrd="0" destOrd="0" presId="urn:microsoft.com/office/officeart/2005/8/layout/vProcess5"/>
    <dgm:cxn modelId="{80ADBC43-6628-4860-9F49-422F2B79A626}" type="presParOf" srcId="{08F61494-95B9-4ECF-B213-801197423A11}" destId="{93165703-2B2C-4041-95C2-3007281DBA97}" srcOrd="1" destOrd="0" presId="urn:microsoft.com/office/officeart/2005/8/layout/vProcess5"/>
    <dgm:cxn modelId="{A79F9970-C5A5-4393-8931-4054D38A117A}" type="presParOf" srcId="{08F61494-95B9-4ECF-B213-801197423A11}" destId="{204DD7F4-8E86-4822-BC91-1538AD3A5C5D}" srcOrd="2" destOrd="0" presId="urn:microsoft.com/office/officeart/2005/8/layout/vProcess5"/>
    <dgm:cxn modelId="{9099034B-D9A9-41C0-B01C-9865DD840B7A}" type="presParOf" srcId="{08F61494-95B9-4ECF-B213-801197423A11}" destId="{9F8A3584-F220-4C6F-BC34-A094FEAC68EC}" srcOrd="3" destOrd="0" presId="urn:microsoft.com/office/officeart/2005/8/layout/vProcess5"/>
    <dgm:cxn modelId="{0CF52790-5029-416E-B54F-9C24F69309E5}" type="presParOf" srcId="{08F61494-95B9-4ECF-B213-801197423A11}" destId="{C83F1BA2-9879-4B1A-8357-A9FFED26C852}" srcOrd="4" destOrd="0" presId="urn:microsoft.com/office/officeart/2005/8/layout/vProcess5"/>
    <dgm:cxn modelId="{5FFE141C-9EA2-4847-9C8E-E5EA05092144}" type="presParOf" srcId="{08F61494-95B9-4ECF-B213-801197423A11}" destId="{CB7FC621-A531-450D-B4ED-07431435B74D}" srcOrd="5" destOrd="0" presId="urn:microsoft.com/office/officeart/2005/8/layout/vProcess5"/>
    <dgm:cxn modelId="{5108C6DD-0C89-4476-81FA-899D34EB2577}" type="presParOf" srcId="{08F61494-95B9-4ECF-B213-801197423A11}" destId="{EEAB9EBD-3DA3-4A27-86F8-2D595B82A452}" srcOrd="6" destOrd="0" presId="urn:microsoft.com/office/officeart/2005/8/layout/vProcess5"/>
    <dgm:cxn modelId="{7BD0E8BB-CD39-4C5C-BEFC-F0750CBA9828}" type="presParOf" srcId="{08F61494-95B9-4ECF-B213-801197423A11}" destId="{F57D05FC-DFBA-4503-998D-B3AAB7F25F1E}" srcOrd="7" destOrd="0" presId="urn:microsoft.com/office/officeart/2005/8/layout/vProcess5"/>
    <dgm:cxn modelId="{8F7B1B0E-0ABC-464E-9136-A6FF51E3BB5B}" type="presParOf" srcId="{08F61494-95B9-4ECF-B213-801197423A11}" destId="{BD64380A-3B26-423D-9D7B-6E5EA2DF4B11}" srcOrd="8" destOrd="0" presId="urn:microsoft.com/office/officeart/2005/8/layout/vProcess5"/>
    <dgm:cxn modelId="{F88F9B17-C41B-4AA0-A98C-63F90B607BCD}" type="presParOf" srcId="{08F61494-95B9-4ECF-B213-801197423A11}" destId="{FC41C76F-1AFA-4CC8-9E3E-5AD074CBE879}" srcOrd="9" destOrd="0" presId="urn:microsoft.com/office/officeart/2005/8/layout/vProcess5"/>
    <dgm:cxn modelId="{2D85DF16-5364-4131-8DD0-3D8D29F19234}" type="presParOf" srcId="{08F61494-95B9-4ECF-B213-801197423A11}" destId="{975A996C-DBD2-4D5D-AC16-095FF4102522}" srcOrd="10" destOrd="0" presId="urn:microsoft.com/office/officeart/2005/8/layout/vProcess5"/>
    <dgm:cxn modelId="{31ACAB8C-B0D5-4526-8F2C-7B22C61563E8}" type="presParOf" srcId="{08F61494-95B9-4ECF-B213-801197423A11}" destId="{FA7A98D2-E940-4530-953B-1C2C89F2A546}"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946D749-1BBC-48D2-9D80-5A4F1C9EA90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B8A546-4F92-4AC6-BA93-0D8A84948616}">
      <dgm:prSet/>
      <dgm:spPr/>
      <dgm:t>
        <a:bodyPr/>
        <a:lstStyle/>
        <a:p>
          <a:r>
            <a:rPr lang="en-GB" dirty="0"/>
            <a:t>Q: If there is a problem with thefts from shops in one area of town and CCTV was installed in that area what do you think the outcome might be?</a:t>
          </a:r>
          <a:endParaRPr lang="en-US" dirty="0"/>
        </a:p>
      </dgm:t>
    </dgm:pt>
    <dgm:pt modelId="{0C2388B3-5BC0-4979-9F66-D7142E94224C}" type="parTrans" cxnId="{D15136F1-51C0-4EA0-8B2E-1A40A6DA7F1E}">
      <dgm:prSet/>
      <dgm:spPr/>
      <dgm:t>
        <a:bodyPr/>
        <a:lstStyle/>
        <a:p>
          <a:endParaRPr lang="en-US"/>
        </a:p>
      </dgm:t>
    </dgm:pt>
    <dgm:pt modelId="{19A7BB39-F704-4304-A35D-38E5C629BC65}" type="sibTrans" cxnId="{D15136F1-51C0-4EA0-8B2E-1A40A6DA7F1E}">
      <dgm:prSet/>
      <dgm:spPr/>
      <dgm:t>
        <a:bodyPr/>
        <a:lstStyle/>
        <a:p>
          <a:endParaRPr lang="en-US"/>
        </a:p>
      </dgm:t>
    </dgm:pt>
    <dgm:pt modelId="{64DA4147-01D6-48DC-A8FF-57D930946C36}">
      <dgm:prSet/>
      <dgm:spPr/>
      <dgm:t>
        <a:bodyPr/>
        <a:lstStyle/>
        <a:p>
          <a:r>
            <a:rPr lang="en-GB" dirty="0"/>
            <a:t>Q: If buses were being vandalised late night on certain bus routes it was thought that introducing </a:t>
          </a:r>
          <a:r>
            <a:rPr lang="en-GB" dirty="0">
              <a:latin typeface="Calibri Light" panose="020F0302020204030204"/>
            </a:rPr>
            <a:t>conductors</a:t>
          </a:r>
          <a:r>
            <a:rPr lang="en-GB" dirty="0"/>
            <a:t> would protect the buses. What do you think might happen?</a:t>
          </a:r>
          <a:endParaRPr lang="en-US" dirty="0"/>
        </a:p>
      </dgm:t>
    </dgm:pt>
    <dgm:pt modelId="{4B34CF35-F727-480B-8997-09BAAE97E2F3}" type="parTrans" cxnId="{E0C27ACB-8C94-4B32-955A-8CCB6135F02B}">
      <dgm:prSet/>
      <dgm:spPr/>
      <dgm:t>
        <a:bodyPr/>
        <a:lstStyle/>
        <a:p>
          <a:endParaRPr lang="en-US"/>
        </a:p>
      </dgm:t>
    </dgm:pt>
    <dgm:pt modelId="{6F68B2C0-1CC0-420B-A4B1-99D8CFC60366}" type="sibTrans" cxnId="{E0C27ACB-8C94-4B32-955A-8CCB6135F02B}">
      <dgm:prSet/>
      <dgm:spPr/>
      <dgm:t>
        <a:bodyPr/>
        <a:lstStyle/>
        <a:p>
          <a:endParaRPr lang="en-US"/>
        </a:p>
      </dgm:t>
    </dgm:pt>
    <dgm:pt modelId="{3388F5B9-7BC8-4AAC-A969-9D2A84184F04}" type="pres">
      <dgm:prSet presAssocID="{7946D749-1BBC-48D2-9D80-5A4F1C9EA90F}" presName="root" presStyleCnt="0">
        <dgm:presLayoutVars>
          <dgm:dir/>
          <dgm:resizeHandles val="exact"/>
        </dgm:presLayoutVars>
      </dgm:prSet>
      <dgm:spPr/>
    </dgm:pt>
    <dgm:pt modelId="{12679F97-243D-4E3D-8638-07F4D3AB981A}" type="pres">
      <dgm:prSet presAssocID="{F2B8A546-4F92-4AC6-BA93-0D8A84948616}" presName="compNode" presStyleCnt="0"/>
      <dgm:spPr/>
    </dgm:pt>
    <dgm:pt modelId="{3658D935-0459-4D82-B981-92DACFE0A186}" type="pres">
      <dgm:prSet presAssocID="{F2B8A546-4F92-4AC6-BA93-0D8A84948616}" presName="bgRect" presStyleLbl="bgShp" presStyleIdx="0" presStyleCnt="2"/>
      <dgm:spPr/>
    </dgm:pt>
    <dgm:pt modelId="{01F2881B-B561-4E71-87DD-5054FB5A797A}" type="pres">
      <dgm:prSet presAssocID="{F2B8A546-4F92-4AC6-BA93-0D8A8494861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B9ACE705-521F-4F38-A04D-14E52AE15918}" type="pres">
      <dgm:prSet presAssocID="{F2B8A546-4F92-4AC6-BA93-0D8A84948616}" presName="spaceRect" presStyleCnt="0"/>
      <dgm:spPr/>
    </dgm:pt>
    <dgm:pt modelId="{9DB538B8-AE56-4D4A-9561-C536B350E7FA}" type="pres">
      <dgm:prSet presAssocID="{F2B8A546-4F92-4AC6-BA93-0D8A84948616}" presName="parTx" presStyleLbl="revTx" presStyleIdx="0" presStyleCnt="2">
        <dgm:presLayoutVars>
          <dgm:chMax val="0"/>
          <dgm:chPref val="0"/>
        </dgm:presLayoutVars>
      </dgm:prSet>
      <dgm:spPr/>
    </dgm:pt>
    <dgm:pt modelId="{B9D70697-4C2F-4755-BE47-327F935027B7}" type="pres">
      <dgm:prSet presAssocID="{19A7BB39-F704-4304-A35D-38E5C629BC65}" presName="sibTrans" presStyleCnt="0"/>
      <dgm:spPr/>
    </dgm:pt>
    <dgm:pt modelId="{14A1D994-9661-4FF6-86AB-1F8E412280D6}" type="pres">
      <dgm:prSet presAssocID="{64DA4147-01D6-48DC-A8FF-57D930946C36}" presName="compNode" presStyleCnt="0"/>
      <dgm:spPr/>
    </dgm:pt>
    <dgm:pt modelId="{4A9C4E0B-68FB-4FD5-B74C-AEF3F7E8DF80}" type="pres">
      <dgm:prSet presAssocID="{64DA4147-01D6-48DC-A8FF-57D930946C36}" presName="bgRect" presStyleLbl="bgShp" presStyleIdx="1" presStyleCnt="2"/>
      <dgm:spPr/>
    </dgm:pt>
    <dgm:pt modelId="{6EA52367-824C-449C-9E3A-04A8F6097101}" type="pres">
      <dgm:prSet presAssocID="{64DA4147-01D6-48DC-A8FF-57D930946C36}"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F39DC99B-4316-4B9C-93E8-D39178351926}" type="pres">
      <dgm:prSet presAssocID="{64DA4147-01D6-48DC-A8FF-57D930946C36}" presName="spaceRect" presStyleCnt="0"/>
      <dgm:spPr/>
    </dgm:pt>
    <dgm:pt modelId="{4E9664F0-7A60-41FE-BC56-216EB2119D01}" type="pres">
      <dgm:prSet presAssocID="{64DA4147-01D6-48DC-A8FF-57D930946C36}" presName="parTx" presStyleLbl="revTx" presStyleIdx="1" presStyleCnt="2">
        <dgm:presLayoutVars>
          <dgm:chMax val="0"/>
          <dgm:chPref val="0"/>
        </dgm:presLayoutVars>
      </dgm:prSet>
      <dgm:spPr/>
    </dgm:pt>
  </dgm:ptLst>
  <dgm:cxnLst>
    <dgm:cxn modelId="{96DFFE4D-0CC3-4CB8-8440-5FC0B2A417A4}" type="presOf" srcId="{7946D749-1BBC-48D2-9D80-5A4F1C9EA90F}" destId="{3388F5B9-7BC8-4AAC-A969-9D2A84184F04}" srcOrd="0" destOrd="0" presId="urn:microsoft.com/office/officeart/2018/2/layout/IconVerticalSolidList"/>
    <dgm:cxn modelId="{259B5889-5B2F-49DD-9882-2898E72F1164}" type="presOf" srcId="{64DA4147-01D6-48DC-A8FF-57D930946C36}" destId="{4E9664F0-7A60-41FE-BC56-216EB2119D01}" srcOrd="0" destOrd="0" presId="urn:microsoft.com/office/officeart/2018/2/layout/IconVerticalSolidList"/>
    <dgm:cxn modelId="{C124FBC4-B8F2-4747-B92E-3C83F8A6C74F}" type="presOf" srcId="{F2B8A546-4F92-4AC6-BA93-0D8A84948616}" destId="{9DB538B8-AE56-4D4A-9561-C536B350E7FA}" srcOrd="0" destOrd="0" presId="urn:microsoft.com/office/officeart/2018/2/layout/IconVerticalSolidList"/>
    <dgm:cxn modelId="{E0C27ACB-8C94-4B32-955A-8CCB6135F02B}" srcId="{7946D749-1BBC-48D2-9D80-5A4F1C9EA90F}" destId="{64DA4147-01D6-48DC-A8FF-57D930946C36}" srcOrd="1" destOrd="0" parTransId="{4B34CF35-F727-480B-8997-09BAAE97E2F3}" sibTransId="{6F68B2C0-1CC0-420B-A4B1-99D8CFC60366}"/>
    <dgm:cxn modelId="{D15136F1-51C0-4EA0-8B2E-1A40A6DA7F1E}" srcId="{7946D749-1BBC-48D2-9D80-5A4F1C9EA90F}" destId="{F2B8A546-4F92-4AC6-BA93-0D8A84948616}" srcOrd="0" destOrd="0" parTransId="{0C2388B3-5BC0-4979-9F66-D7142E94224C}" sibTransId="{19A7BB39-F704-4304-A35D-38E5C629BC65}"/>
    <dgm:cxn modelId="{07143DB2-4E9E-4DCC-B81A-E818C1D3F2D5}" type="presParOf" srcId="{3388F5B9-7BC8-4AAC-A969-9D2A84184F04}" destId="{12679F97-243D-4E3D-8638-07F4D3AB981A}" srcOrd="0" destOrd="0" presId="urn:microsoft.com/office/officeart/2018/2/layout/IconVerticalSolidList"/>
    <dgm:cxn modelId="{521C7CB1-8DCF-4698-B6DA-60C5FA368621}" type="presParOf" srcId="{12679F97-243D-4E3D-8638-07F4D3AB981A}" destId="{3658D935-0459-4D82-B981-92DACFE0A186}" srcOrd="0" destOrd="0" presId="urn:microsoft.com/office/officeart/2018/2/layout/IconVerticalSolidList"/>
    <dgm:cxn modelId="{641BE2AD-1677-4CAC-8F05-0AEF5E8D1A75}" type="presParOf" srcId="{12679F97-243D-4E3D-8638-07F4D3AB981A}" destId="{01F2881B-B561-4E71-87DD-5054FB5A797A}" srcOrd="1" destOrd="0" presId="urn:microsoft.com/office/officeart/2018/2/layout/IconVerticalSolidList"/>
    <dgm:cxn modelId="{20551FC9-C7FA-4FB3-B1C5-F923E951A77C}" type="presParOf" srcId="{12679F97-243D-4E3D-8638-07F4D3AB981A}" destId="{B9ACE705-521F-4F38-A04D-14E52AE15918}" srcOrd="2" destOrd="0" presId="urn:microsoft.com/office/officeart/2018/2/layout/IconVerticalSolidList"/>
    <dgm:cxn modelId="{1BAFFE91-4EAC-4D18-AECE-3EFE8FC64278}" type="presParOf" srcId="{12679F97-243D-4E3D-8638-07F4D3AB981A}" destId="{9DB538B8-AE56-4D4A-9561-C536B350E7FA}" srcOrd="3" destOrd="0" presId="urn:microsoft.com/office/officeart/2018/2/layout/IconVerticalSolidList"/>
    <dgm:cxn modelId="{DB102448-F59F-4B2F-8E32-ACA830567106}" type="presParOf" srcId="{3388F5B9-7BC8-4AAC-A969-9D2A84184F04}" destId="{B9D70697-4C2F-4755-BE47-327F935027B7}" srcOrd="1" destOrd="0" presId="urn:microsoft.com/office/officeart/2018/2/layout/IconVerticalSolidList"/>
    <dgm:cxn modelId="{28E05315-0F9D-4F3A-AF49-92EB4E488447}" type="presParOf" srcId="{3388F5B9-7BC8-4AAC-A969-9D2A84184F04}" destId="{14A1D994-9661-4FF6-86AB-1F8E412280D6}" srcOrd="2" destOrd="0" presId="urn:microsoft.com/office/officeart/2018/2/layout/IconVerticalSolidList"/>
    <dgm:cxn modelId="{757E2BF2-4909-4739-A641-8C574DAC1992}" type="presParOf" srcId="{14A1D994-9661-4FF6-86AB-1F8E412280D6}" destId="{4A9C4E0B-68FB-4FD5-B74C-AEF3F7E8DF80}" srcOrd="0" destOrd="0" presId="urn:microsoft.com/office/officeart/2018/2/layout/IconVerticalSolidList"/>
    <dgm:cxn modelId="{BD661C11-6052-4B97-A1C0-B9BD705684BA}" type="presParOf" srcId="{14A1D994-9661-4FF6-86AB-1F8E412280D6}" destId="{6EA52367-824C-449C-9E3A-04A8F6097101}" srcOrd="1" destOrd="0" presId="urn:microsoft.com/office/officeart/2018/2/layout/IconVerticalSolidList"/>
    <dgm:cxn modelId="{9280E1CB-ADAB-411E-9E0B-937292DD4973}" type="presParOf" srcId="{14A1D994-9661-4FF6-86AB-1F8E412280D6}" destId="{F39DC99B-4316-4B9C-93E8-D39178351926}" srcOrd="2" destOrd="0" presId="urn:microsoft.com/office/officeart/2018/2/layout/IconVerticalSolidList"/>
    <dgm:cxn modelId="{4FCCEE9D-F33F-4CC2-BE21-443B548E7DF4}" type="presParOf" srcId="{14A1D994-9661-4FF6-86AB-1F8E412280D6}" destId="{4E9664F0-7A60-41FE-BC56-216EB2119D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A5E2AD1-A796-4C0D-9A3F-DDB96A6AC08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9AF024-E242-423E-BF7B-6B533632C4A4}">
      <dgm:prSet/>
      <dgm:spPr/>
      <dgm:t>
        <a:bodyPr/>
        <a:lstStyle/>
        <a:p>
          <a:r>
            <a:rPr lang="en-GB"/>
            <a:t>Design against Crime (Cars) </a:t>
          </a:r>
          <a:endParaRPr lang="en-US"/>
        </a:p>
      </dgm:t>
    </dgm:pt>
    <dgm:pt modelId="{D0F42776-6372-4789-BD94-0A82A3A4EFF2}" type="parTrans" cxnId="{1F3E4425-E0EC-4055-8393-6C89376A89E8}">
      <dgm:prSet/>
      <dgm:spPr/>
      <dgm:t>
        <a:bodyPr/>
        <a:lstStyle/>
        <a:p>
          <a:endParaRPr lang="en-US"/>
        </a:p>
      </dgm:t>
    </dgm:pt>
    <dgm:pt modelId="{74A36D91-BB9F-4B57-A782-904395352147}" type="sibTrans" cxnId="{1F3E4425-E0EC-4055-8393-6C89376A89E8}">
      <dgm:prSet/>
      <dgm:spPr/>
      <dgm:t>
        <a:bodyPr/>
        <a:lstStyle/>
        <a:p>
          <a:endParaRPr lang="en-US"/>
        </a:p>
      </dgm:t>
    </dgm:pt>
    <dgm:pt modelId="{BD5B884D-C0BC-4762-B984-E49C56AA9635}">
      <dgm:prSet/>
      <dgm:spPr/>
      <dgm:t>
        <a:bodyPr/>
        <a:lstStyle/>
        <a:p>
          <a:r>
            <a:rPr lang="en-GB"/>
            <a:t>Surveillance (Graffiti)</a:t>
          </a:r>
          <a:endParaRPr lang="en-US"/>
        </a:p>
      </dgm:t>
    </dgm:pt>
    <dgm:pt modelId="{96B098D0-B4D8-457C-B68D-3F48C9E5F979}" type="parTrans" cxnId="{6E4EA35B-A05B-4B37-B51D-1791B4979EFB}">
      <dgm:prSet/>
      <dgm:spPr/>
      <dgm:t>
        <a:bodyPr/>
        <a:lstStyle/>
        <a:p>
          <a:endParaRPr lang="en-US"/>
        </a:p>
      </dgm:t>
    </dgm:pt>
    <dgm:pt modelId="{792FFEEA-7BD3-488A-A29D-EB683EF95ADF}" type="sibTrans" cxnId="{6E4EA35B-A05B-4B37-B51D-1791B4979EFB}">
      <dgm:prSet/>
      <dgm:spPr/>
      <dgm:t>
        <a:bodyPr/>
        <a:lstStyle/>
        <a:p>
          <a:endParaRPr lang="en-US"/>
        </a:p>
      </dgm:t>
    </dgm:pt>
    <dgm:pt modelId="{536F7607-5975-4414-BE60-F830B384B79C}">
      <dgm:prSet/>
      <dgm:spPr/>
      <dgm:t>
        <a:bodyPr/>
        <a:lstStyle/>
        <a:p>
          <a:r>
            <a:rPr lang="en-GB"/>
            <a:t>Design out Crime (Lighting/Hedges)</a:t>
          </a:r>
          <a:endParaRPr lang="en-US"/>
        </a:p>
      </dgm:t>
    </dgm:pt>
    <dgm:pt modelId="{DD8044A3-01E7-451D-ACA2-C69AB0A47E02}" type="parTrans" cxnId="{36B72937-9EF4-4871-A4B0-9DF9E8F279B0}">
      <dgm:prSet/>
      <dgm:spPr/>
      <dgm:t>
        <a:bodyPr/>
        <a:lstStyle/>
        <a:p>
          <a:endParaRPr lang="en-US"/>
        </a:p>
      </dgm:t>
    </dgm:pt>
    <dgm:pt modelId="{AD5C2BAB-6C2A-4BCD-8CDC-B4500B3F9CA2}" type="sibTrans" cxnId="{36B72937-9EF4-4871-A4B0-9DF9E8F279B0}">
      <dgm:prSet/>
      <dgm:spPr/>
      <dgm:t>
        <a:bodyPr/>
        <a:lstStyle/>
        <a:p>
          <a:endParaRPr lang="en-US"/>
        </a:p>
      </dgm:t>
    </dgm:pt>
    <dgm:pt modelId="{2772585C-6F85-4C5F-86EA-5923888B93A5}">
      <dgm:prSet/>
      <dgm:spPr/>
      <dgm:t>
        <a:bodyPr/>
        <a:lstStyle/>
        <a:p>
          <a:r>
            <a:rPr lang="en-GB"/>
            <a:t>Target Removal (Uber/Oyster)</a:t>
          </a:r>
          <a:endParaRPr lang="en-US"/>
        </a:p>
      </dgm:t>
    </dgm:pt>
    <dgm:pt modelId="{D5F73303-5AEC-4A0F-A854-7A9AF7474CCA}" type="parTrans" cxnId="{4512FB7B-FCC1-44A2-B608-4E9044A870F7}">
      <dgm:prSet/>
      <dgm:spPr/>
      <dgm:t>
        <a:bodyPr/>
        <a:lstStyle/>
        <a:p>
          <a:endParaRPr lang="en-US"/>
        </a:p>
      </dgm:t>
    </dgm:pt>
    <dgm:pt modelId="{01B021A6-2123-4133-8403-0DD7A6FB6193}" type="sibTrans" cxnId="{4512FB7B-FCC1-44A2-B608-4E9044A870F7}">
      <dgm:prSet/>
      <dgm:spPr/>
      <dgm:t>
        <a:bodyPr/>
        <a:lstStyle/>
        <a:p>
          <a:endParaRPr lang="en-US"/>
        </a:p>
      </dgm:t>
    </dgm:pt>
    <dgm:pt modelId="{F72C3C97-F33D-4267-9631-ACA8563B3673}" type="pres">
      <dgm:prSet presAssocID="{FA5E2AD1-A796-4C0D-9A3F-DDB96A6AC080}" presName="root" presStyleCnt="0">
        <dgm:presLayoutVars>
          <dgm:dir/>
          <dgm:resizeHandles val="exact"/>
        </dgm:presLayoutVars>
      </dgm:prSet>
      <dgm:spPr/>
    </dgm:pt>
    <dgm:pt modelId="{E5A8F4F0-E121-4CAF-B0D7-5F29139B44CB}" type="pres">
      <dgm:prSet presAssocID="{039AF024-E242-423E-BF7B-6B533632C4A4}" presName="compNode" presStyleCnt="0"/>
      <dgm:spPr/>
    </dgm:pt>
    <dgm:pt modelId="{78936BB3-49C9-4BE4-A238-0435AF9D0C48}" type="pres">
      <dgm:prSet presAssocID="{039AF024-E242-423E-BF7B-6B533632C4A4}" presName="bgRect" presStyleLbl="bgShp" presStyleIdx="0" presStyleCnt="4"/>
      <dgm:spPr/>
    </dgm:pt>
    <dgm:pt modelId="{582AA1D2-F628-4099-9085-709008B3294D}" type="pres">
      <dgm:prSet presAssocID="{039AF024-E242-423E-BF7B-6B533632C4A4}" presName="iconRect" presStyleLbl="node1" presStyleIdx="0" presStyleCnt="4"/>
      <dgm:spPr>
        <a:blipFill rotWithShape="1">
          <a:blip xmlns:r="http://schemas.openxmlformats.org/officeDocument/2006/relationships" r:embed="rId1"/>
          <a:srcRect/>
          <a:stretch>
            <a:fillRect l="-25000" r="-25000"/>
          </a:stretch>
        </a:blipFill>
        <a:ln>
          <a:noFill/>
        </a:ln>
      </dgm:spPr>
    </dgm:pt>
    <dgm:pt modelId="{7945FA19-F6AC-48CF-A34B-21F378A358D5}" type="pres">
      <dgm:prSet presAssocID="{039AF024-E242-423E-BF7B-6B533632C4A4}" presName="spaceRect" presStyleCnt="0"/>
      <dgm:spPr/>
    </dgm:pt>
    <dgm:pt modelId="{4C7BB006-E7C2-4873-831B-97F57441C36F}" type="pres">
      <dgm:prSet presAssocID="{039AF024-E242-423E-BF7B-6B533632C4A4}" presName="parTx" presStyleLbl="revTx" presStyleIdx="0" presStyleCnt="4">
        <dgm:presLayoutVars>
          <dgm:chMax val="0"/>
          <dgm:chPref val="0"/>
        </dgm:presLayoutVars>
      </dgm:prSet>
      <dgm:spPr/>
    </dgm:pt>
    <dgm:pt modelId="{37A84BA8-97B3-4CF5-9A6E-68FCFACAF6A2}" type="pres">
      <dgm:prSet presAssocID="{74A36D91-BB9F-4B57-A782-904395352147}" presName="sibTrans" presStyleCnt="0"/>
      <dgm:spPr/>
    </dgm:pt>
    <dgm:pt modelId="{08DC00AE-910E-4BB3-8340-A7199572A839}" type="pres">
      <dgm:prSet presAssocID="{BD5B884D-C0BC-4762-B984-E49C56AA9635}" presName="compNode" presStyleCnt="0"/>
      <dgm:spPr/>
    </dgm:pt>
    <dgm:pt modelId="{C656273A-9226-47AC-9502-1544060447A3}" type="pres">
      <dgm:prSet presAssocID="{BD5B884D-C0BC-4762-B984-E49C56AA9635}" presName="bgRect" presStyleLbl="bgShp" presStyleIdx="1" presStyleCnt="4"/>
      <dgm:spPr/>
    </dgm:pt>
    <dgm:pt modelId="{7490D865-050A-4EB0-9874-C8315088AFAA}" type="pres">
      <dgm:prSet presAssocID="{BD5B884D-C0BC-4762-B984-E49C56AA9635}" presName="iconRect" presStyleLbl="node1" presStyleIdx="1" presStyleCnt="4"/>
      <dgm:spPr>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curity Camera Sign"/>
        </a:ext>
      </dgm:extLst>
    </dgm:pt>
    <dgm:pt modelId="{5C668322-65FD-478B-9A38-0C51AAC2B55F}" type="pres">
      <dgm:prSet presAssocID="{BD5B884D-C0BC-4762-B984-E49C56AA9635}" presName="spaceRect" presStyleCnt="0"/>
      <dgm:spPr/>
    </dgm:pt>
    <dgm:pt modelId="{31369FCE-991F-48CD-A232-26CB786A0B02}" type="pres">
      <dgm:prSet presAssocID="{BD5B884D-C0BC-4762-B984-E49C56AA9635}" presName="parTx" presStyleLbl="revTx" presStyleIdx="1" presStyleCnt="4">
        <dgm:presLayoutVars>
          <dgm:chMax val="0"/>
          <dgm:chPref val="0"/>
        </dgm:presLayoutVars>
      </dgm:prSet>
      <dgm:spPr/>
    </dgm:pt>
    <dgm:pt modelId="{A156716C-F96C-4ACC-ACFD-4F2D0EE966CE}" type="pres">
      <dgm:prSet presAssocID="{792FFEEA-7BD3-488A-A29D-EB683EF95ADF}" presName="sibTrans" presStyleCnt="0"/>
      <dgm:spPr/>
    </dgm:pt>
    <dgm:pt modelId="{87DC7831-2127-418A-B092-E28E049B4808}" type="pres">
      <dgm:prSet presAssocID="{536F7607-5975-4414-BE60-F830B384B79C}" presName="compNode" presStyleCnt="0"/>
      <dgm:spPr/>
    </dgm:pt>
    <dgm:pt modelId="{14CD2C0A-F22C-4030-838F-36B0D329407A}" type="pres">
      <dgm:prSet presAssocID="{536F7607-5975-4414-BE60-F830B384B79C}" presName="bgRect" presStyleLbl="bgShp" presStyleIdx="2" presStyleCnt="4"/>
      <dgm:spPr/>
    </dgm:pt>
    <dgm:pt modelId="{15088632-6E6E-41BF-873B-EFA1E5B6504C}" type="pres">
      <dgm:prSet presAssocID="{536F7607-5975-4414-BE60-F830B384B79C}" presName="iconRect" presStyleLbl="node1" presStyleIdx="2" presStyleCnt="4"/>
      <dgm:spPr>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reetlight"/>
        </a:ext>
      </dgm:extLst>
    </dgm:pt>
    <dgm:pt modelId="{16E791EA-50E4-4286-9F81-2DE3EE816836}" type="pres">
      <dgm:prSet presAssocID="{536F7607-5975-4414-BE60-F830B384B79C}" presName="spaceRect" presStyleCnt="0"/>
      <dgm:spPr/>
    </dgm:pt>
    <dgm:pt modelId="{1DA1A359-BAAC-4B13-9361-821F757CB128}" type="pres">
      <dgm:prSet presAssocID="{536F7607-5975-4414-BE60-F830B384B79C}" presName="parTx" presStyleLbl="revTx" presStyleIdx="2" presStyleCnt="4">
        <dgm:presLayoutVars>
          <dgm:chMax val="0"/>
          <dgm:chPref val="0"/>
        </dgm:presLayoutVars>
      </dgm:prSet>
      <dgm:spPr/>
    </dgm:pt>
    <dgm:pt modelId="{216BEA56-C00F-4542-AC9F-BAFE73D600F0}" type="pres">
      <dgm:prSet presAssocID="{AD5C2BAB-6C2A-4BCD-8CDC-B4500B3F9CA2}" presName="sibTrans" presStyleCnt="0"/>
      <dgm:spPr/>
    </dgm:pt>
    <dgm:pt modelId="{7DF96691-E7E5-4497-B99C-1D31616B7AEC}" type="pres">
      <dgm:prSet presAssocID="{2772585C-6F85-4C5F-86EA-5923888B93A5}" presName="compNode" presStyleCnt="0"/>
      <dgm:spPr/>
    </dgm:pt>
    <dgm:pt modelId="{A57847B5-04EA-4B07-9058-C6B9036BDC62}" type="pres">
      <dgm:prSet presAssocID="{2772585C-6F85-4C5F-86EA-5923888B93A5}" presName="bgRect" presStyleLbl="bgShp" presStyleIdx="3" presStyleCnt="4"/>
      <dgm:spPr/>
    </dgm:pt>
    <dgm:pt modelId="{0FC3697C-E899-4FDF-B33C-1995D071C3AE}" type="pres">
      <dgm:prSet presAssocID="{2772585C-6F85-4C5F-86EA-5923888B93A5}" presName="iconRect" presStyleLbl="node1" presStyleIdx="3" presStyleCnt="4"/>
      <dgm:spPr>
        <a:blipFill rotWithShape="1">
          <a:blip xmlns:r="http://schemas.openxmlformats.org/officeDocument/2006/relationships" r:embed="rId6"/>
          <a:srcRect/>
          <a:stretch>
            <a:fillRect l="-42000" r="-42000"/>
          </a:stretch>
        </a:blipFill>
        <a:ln>
          <a:noFill/>
        </a:ln>
      </dgm:spPr>
    </dgm:pt>
    <dgm:pt modelId="{F2683D40-ADA2-4B9A-B40E-8456F909AF66}" type="pres">
      <dgm:prSet presAssocID="{2772585C-6F85-4C5F-86EA-5923888B93A5}" presName="spaceRect" presStyleCnt="0"/>
      <dgm:spPr/>
    </dgm:pt>
    <dgm:pt modelId="{0745D46E-E5C4-4637-84A5-482DC4E54199}" type="pres">
      <dgm:prSet presAssocID="{2772585C-6F85-4C5F-86EA-5923888B93A5}" presName="parTx" presStyleLbl="revTx" presStyleIdx="3" presStyleCnt="4">
        <dgm:presLayoutVars>
          <dgm:chMax val="0"/>
          <dgm:chPref val="0"/>
        </dgm:presLayoutVars>
      </dgm:prSet>
      <dgm:spPr/>
    </dgm:pt>
  </dgm:ptLst>
  <dgm:cxnLst>
    <dgm:cxn modelId="{8B919319-46C3-47D0-AD00-B1DA04A6FD4C}" type="presOf" srcId="{039AF024-E242-423E-BF7B-6B533632C4A4}" destId="{4C7BB006-E7C2-4873-831B-97F57441C36F}" srcOrd="0" destOrd="0" presId="urn:microsoft.com/office/officeart/2018/2/layout/IconVerticalSolidList"/>
    <dgm:cxn modelId="{1F3E4425-E0EC-4055-8393-6C89376A89E8}" srcId="{FA5E2AD1-A796-4C0D-9A3F-DDB96A6AC080}" destId="{039AF024-E242-423E-BF7B-6B533632C4A4}" srcOrd="0" destOrd="0" parTransId="{D0F42776-6372-4789-BD94-0A82A3A4EFF2}" sibTransId="{74A36D91-BB9F-4B57-A782-904395352147}"/>
    <dgm:cxn modelId="{36B72937-9EF4-4871-A4B0-9DF9E8F279B0}" srcId="{FA5E2AD1-A796-4C0D-9A3F-DDB96A6AC080}" destId="{536F7607-5975-4414-BE60-F830B384B79C}" srcOrd="2" destOrd="0" parTransId="{DD8044A3-01E7-451D-ACA2-C69AB0A47E02}" sibTransId="{AD5C2BAB-6C2A-4BCD-8CDC-B4500B3F9CA2}"/>
    <dgm:cxn modelId="{20203E3B-B8C6-4BE0-AA63-795A6C2E0C65}" type="presOf" srcId="{BD5B884D-C0BC-4762-B984-E49C56AA9635}" destId="{31369FCE-991F-48CD-A232-26CB786A0B02}" srcOrd="0" destOrd="0" presId="urn:microsoft.com/office/officeart/2018/2/layout/IconVerticalSolidList"/>
    <dgm:cxn modelId="{6E4EA35B-A05B-4B37-B51D-1791B4979EFB}" srcId="{FA5E2AD1-A796-4C0D-9A3F-DDB96A6AC080}" destId="{BD5B884D-C0BC-4762-B984-E49C56AA9635}" srcOrd="1" destOrd="0" parTransId="{96B098D0-B4D8-457C-B68D-3F48C9E5F979}" sibTransId="{792FFEEA-7BD3-488A-A29D-EB683EF95ADF}"/>
    <dgm:cxn modelId="{4512FB7B-FCC1-44A2-B608-4E9044A870F7}" srcId="{FA5E2AD1-A796-4C0D-9A3F-DDB96A6AC080}" destId="{2772585C-6F85-4C5F-86EA-5923888B93A5}" srcOrd="3" destOrd="0" parTransId="{D5F73303-5AEC-4A0F-A854-7A9AF7474CCA}" sibTransId="{01B021A6-2123-4133-8403-0DD7A6FB6193}"/>
    <dgm:cxn modelId="{F426858E-36B5-4EB0-AB73-D2E181EABCE0}" type="presOf" srcId="{FA5E2AD1-A796-4C0D-9A3F-DDB96A6AC080}" destId="{F72C3C97-F33D-4267-9631-ACA8563B3673}" srcOrd="0" destOrd="0" presId="urn:microsoft.com/office/officeart/2018/2/layout/IconVerticalSolidList"/>
    <dgm:cxn modelId="{76AA20D3-E446-43D3-B4CA-82672AB35C24}" type="presOf" srcId="{2772585C-6F85-4C5F-86EA-5923888B93A5}" destId="{0745D46E-E5C4-4637-84A5-482DC4E54199}" srcOrd="0" destOrd="0" presId="urn:microsoft.com/office/officeart/2018/2/layout/IconVerticalSolidList"/>
    <dgm:cxn modelId="{6D2E7EE0-13BA-4F32-B512-9C6E6ED534A7}" type="presOf" srcId="{536F7607-5975-4414-BE60-F830B384B79C}" destId="{1DA1A359-BAAC-4B13-9361-821F757CB128}" srcOrd="0" destOrd="0" presId="urn:microsoft.com/office/officeart/2018/2/layout/IconVerticalSolidList"/>
    <dgm:cxn modelId="{5D4CB7E3-9C74-4F68-83B5-2C5A9CE8292E}" type="presParOf" srcId="{F72C3C97-F33D-4267-9631-ACA8563B3673}" destId="{E5A8F4F0-E121-4CAF-B0D7-5F29139B44CB}" srcOrd="0" destOrd="0" presId="urn:microsoft.com/office/officeart/2018/2/layout/IconVerticalSolidList"/>
    <dgm:cxn modelId="{094FCC04-0DB2-4888-AD4E-033D298A8568}" type="presParOf" srcId="{E5A8F4F0-E121-4CAF-B0D7-5F29139B44CB}" destId="{78936BB3-49C9-4BE4-A238-0435AF9D0C48}" srcOrd="0" destOrd="0" presId="urn:microsoft.com/office/officeart/2018/2/layout/IconVerticalSolidList"/>
    <dgm:cxn modelId="{BF4465F0-81BC-4ED2-9AF2-956680CD81D3}" type="presParOf" srcId="{E5A8F4F0-E121-4CAF-B0D7-5F29139B44CB}" destId="{582AA1D2-F628-4099-9085-709008B3294D}" srcOrd="1" destOrd="0" presId="urn:microsoft.com/office/officeart/2018/2/layout/IconVerticalSolidList"/>
    <dgm:cxn modelId="{5561EC0B-1454-431C-93FB-E329BB4D9218}" type="presParOf" srcId="{E5A8F4F0-E121-4CAF-B0D7-5F29139B44CB}" destId="{7945FA19-F6AC-48CF-A34B-21F378A358D5}" srcOrd="2" destOrd="0" presId="urn:microsoft.com/office/officeart/2018/2/layout/IconVerticalSolidList"/>
    <dgm:cxn modelId="{3B692061-3FAF-488C-A8EC-68175ED69DF8}" type="presParOf" srcId="{E5A8F4F0-E121-4CAF-B0D7-5F29139B44CB}" destId="{4C7BB006-E7C2-4873-831B-97F57441C36F}" srcOrd="3" destOrd="0" presId="urn:microsoft.com/office/officeart/2018/2/layout/IconVerticalSolidList"/>
    <dgm:cxn modelId="{B21B39DA-4843-42DF-9A5F-0D84B491F45C}" type="presParOf" srcId="{F72C3C97-F33D-4267-9631-ACA8563B3673}" destId="{37A84BA8-97B3-4CF5-9A6E-68FCFACAF6A2}" srcOrd="1" destOrd="0" presId="urn:microsoft.com/office/officeart/2018/2/layout/IconVerticalSolidList"/>
    <dgm:cxn modelId="{DE8E68F1-6F69-45BA-B824-76525E494D1D}" type="presParOf" srcId="{F72C3C97-F33D-4267-9631-ACA8563B3673}" destId="{08DC00AE-910E-4BB3-8340-A7199572A839}" srcOrd="2" destOrd="0" presId="urn:microsoft.com/office/officeart/2018/2/layout/IconVerticalSolidList"/>
    <dgm:cxn modelId="{5B88D8C9-942F-476D-A091-CFC89439583C}" type="presParOf" srcId="{08DC00AE-910E-4BB3-8340-A7199572A839}" destId="{C656273A-9226-47AC-9502-1544060447A3}" srcOrd="0" destOrd="0" presId="urn:microsoft.com/office/officeart/2018/2/layout/IconVerticalSolidList"/>
    <dgm:cxn modelId="{B42F716F-9CDC-441F-AD3D-E1C14368B470}" type="presParOf" srcId="{08DC00AE-910E-4BB3-8340-A7199572A839}" destId="{7490D865-050A-4EB0-9874-C8315088AFAA}" srcOrd="1" destOrd="0" presId="urn:microsoft.com/office/officeart/2018/2/layout/IconVerticalSolidList"/>
    <dgm:cxn modelId="{BA9298E7-9EC0-437A-8C60-5B6C6B22477A}" type="presParOf" srcId="{08DC00AE-910E-4BB3-8340-A7199572A839}" destId="{5C668322-65FD-478B-9A38-0C51AAC2B55F}" srcOrd="2" destOrd="0" presId="urn:microsoft.com/office/officeart/2018/2/layout/IconVerticalSolidList"/>
    <dgm:cxn modelId="{42124F31-6BC2-4DA3-B02E-84D001DD0AB9}" type="presParOf" srcId="{08DC00AE-910E-4BB3-8340-A7199572A839}" destId="{31369FCE-991F-48CD-A232-26CB786A0B02}" srcOrd="3" destOrd="0" presId="urn:microsoft.com/office/officeart/2018/2/layout/IconVerticalSolidList"/>
    <dgm:cxn modelId="{A295FCD9-0E92-4C36-9A8A-1F9B78A61AE8}" type="presParOf" srcId="{F72C3C97-F33D-4267-9631-ACA8563B3673}" destId="{A156716C-F96C-4ACC-ACFD-4F2D0EE966CE}" srcOrd="3" destOrd="0" presId="urn:microsoft.com/office/officeart/2018/2/layout/IconVerticalSolidList"/>
    <dgm:cxn modelId="{9DE2184A-C90C-4AD4-AB4F-64C7DFEEBC66}" type="presParOf" srcId="{F72C3C97-F33D-4267-9631-ACA8563B3673}" destId="{87DC7831-2127-418A-B092-E28E049B4808}" srcOrd="4" destOrd="0" presId="urn:microsoft.com/office/officeart/2018/2/layout/IconVerticalSolidList"/>
    <dgm:cxn modelId="{FD5AA491-2CEF-4833-873A-E5773D5F628F}" type="presParOf" srcId="{87DC7831-2127-418A-B092-E28E049B4808}" destId="{14CD2C0A-F22C-4030-838F-36B0D329407A}" srcOrd="0" destOrd="0" presId="urn:microsoft.com/office/officeart/2018/2/layout/IconVerticalSolidList"/>
    <dgm:cxn modelId="{4263DEDB-1998-434F-9A47-0EE4F8CEBAE0}" type="presParOf" srcId="{87DC7831-2127-418A-B092-E28E049B4808}" destId="{15088632-6E6E-41BF-873B-EFA1E5B6504C}" srcOrd="1" destOrd="0" presId="urn:microsoft.com/office/officeart/2018/2/layout/IconVerticalSolidList"/>
    <dgm:cxn modelId="{937D0961-C784-4B32-822E-3048BDFE02A4}" type="presParOf" srcId="{87DC7831-2127-418A-B092-E28E049B4808}" destId="{16E791EA-50E4-4286-9F81-2DE3EE816836}" srcOrd="2" destOrd="0" presId="urn:microsoft.com/office/officeart/2018/2/layout/IconVerticalSolidList"/>
    <dgm:cxn modelId="{65C55652-9999-4CE4-B94A-7A3919696BFB}" type="presParOf" srcId="{87DC7831-2127-418A-B092-E28E049B4808}" destId="{1DA1A359-BAAC-4B13-9361-821F757CB128}" srcOrd="3" destOrd="0" presId="urn:microsoft.com/office/officeart/2018/2/layout/IconVerticalSolidList"/>
    <dgm:cxn modelId="{8CFE33CF-9AB6-4DE3-9B8D-014FD75C2E64}" type="presParOf" srcId="{F72C3C97-F33D-4267-9631-ACA8563B3673}" destId="{216BEA56-C00F-4542-AC9F-BAFE73D600F0}" srcOrd="5" destOrd="0" presId="urn:microsoft.com/office/officeart/2018/2/layout/IconVerticalSolidList"/>
    <dgm:cxn modelId="{DD85D37D-FECE-413E-B9F0-721C34F107E0}" type="presParOf" srcId="{F72C3C97-F33D-4267-9631-ACA8563B3673}" destId="{7DF96691-E7E5-4497-B99C-1D31616B7AEC}" srcOrd="6" destOrd="0" presId="urn:microsoft.com/office/officeart/2018/2/layout/IconVerticalSolidList"/>
    <dgm:cxn modelId="{B52498EC-6FFE-4E2E-9B57-2973705A5765}" type="presParOf" srcId="{7DF96691-E7E5-4497-B99C-1D31616B7AEC}" destId="{A57847B5-04EA-4B07-9058-C6B9036BDC62}" srcOrd="0" destOrd="0" presId="urn:microsoft.com/office/officeart/2018/2/layout/IconVerticalSolidList"/>
    <dgm:cxn modelId="{2C82F864-3EF8-45D5-B585-BF3258F34FAA}" type="presParOf" srcId="{7DF96691-E7E5-4497-B99C-1D31616B7AEC}" destId="{0FC3697C-E899-4FDF-B33C-1995D071C3AE}" srcOrd="1" destOrd="0" presId="urn:microsoft.com/office/officeart/2018/2/layout/IconVerticalSolidList"/>
    <dgm:cxn modelId="{64C69CBB-09D9-4866-983E-059D3A68903F}" type="presParOf" srcId="{7DF96691-E7E5-4497-B99C-1D31616B7AEC}" destId="{F2683D40-ADA2-4B9A-B40E-8456F909AF66}" srcOrd="2" destOrd="0" presId="urn:microsoft.com/office/officeart/2018/2/layout/IconVerticalSolidList"/>
    <dgm:cxn modelId="{22FD457E-DBAD-4326-BB91-325514A4B2FB}" type="presParOf" srcId="{7DF96691-E7E5-4497-B99C-1D31616B7AEC}" destId="{0745D46E-E5C4-4637-84A5-482DC4E541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10501E8-0068-41E9-8374-49159106737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5C28B01-80A1-4B8A-B306-046C8E1BB198}">
      <dgm:prSet/>
      <dgm:spPr/>
      <dgm:t>
        <a:bodyPr/>
        <a:lstStyle/>
        <a:p>
          <a:pPr>
            <a:defRPr cap="all"/>
          </a:pPr>
          <a:r>
            <a:rPr lang="en-GB" b="1"/>
            <a:t>Explain what classicist criminology is</a:t>
          </a:r>
          <a:endParaRPr lang="en-US"/>
        </a:p>
      </dgm:t>
    </dgm:pt>
    <dgm:pt modelId="{6C94C48F-E14B-40E4-9076-9523161426E7}" type="parTrans" cxnId="{BBD5529C-B099-4261-BA15-89D7F23E11EC}">
      <dgm:prSet/>
      <dgm:spPr/>
      <dgm:t>
        <a:bodyPr/>
        <a:lstStyle/>
        <a:p>
          <a:endParaRPr lang="en-US"/>
        </a:p>
      </dgm:t>
    </dgm:pt>
    <dgm:pt modelId="{07C5301A-1139-49FD-BEEF-AE91D7A0DDD2}" type="sibTrans" cxnId="{BBD5529C-B099-4261-BA15-89D7F23E11EC}">
      <dgm:prSet/>
      <dgm:spPr/>
      <dgm:t>
        <a:bodyPr/>
        <a:lstStyle/>
        <a:p>
          <a:endParaRPr lang="en-US"/>
        </a:p>
      </dgm:t>
    </dgm:pt>
    <dgm:pt modelId="{60AC0D39-42BE-4369-A322-EF702A467FEB}">
      <dgm:prSet/>
      <dgm:spPr/>
      <dgm:t>
        <a:bodyPr/>
        <a:lstStyle/>
        <a:p>
          <a:pPr>
            <a:defRPr cap="all"/>
          </a:pPr>
          <a:r>
            <a:rPr lang="en-GB" b="1"/>
            <a:t>Where can we see classicist criminology in our justice system today?</a:t>
          </a:r>
          <a:endParaRPr lang="en-US"/>
        </a:p>
      </dgm:t>
    </dgm:pt>
    <dgm:pt modelId="{F9E18C97-9B73-48A7-BB16-CBE76C3BFE5D}" type="parTrans" cxnId="{87D40CD6-2D1A-471D-A644-CE0F13A5AD28}">
      <dgm:prSet/>
      <dgm:spPr/>
      <dgm:t>
        <a:bodyPr/>
        <a:lstStyle/>
        <a:p>
          <a:endParaRPr lang="en-US"/>
        </a:p>
      </dgm:t>
    </dgm:pt>
    <dgm:pt modelId="{72162892-835E-42EF-A21B-316A8EDE0E68}" type="sibTrans" cxnId="{87D40CD6-2D1A-471D-A644-CE0F13A5AD28}">
      <dgm:prSet/>
      <dgm:spPr/>
      <dgm:t>
        <a:bodyPr/>
        <a:lstStyle/>
        <a:p>
          <a:endParaRPr lang="en-US"/>
        </a:p>
      </dgm:t>
    </dgm:pt>
    <dgm:pt modelId="{D05F5458-4473-4E91-845F-F8CDC8E3AC71}">
      <dgm:prSet/>
      <dgm:spPr/>
      <dgm:t>
        <a:bodyPr/>
        <a:lstStyle/>
        <a:p>
          <a:pPr>
            <a:defRPr cap="all"/>
          </a:pPr>
          <a:r>
            <a:rPr lang="en-GB" b="1"/>
            <a:t>What is the key difference between classicism and positivism?</a:t>
          </a:r>
          <a:endParaRPr lang="en-US"/>
        </a:p>
      </dgm:t>
    </dgm:pt>
    <dgm:pt modelId="{F8CFA9F3-0466-4CCF-BF5D-41C266B1EB0D}" type="parTrans" cxnId="{0D6AA81F-C812-4F3C-9713-658EA9E81FA8}">
      <dgm:prSet/>
      <dgm:spPr/>
      <dgm:t>
        <a:bodyPr/>
        <a:lstStyle/>
        <a:p>
          <a:endParaRPr lang="en-US"/>
        </a:p>
      </dgm:t>
    </dgm:pt>
    <dgm:pt modelId="{2B344E5C-1473-4475-857F-E38958382AF1}" type="sibTrans" cxnId="{0D6AA81F-C812-4F3C-9713-658EA9E81FA8}">
      <dgm:prSet/>
      <dgm:spPr/>
      <dgm:t>
        <a:bodyPr/>
        <a:lstStyle/>
        <a:p>
          <a:endParaRPr lang="en-US"/>
        </a:p>
      </dgm:t>
    </dgm:pt>
    <dgm:pt modelId="{E7362190-A600-452A-B607-68090062CE2C}" type="pres">
      <dgm:prSet presAssocID="{210501E8-0068-41E9-8374-491591067375}" presName="root" presStyleCnt="0">
        <dgm:presLayoutVars>
          <dgm:dir/>
          <dgm:resizeHandles val="exact"/>
        </dgm:presLayoutVars>
      </dgm:prSet>
      <dgm:spPr/>
    </dgm:pt>
    <dgm:pt modelId="{210A2A68-5376-4239-906A-6E96481E9BB1}" type="pres">
      <dgm:prSet presAssocID="{35C28B01-80A1-4B8A-B306-046C8E1BB198}" presName="compNode" presStyleCnt="0"/>
      <dgm:spPr/>
    </dgm:pt>
    <dgm:pt modelId="{445627E6-9A1F-4D93-8C22-BEEEDCEB2FB3}" type="pres">
      <dgm:prSet presAssocID="{35C28B01-80A1-4B8A-B306-046C8E1BB198}" presName="iconBgRect" presStyleLbl="bgShp" presStyleIdx="0" presStyleCnt="3"/>
      <dgm:spPr>
        <a:prstGeom prst="round2DiagRect">
          <a:avLst>
            <a:gd name="adj1" fmla="val 29727"/>
            <a:gd name="adj2" fmla="val 0"/>
          </a:avLst>
        </a:prstGeom>
      </dgm:spPr>
    </dgm:pt>
    <dgm:pt modelId="{FB2D1A3A-29DC-4682-8ACA-03299C1A0FB8}" type="pres">
      <dgm:prSet presAssocID="{35C28B01-80A1-4B8A-B306-046C8E1BB19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5CA5908-0B1E-4ABF-9559-85CEBF6DD77B}" type="pres">
      <dgm:prSet presAssocID="{35C28B01-80A1-4B8A-B306-046C8E1BB198}" presName="spaceRect" presStyleCnt="0"/>
      <dgm:spPr/>
    </dgm:pt>
    <dgm:pt modelId="{07685AE6-2EEB-4CCE-B43B-6978820026DD}" type="pres">
      <dgm:prSet presAssocID="{35C28B01-80A1-4B8A-B306-046C8E1BB198}" presName="textRect" presStyleLbl="revTx" presStyleIdx="0" presStyleCnt="3">
        <dgm:presLayoutVars>
          <dgm:chMax val="1"/>
          <dgm:chPref val="1"/>
        </dgm:presLayoutVars>
      </dgm:prSet>
      <dgm:spPr/>
    </dgm:pt>
    <dgm:pt modelId="{4CFEBE0F-B104-436D-9776-7A0B3678467B}" type="pres">
      <dgm:prSet presAssocID="{07C5301A-1139-49FD-BEEF-AE91D7A0DDD2}" presName="sibTrans" presStyleCnt="0"/>
      <dgm:spPr/>
    </dgm:pt>
    <dgm:pt modelId="{B1B67678-D5EB-4CB8-B2FC-605AC632DF71}" type="pres">
      <dgm:prSet presAssocID="{60AC0D39-42BE-4369-A322-EF702A467FEB}" presName="compNode" presStyleCnt="0"/>
      <dgm:spPr/>
    </dgm:pt>
    <dgm:pt modelId="{B2BFFAB3-325D-4B5F-A38A-1C5709C0AA25}" type="pres">
      <dgm:prSet presAssocID="{60AC0D39-42BE-4369-A322-EF702A467FEB}" presName="iconBgRect" presStyleLbl="bgShp" presStyleIdx="1" presStyleCnt="3"/>
      <dgm:spPr>
        <a:prstGeom prst="round2DiagRect">
          <a:avLst>
            <a:gd name="adj1" fmla="val 29727"/>
            <a:gd name="adj2" fmla="val 0"/>
          </a:avLst>
        </a:prstGeom>
      </dgm:spPr>
    </dgm:pt>
    <dgm:pt modelId="{FDAEC1CD-74B6-4EC4-BF4F-29B3AA3903C4}" type="pres">
      <dgm:prSet presAssocID="{60AC0D39-42BE-4369-A322-EF702A467F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2E9D419-1F0A-4E0F-A23F-B583ACAC027D}" type="pres">
      <dgm:prSet presAssocID="{60AC0D39-42BE-4369-A322-EF702A467FEB}" presName="spaceRect" presStyleCnt="0"/>
      <dgm:spPr/>
    </dgm:pt>
    <dgm:pt modelId="{223337E7-52CE-496D-80CE-20B09AA3C6FE}" type="pres">
      <dgm:prSet presAssocID="{60AC0D39-42BE-4369-A322-EF702A467FEB}" presName="textRect" presStyleLbl="revTx" presStyleIdx="1" presStyleCnt="3">
        <dgm:presLayoutVars>
          <dgm:chMax val="1"/>
          <dgm:chPref val="1"/>
        </dgm:presLayoutVars>
      </dgm:prSet>
      <dgm:spPr/>
    </dgm:pt>
    <dgm:pt modelId="{B186ACA4-A87E-49A9-9710-E99B6E2D4798}" type="pres">
      <dgm:prSet presAssocID="{72162892-835E-42EF-A21B-316A8EDE0E68}" presName="sibTrans" presStyleCnt="0"/>
      <dgm:spPr/>
    </dgm:pt>
    <dgm:pt modelId="{7B247E2F-2148-4ECA-BF25-71B1E905EE0D}" type="pres">
      <dgm:prSet presAssocID="{D05F5458-4473-4E91-845F-F8CDC8E3AC71}" presName="compNode" presStyleCnt="0"/>
      <dgm:spPr/>
    </dgm:pt>
    <dgm:pt modelId="{1AFF8885-FCB1-4E41-AF01-0E35DA51CDA3}" type="pres">
      <dgm:prSet presAssocID="{D05F5458-4473-4E91-845F-F8CDC8E3AC71}" presName="iconBgRect" presStyleLbl="bgShp" presStyleIdx="2" presStyleCnt="3"/>
      <dgm:spPr>
        <a:prstGeom prst="round2DiagRect">
          <a:avLst>
            <a:gd name="adj1" fmla="val 29727"/>
            <a:gd name="adj2" fmla="val 0"/>
          </a:avLst>
        </a:prstGeom>
      </dgm:spPr>
    </dgm:pt>
    <dgm:pt modelId="{3357A6F5-2E79-476A-9E85-C9EC7E730282}" type="pres">
      <dgm:prSet presAssocID="{D05F5458-4473-4E91-845F-F8CDC8E3AC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C831A956-6B94-42D2-BCD7-5543F57CA83C}" type="pres">
      <dgm:prSet presAssocID="{D05F5458-4473-4E91-845F-F8CDC8E3AC71}" presName="spaceRect" presStyleCnt="0"/>
      <dgm:spPr/>
    </dgm:pt>
    <dgm:pt modelId="{B4221641-02CB-4A9C-9981-729118C50395}" type="pres">
      <dgm:prSet presAssocID="{D05F5458-4473-4E91-845F-F8CDC8E3AC71}" presName="textRect" presStyleLbl="revTx" presStyleIdx="2" presStyleCnt="3">
        <dgm:presLayoutVars>
          <dgm:chMax val="1"/>
          <dgm:chPref val="1"/>
        </dgm:presLayoutVars>
      </dgm:prSet>
      <dgm:spPr/>
    </dgm:pt>
  </dgm:ptLst>
  <dgm:cxnLst>
    <dgm:cxn modelId="{E967F31D-FF30-417D-8A15-8C523CE96344}" type="presOf" srcId="{D05F5458-4473-4E91-845F-F8CDC8E3AC71}" destId="{B4221641-02CB-4A9C-9981-729118C50395}" srcOrd="0" destOrd="0" presId="urn:microsoft.com/office/officeart/2018/5/layout/IconLeafLabelList"/>
    <dgm:cxn modelId="{0D6AA81F-C812-4F3C-9713-658EA9E81FA8}" srcId="{210501E8-0068-41E9-8374-491591067375}" destId="{D05F5458-4473-4E91-845F-F8CDC8E3AC71}" srcOrd="2" destOrd="0" parTransId="{F8CFA9F3-0466-4CCF-BF5D-41C266B1EB0D}" sibTransId="{2B344E5C-1473-4475-857F-E38958382AF1}"/>
    <dgm:cxn modelId="{979F6479-26CE-493B-A92A-22EE27175F17}" type="presOf" srcId="{60AC0D39-42BE-4369-A322-EF702A467FEB}" destId="{223337E7-52CE-496D-80CE-20B09AA3C6FE}" srcOrd="0" destOrd="0" presId="urn:microsoft.com/office/officeart/2018/5/layout/IconLeafLabelList"/>
    <dgm:cxn modelId="{BBD5529C-B099-4261-BA15-89D7F23E11EC}" srcId="{210501E8-0068-41E9-8374-491591067375}" destId="{35C28B01-80A1-4B8A-B306-046C8E1BB198}" srcOrd="0" destOrd="0" parTransId="{6C94C48F-E14B-40E4-9076-9523161426E7}" sibTransId="{07C5301A-1139-49FD-BEEF-AE91D7A0DDD2}"/>
    <dgm:cxn modelId="{F3AFCDB9-F73E-4A3C-A879-A37A859F3B00}" type="presOf" srcId="{210501E8-0068-41E9-8374-491591067375}" destId="{E7362190-A600-452A-B607-68090062CE2C}" srcOrd="0" destOrd="0" presId="urn:microsoft.com/office/officeart/2018/5/layout/IconLeafLabelList"/>
    <dgm:cxn modelId="{EDF4E7C4-589E-4536-92BC-C403FF77F78B}" type="presOf" srcId="{35C28B01-80A1-4B8A-B306-046C8E1BB198}" destId="{07685AE6-2EEB-4CCE-B43B-6978820026DD}" srcOrd="0" destOrd="0" presId="urn:microsoft.com/office/officeart/2018/5/layout/IconLeafLabelList"/>
    <dgm:cxn modelId="{87D40CD6-2D1A-471D-A644-CE0F13A5AD28}" srcId="{210501E8-0068-41E9-8374-491591067375}" destId="{60AC0D39-42BE-4369-A322-EF702A467FEB}" srcOrd="1" destOrd="0" parTransId="{F9E18C97-9B73-48A7-BB16-CBE76C3BFE5D}" sibTransId="{72162892-835E-42EF-A21B-316A8EDE0E68}"/>
    <dgm:cxn modelId="{C440B158-733D-4BBA-869E-5C4B88285541}" type="presParOf" srcId="{E7362190-A600-452A-B607-68090062CE2C}" destId="{210A2A68-5376-4239-906A-6E96481E9BB1}" srcOrd="0" destOrd="0" presId="urn:microsoft.com/office/officeart/2018/5/layout/IconLeafLabelList"/>
    <dgm:cxn modelId="{90CBBCAC-B723-409A-BDF0-B3E8CE480D16}" type="presParOf" srcId="{210A2A68-5376-4239-906A-6E96481E9BB1}" destId="{445627E6-9A1F-4D93-8C22-BEEEDCEB2FB3}" srcOrd="0" destOrd="0" presId="urn:microsoft.com/office/officeart/2018/5/layout/IconLeafLabelList"/>
    <dgm:cxn modelId="{F3DFC69D-4B9F-4373-983B-19FEDFB807A1}" type="presParOf" srcId="{210A2A68-5376-4239-906A-6E96481E9BB1}" destId="{FB2D1A3A-29DC-4682-8ACA-03299C1A0FB8}" srcOrd="1" destOrd="0" presId="urn:microsoft.com/office/officeart/2018/5/layout/IconLeafLabelList"/>
    <dgm:cxn modelId="{8B0DF0FB-CA24-440C-A254-1FDFEF890C41}" type="presParOf" srcId="{210A2A68-5376-4239-906A-6E96481E9BB1}" destId="{65CA5908-0B1E-4ABF-9559-85CEBF6DD77B}" srcOrd="2" destOrd="0" presId="urn:microsoft.com/office/officeart/2018/5/layout/IconLeafLabelList"/>
    <dgm:cxn modelId="{BDDFDD6C-7007-4C44-94BA-1DB17D314118}" type="presParOf" srcId="{210A2A68-5376-4239-906A-6E96481E9BB1}" destId="{07685AE6-2EEB-4CCE-B43B-6978820026DD}" srcOrd="3" destOrd="0" presId="urn:microsoft.com/office/officeart/2018/5/layout/IconLeafLabelList"/>
    <dgm:cxn modelId="{C8E46285-0CCF-421F-A164-44100DF5A3E7}" type="presParOf" srcId="{E7362190-A600-452A-B607-68090062CE2C}" destId="{4CFEBE0F-B104-436D-9776-7A0B3678467B}" srcOrd="1" destOrd="0" presId="urn:microsoft.com/office/officeart/2018/5/layout/IconLeafLabelList"/>
    <dgm:cxn modelId="{C6355F5B-0FA5-40E8-BF52-CAB860BAC36C}" type="presParOf" srcId="{E7362190-A600-452A-B607-68090062CE2C}" destId="{B1B67678-D5EB-4CB8-B2FC-605AC632DF71}" srcOrd="2" destOrd="0" presId="urn:microsoft.com/office/officeart/2018/5/layout/IconLeafLabelList"/>
    <dgm:cxn modelId="{5750A943-B6CE-4465-B07B-2E98714D649F}" type="presParOf" srcId="{B1B67678-D5EB-4CB8-B2FC-605AC632DF71}" destId="{B2BFFAB3-325D-4B5F-A38A-1C5709C0AA25}" srcOrd="0" destOrd="0" presId="urn:microsoft.com/office/officeart/2018/5/layout/IconLeafLabelList"/>
    <dgm:cxn modelId="{4DAB87E1-EB3F-4BEE-9EE3-70720ADD85BA}" type="presParOf" srcId="{B1B67678-D5EB-4CB8-B2FC-605AC632DF71}" destId="{FDAEC1CD-74B6-4EC4-BF4F-29B3AA3903C4}" srcOrd="1" destOrd="0" presId="urn:microsoft.com/office/officeart/2018/5/layout/IconLeafLabelList"/>
    <dgm:cxn modelId="{7916B240-8E03-492A-8187-5B1947E60F5E}" type="presParOf" srcId="{B1B67678-D5EB-4CB8-B2FC-605AC632DF71}" destId="{12E9D419-1F0A-4E0F-A23F-B583ACAC027D}" srcOrd="2" destOrd="0" presId="urn:microsoft.com/office/officeart/2018/5/layout/IconLeafLabelList"/>
    <dgm:cxn modelId="{B50CACB3-A759-4780-A794-5ED20E6BBCDB}" type="presParOf" srcId="{B1B67678-D5EB-4CB8-B2FC-605AC632DF71}" destId="{223337E7-52CE-496D-80CE-20B09AA3C6FE}" srcOrd="3" destOrd="0" presId="urn:microsoft.com/office/officeart/2018/5/layout/IconLeafLabelList"/>
    <dgm:cxn modelId="{BB434367-8CB6-4367-9E95-3099A8EB7536}" type="presParOf" srcId="{E7362190-A600-452A-B607-68090062CE2C}" destId="{B186ACA4-A87E-49A9-9710-E99B6E2D4798}" srcOrd="3" destOrd="0" presId="urn:microsoft.com/office/officeart/2018/5/layout/IconLeafLabelList"/>
    <dgm:cxn modelId="{E3924998-57FE-4A19-B49B-57637DCF0D25}" type="presParOf" srcId="{E7362190-A600-452A-B607-68090062CE2C}" destId="{7B247E2F-2148-4ECA-BF25-71B1E905EE0D}" srcOrd="4" destOrd="0" presId="urn:microsoft.com/office/officeart/2018/5/layout/IconLeafLabelList"/>
    <dgm:cxn modelId="{4265CD10-019C-4C89-A057-2A4FCE379105}" type="presParOf" srcId="{7B247E2F-2148-4ECA-BF25-71B1E905EE0D}" destId="{1AFF8885-FCB1-4E41-AF01-0E35DA51CDA3}" srcOrd="0" destOrd="0" presId="urn:microsoft.com/office/officeart/2018/5/layout/IconLeafLabelList"/>
    <dgm:cxn modelId="{FC0A8FC4-0EAB-4245-B490-4387ADBB3DC0}" type="presParOf" srcId="{7B247E2F-2148-4ECA-BF25-71B1E905EE0D}" destId="{3357A6F5-2E79-476A-9E85-C9EC7E730282}" srcOrd="1" destOrd="0" presId="urn:microsoft.com/office/officeart/2018/5/layout/IconLeafLabelList"/>
    <dgm:cxn modelId="{2F12E2CD-1959-4B6D-BB4B-FB5265FCDDC6}" type="presParOf" srcId="{7B247E2F-2148-4ECA-BF25-71B1E905EE0D}" destId="{C831A956-6B94-42D2-BCD7-5543F57CA83C}" srcOrd="2" destOrd="0" presId="urn:microsoft.com/office/officeart/2018/5/layout/IconLeafLabelList"/>
    <dgm:cxn modelId="{C8023EE1-42B4-4D15-B693-199A1C97D39D}" type="presParOf" srcId="{7B247E2F-2148-4ECA-BF25-71B1E905EE0D}" destId="{B4221641-02CB-4A9C-9981-729118C5039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555FA-8489-4B79-A488-DC9190EAE429}">
      <dsp:nvSpPr>
        <dsp:cNvPr id="0" name=""/>
        <dsp:cNvSpPr/>
      </dsp:nvSpPr>
      <dsp:spPr>
        <a:xfrm rot="5400000">
          <a:off x="2780047" y="-53915"/>
          <a:ext cx="3218688" cy="4131191"/>
        </a:xfrm>
        <a:prstGeom prst="round2Same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a:t>Define the term ‘classicism’</a:t>
          </a:r>
          <a:endParaRPr lang="en-US" sz="2900" kern="1200" dirty="0"/>
        </a:p>
        <a:p>
          <a:pPr marL="285750" lvl="1" indent="-285750" algn="l" defTabSz="1289050">
            <a:lnSpc>
              <a:spcPct val="90000"/>
            </a:lnSpc>
            <a:spcBef>
              <a:spcPct val="0"/>
            </a:spcBef>
            <a:spcAft>
              <a:spcPct val="15000"/>
            </a:spcAft>
            <a:buChar char="•"/>
          </a:pPr>
          <a:r>
            <a:rPr lang="en-US" sz="2900" kern="1200" dirty="0"/>
            <a:t>Identify modern crime prevention strategies based on the classicist school of thought</a:t>
          </a:r>
        </a:p>
      </dsp:txBody>
      <dsp:txXfrm rot="-5400000">
        <a:off x="2323796" y="559460"/>
        <a:ext cx="3974068" cy="2904442"/>
      </dsp:txXfrm>
    </dsp:sp>
    <dsp:sp modelId="{EBDDDA29-30BE-4358-92FE-E82324A402D1}">
      <dsp:nvSpPr>
        <dsp:cNvPr id="0" name=""/>
        <dsp:cNvSpPr/>
      </dsp:nvSpPr>
      <dsp:spPr>
        <a:xfrm>
          <a:off x="0" y="0"/>
          <a:ext cx="2323795" cy="40233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By the end of this session, you should be able to…..</a:t>
          </a:r>
          <a:endParaRPr lang="en-US" sz="3500" kern="1200"/>
        </a:p>
      </dsp:txBody>
      <dsp:txXfrm>
        <a:off x="113438" y="113438"/>
        <a:ext cx="2096919" cy="37964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1B466-E97B-4AFE-A69A-973FBC4AA0DA}">
      <dsp:nvSpPr>
        <dsp:cNvPr id="0" name=""/>
        <dsp:cNvSpPr/>
      </dsp:nvSpPr>
      <dsp:spPr>
        <a:xfrm>
          <a:off x="0"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t>Simplification</a:t>
          </a:r>
        </a:p>
      </dsp:txBody>
      <dsp:txXfrm>
        <a:off x="740719" y="971021"/>
        <a:ext cx="2222155" cy="1481437"/>
      </dsp:txXfrm>
    </dsp:sp>
    <dsp:sp modelId="{3CCEC78A-6495-47B0-A56C-5896641BA27E}">
      <dsp:nvSpPr>
        <dsp:cNvPr id="0" name=""/>
        <dsp:cNvSpPr/>
      </dsp:nvSpPr>
      <dsp:spPr>
        <a:xfrm>
          <a:off x="3406004"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t> simplification	</a:t>
          </a:r>
        </a:p>
      </dsp:txBody>
      <dsp:txXfrm>
        <a:off x="4146723" y="971021"/>
        <a:ext cx="2222155" cy="1481437"/>
      </dsp:txXfrm>
    </dsp:sp>
    <dsp:sp modelId="{048C29C6-0D87-451D-A902-210E543DBB0B}">
      <dsp:nvSpPr>
        <dsp:cNvPr id="0" name=""/>
        <dsp:cNvSpPr/>
      </dsp:nvSpPr>
      <dsp:spPr>
        <a:xfrm>
          <a:off x="6672547"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t>SYNTHESIS</a:t>
          </a:r>
        </a:p>
      </dsp:txBody>
      <dsp:txXfrm>
        <a:off x="7413266" y="971021"/>
        <a:ext cx="2222155" cy="14814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71E14-6AFE-47D9-9F87-2F0130DEAF3C}">
      <dsp:nvSpPr>
        <dsp:cNvPr id="0" name=""/>
        <dsp:cNvSpPr/>
      </dsp:nvSpPr>
      <dsp:spPr>
        <a:xfrm rot="16200000">
          <a:off x="0" y="0"/>
          <a:ext cx="2808590" cy="2808590"/>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GB" sz="3400" kern="1200"/>
            <a:t>Classicism</a:t>
          </a:r>
        </a:p>
      </dsp:txBody>
      <dsp:txXfrm rot="5400000">
        <a:off x="0" y="702147"/>
        <a:ext cx="2317087" cy="1404295"/>
      </dsp:txXfrm>
    </dsp:sp>
    <dsp:sp modelId="{68BDD00E-29EE-4C3F-8339-A42381E3E6A6}">
      <dsp:nvSpPr>
        <dsp:cNvPr id="0" name=""/>
        <dsp:cNvSpPr/>
      </dsp:nvSpPr>
      <dsp:spPr>
        <a:xfrm rot="5400000">
          <a:off x="4039019" y="0"/>
          <a:ext cx="2808590" cy="2808590"/>
        </a:xfrm>
        <a:prstGeom prst="downArrow">
          <a:avLst>
            <a:gd name="adj1" fmla="val 50000"/>
            <a:gd name="adj2" fmla="val 35000"/>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GB" sz="3400" kern="1200"/>
            <a:t>Positivism</a:t>
          </a:r>
        </a:p>
      </dsp:txBody>
      <dsp:txXfrm rot="-5400000">
        <a:off x="4530522" y="702148"/>
        <a:ext cx="2317087" cy="14042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59752-6113-4BD1-B1DB-EAF7A0A1EF54}">
      <dsp:nvSpPr>
        <dsp:cNvPr id="0" name=""/>
        <dsp:cNvSpPr/>
      </dsp:nvSpPr>
      <dsp:spPr>
        <a:xfrm>
          <a:off x="787" y="14195"/>
          <a:ext cx="3073052" cy="184383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Crime was an act carried out by a rational human being</a:t>
          </a:r>
          <a:endParaRPr lang="en-US" sz="2600" kern="1200"/>
        </a:p>
      </dsp:txBody>
      <dsp:txXfrm>
        <a:off x="787" y="14195"/>
        <a:ext cx="3073052" cy="1843831"/>
      </dsp:txXfrm>
    </dsp:sp>
    <dsp:sp modelId="{66675915-0B51-4996-A3D1-B8C9FF2F015D}">
      <dsp:nvSpPr>
        <dsp:cNvPr id="0" name=""/>
        <dsp:cNvSpPr/>
      </dsp:nvSpPr>
      <dsp:spPr>
        <a:xfrm>
          <a:off x="3381146" y="14195"/>
          <a:ext cx="3073052" cy="184383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Main aim of state intervention was </a:t>
          </a:r>
          <a:r>
            <a:rPr lang="en-US" sz="2600" b="1" kern="1200"/>
            <a:t>deterrence</a:t>
          </a:r>
          <a:endParaRPr lang="en-US" sz="2600" kern="1200"/>
        </a:p>
      </dsp:txBody>
      <dsp:txXfrm>
        <a:off x="3381146" y="14195"/>
        <a:ext cx="3073052" cy="1843831"/>
      </dsp:txXfrm>
    </dsp:sp>
    <dsp:sp modelId="{BB292267-C78B-4C3E-936A-7E450E9ED03E}">
      <dsp:nvSpPr>
        <dsp:cNvPr id="0" name=""/>
        <dsp:cNvSpPr/>
      </dsp:nvSpPr>
      <dsp:spPr>
        <a:xfrm>
          <a:off x="787" y="2165332"/>
          <a:ext cx="3073052" cy="184383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Responses to crime should be </a:t>
          </a:r>
          <a:r>
            <a:rPr lang="en-US" sz="2600" b="1" kern="1200"/>
            <a:t>consistent</a:t>
          </a:r>
          <a:endParaRPr lang="en-US" sz="2600" kern="1200"/>
        </a:p>
      </dsp:txBody>
      <dsp:txXfrm>
        <a:off x="787" y="2165332"/>
        <a:ext cx="3073052" cy="1843831"/>
      </dsp:txXfrm>
    </dsp:sp>
    <dsp:sp modelId="{62A8862A-35AB-4131-A497-C821D4B0E23A}">
      <dsp:nvSpPr>
        <dsp:cNvPr id="0" name=""/>
        <dsp:cNvSpPr/>
      </dsp:nvSpPr>
      <dsp:spPr>
        <a:xfrm>
          <a:off x="3381146" y="2165332"/>
          <a:ext cx="3073052" cy="184383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Discretion</a:t>
          </a:r>
          <a:r>
            <a:rPr lang="en-US" sz="2600" kern="1200"/>
            <a:t> of professionals (judges and Magistrates) should be restricted</a:t>
          </a:r>
        </a:p>
      </dsp:txBody>
      <dsp:txXfrm>
        <a:off x="3381146" y="2165332"/>
        <a:ext cx="3073052" cy="18438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6A7F9-A41F-4C3F-92F0-CE0999F98D5E}">
      <dsp:nvSpPr>
        <dsp:cNvPr id="0" name=""/>
        <dsp:cNvSpPr/>
      </dsp:nvSpPr>
      <dsp:spPr>
        <a:xfrm>
          <a:off x="3310" y="1686197"/>
          <a:ext cx="2363361" cy="150073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77D40-3FEA-4557-9115-8CC9FEE572F8}">
      <dsp:nvSpPr>
        <dsp:cNvPr id="0" name=""/>
        <dsp:cNvSpPr/>
      </dsp:nvSpPr>
      <dsp:spPr>
        <a:xfrm>
          <a:off x="265905" y="1935663"/>
          <a:ext cx="2363361" cy="150073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Significant impact on criminological theory</a:t>
          </a:r>
          <a:endParaRPr lang="en-US" sz="2400" kern="1200" dirty="0"/>
        </a:p>
      </dsp:txBody>
      <dsp:txXfrm>
        <a:off x="309860" y="1979618"/>
        <a:ext cx="2275451" cy="1412824"/>
      </dsp:txXfrm>
    </dsp:sp>
    <dsp:sp modelId="{5409B291-1405-41BB-94F3-F1C7F33EF503}">
      <dsp:nvSpPr>
        <dsp:cNvPr id="0" name=""/>
        <dsp:cNvSpPr/>
      </dsp:nvSpPr>
      <dsp:spPr>
        <a:xfrm>
          <a:off x="2891863" y="1686197"/>
          <a:ext cx="2363361" cy="150073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655C4D-E3F6-451D-B928-4F5414A4BFEA}">
      <dsp:nvSpPr>
        <dsp:cNvPr id="0" name=""/>
        <dsp:cNvSpPr/>
      </dsp:nvSpPr>
      <dsp:spPr>
        <a:xfrm>
          <a:off x="3154458" y="1935663"/>
          <a:ext cx="2363361" cy="150073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Even greater impact on criminal justice practice</a:t>
          </a:r>
          <a:endParaRPr lang="en-US" sz="2400" kern="1200" dirty="0"/>
        </a:p>
      </dsp:txBody>
      <dsp:txXfrm>
        <a:off x="3198413" y="1979618"/>
        <a:ext cx="2275451" cy="1412824"/>
      </dsp:txXfrm>
    </dsp:sp>
    <dsp:sp modelId="{EF5AD18A-5B4D-47C4-AC07-44569EF86228}">
      <dsp:nvSpPr>
        <dsp:cNvPr id="0" name=""/>
        <dsp:cNvSpPr/>
      </dsp:nvSpPr>
      <dsp:spPr>
        <a:xfrm>
          <a:off x="5780416" y="1686197"/>
          <a:ext cx="2363361" cy="150073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BD7936-A090-4D7A-8B30-523BEB21F11B}">
      <dsp:nvSpPr>
        <dsp:cNvPr id="0" name=""/>
        <dsp:cNvSpPr/>
      </dsp:nvSpPr>
      <dsp:spPr>
        <a:xfrm>
          <a:off x="6043012" y="1935663"/>
          <a:ext cx="2363361" cy="150073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e.g. ideas such as punishments being appropriate to the nature of the crime have formed a basis for modern criminal justice systems throughout the world.</a:t>
          </a:r>
          <a:endParaRPr lang="en-US" sz="1600" kern="1200" dirty="0"/>
        </a:p>
      </dsp:txBody>
      <dsp:txXfrm>
        <a:off x="6086967" y="1979618"/>
        <a:ext cx="2275451" cy="1412824"/>
      </dsp:txXfrm>
    </dsp:sp>
    <dsp:sp modelId="{CA85A027-D839-4485-B224-8CE247F713AA}">
      <dsp:nvSpPr>
        <dsp:cNvPr id="0" name=""/>
        <dsp:cNvSpPr/>
      </dsp:nvSpPr>
      <dsp:spPr>
        <a:xfrm>
          <a:off x="8668969" y="1686197"/>
          <a:ext cx="2363361" cy="150073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AEF61A-393C-4E92-8B47-1C99EEF65120}">
      <dsp:nvSpPr>
        <dsp:cNvPr id="0" name=""/>
        <dsp:cNvSpPr/>
      </dsp:nvSpPr>
      <dsp:spPr>
        <a:xfrm>
          <a:off x="8931565" y="1935663"/>
          <a:ext cx="2363361" cy="150073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Classicism is commonly reflected in processes surrounding deterrence</a:t>
          </a:r>
          <a:r>
            <a:rPr lang="en-GB" sz="1800" kern="1200" dirty="0"/>
            <a:t>.</a:t>
          </a:r>
          <a:endParaRPr lang="en-US" sz="1800" kern="1200" dirty="0"/>
        </a:p>
      </dsp:txBody>
      <dsp:txXfrm>
        <a:off x="8975520" y="1979618"/>
        <a:ext cx="2275451" cy="14128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ACF49-9D90-43A5-BDB3-0EB6A066DFD2}">
      <dsp:nvSpPr>
        <dsp:cNvPr id="0" name=""/>
        <dsp:cNvSpPr/>
      </dsp:nvSpPr>
      <dsp:spPr>
        <a:xfrm>
          <a:off x="0" y="36359"/>
          <a:ext cx="6454987" cy="17046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approach taken by Classicist criminologists can be challenged on a number of grounds:</a:t>
          </a:r>
          <a:endParaRPr lang="en-US" sz="3100" kern="1200"/>
        </a:p>
      </dsp:txBody>
      <dsp:txXfrm>
        <a:off x="83216" y="119575"/>
        <a:ext cx="6288555" cy="1538258"/>
      </dsp:txXfrm>
    </dsp:sp>
    <dsp:sp modelId="{04AC8EEC-CFC6-41A1-9534-F772217836C9}">
      <dsp:nvSpPr>
        <dsp:cNvPr id="0" name=""/>
        <dsp:cNvSpPr/>
      </dsp:nvSpPr>
      <dsp:spPr>
        <a:xfrm>
          <a:off x="0" y="1741050"/>
          <a:ext cx="6454987" cy="22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94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b="1" kern="1200"/>
            <a:t>There was no hard evidence to justify their views</a:t>
          </a:r>
          <a:endParaRPr lang="en-US" sz="2400" kern="1200"/>
        </a:p>
        <a:p>
          <a:pPr marL="228600" lvl="1" indent="-228600" algn="l" defTabSz="1066800">
            <a:lnSpc>
              <a:spcPct val="90000"/>
            </a:lnSpc>
            <a:spcBef>
              <a:spcPct val="0"/>
            </a:spcBef>
            <a:spcAft>
              <a:spcPct val="20000"/>
            </a:spcAft>
            <a:buChar char="•"/>
          </a:pPr>
          <a:r>
            <a:rPr lang="en-GB" sz="2400" b="1" kern="1200"/>
            <a:t>There was too much emphasis placed on rationality</a:t>
          </a:r>
          <a:endParaRPr lang="en-US" sz="2400" kern="1200"/>
        </a:p>
        <a:p>
          <a:pPr marL="228600" lvl="1" indent="-228600" algn="l" defTabSz="1066800">
            <a:lnSpc>
              <a:spcPct val="90000"/>
            </a:lnSpc>
            <a:spcBef>
              <a:spcPct val="0"/>
            </a:spcBef>
            <a:spcAft>
              <a:spcPct val="20000"/>
            </a:spcAft>
            <a:buChar char="•"/>
          </a:pPr>
          <a:r>
            <a:rPr lang="en-GB" sz="2400" b="1" kern="1200"/>
            <a:t>The importance of discretion was underemphasised</a:t>
          </a:r>
          <a:endParaRPr lang="en-US" sz="2400" kern="1200"/>
        </a:p>
      </dsp:txBody>
      <dsp:txXfrm>
        <a:off x="0" y="1741050"/>
        <a:ext cx="6454987" cy="22459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5ECE2-1255-4159-855B-2EB8FDD770EF}">
      <dsp:nvSpPr>
        <dsp:cNvPr id="0" name=""/>
        <dsp:cNvSpPr/>
      </dsp:nvSpPr>
      <dsp:spPr>
        <a:xfrm>
          <a:off x="377190" y="3160"/>
          <a:ext cx="2907506" cy="17445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•each human being is rational;</a:t>
          </a:r>
          <a:endParaRPr lang="en-US" sz="1900" kern="1200"/>
        </a:p>
      </dsp:txBody>
      <dsp:txXfrm>
        <a:off x="377190" y="3160"/>
        <a:ext cx="2907506" cy="1744503"/>
      </dsp:txXfrm>
    </dsp:sp>
    <dsp:sp modelId="{FF709EA2-6288-425E-8B9E-F960ABDDDD9C}">
      <dsp:nvSpPr>
        <dsp:cNvPr id="0" name=""/>
        <dsp:cNvSpPr/>
      </dsp:nvSpPr>
      <dsp:spPr>
        <a:xfrm>
          <a:off x="3575446" y="3160"/>
          <a:ext cx="2907506" cy="17445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•rational consideration involves weighing up gains against possible dangers;</a:t>
          </a:r>
          <a:endParaRPr lang="en-US" sz="1900" kern="1200"/>
        </a:p>
      </dsp:txBody>
      <dsp:txXfrm>
        <a:off x="3575446" y="3160"/>
        <a:ext cx="2907506" cy="1744503"/>
      </dsp:txXfrm>
    </dsp:sp>
    <dsp:sp modelId="{C6D8CEA1-E0E8-4CBE-B571-B8497668D79A}">
      <dsp:nvSpPr>
        <dsp:cNvPr id="0" name=""/>
        <dsp:cNvSpPr/>
      </dsp:nvSpPr>
      <dsp:spPr>
        <a:xfrm>
          <a:off x="6773703" y="3160"/>
          <a:ext cx="2907506" cy="17445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•rational assessment decides how each person will behave (both their legal and illegal behaviours);</a:t>
          </a:r>
          <a:endParaRPr lang="en-US" sz="1900" kern="1200"/>
        </a:p>
      </dsp:txBody>
      <dsp:txXfrm>
        <a:off x="6773703" y="3160"/>
        <a:ext cx="2907506" cy="1744503"/>
      </dsp:txXfrm>
    </dsp:sp>
    <dsp:sp modelId="{5787E3C6-863E-49CF-8663-B1C864BD5434}">
      <dsp:nvSpPr>
        <dsp:cNvPr id="0" name=""/>
        <dsp:cNvSpPr/>
      </dsp:nvSpPr>
      <dsp:spPr>
        <a:xfrm>
          <a:off x="377190" y="2038415"/>
          <a:ext cx="2907506" cy="17445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•before acting, each person weighs up the likely pleasure against the possible pain;</a:t>
          </a:r>
          <a:endParaRPr lang="en-US" sz="1900" kern="1200"/>
        </a:p>
      </dsp:txBody>
      <dsp:txXfrm>
        <a:off x="377190" y="2038415"/>
        <a:ext cx="2907506" cy="1744503"/>
      </dsp:txXfrm>
    </dsp:sp>
    <dsp:sp modelId="{5C512D4D-C7F3-4E18-9619-481342DC02E3}">
      <dsp:nvSpPr>
        <dsp:cNvPr id="0" name=""/>
        <dsp:cNvSpPr/>
      </dsp:nvSpPr>
      <dsp:spPr>
        <a:xfrm>
          <a:off x="3575446" y="2038415"/>
          <a:ext cx="2907506" cy="17445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•their choice will depend on which action will give the person most individual pleasure;</a:t>
          </a:r>
          <a:endParaRPr lang="en-US" sz="1900" kern="1200"/>
        </a:p>
      </dsp:txBody>
      <dsp:txXfrm>
        <a:off x="3575446" y="2038415"/>
        <a:ext cx="2907506" cy="1744503"/>
      </dsp:txXfrm>
    </dsp:sp>
    <dsp:sp modelId="{2096F3E6-07BA-4074-A0BA-F0816312FAE7}">
      <dsp:nvSpPr>
        <dsp:cNvPr id="0" name=""/>
        <dsp:cNvSpPr/>
      </dsp:nvSpPr>
      <dsp:spPr>
        <a:xfrm>
          <a:off x="6773703" y="2038415"/>
          <a:ext cx="2907506" cy="17445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•possible future punishment (if it is sufficiently swift, severe, and certain) may reduce the likelihood that illegal behaviour is chosen.</a:t>
          </a:r>
          <a:endParaRPr lang="en-US" sz="1900" kern="1200"/>
        </a:p>
      </dsp:txBody>
      <dsp:txXfrm>
        <a:off x="6773703" y="2038415"/>
        <a:ext cx="2907506" cy="17445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165703-2B2C-4041-95C2-3007281DBA97}">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Crime serves a purpose</a:t>
          </a:r>
          <a:endParaRPr lang="en-US" sz="1800" kern="1200"/>
        </a:p>
      </dsp:txBody>
      <dsp:txXfrm>
        <a:off x="28038" y="28038"/>
        <a:ext cx="7298593" cy="901218"/>
      </dsp:txXfrm>
    </dsp:sp>
    <dsp:sp modelId="{204DD7F4-8E86-4822-BC91-1538AD3A5C5D}">
      <dsp:nvSpPr>
        <dsp:cNvPr id="0" name=""/>
        <dsp:cNvSpPr/>
      </dsp:nvSpPr>
      <dsp:spPr>
        <a:xfrm>
          <a:off x="704545" y="1131347"/>
          <a:ext cx="8412480" cy="95729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Happiness, respect, admiration amongst peers</a:t>
          </a:r>
          <a:endParaRPr lang="en-US" sz="1800" kern="1200"/>
        </a:p>
      </dsp:txBody>
      <dsp:txXfrm>
        <a:off x="732583" y="1159385"/>
        <a:ext cx="7029617" cy="901218"/>
      </dsp:txXfrm>
    </dsp:sp>
    <dsp:sp modelId="{9F8A3584-F220-4C6F-BC34-A094FEAC68EC}">
      <dsp:nvSpPr>
        <dsp:cNvPr id="0" name=""/>
        <dsp:cNvSpPr/>
      </dsp:nvSpPr>
      <dsp:spPr>
        <a:xfrm>
          <a:off x="1398574" y="2262695"/>
          <a:ext cx="8412480" cy="95729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Cornish and Clarke (2006): recognise that in many cases the decision is made quickly or with reduced capacity to be rational </a:t>
          </a:r>
          <a:endParaRPr lang="en-US" sz="1800" kern="1200"/>
        </a:p>
      </dsp:txBody>
      <dsp:txXfrm>
        <a:off x="1426612" y="2290733"/>
        <a:ext cx="7040133" cy="901218"/>
      </dsp:txXfrm>
    </dsp:sp>
    <dsp:sp modelId="{C83F1BA2-9879-4B1A-8357-A9FFED26C852}">
      <dsp:nvSpPr>
        <dsp:cNvPr id="0" name=""/>
        <dsp:cNvSpPr/>
      </dsp:nvSpPr>
      <dsp:spPr>
        <a:xfrm>
          <a:off x="2103119" y="3394043"/>
          <a:ext cx="8412480" cy="9572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Clarke and Cornish argue that criminals, like everyone else, are making the most rational or sensible decision for them at the time, with the information and with the capacity they have at that moment</a:t>
          </a:r>
          <a:endParaRPr lang="en-US" sz="1800" kern="1200" dirty="0"/>
        </a:p>
      </dsp:txBody>
      <dsp:txXfrm>
        <a:off x="2131157" y="3422081"/>
        <a:ext cx="7029617" cy="901218"/>
      </dsp:txXfrm>
    </dsp:sp>
    <dsp:sp modelId="{CB7FC621-A531-450D-B4ED-07431435B74D}">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EEAB9EBD-3DA3-4A27-86F8-2D595B82A452}">
      <dsp:nvSpPr>
        <dsp:cNvPr id="0" name=""/>
        <dsp:cNvSpPr/>
      </dsp:nvSpPr>
      <dsp:spPr>
        <a:xfrm>
          <a:off x="8494783" y="1864548"/>
          <a:ext cx="622241" cy="62224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F57D05FC-DFBA-4503-998D-B3AAB7F25F1E}">
      <dsp:nvSpPr>
        <dsp:cNvPr id="0" name=""/>
        <dsp:cNvSpPr/>
      </dsp:nvSpPr>
      <dsp:spPr>
        <a:xfrm>
          <a:off x="9188813" y="2995896"/>
          <a:ext cx="622241" cy="62224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8D935-0459-4D82-B981-92DACFE0A186}">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2881B-B561-4E71-87DD-5054FB5A797A}">
      <dsp:nvSpPr>
        <dsp:cNvPr id="0" name=""/>
        <dsp:cNvSpPr/>
      </dsp:nvSpPr>
      <dsp:spPr>
        <a:xfrm>
          <a:off x="411589" y="1043147"/>
          <a:ext cx="748344" cy="74834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538B8-AE56-4D4A-9561-C536B350E7FA}">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there is a problem with thefts from shops in one area of town and CCTV was installed in that area what do you think the outcome might be?</a:t>
          </a:r>
          <a:endParaRPr lang="en-US" sz="2500" kern="1200" dirty="0"/>
        </a:p>
      </dsp:txBody>
      <dsp:txXfrm>
        <a:off x="1571524" y="737006"/>
        <a:ext cx="8934931" cy="1360627"/>
      </dsp:txXfrm>
    </dsp:sp>
    <dsp:sp modelId="{4A9C4E0B-68FB-4FD5-B74C-AEF3F7E8DF80}">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2367-824C-449C-9E3A-04A8F6097101}">
      <dsp:nvSpPr>
        <dsp:cNvPr id="0" name=""/>
        <dsp:cNvSpPr/>
      </dsp:nvSpPr>
      <dsp:spPr>
        <a:xfrm>
          <a:off x="411589" y="2743931"/>
          <a:ext cx="748344" cy="74834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9664F0-7A60-41FE-BC56-216EB2119D01}">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buses were being vandalised late night on certain bus routes it was thought that introducing </a:t>
          </a:r>
          <a:r>
            <a:rPr lang="en-GB" sz="2500" kern="1200" dirty="0">
              <a:latin typeface="Calibri Light" panose="020F0302020204030204"/>
            </a:rPr>
            <a:t>conductors</a:t>
          </a:r>
          <a:r>
            <a:rPr lang="en-GB" sz="2500" kern="1200" dirty="0"/>
            <a:t> would protect the buses. What do you think might happen?</a:t>
          </a:r>
          <a:endParaRPr lang="en-US" sz="2500" kern="1200" dirty="0"/>
        </a:p>
      </dsp:txBody>
      <dsp:txXfrm>
        <a:off x="1571524" y="2437790"/>
        <a:ext cx="8934931" cy="13606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6BB3-49C9-4BE4-A238-0435AF9D0C48}">
      <dsp:nvSpPr>
        <dsp:cNvPr id="0" name=""/>
        <dsp:cNvSpPr/>
      </dsp:nvSpPr>
      <dsp:spPr>
        <a:xfrm>
          <a:off x="0" y="1921"/>
          <a:ext cx="4443413" cy="9737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AA1D2-F628-4099-9085-709008B3294D}">
      <dsp:nvSpPr>
        <dsp:cNvPr id="0" name=""/>
        <dsp:cNvSpPr/>
      </dsp:nvSpPr>
      <dsp:spPr>
        <a:xfrm>
          <a:off x="294559" y="221014"/>
          <a:ext cx="535561" cy="535561"/>
        </a:xfrm>
        <a:prstGeom prst="rect">
          <a:avLst/>
        </a:prstGeom>
        <a:blipFill rotWithShape="1">
          <a:blip xmlns:r="http://schemas.openxmlformats.org/officeDocument/2006/relationships" r:embed="rId1"/>
          <a:srcRect/>
          <a:stretch>
            <a:fillRect l="-25000" r="-25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7BB006-E7C2-4873-831B-97F57441C36F}">
      <dsp:nvSpPr>
        <dsp:cNvPr id="0" name=""/>
        <dsp:cNvSpPr/>
      </dsp:nvSpPr>
      <dsp:spPr>
        <a:xfrm>
          <a:off x="1124680" y="1921"/>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Design against Crime (Cars) </a:t>
          </a:r>
          <a:endParaRPr lang="en-US" sz="2200" kern="1200"/>
        </a:p>
      </dsp:txBody>
      <dsp:txXfrm>
        <a:off x="1124680" y="1921"/>
        <a:ext cx="3318732" cy="973748"/>
      </dsp:txXfrm>
    </dsp:sp>
    <dsp:sp modelId="{C656273A-9226-47AC-9502-1544060447A3}">
      <dsp:nvSpPr>
        <dsp:cNvPr id="0" name=""/>
        <dsp:cNvSpPr/>
      </dsp:nvSpPr>
      <dsp:spPr>
        <a:xfrm>
          <a:off x="0" y="1219107"/>
          <a:ext cx="4443413" cy="9737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90D865-050A-4EB0-9874-C8315088AFAA}">
      <dsp:nvSpPr>
        <dsp:cNvPr id="0" name=""/>
        <dsp:cNvSpPr/>
      </dsp:nvSpPr>
      <dsp:spPr>
        <a:xfrm>
          <a:off x="294559" y="1438200"/>
          <a:ext cx="535561" cy="535561"/>
        </a:xfrm>
        <a:prstGeom prst="rect">
          <a:avLst/>
        </a:prstGeom>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369FCE-991F-48CD-A232-26CB786A0B02}">
      <dsp:nvSpPr>
        <dsp:cNvPr id="0" name=""/>
        <dsp:cNvSpPr/>
      </dsp:nvSpPr>
      <dsp:spPr>
        <a:xfrm>
          <a:off x="1124680" y="1219107"/>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Surveillance (Graffiti)</a:t>
          </a:r>
          <a:endParaRPr lang="en-US" sz="2200" kern="1200"/>
        </a:p>
      </dsp:txBody>
      <dsp:txXfrm>
        <a:off x="1124680" y="1219107"/>
        <a:ext cx="3318732" cy="973748"/>
      </dsp:txXfrm>
    </dsp:sp>
    <dsp:sp modelId="{14CD2C0A-F22C-4030-838F-36B0D329407A}">
      <dsp:nvSpPr>
        <dsp:cNvPr id="0" name=""/>
        <dsp:cNvSpPr/>
      </dsp:nvSpPr>
      <dsp:spPr>
        <a:xfrm>
          <a:off x="0" y="2436293"/>
          <a:ext cx="4443413" cy="9737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88632-6E6E-41BF-873B-EFA1E5B6504C}">
      <dsp:nvSpPr>
        <dsp:cNvPr id="0" name=""/>
        <dsp:cNvSpPr/>
      </dsp:nvSpPr>
      <dsp:spPr>
        <a:xfrm>
          <a:off x="294559" y="2655387"/>
          <a:ext cx="535561" cy="535561"/>
        </a:xfrm>
        <a:prstGeom prst="rect">
          <a:avLst/>
        </a:prstGeom>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1A359-BAAC-4B13-9361-821F757CB128}">
      <dsp:nvSpPr>
        <dsp:cNvPr id="0" name=""/>
        <dsp:cNvSpPr/>
      </dsp:nvSpPr>
      <dsp:spPr>
        <a:xfrm>
          <a:off x="1124680" y="2436293"/>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Design out Crime (Lighting/Hedges)</a:t>
          </a:r>
          <a:endParaRPr lang="en-US" sz="2200" kern="1200"/>
        </a:p>
      </dsp:txBody>
      <dsp:txXfrm>
        <a:off x="1124680" y="2436293"/>
        <a:ext cx="3318732" cy="973748"/>
      </dsp:txXfrm>
    </dsp:sp>
    <dsp:sp modelId="{A57847B5-04EA-4B07-9058-C6B9036BDC62}">
      <dsp:nvSpPr>
        <dsp:cNvPr id="0" name=""/>
        <dsp:cNvSpPr/>
      </dsp:nvSpPr>
      <dsp:spPr>
        <a:xfrm>
          <a:off x="0" y="3653479"/>
          <a:ext cx="4443413" cy="9737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3697C-E899-4FDF-B33C-1995D071C3AE}">
      <dsp:nvSpPr>
        <dsp:cNvPr id="0" name=""/>
        <dsp:cNvSpPr/>
      </dsp:nvSpPr>
      <dsp:spPr>
        <a:xfrm>
          <a:off x="294559" y="3872573"/>
          <a:ext cx="535561" cy="535561"/>
        </a:xfrm>
        <a:prstGeom prst="rect">
          <a:avLst/>
        </a:prstGeom>
        <a:blipFill rotWithShape="1">
          <a:blip xmlns:r="http://schemas.openxmlformats.org/officeDocument/2006/relationships" r:embed="rId6"/>
          <a:srcRect/>
          <a:stretch>
            <a:fillRect l="-42000" r="-42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5D46E-E5C4-4637-84A5-482DC4E54199}">
      <dsp:nvSpPr>
        <dsp:cNvPr id="0" name=""/>
        <dsp:cNvSpPr/>
      </dsp:nvSpPr>
      <dsp:spPr>
        <a:xfrm>
          <a:off x="1124680" y="3653479"/>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Target Removal (Uber/Oyster)</a:t>
          </a:r>
          <a:endParaRPr lang="en-US" sz="2200" kern="1200"/>
        </a:p>
      </dsp:txBody>
      <dsp:txXfrm>
        <a:off x="1124680" y="3653479"/>
        <a:ext cx="3318732" cy="9737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627E6-9A1F-4D93-8C22-BEEEDCEB2FB3}">
      <dsp:nvSpPr>
        <dsp:cNvPr id="0" name=""/>
        <dsp:cNvSpPr/>
      </dsp:nvSpPr>
      <dsp:spPr>
        <a:xfrm>
          <a:off x="624000" y="41360"/>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D1A3A-29DC-4682-8ACA-03299C1A0FB8}">
      <dsp:nvSpPr>
        <dsp:cNvPr id="0" name=""/>
        <dsp:cNvSpPr/>
      </dsp:nvSpPr>
      <dsp:spPr>
        <a:xfrm>
          <a:off x="1004250" y="421610"/>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685AE6-2EEB-4CCE-B43B-6978820026DD}">
      <dsp:nvSpPr>
        <dsp:cNvPr id="0" name=""/>
        <dsp:cNvSpPr/>
      </dsp:nvSpPr>
      <dsp:spPr>
        <a:xfrm>
          <a:off x="5362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Explain what classicist criminology is</a:t>
          </a:r>
          <a:endParaRPr lang="en-US" sz="1700" kern="1200"/>
        </a:p>
      </dsp:txBody>
      <dsp:txXfrm>
        <a:off x="53625" y="2381360"/>
        <a:ext cx="2925000" cy="720000"/>
      </dsp:txXfrm>
    </dsp:sp>
    <dsp:sp modelId="{B2BFFAB3-325D-4B5F-A38A-1C5709C0AA25}">
      <dsp:nvSpPr>
        <dsp:cNvPr id="0" name=""/>
        <dsp:cNvSpPr/>
      </dsp:nvSpPr>
      <dsp:spPr>
        <a:xfrm>
          <a:off x="4060875" y="41360"/>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EC1CD-74B6-4EC4-BF4F-29B3AA3903C4}">
      <dsp:nvSpPr>
        <dsp:cNvPr id="0" name=""/>
        <dsp:cNvSpPr/>
      </dsp:nvSpPr>
      <dsp:spPr>
        <a:xfrm>
          <a:off x="4441125" y="42161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337E7-52CE-496D-80CE-20B09AA3C6FE}">
      <dsp:nvSpPr>
        <dsp:cNvPr id="0" name=""/>
        <dsp:cNvSpPr/>
      </dsp:nvSpPr>
      <dsp:spPr>
        <a:xfrm>
          <a:off x="3490500"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Where can we see classicist criminology in our justice system today?</a:t>
          </a:r>
          <a:endParaRPr lang="en-US" sz="1700" kern="1200"/>
        </a:p>
      </dsp:txBody>
      <dsp:txXfrm>
        <a:off x="3490500" y="2381360"/>
        <a:ext cx="2925000" cy="720000"/>
      </dsp:txXfrm>
    </dsp:sp>
    <dsp:sp modelId="{1AFF8885-FCB1-4E41-AF01-0E35DA51CDA3}">
      <dsp:nvSpPr>
        <dsp:cNvPr id="0" name=""/>
        <dsp:cNvSpPr/>
      </dsp:nvSpPr>
      <dsp:spPr>
        <a:xfrm>
          <a:off x="7497750" y="41360"/>
          <a:ext cx="1784250" cy="17842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7A6F5-2E79-476A-9E85-C9EC7E730282}">
      <dsp:nvSpPr>
        <dsp:cNvPr id="0" name=""/>
        <dsp:cNvSpPr/>
      </dsp:nvSpPr>
      <dsp:spPr>
        <a:xfrm>
          <a:off x="7878000" y="421610"/>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221641-02CB-4A9C-9981-729118C50395}">
      <dsp:nvSpPr>
        <dsp:cNvPr id="0" name=""/>
        <dsp:cNvSpPr/>
      </dsp:nvSpPr>
      <dsp:spPr>
        <a:xfrm>
          <a:off x="692737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What is the key difference between classicism and positivism?</a:t>
          </a:r>
          <a:endParaRPr lang="en-US" sz="1700" kern="1200"/>
        </a:p>
      </dsp:txBody>
      <dsp:txXfrm>
        <a:off x="6927375" y="2381360"/>
        <a:ext cx="292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4FA511-2016-4DD1-93E6-3D8951ABF470}" type="datetimeFigureOut">
              <a:rPr lang="en-GB" smtClean="0"/>
              <a:t>04/02/2024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9F63098-C8E7-4E28-B324-D5DF2838ABA3}" type="slidenum">
              <a:rPr lang="en-GB" smtClean="0"/>
              <a:t>‹#›</a:t>
            </a:fld>
            <a:endParaRPr lang="en-GB"/>
          </a:p>
        </p:txBody>
      </p:sp>
    </p:spTree>
    <p:extLst>
      <p:ext uri="{BB962C8B-B14F-4D97-AF65-F5344CB8AC3E}">
        <p14:creationId xmlns:p14="http://schemas.microsoft.com/office/powerpoint/2010/main" val="266120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a:t>
            </a:fld>
            <a:endParaRPr lang="en-GB"/>
          </a:p>
        </p:txBody>
      </p:sp>
    </p:spTree>
    <p:extLst>
      <p:ext uri="{BB962C8B-B14F-4D97-AF65-F5344CB8AC3E}">
        <p14:creationId xmlns:p14="http://schemas.microsoft.com/office/powerpoint/2010/main" val="4087991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a:t>
            </a:fld>
            <a:endParaRPr lang="en-GB"/>
          </a:p>
        </p:txBody>
      </p:sp>
    </p:spTree>
    <p:extLst>
      <p:ext uri="{BB962C8B-B14F-4D97-AF65-F5344CB8AC3E}">
        <p14:creationId xmlns:p14="http://schemas.microsoft.com/office/powerpoint/2010/main" val="2504959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to understand a theory</a:t>
            </a:r>
          </a:p>
          <a:p>
            <a:r>
              <a:rPr lang="en-GB" dirty="0"/>
              <a:t>In order to help you understand a theory and look for strengths and weaknesses, you can use the following list of questions.</a:t>
            </a:r>
          </a:p>
          <a:p>
            <a:endParaRPr lang="en-GB" dirty="0"/>
          </a:p>
          <a:p>
            <a:r>
              <a:rPr lang="en-GB" dirty="0"/>
              <a:t>1.Why is this theorist making this claim? (What questions are they trying to answer?)</a:t>
            </a:r>
          </a:p>
          <a:p>
            <a:r>
              <a:rPr lang="en-GB" dirty="0"/>
              <a:t>2.What is the significance of the claim? (What does it say that might be important, useful, or worthwhile?)</a:t>
            </a:r>
          </a:p>
          <a:p>
            <a:r>
              <a:rPr lang="en-GB" dirty="0"/>
              <a:t>3.What is the problem with the theory? (What does it assume, and are those assumptions acceptable?)</a:t>
            </a:r>
          </a:p>
          <a:p>
            <a:r>
              <a:rPr lang="en-GB" dirty="0"/>
              <a:t>4.What is controversial in the theory and is that controversy useful? (Does it challenge policy or practice and make you think again?)</a:t>
            </a:r>
          </a:p>
          <a:p>
            <a:r>
              <a:rPr lang="en-GB" dirty="0"/>
              <a:t>5.Who or which theories seem to disagree with this theory? (What are the points of disagreement and which is better argued? Do the disagreements arise because each is answering a slightly different question or because each is intended for a different audience?)</a:t>
            </a:r>
          </a:p>
        </p:txBody>
      </p:sp>
      <p:sp>
        <p:nvSpPr>
          <p:cNvPr id="4" name="Slide Number Placeholder 3"/>
          <p:cNvSpPr>
            <a:spLocks noGrp="1"/>
          </p:cNvSpPr>
          <p:nvPr>
            <p:ph type="sldNum" sz="quarter" idx="5"/>
          </p:nvPr>
        </p:nvSpPr>
        <p:spPr/>
        <p:txBody>
          <a:bodyPr/>
          <a:lstStyle/>
          <a:p>
            <a:fld id="{89F63098-C8E7-4E28-B324-D5DF2838ABA3}" type="slidenum">
              <a:rPr lang="en-GB" smtClean="0"/>
              <a:t>3</a:t>
            </a:fld>
            <a:endParaRPr lang="en-GB"/>
          </a:p>
        </p:txBody>
      </p:sp>
    </p:spTree>
    <p:extLst>
      <p:ext uri="{BB962C8B-B14F-4D97-AF65-F5344CB8AC3E}">
        <p14:creationId xmlns:p14="http://schemas.microsoft.com/office/powerpoint/2010/main" val="3772685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F63098-C8E7-4E28-B324-D5DF2838ABA3}" type="slidenum">
              <a:rPr lang="en-GB" smtClean="0"/>
              <a:t>4</a:t>
            </a:fld>
            <a:endParaRPr lang="en-GB"/>
          </a:p>
        </p:txBody>
      </p:sp>
    </p:spTree>
    <p:extLst>
      <p:ext uri="{BB962C8B-B14F-4D97-AF65-F5344CB8AC3E}">
        <p14:creationId xmlns:p14="http://schemas.microsoft.com/office/powerpoint/2010/main" val="3206738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5</a:t>
            </a:fld>
            <a:endParaRPr lang="en-GB"/>
          </a:p>
        </p:txBody>
      </p:sp>
    </p:spTree>
    <p:extLst>
      <p:ext uri="{BB962C8B-B14F-4D97-AF65-F5344CB8AC3E}">
        <p14:creationId xmlns:p14="http://schemas.microsoft.com/office/powerpoint/2010/main" val="2060076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6</a:t>
            </a:fld>
            <a:endParaRPr lang="en-GB"/>
          </a:p>
        </p:txBody>
      </p:sp>
    </p:spTree>
    <p:extLst>
      <p:ext uri="{BB962C8B-B14F-4D97-AF65-F5344CB8AC3E}">
        <p14:creationId xmlns:p14="http://schemas.microsoft.com/office/powerpoint/2010/main" val="2928584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8</a:t>
            </a:fld>
            <a:endParaRPr lang="en-GB"/>
          </a:p>
        </p:txBody>
      </p:sp>
    </p:spTree>
    <p:extLst>
      <p:ext uri="{BB962C8B-B14F-4D97-AF65-F5344CB8AC3E}">
        <p14:creationId xmlns:p14="http://schemas.microsoft.com/office/powerpoint/2010/main" val="416240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9</a:t>
            </a:fld>
            <a:endParaRPr lang="en-GB"/>
          </a:p>
        </p:txBody>
      </p:sp>
    </p:spTree>
    <p:extLst>
      <p:ext uri="{BB962C8B-B14F-4D97-AF65-F5344CB8AC3E}">
        <p14:creationId xmlns:p14="http://schemas.microsoft.com/office/powerpoint/2010/main" val="547508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10</a:t>
            </a:fld>
            <a:endParaRPr lang="en-GB"/>
          </a:p>
        </p:txBody>
      </p:sp>
    </p:spTree>
    <p:extLst>
      <p:ext uri="{BB962C8B-B14F-4D97-AF65-F5344CB8AC3E}">
        <p14:creationId xmlns:p14="http://schemas.microsoft.com/office/powerpoint/2010/main" val="2007653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11</a:t>
            </a:fld>
            <a:endParaRPr lang="en-GB"/>
          </a:p>
        </p:txBody>
      </p:sp>
    </p:spTree>
    <p:extLst>
      <p:ext uri="{BB962C8B-B14F-4D97-AF65-F5344CB8AC3E}">
        <p14:creationId xmlns:p14="http://schemas.microsoft.com/office/powerpoint/2010/main" val="554553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12</a:t>
            </a:fld>
            <a:endParaRPr lang="en-GB"/>
          </a:p>
        </p:txBody>
      </p:sp>
    </p:spTree>
    <p:extLst>
      <p:ext uri="{BB962C8B-B14F-4D97-AF65-F5344CB8AC3E}">
        <p14:creationId xmlns:p14="http://schemas.microsoft.com/office/powerpoint/2010/main" val="3707110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14</a:t>
            </a:fld>
            <a:endParaRPr lang="en-GB"/>
          </a:p>
        </p:txBody>
      </p:sp>
    </p:spTree>
    <p:extLst>
      <p:ext uri="{BB962C8B-B14F-4D97-AF65-F5344CB8AC3E}">
        <p14:creationId xmlns:p14="http://schemas.microsoft.com/office/powerpoint/2010/main" val="29925925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15</a:t>
            </a:fld>
            <a:endParaRPr lang="en-GB"/>
          </a:p>
        </p:txBody>
      </p:sp>
    </p:spTree>
    <p:extLst>
      <p:ext uri="{BB962C8B-B14F-4D97-AF65-F5344CB8AC3E}">
        <p14:creationId xmlns:p14="http://schemas.microsoft.com/office/powerpoint/2010/main" val="862650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16</a:t>
            </a:fld>
            <a:endParaRPr lang="en-GB"/>
          </a:p>
        </p:txBody>
      </p:sp>
    </p:spTree>
    <p:extLst>
      <p:ext uri="{BB962C8B-B14F-4D97-AF65-F5344CB8AC3E}">
        <p14:creationId xmlns:p14="http://schemas.microsoft.com/office/powerpoint/2010/main" val="19930865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17</a:t>
            </a:fld>
            <a:endParaRPr lang="en-GB"/>
          </a:p>
        </p:txBody>
      </p:sp>
    </p:spTree>
    <p:extLst>
      <p:ext uri="{BB962C8B-B14F-4D97-AF65-F5344CB8AC3E}">
        <p14:creationId xmlns:p14="http://schemas.microsoft.com/office/powerpoint/2010/main" val="17137343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18</a:t>
            </a:fld>
            <a:endParaRPr lang="en-GB"/>
          </a:p>
        </p:txBody>
      </p:sp>
    </p:spTree>
    <p:extLst>
      <p:ext uri="{BB962C8B-B14F-4D97-AF65-F5344CB8AC3E}">
        <p14:creationId xmlns:p14="http://schemas.microsoft.com/office/powerpoint/2010/main" val="30895999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19</a:t>
            </a:fld>
            <a:endParaRPr lang="en-GB"/>
          </a:p>
        </p:txBody>
      </p:sp>
    </p:spTree>
    <p:extLst>
      <p:ext uri="{BB962C8B-B14F-4D97-AF65-F5344CB8AC3E}">
        <p14:creationId xmlns:p14="http://schemas.microsoft.com/office/powerpoint/2010/main" val="33813249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20</a:t>
            </a:fld>
            <a:endParaRPr lang="en-GB"/>
          </a:p>
        </p:txBody>
      </p:sp>
    </p:spTree>
    <p:extLst>
      <p:ext uri="{BB962C8B-B14F-4D97-AF65-F5344CB8AC3E}">
        <p14:creationId xmlns:p14="http://schemas.microsoft.com/office/powerpoint/2010/main" val="27703695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21</a:t>
            </a:fld>
            <a:endParaRPr lang="en-GB"/>
          </a:p>
        </p:txBody>
      </p:sp>
    </p:spTree>
    <p:extLst>
      <p:ext uri="{BB962C8B-B14F-4D97-AF65-F5344CB8AC3E}">
        <p14:creationId xmlns:p14="http://schemas.microsoft.com/office/powerpoint/2010/main" val="219011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22</a:t>
            </a:fld>
            <a:endParaRPr lang="en-GB"/>
          </a:p>
        </p:txBody>
      </p:sp>
    </p:spTree>
    <p:extLst>
      <p:ext uri="{BB962C8B-B14F-4D97-AF65-F5344CB8AC3E}">
        <p14:creationId xmlns:p14="http://schemas.microsoft.com/office/powerpoint/2010/main" val="34409568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23</a:t>
            </a:fld>
            <a:endParaRPr lang="en-GB"/>
          </a:p>
        </p:txBody>
      </p:sp>
    </p:spTree>
    <p:extLst>
      <p:ext uri="{BB962C8B-B14F-4D97-AF65-F5344CB8AC3E}">
        <p14:creationId xmlns:p14="http://schemas.microsoft.com/office/powerpoint/2010/main" val="30719857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24</a:t>
            </a:fld>
            <a:endParaRPr lang="en-GB"/>
          </a:p>
        </p:txBody>
      </p:sp>
    </p:spTree>
    <p:extLst>
      <p:ext uri="{BB962C8B-B14F-4D97-AF65-F5344CB8AC3E}">
        <p14:creationId xmlns:p14="http://schemas.microsoft.com/office/powerpoint/2010/main" val="27949518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25</a:t>
            </a:fld>
            <a:endParaRPr lang="en-GB"/>
          </a:p>
        </p:txBody>
      </p:sp>
    </p:spTree>
    <p:extLst>
      <p:ext uri="{BB962C8B-B14F-4D97-AF65-F5344CB8AC3E}">
        <p14:creationId xmlns:p14="http://schemas.microsoft.com/office/powerpoint/2010/main" val="8291490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26</a:t>
            </a:fld>
            <a:endParaRPr lang="en-GB"/>
          </a:p>
        </p:txBody>
      </p:sp>
    </p:spTree>
    <p:extLst>
      <p:ext uri="{BB962C8B-B14F-4D97-AF65-F5344CB8AC3E}">
        <p14:creationId xmlns:p14="http://schemas.microsoft.com/office/powerpoint/2010/main" val="38190209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27</a:t>
            </a:fld>
            <a:endParaRPr lang="en-GB"/>
          </a:p>
        </p:txBody>
      </p:sp>
    </p:spTree>
    <p:extLst>
      <p:ext uri="{BB962C8B-B14F-4D97-AF65-F5344CB8AC3E}">
        <p14:creationId xmlns:p14="http://schemas.microsoft.com/office/powerpoint/2010/main" val="34477134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28</a:t>
            </a:fld>
            <a:endParaRPr lang="en-GB"/>
          </a:p>
        </p:txBody>
      </p:sp>
    </p:spTree>
    <p:extLst>
      <p:ext uri="{BB962C8B-B14F-4D97-AF65-F5344CB8AC3E}">
        <p14:creationId xmlns:p14="http://schemas.microsoft.com/office/powerpoint/2010/main" val="21312187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endParaRPr lang="en-GB" dirty="0">
              <a:cs typeface="Calibri"/>
            </a:endParaRPr>
          </a:p>
          <a:p>
            <a:pPr marL="285750" indent="-285750">
              <a:buFont typeface="Arial"/>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796A3EE-060B-4E44-B573-BF30520114AF}" type="slidenum">
              <a:t>29</a:t>
            </a:fld>
            <a:endParaRPr lang="en-GB"/>
          </a:p>
        </p:txBody>
      </p:sp>
    </p:spTree>
    <p:extLst>
      <p:ext uri="{BB962C8B-B14F-4D97-AF65-F5344CB8AC3E}">
        <p14:creationId xmlns:p14="http://schemas.microsoft.com/office/powerpoint/2010/main" val="39318834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Calibri"/>
              <a:buNone/>
            </a:pPr>
            <a:r>
              <a:rPr lang="en-US" dirty="0">
                <a:cs typeface="Calibri"/>
              </a:rPr>
              <a:t> </a:t>
            </a:r>
          </a:p>
        </p:txBody>
      </p:sp>
      <p:sp>
        <p:nvSpPr>
          <p:cNvPr id="4" name="Slide Number Placeholder 3"/>
          <p:cNvSpPr>
            <a:spLocks noGrp="1"/>
          </p:cNvSpPr>
          <p:nvPr>
            <p:ph type="sldNum" sz="quarter" idx="5"/>
          </p:nvPr>
        </p:nvSpPr>
        <p:spPr/>
        <p:txBody>
          <a:bodyPr/>
          <a:lstStyle/>
          <a:p>
            <a:fld id="{7796A3EE-060B-4E44-B573-BF30520114AF}" type="slidenum">
              <a:t>30</a:t>
            </a:fld>
            <a:endParaRPr lang="en-GB"/>
          </a:p>
        </p:txBody>
      </p:sp>
    </p:spTree>
    <p:extLst>
      <p:ext uri="{BB962C8B-B14F-4D97-AF65-F5344CB8AC3E}">
        <p14:creationId xmlns:p14="http://schemas.microsoft.com/office/powerpoint/2010/main" val="19463088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96A3EE-060B-4E44-B573-BF30520114AF}" type="slidenum">
              <a:t>31</a:t>
            </a:fld>
            <a:endParaRPr lang="en-GB"/>
          </a:p>
        </p:txBody>
      </p:sp>
    </p:spTree>
    <p:extLst>
      <p:ext uri="{BB962C8B-B14F-4D97-AF65-F5344CB8AC3E}">
        <p14:creationId xmlns:p14="http://schemas.microsoft.com/office/powerpoint/2010/main" val="29418243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7796A3EE-060B-4E44-B573-BF30520114AF}" type="slidenum">
              <a:t>32</a:t>
            </a:fld>
            <a:endParaRPr lang="en-GB"/>
          </a:p>
        </p:txBody>
      </p:sp>
    </p:spTree>
    <p:extLst>
      <p:ext uri="{BB962C8B-B14F-4D97-AF65-F5344CB8AC3E}">
        <p14:creationId xmlns:p14="http://schemas.microsoft.com/office/powerpoint/2010/main" val="40183374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34</a:t>
            </a:fld>
            <a:endParaRPr lang="en-GB"/>
          </a:p>
        </p:txBody>
      </p:sp>
    </p:spTree>
    <p:extLst>
      <p:ext uri="{BB962C8B-B14F-4D97-AF65-F5344CB8AC3E}">
        <p14:creationId xmlns:p14="http://schemas.microsoft.com/office/powerpoint/2010/main" val="9862813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35</a:t>
            </a:fld>
            <a:endParaRPr lang="en-GB"/>
          </a:p>
        </p:txBody>
      </p:sp>
    </p:spTree>
    <p:extLst>
      <p:ext uri="{BB962C8B-B14F-4D97-AF65-F5344CB8AC3E}">
        <p14:creationId xmlns:p14="http://schemas.microsoft.com/office/powerpoint/2010/main" val="22427406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36</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38</a:t>
            </a:fld>
            <a:endParaRPr lang="en-GB"/>
          </a:p>
        </p:txBody>
      </p:sp>
    </p:spTree>
    <p:extLst>
      <p:ext uri="{BB962C8B-B14F-4D97-AF65-F5344CB8AC3E}">
        <p14:creationId xmlns:p14="http://schemas.microsoft.com/office/powerpoint/2010/main" val="35627485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39</a:t>
            </a:fld>
            <a:endParaRPr lang="en-GB"/>
          </a:p>
        </p:txBody>
      </p:sp>
    </p:spTree>
    <p:extLst>
      <p:ext uri="{BB962C8B-B14F-4D97-AF65-F5344CB8AC3E}">
        <p14:creationId xmlns:p14="http://schemas.microsoft.com/office/powerpoint/2010/main" val="25669434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F63098-C8E7-4E28-B324-D5DF2838ABA3}" type="slidenum">
              <a:rPr lang="en-GB" smtClean="0"/>
              <a:t>40</a:t>
            </a:fld>
            <a:endParaRPr lang="en-GB"/>
          </a:p>
        </p:txBody>
      </p:sp>
    </p:spTree>
    <p:extLst>
      <p:ext uri="{BB962C8B-B14F-4D97-AF65-F5344CB8AC3E}">
        <p14:creationId xmlns:p14="http://schemas.microsoft.com/office/powerpoint/2010/main" val="15200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C823B-7977-D6A8-54DE-A0AFE759FB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EB1C99-F56E-E2A7-78C3-50A9811389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A5F2DA-B388-8014-BE4E-46AD2E6B4A66}"/>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5" name="Footer Placeholder 4">
            <a:extLst>
              <a:ext uri="{FF2B5EF4-FFF2-40B4-BE49-F238E27FC236}">
                <a16:creationId xmlns:a16="http://schemas.microsoft.com/office/drawing/2014/main" id="{DA9C7AD0-B134-EE2C-86A3-1B31D76112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AB6A2CA-77AC-E4F9-8278-BD7D62C5C73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49102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5D9E-D468-DCAE-0DD8-60E6C5ABEB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F6E9DF-EA69-B68A-3F00-590BB0D76D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92EF8B-E536-5C61-D13E-BECCEB1E7D34}"/>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5" name="Footer Placeholder 4">
            <a:extLst>
              <a:ext uri="{FF2B5EF4-FFF2-40B4-BE49-F238E27FC236}">
                <a16:creationId xmlns:a16="http://schemas.microsoft.com/office/drawing/2014/main" id="{FBBD6138-4498-264A-BC60-DFD6E063AE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D0B1F08-C7B0-B0EC-AC98-12AE13891F0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25156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7565-EE62-D56E-4B35-42B334912A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BD450B-1DEA-9F3D-F6AB-1CC7EAD5D1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CAB669-0659-0777-A3CB-765C35865B4C}"/>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5" name="Footer Placeholder 4">
            <a:extLst>
              <a:ext uri="{FF2B5EF4-FFF2-40B4-BE49-F238E27FC236}">
                <a16:creationId xmlns:a16="http://schemas.microsoft.com/office/drawing/2014/main" id="{7EAD108C-73D5-AD79-57ED-C9AD6AEE97E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6FD9A45-3410-CA35-BB45-86C8A2B62DF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7543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41AA-E581-6AB3-1B1B-A95903F8C9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2E07FB-C4FF-8E58-EC13-310103D04F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A59A96-37E9-5F41-1109-9B869C243F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4DE87A-80FB-3339-4901-8E16BA0C49AB}"/>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6" name="Footer Placeholder 5">
            <a:extLst>
              <a:ext uri="{FF2B5EF4-FFF2-40B4-BE49-F238E27FC236}">
                <a16:creationId xmlns:a16="http://schemas.microsoft.com/office/drawing/2014/main" id="{CD58C682-DCB7-D60B-1E6C-DFB1DCA29E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7DF38CF-2A2B-327D-FB08-5B1EE4FF8E1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80386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01AD5-4EFA-437C-0A60-22458368C5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BDDEAF-9B34-97FD-F2BD-0EA1827B97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7A69C1-1088-5833-7C72-450ABB3067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4C52C3-9A6A-7C34-5435-59C9E6AB16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DFC0F0-0500-4D0A-0B1E-12CD93CA2F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BA2FE-BABC-AC8C-AE4A-E72525701AA4}"/>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8" name="Footer Placeholder 7">
            <a:extLst>
              <a:ext uri="{FF2B5EF4-FFF2-40B4-BE49-F238E27FC236}">
                <a16:creationId xmlns:a16="http://schemas.microsoft.com/office/drawing/2014/main" id="{9F51E4A0-68DE-C361-095A-82687ACB620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6C175B-D936-4D5A-C2FC-4AD635D5940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63476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6F40-C4B9-0FFE-B665-C0C29D8037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CCAF4B-3352-9737-26B5-C3911E573FF9}"/>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4" name="Footer Placeholder 3">
            <a:extLst>
              <a:ext uri="{FF2B5EF4-FFF2-40B4-BE49-F238E27FC236}">
                <a16:creationId xmlns:a16="http://schemas.microsoft.com/office/drawing/2014/main" id="{F017EA23-C8CB-FA2B-EC29-6DE78737991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6894A0-4F6A-5A91-2185-F4E8FFABEA9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0914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B4DBFA-D706-E144-D2F8-B2ECD1D92B98}"/>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3" name="Footer Placeholder 2">
            <a:extLst>
              <a:ext uri="{FF2B5EF4-FFF2-40B4-BE49-F238E27FC236}">
                <a16:creationId xmlns:a16="http://schemas.microsoft.com/office/drawing/2014/main" id="{01AAA2E1-590D-AB13-A1E2-7FA6721B184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E78EB7E-8C68-307D-71E1-28B354484F7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00423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9F311-7CF3-B490-4846-DA0CCE4B1A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80B4BE-1F23-1B1D-36A0-C2F8F0E782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A1E472-EB7A-9C1F-6DC8-355D86A51D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D8E613-937E-D4E6-30EB-CB4C6A3C8330}"/>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6" name="Footer Placeholder 5">
            <a:extLst>
              <a:ext uri="{FF2B5EF4-FFF2-40B4-BE49-F238E27FC236}">
                <a16:creationId xmlns:a16="http://schemas.microsoft.com/office/drawing/2014/main" id="{0736B98A-5A38-CBEC-A58C-321F7AE439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486CBC-0E29-D3CF-8153-295528BDEDB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3683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2A37A-3527-9E32-BDFD-F9BD39560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A19D33-DAB3-2B2C-E5DA-4DC41AEF03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BE0EFF-1E7A-8392-2FDE-869C12428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C08B7B-5B0C-4538-0A42-A1F2DBEFE755}"/>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6" name="Footer Placeholder 5">
            <a:extLst>
              <a:ext uri="{FF2B5EF4-FFF2-40B4-BE49-F238E27FC236}">
                <a16:creationId xmlns:a16="http://schemas.microsoft.com/office/drawing/2014/main" id="{25DBD7A3-5CAF-CB52-4C47-4770F08B549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212FBC4-53F2-828B-08F6-DC535B58D87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1504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CFA4-5009-AE39-9A3B-445473AA75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7B8ABC-2019-9B6E-1B4E-8B90751CFD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BFC9B-90CD-38F5-B29B-ECD8E50C9C2F}"/>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5" name="Footer Placeholder 4">
            <a:extLst>
              <a:ext uri="{FF2B5EF4-FFF2-40B4-BE49-F238E27FC236}">
                <a16:creationId xmlns:a16="http://schemas.microsoft.com/office/drawing/2014/main" id="{D4E16E04-1563-FB8A-41C0-51ECC1B3D72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BFA896-94DB-E7B6-E28D-3CB77DBA9D7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25350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A8CB28-9D92-5DE1-99FD-4714F6924A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21E236-8FAA-F34E-6CCB-034103B98B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829C2B-23A4-F8C2-5CE3-C28CD0553E41}"/>
              </a:ext>
            </a:extLst>
          </p:cNvPr>
          <p:cNvSpPr>
            <a:spLocks noGrp="1"/>
          </p:cNvSpPr>
          <p:nvPr>
            <p:ph type="dt" sz="half" idx="10"/>
          </p:nvPr>
        </p:nvSpPr>
        <p:spPr/>
        <p:txBody>
          <a:bodyPr/>
          <a:lstStyle/>
          <a:p>
            <a:fld id="{48A87A34-81AB-432B-8DAE-1953F412C126}" type="datetimeFigureOut">
              <a:rPr lang="en-US" smtClean="0"/>
              <a:t>2/4/2024</a:t>
            </a:fld>
            <a:endParaRPr lang="en-US" dirty="0"/>
          </a:p>
        </p:txBody>
      </p:sp>
      <p:sp>
        <p:nvSpPr>
          <p:cNvPr id="5" name="Footer Placeholder 4">
            <a:extLst>
              <a:ext uri="{FF2B5EF4-FFF2-40B4-BE49-F238E27FC236}">
                <a16:creationId xmlns:a16="http://schemas.microsoft.com/office/drawing/2014/main" id="{E0587D80-D283-2636-9A43-E0BA897B37E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A4A16ED-9339-8C05-CF8A-6A950480DE8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5533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ADD3A8-BEF5-584E-C3D2-D0CECAA411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52AF94-4603-6975-7892-0B8B51A263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4E9400-C9D6-FF94-A9C0-90A06FAAF6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2/4/2024</a:t>
            </a:fld>
            <a:endParaRPr lang="en-US" dirty="0"/>
          </a:p>
        </p:txBody>
      </p:sp>
      <p:sp>
        <p:nvSpPr>
          <p:cNvPr id="5" name="Footer Placeholder 4">
            <a:extLst>
              <a:ext uri="{FF2B5EF4-FFF2-40B4-BE49-F238E27FC236}">
                <a16:creationId xmlns:a16="http://schemas.microsoft.com/office/drawing/2014/main" id="{2AABCD31-22AA-13E8-46F3-CAEC87ABFB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B8F0DA8-2257-BD9C-8A36-FA1965905C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25926934"/>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png"/><Relationship Id="rId7" Type="http://schemas.openxmlformats.org/officeDocument/2006/relationships/diagramColors" Target="../diagrams/colors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6.jpeg"/><Relationship Id="rId7" Type="http://schemas.openxmlformats.org/officeDocument/2006/relationships/diagramColors" Target="../diagrams/colors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PTdvABcsJCc?feature=oembed" TargetMode="External"/><Relationship Id="rId4" Type="http://schemas.openxmlformats.org/officeDocument/2006/relationships/image" Target="../media/image28.jpeg"/></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xml"/><Relationship Id="rId1" Type="http://schemas.openxmlformats.org/officeDocument/2006/relationships/video" Target="https://www.youtube.com/embed/R3OEpPFLT4M?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5" name="Picture 4" descr="A fingerprint in black and white">
            <a:extLst>
              <a:ext uri="{FF2B5EF4-FFF2-40B4-BE49-F238E27FC236}">
                <a16:creationId xmlns:a16="http://schemas.microsoft.com/office/drawing/2014/main" id="{83F4448C-D1DA-B24A-CB99-612A8CEE32EC}"/>
              </a:ext>
            </a:extLst>
          </p:cNvPr>
          <p:cNvPicPr>
            <a:picLocks noChangeAspect="1"/>
          </p:cNvPicPr>
          <p:nvPr/>
        </p:nvPicPr>
        <p:blipFill rotWithShape="1">
          <a:blip r:embed="rId3">
            <a:alphaModFix amt="35000"/>
          </a:blip>
          <a:srcRect t="6820" b="8910"/>
          <a:stretch/>
        </p:blipFill>
        <p:spPr>
          <a:xfrm>
            <a:off x="20" y="10"/>
            <a:ext cx="12191980" cy="6857991"/>
          </a:xfrm>
          <a:prstGeom prst="rect">
            <a:avLst/>
          </a:prstGeom>
        </p:spPr>
      </p:pic>
      <p:sp>
        <p:nvSpPr>
          <p:cNvPr id="2" name="Title 1"/>
          <p:cNvSpPr>
            <a:spLocks noGrp="1"/>
          </p:cNvSpPr>
          <p:nvPr>
            <p:ph type="ctrTitle"/>
          </p:nvPr>
        </p:nvSpPr>
        <p:spPr/>
        <p:txBody>
          <a:bodyPr>
            <a:normAutofit/>
          </a:bodyPr>
          <a:lstStyle/>
          <a:p>
            <a:r>
              <a:rPr lang="en-GB">
                <a:solidFill>
                  <a:schemeClr val="tx1"/>
                </a:solidFill>
              </a:rPr>
              <a:t>Theories of crime</a:t>
            </a:r>
          </a:p>
        </p:txBody>
      </p:sp>
      <p:sp>
        <p:nvSpPr>
          <p:cNvPr id="3" name="Subtitle 2"/>
          <p:cNvSpPr>
            <a:spLocks noGrp="1"/>
          </p:cNvSpPr>
          <p:nvPr>
            <p:ph type="subTitle" idx="1"/>
          </p:nvPr>
        </p:nvSpPr>
        <p:spPr/>
        <p:txBody>
          <a:bodyPr>
            <a:normAutofit/>
          </a:bodyPr>
          <a:lstStyle/>
          <a:p>
            <a:r>
              <a:rPr lang="en-GB" b="1">
                <a:solidFill>
                  <a:schemeClr val="tx1"/>
                </a:solidFill>
              </a:rPr>
              <a:t>Classicism: free will and rational choice</a:t>
            </a:r>
          </a:p>
        </p:txBody>
      </p:sp>
    </p:spTree>
    <p:extLst>
      <p:ext uri="{BB962C8B-B14F-4D97-AF65-F5344CB8AC3E}">
        <p14:creationId xmlns:p14="http://schemas.microsoft.com/office/powerpoint/2010/main" val="16450734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177"/>
    </mc:Choice>
    <mc:Fallback xmlns="">
      <p:transition spd="slow" advTm="29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B282FE0-7E2A-F630-8156-F3A5E2270B56}"/>
              </a:ext>
            </a:extLst>
          </p:cNvPr>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spc="-50">
                <a:latin typeface="+mj-lt"/>
                <a:ea typeface="+mj-ea"/>
                <a:cs typeface="+mj-cs"/>
              </a:rPr>
              <a:t>Theories of crime:</a:t>
            </a: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1F5A0A72-EE7B-5D43-B5D5-D3C56D15495E}"/>
              </a:ext>
            </a:extLst>
          </p:cNvPr>
          <p:cNvSpPr txBox="1"/>
          <p:nvPr/>
        </p:nvSpPr>
        <p:spPr>
          <a:xfrm>
            <a:off x="640080" y="2706624"/>
            <a:ext cx="6894576"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Systems of ideas intending to explain something.</a:t>
            </a:r>
          </a:p>
        </p:txBody>
      </p:sp>
      <p:pic>
        <p:nvPicPr>
          <p:cNvPr id="11" name="Picture 10" descr="A close-up of a colorful alphabet&#10;&#10;Description automatically generated">
            <a:extLst>
              <a:ext uri="{FF2B5EF4-FFF2-40B4-BE49-F238E27FC236}">
                <a16:creationId xmlns:a16="http://schemas.microsoft.com/office/drawing/2014/main" id="{1D592E33-D396-84A0-BF9F-46964FF0B746}"/>
              </a:ext>
            </a:extLst>
          </p:cNvPr>
          <p:cNvPicPr>
            <a:picLocks noChangeAspect="1"/>
          </p:cNvPicPr>
          <p:nvPr/>
        </p:nvPicPr>
        <p:blipFill>
          <a:blip r:embed="rId3"/>
          <a:stretch>
            <a:fillRect/>
          </a:stretch>
        </p:blipFill>
        <p:spPr>
          <a:xfrm>
            <a:off x="8099640" y="4079193"/>
            <a:ext cx="3524327" cy="2176272"/>
          </a:xfrm>
          <a:prstGeom prst="rect">
            <a:avLst/>
          </a:prstGeom>
        </p:spPr>
      </p:pic>
      <p:grpSp>
        <p:nvGrpSpPr>
          <p:cNvPr id="2" name="Group 1">
            <a:extLst>
              <a:ext uri="{FF2B5EF4-FFF2-40B4-BE49-F238E27FC236}">
                <a16:creationId xmlns:a16="http://schemas.microsoft.com/office/drawing/2014/main" id="{AD7FA1E3-221A-07CD-B89D-451F9CEB1E41}"/>
              </a:ext>
            </a:extLst>
          </p:cNvPr>
          <p:cNvGrpSpPr/>
          <p:nvPr/>
        </p:nvGrpSpPr>
        <p:grpSpPr>
          <a:xfrm>
            <a:off x="8178557" y="329183"/>
            <a:ext cx="3384781" cy="3429968"/>
            <a:chOff x="5092592" y="643467"/>
            <a:chExt cx="3571560" cy="3619242"/>
          </a:xfrm>
        </p:grpSpPr>
        <p:sp>
          <p:nvSpPr>
            <p:cNvPr id="6" name="Rectangle 5">
              <a:extLst>
                <a:ext uri="{FF2B5EF4-FFF2-40B4-BE49-F238E27FC236}">
                  <a16:creationId xmlns:a16="http://schemas.microsoft.com/office/drawing/2014/main" id="{53E2C20E-0C58-DA1D-4F1F-B3DC7E148340}"/>
                </a:ext>
              </a:extLst>
            </p:cNvPr>
            <p:cNvSpPr/>
            <p:nvPr/>
          </p:nvSpPr>
          <p:spPr>
            <a:xfrm>
              <a:off x="5369661" y="643467"/>
              <a:ext cx="3017422" cy="1250279"/>
            </a:xfrm>
            <a:prstGeom prst="rect">
              <a:avLst/>
            </a:prstGeom>
            <a:noFill/>
          </p:spPr>
          <p:txBody>
            <a:bodyPr wrap="none" lIns="91440" tIns="45720" rIns="91440" bIns="45720">
              <a:spAutoFit/>
            </a:bodyPr>
            <a:lstStyle/>
            <a:p>
              <a:pPr algn="ctr" defTabSz="339517">
                <a:spcAft>
                  <a:spcPts val="564"/>
                </a:spcAft>
              </a:pPr>
              <a:r>
                <a:rPr lang="en-GB" sz="7129" b="1" kern="120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mn-lt"/>
                  <a:ea typeface="+mn-ea"/>
                  <a:cs typeface="+mn-cs"/>
                </a:rPr>
                <a:t>Always</a:t>
              </a:r>
              <a:endParaRPr lang="en-GB" sz="96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7" name="Rectangle 6">
              <a:extLst>
                <a:ext uri="{FF2B5EF4-FFF2-40B4-BE49-F238E27FC236}">
                  <a16:creationId xmlns:a16="http://schemas.microsoft.com/office/drawing/2014/main" id="{38AA725E-DDF1-EE28-7629-2292E7A7CB69}"/>
                </a:ext>
              </a:extLst>
            </p:cNvPr>
            <p:cNvSpPr/>
            <p:nvPr/>
          </p:nvSpPr>
          <p:spPr>
            <a:xfrm>
              <a:off x="6105515" y="1827949"/>
              <a:ext cx="1218603" cy="1259447"/>
            </a:xfrm>
            <a:prstGeom prst="rect">
              <a:avLst/>
            </a:prstGeom>
            <a:noFill/>
          </p:spPr>
          <p:txBody>
            <a:bodyPr wrap="none" lIns="91440" tIns="45720" rIns="91440" bIns="45720">
              <a:spAutoFit/>
            </a:bodyPr>
            <a:lstStyle/>
            <a:p>
              <a:pPr algn="ctr" defTabSz="339517">
                <a:spcAft>
                  <a:spcPts val="564"/>
                </a:spcAft>
              </a:pPr>
              <a:r>
                <a:rPr lang="en-US" sz="7129" b="1" kern="12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mn-lt"/>
                  <a:ea typeface="+mn-ea"/>
                  <a:cs typeface="+mn-cs"/>
                </a:rPr>
                <a:t>Be</a:t>
              </a:r>
              <a:endParaRPr lang="en-US" sz="96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9" name="Rectangle 8">
              <a:extLst>
                <a:ext uri="{FF2B5EF4-FFF2-40B4-BE49-F238E27FC236}">
                  <a16:creationId xmlns:a16="http://schemas.microsoft.com/office/drawing/2014/main" id="{FA5BC22B-1419-435F-7FD9-4D30CD04A819}"/>
                </a:ext>
              </a:extLst>
            </p:cNvPr>
            <p:cNvSpPr/>
            <p:nvPr/>
          </p:nvSpPr>
          <p:spPr>
            <a:xfrm>
              <a:off x="5092592" y="3012430"/>
              <a:ext cx="3571560" cy="1250279"/>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defTabSz="339517">
                <a:spcAft>
                  <a:spcPts val="564"/>
                </a:spcAft>
              </a:pPr>
              <a:r>
                <a:rPr lang="en-US" sz="7129" b="1" kern="1200">
                  <a:ln/>
                  <a:solidFill>
                    <a:schemeClr val="accent4"/>
                  </a:solidFill>
                  <a:latin typeface="+mn-lt"/>
                  <a:ea typeface="+mn-ea"/>
                  <a:cs typeface="+mn-cs"/>
                </a:rPr>
                <a:t>Critical</a:t>
              </a:r>
              <a:endParaRPr lang="en-US" sz="9600" b="1" cap="none" spc="0">
                <a:ln/>
                <a:solidFill>
                  <a:schemeClr val="accent4"/>
                </a:solidFill>
                <a:effectLst/>
              </a:endParaRPr>
            </a:p>
          </p:txBody>
        </p:sp>
      </p:grpSp>
    </p:spTree>
    <p:extLst>
      <p:ext uri="{BB962C8B-B14F-4D97-AF65-F5344CB8AC3E}">
        <p14:creationId xmlns:p14="http://schemas.microsoft.com/office/powerpoint/2010/main" val="355634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1108-2FE6-E93D-B1D3-3547B58E4920}"/>
              </a:ext>
            </a:extLst>
          </p:cNvPr>
          <p:cNvSpPr>
            <a:spLocks noGrp="1"/>
          </p:cNvSpPr>
          <p:nvPr>
            <p:ph type="title"/>
          </p:nvPr>
        </p:nvSpPr>
        <p:spPr/>
        <p:txBody>
          <a:bodyPr>
            <a:normAutofit/>
          </a:bodyPr>
          <a:lstStyle/>
          <a:p>
            <a:r>
              <a:rPr lang="en-GB" dirty="0"/>
              <a:t>How to understand a theory</a:t>
            </a:r>
          </a:p>
        </p:txBody>
      </p:sp>
      <p:sp>
        <p:nvSpPr>
          <p:cNvPr id="5" name="Content Placeholder 4">
            <a:extLst>
              <a:ext uri="{FF2B5EF4-FFF2-40B4-BE49-F238E27FC236}">
                <a16:creationId xmlns:a16="http://schemas.microsoft.com/office/drawing/2014/main" id="{F144216E-55A4-D9FE-D794-19DC3F865F0D}"/>
              </a:ext>
            </a:extLst>
          </p:cNvPr>
          <p:cNvSpPr>
            <a:spLocks noGrp="1"/>
          </p:cNvSpPr>
          <p:nvPr>
            <p:ph idx="1"/>
          </p:nvPr>
        </p:nvSpPr>
        <p:spPr>
          <a:xfrm>
            <a:off x="858037" y="1711960"/>
            <a:ext cx="7157721" cy="4421612"/>
          </a:xfrm>
        </p:spPr>
        <p:txBody>
          <a:bodyPr>
            <a:normAutofit/>
          </a:bodyPr>
          <a:lstStyle/>
          <a:p>
            <a:endParaRPr lang="en-GB" sz="1600" dirty="0"/>
          </a:p>
          <a:p>
            <a:r>
              <a:rPr lang="en-GB" sz="1900" dirty="0"/>
              <a:t>1.</a:t>
            </a:r>
            <a:r>
              <a:rPr lang="en-GB" sz="1900" b="1" dirty="0"/>
              <a:t>Why is this theorist making this claim? </a:t>
            </a:r>
            <a:r>
              <a:rPr lang="en-GB" sz="1900" dirty="0"/>
              <a:t>(What questions are they trying to answer?)</a:t>
            </a:r>
          </a:p>
          <a:p>
            <a:r>
              <a:rPr lang="en-GB" sz="1900" dirty="0"/>
              <a:t>2.</a:t>
            </a:r>
            <a:r>
              <a:rPr lang="en-GB" sz="1900" b="1" dirty="0"/>
              <a:t>What is the significance of the claim? </a:t>
            </a:r>
            <a:r>
              <a:rPr lang="en-GB" sz="1900" dirty="0"/>
              <a:t>(What does it say that might be important, useful, or worthwhile?)</a:t>
            </a:r>
          </a:p>
          <a:p>
            <a:r>
              <a:rPr lang="en-GB" sz="1900" dirty="0"/>
              <a:t>3.</a:t>
            </a:r>
            <a:r>
              <a:rPr lang="en-GB" sz="1900" b="1" dirty="0"/>
              <a:t>What is the problem with the theory? </a:t>
            </a:r>
            <a:r>
              <a:rPr lang="en-GB" sz="1900" dirty="0"/>
              <a:t>(What does it assume, and are those assumptions acceptable?)</a:t>
            </a:r>
          </a:p>
          <a:p>
            <a:r>
              <a:rPr lang="en-GB" sz="1900" dirty="0"/>
              <a:t>4.</a:t>
            </a:r>
            <a:r>
              <a:rPr lang="en-GB" sz="1900" b="1" dirty="0"/>
              <a:t>What is controversial in the theory and is that controversy useful? </a:t>
            </a:r>
            <a:r>
              <a:rPr lang="en-GB" sz="1900" dirty="0"/>
              <a:t>(Does it challenge policy or practice and make you think again?)</a:t>
            </a:r>
          </a:p>
          <a:p>
            <a:r>
              <a:rPr lang="en-GB" sz="1900" dirty="0"/>
              <a:t>5.</a:t>
            </a:r>
            <a:r>
              <a:rPr lang="en-GB" sz="1900" b="1" dirty="0"/>
              <a:t>Who or which theories seem to disagree with this theory? </a:t>
            </a:r>
            <a:r>
              <a:rPr lang="en-GB" sz="1900" dirty="0"/>
              <a:t>(What are the points of disagreement and which is better argued? Do the disagreements arise because each is answering a slightly different question or because each is intended for a different audience?)</a:t>
            </a:r>
          </a:p>
          <a:p>
            <a:endParaRPr lang="en-GB" sz="1600" dirty="0"/>
          </a:p>
        </p:txBody>
      </p:sp>
      <p:pic>
        <p:nvPicPr>
          <p:cNvPr id="7" name="Picture 6">
            <a:extLst>
              <a:ext uri="{FF2B5EF4-FFF2-40B4-BE49-F238E27FC236}">
                <a16:creationId xmlns:a16="http://schemas.microsoft.com/office/drawing/2014/main" id="{47F32B85-8F10-BDE4-9DC2-BCA120665051}"/>
              </a:ext>
            </a:extLst>
          </p:cNvPr>
          <p:cNvPicPr>
            <a:picLocks noChangeAspect="1"/>
          </p:cNvPicPr>
          <p:nvPr/>
        </p:nvPicPr>
        <p:blipFill>
          <a:blip r:embed="rId3"/>
          <a:stretch>
            <a:fillRect/>
          </a:stretch>
        </p:blipFill>
        <p:spPr>
          <a:xfrm>
            <a:off x="8020570" y="2606788"/>
            <a:ext cx="3135109" cy="2090072"/>
          </a:xfrm>
          <a:prstGeom prst="rect">
            <a:avLst/>
          </a:prstGeom>
        </p:spPr>
      </p:pic>
    </p:spTree>
    <p:extLst>
      <p:ext uri="{BB962C8B-B14F-4D97-AF65-F5344CB8AC3E}">
        <p14:creationId xmlns:p14="http://schemas.microsoft.com/office/powerpoint/2010/main" val="2914338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Learning objectives</a:t>
            </a:r>
          </a:p>
        </p:txBody>
      </p:sp>
      <p:graphicFrame>
        <p:nvGraphicFramePr>
          <p:cNvPr id="5" name="Content Placeholder 2">
            <a:extLst>
              <a:ext uri="{FF2B5EF4-FFF2-40B4-BE49-F238E27FC236}">
                <a16:creationId xmlns:a16="http://schemas.microsoft.com/office/drawing/2014/main" id="{BDAEF97F-4B26-9E1D-CCA6-D45F939321AD}"/>
              </a:ext>
            </a:extLst>
          </p:cNvPr>
          <p:cNvGraphicFramePr>
            <a:graphicFrameLocks noGrp="1"/>
          </p:cNvGraphicFramePr>
          <p:nvPr>
            <p:ph idx="1"/>
            <p:extLst>
              <p:ext uri="{D42A27DB-BD31-4B8C-83A1-F6EECF244321}">
                <p14:modId xmlns:p14="http://schemas.microsoft.com/office/powerpoint/2010/main" val="1269253381"/>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4036181"/>
      </p:ext>
    </p:extLst>
  </p:cSld>
  <p:clrMapOvr>
    <a:masterClrMapping/>
  </p:clrMapOvr>
  <mc:AlternateContent xmlns:mc="http://schemas.openxmlformats.org/markup-compatibility/2006" xmlns:p14="http://schemas.microsoft.com/office/powerpoint/2010/main">
    <mc:Choice Requires="p14">
      <p:transition spd="slow" p14:dur="2000" advTm="15875"/>
    </mc:Choice>
    <mc:Fallback xmlns="">
      <p:transition spd="slow" advTm="1587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9CB67-4FC6-0DFC-0E50-CDA954A251B1}"/>
              </a:ext>
            </a:extLst>
          </p:cNvPr>
          <p:cNvSpPr>
            <a:spLocks noGrp="1"/>
          </p:cNvSpPr>
          <p:nvPr>
            <p:ph type="title"/>
          </p:nvPr>
        </p:nvSpPr>
        <p:spPr>
          <a:xfrm>
            <a:off x="572493" y="238539"/>
            <a:ext cx="11018520" cy="1434415"/>
          </a:xfrm>
        </p:spPr>
        <p:txBody>
          <a:bodyPr anchor="b">
            <a:normAutofit/>
          </a:bodyPr>
          <a:lstStyle/>
          <a:p>
            <a:r>
              <a:rPr lang="en-GB" sz="4600" b="1"/>
              <a:t>A ‘black letter law’ approach to defining crime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DCA8CC-EBE5-A06D-B974-3EE1E8BD923F}"/>
              </a:ext>
            </a:extLst>
          </p:cNvPr>
          <p:cNvSpPr>
            <a:spLocks noGrp="1"/>
          </p:cNvSpPr>
          <p:nvPr>
            <p:ph idx="1"/>
          </p:nvPr>
        </p:nvSpPr>
        <p:spPr>
          <a:xfrm>
            <a:off x="572493" y="2071316"/>
            <a:ext cx="6713552" cy="4119172"/>
          </a:xfrm>
        </p:spPr>
        <p:txBody>
          <a:bodyPr anchor="t">
            <a:normAutofit/>
          </a:bodyPr>
          <a:lstStyle/>
          <a:p>
            <a:r>
              <a:rPr lang="en-GB" sz="2200">
                <a:latin typeface="Abadi Extra Light" panose="020F0502020204030204" pitchFamily="34" charset="0"/>
              </a:rPr>
              <a:t>Criminal behaviour can be understood in terms of those actions/non-actions that do not comply with existing legal codes – NARROW PERSPECTTIVE?</a:t>
            </a:r>
          </a:p>
          <a:p>
            <a:pPr marL="0" indent="0">
              <a:buNone/>
            </a:pPr>
            <a:endParaRPr lang="en-GB" sz="2200">
              <a:latin typeface="Abadi Extra Light" panose="020F0502020204030204" pitchFamily="34" charset="0"/>
            </a:endParaRPr>
          </a:p>
          <a:p>
            <a:pPr>
              <a:buFontTx/>
              <a:buChar char="-"/>
            </a:pPr>
            <a:r>
              <a:rPr lang="en-GB" sz="2200">
                <a:latin typeface="Abadi Extra Light" panose="020F0502020204030204" pitchFamily="34" charset="0"/>
              </a:rPr>
              <a:t>Problematic when the legal codes prohibit certain behaviours.</a:t>
            </a:r>
          </a:p>
          <a:p>
            <a:pPr marL="0" indent="0">
              <a:buNone/>
            </a:pPr>
            <a:endParaRPr lang="en-GB" sz="2200">
              <a:latin typeface="Abadi Extra Light" panose="020F0502020204030204" pitchFamily="34" charset="0"/>
            </a:endParaRPr>
          </a:p>
          <a:p>
            <a:pPr>
              <a:buFontTx/>
              <a:buChar char="-"/>
            </a:pPr>
            <a:r>
              <a:rPr lang="en-GB" sz="2200">
                <a:latin typeface="Abadi Extra Light" panose="020F0502020204030204" pitchFamily="34" charset="0"/>
              </a:rPr>
              <a:t>Becomes further complicated when the huge differences in enforcement are considered. Focus is on harm caused to individuals and societies, yet harm is not always reflected in law. </a:t>
            </a:r>
          </a:p>
          <a:p>
            <a:pPr>
              <a:buFontTx/>
              <a:buChar char="-"/>
            </a:pPr>
            <a:endParaRPr lang="en-GB" sz="2200"/>
          </a:p>
        </p:txBody>
      </p:sp>
      <p:pic>
        <p:nvPicPr>
          <p:cNvPr id="4" name="Picture 3" descr="Close-up of several law books&#10;&#10;Description automatically generated">
            <a:extLst>
              <a:ext uri="{FF2B5EF4-FFF2-40B4-BE49-F238E27FC236}">
                <a16:creationId xmlns:a16="http://schemas.microsoft.com/office/drawing/2014/main" id="{C0C53118-A970-B1E1-62ED-2CBB9C0D761D}"/>
              </a:ext>
            </a:extLst>
          </p:cNvPr>
          <p:cNvPicPr>
            <a:picLocks noChangeAspect="1"/>
          </p:cNvPicPr>
          <p:nvPr/>
        </p:nvPicPr>
        <p:blipFill rotWithShape="1">
          <a:blip r:embed="rId3"/>
          <a:srcRect l="36071" r="1293" b="1"/>
          <a:stretch/>
        </p:blipFill>
        <p:spPr>
          <a:xfrm>
            <a:off x="7675658" y="2093976"/>
            <a:ext cx="3941064" cy="4096512"/>
          </a:xfrm>
          <a:prstGeom prst="rect">
            <a:avLst/>
          </a:prstGeom>
        </p:spPr>
      </p:pic>
    </p:spTree>
    <p:extLst>
      <p:ext uri="{BB962C8B-B14F-4D97-AF65-F5344CB8AC3E}">
        <p14:creationId xmlns:p14="http://schemas.microsoft.com/office/powerpoint/2010/main" val="2267066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27D75-6155-5D6A-2336-0D682F3FBC1C}"/>
              </a:ext>
            </a:extLst>
          </p:cNvPr>
          <p:cNvSpPr>
            <a:spLocks noGrp="1"/>
          </p:cNvSpPr>
          <p:nvPr>
            <p:ph type="title"/>
          </p:nvPr>
        </p:nvSpPr>
        <p:spPr>
          <a:xfrm>
            <a:off x="572493" y="238539"/>
            <a:ext cx="11018520" cy="1434415"/>
          </a:xfrm>
        </p:spPr>
        <p:txBody>
          <a:bodyPr anchor="b">
            <a:normAutofit/>
          </a:bodyPr>
          <a:lstStyle/>
          <a:p>
            <a:r>
              <a:rPr lang="en-GB" sz="5400" b="1"/>
              <a:t>Theory: What is it?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7F5542-2BB4-4ABE-F498-5EEE7A6F18A8}"/>
              </a:ext>
            </a:extLst>
          </p:cNvPr>
          <p:cNvSpPr>
            <a:spLocks noGrp="1"/>
          </p:cNvSpPr>
          <p:nvPr>
            <p:ph idx="1"/>
          </p:nvPr>
        </p:nvSpPr>
        <p:spPr>
          <a:xfrm>
            <a:off x="572493" y="2071316"/>
            <a:ext cx="6713552" cy="4119172"/>
          </a:xfrm>
        </p:spPr>
        <p:txBody>
          <a:bodyPr anchor="t">
            <a:normAutofit/>
          </a:bodyPr>
          <a:lstStyle/>
          <a:p>
            <a:endParaRPr lang="en-GB" sz="2200"/>
          </a:p>
          <a:p>
            <a:pPr marL="0" indent="0">
              <a:buNone/>
            </a:pPr>
            <a:r>
              <a:rPr lang="en-GB" sz="2200"/>
              <a:t>‘An explanation, or a model, or framework for understanding particular events or processes.’</a:t>
            </a:r>
          </a:p>
          <a:p>
            <a:pPr marL="0" indent="0">
              <a:buNone/>
            </a:pPr>
            <a:r>
              <a:rPr lang="en-GB" sz="2200"/>
              <a:t>- Useful in understanding the nature of offending – why people engage in crime</a:t>
            </a:r>
          </a:p>
          <a:p>
            <a:pPr marL="0" indent="0">
              <a:buNone/>
            </a:pPr>
            <a:r>
              <a:rPr lang="en-GB" sz="2200"/>
              <a:t>- Aetiological theories of crime are concerned with the causes of crime. </a:t>
            </a:r>
          </a:p>
          <a:p>
            <a:pPr marL="0" indent="0">
              <a:buNone/>
            </a:pPr>
            <a:r>
              <a:rPr lang="en-GB" sz="2200"/>
              <a:t>- Theory can help us consider and understand a range of different issues connected to crime, law and order, and the broader nature of society.</a:t>
            </a:r>
          </a:p>
          <a:p>
            <a:pPr marL="0" indent="0">
              <a:buNone/>
            </a:pPr>
            <a:endParaRPr lang="en-GB" sz="2200"/>
          </a:p>
          <a:p>
            <a:endParaRPr lang="en-GB" sz="2200"/>
          </a:p>
        </p:txBody>
      </p:sp>
      <p:pic>
        <p:nvPicPr>
          <p:cNvPr id="5" name="Picture 4">
            <a:extLst>
              <a:ext uri="{FF2B5EF4-FFF2-40B4-BE49-F238E27FC236}">
                <a16:creationId xmlns:a16="http://schemas.microsoft.com/office/drawing/2014/main" id="{29145A28-FFAD-EE8B-EF2C-175D1455D3F1}"/>
              </a:ext>
            </a:extLst>
          </p:cNvPr>
          <p:cNvPicPr>
            <a:picLocks noChangeAspect="1"/>
          </p:cNvPicPr>
          <p:nvPr/>
        </p:nvPicPr>
        <p:blipFill rotWithShape="1">
          <a:blip r:embed="rId3"/>
          <a:srcRect t="17647" r="-3" b="12708"/>
          <a:stretch/>
        </p:blipFill>
        <p:spPr>
          <a:xfrm>
            <a:off x="7675658" y="2093976"/>
            <a:ext cx="3941064" cy="4096512"/>
          </a:xfrm>
          <a:prstGeom prst="rect">
            <a:avLst/>
          </a:prstGeom>
        </p:spPr>
      </p:pic>
    </p:spTree>
    <p:extLst>
      <p:ext uri="{BB962C8B-B14F-4D97-AF65-F5344CB8AC3E}">
        <p14:creationId xmlns:p14="http://schemas.microsoft.com/office/powerpoint/2010/main" val="331928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15DB-8E1B-161C-ADAE-C4096EF8D63D}"/>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D7A16CA6-8370-8537-B01D-52E1EC85FC7D}"/>
              </a:ext>
            </a:extLst>
          </p:cNvPr>
          <p:cNvSpPr>
            <a:spLocks noGrp="1"/>
          </p:cNvSpPr>
          <p:nvPr>
            <p:ph idx="1"/>
          </p:nvPr>
        </p:nvSpPr>
        <p:spPr>
          <a:xfrm>
            <a:off x="838200" y="1825625"/>
            <a:ext cx="5257800" cy="2673223"/>
          </a:xfrm>
        </p:spPr>
        <p:txBody>
          <a:bodyPr>
            <a:normAutofit fontScale="92500" lnSpcReduction="20000"/>
          </a:bodyPr>
          <a:lstStyle/>
          <a:p>
            <a:r>
              <a:rPr lang="en-GB" sz="2600"/>
              <a:t>Pick a criminological issue of your choice, for example, domestic abuse victimisation. </a:t>
            </a:r>
          </a:p>
          <a:p>
            <a:r>
              <a:rPr lang="en-GB" sz="2600"/>
              <a:t>Think about the questions you would want to explore as a criminologist? For example, prevalence of the crime, who is being victimised, is there a difference in victimisation between different groups?</a:t>
            </a:r>
          </a:p>
          <a:p>
            <a:pPr marL="0" indent="0">
              <a:buNone/>
            </a:pPr>
            <a:endParaRPr lang="en-GB"/>
          </a:p>
        </p:txBody>
      </p:sp>
      <p:sp>
        <p:nvSpPr>
          <p:cNvPr id="4" name="TextBox 3">
            <a:extLst>
              <a:ext uri="{FF2B5EF4-FFF2-40B4-BE49-F238E27FC236}">
                <a16:creationId xmlns:a16="http://schemas.microsoft.com/office/drawing/2014/main" id="{199D06F4-C510-28B6-6798-BD06C4C487C5}"/>
              </a:ext>
            </a:extLst>
          </p:cNvPr>
          <p:cNvSpPr txBox="1"/>
          <p:nvPr/>
        </p:nvSpPr>
        <p:spPr>
          <a:xfrm>
            <a:off x="2286000" y="804673"/>
            <a:ext cx="8119872" cy="4801314"/>
          </a:xfrm>
          <a:prstGeom prst="rect">
            <a:avLst/>
          </a:prstGeom>
          <a:noFill/>
        </p:spPr>
        <p:txBody>
          <a:bodyPr wrap="square" rtlCol="0">
            <a:spAutoFit/>
          </a:bodyPr>
          <a:lstStyle/>
          <a:p>
            <a:r>
              <a:rPr lang="en-GB"/>
              <a:t>SOME OF THE KEY QUESTIONS MAY BE: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What is crime?</a:t>
            </a:r>
          </a:p>
          <a:p>
            <a:pPr marL="285750" indent="-285750">
              <a:buFont typeface="Arial" panose="020B0604020202020204" pitchFamily="34" charset="0"/>
              <a:buChar char="•"/>
            </a:pPr>
            <a:r>
              <a:rPr lang="en-GB"/>
              <a:t>How are laws made and what purpose do they serve?</a:t>
            </a:r>
          </a:p>
          <a:p>
            <a:pPr marL="285750" indent="-285750">
              <a:buFont typeface="Arial" panose="020B0604020202020204" pitchFamily="34" charset="0"/>
              <a:buChar char="•"/>
            </a:pPr>
            <a:r>
              <a:rPr lang="en-GB"/>
              <a:t>Who commits crime, and why?</a:t>
            </a:r>
          </a:p>
          <a:p>
            <a:pPr marL="285750" indent="-285750">
              <a:buFont typeface="Arial" panose="020B0604020202020204" pitchFamily="34" charset="0"/>
              <a:buChar char="•"/>
            </a:pPr>
            <a:r>
              <a:rPr lang="en-GB"/>
              <a:t>What is the nature of the world around us, including the State and the criminal justice system?</a:t>
            </a:r>
          </a:p>
          <a:p>
            <a:pPr marL="285750" indent="-285750">
              <a:buFont typeface="Arial" panose="020B0604020202020204" pitchFamily="34" charset="0"/>
              <a:buChar char="•"/>
            </a:pPr>
            <a:r>
              <a:rPr lang="en-GB"/>
              <a:t>Is society fair? How does this relate to crime and law and order processes?</a:t>
            </a:r>
          </a:p>
          <a:p>
            <a:pPr marL="285750" indent="-285750">
              <a:buFont typeface="Arial" panose="020B0604020202020204" pitchFamily="34" charset="0"/>
              <a:buChar char="•"/>
            </a:pPr>
            <a:r>
              <a:rPr lang="en-GB"/>
              <a:t>Who becomes a victim of crime, and why?</a:t>
            </a:r>
          </a:p>
          <a:p>
            <a:pPr marL="285750" indent="-285750">
              <a:buFont typeface="Arial" panose="020B0604020202020204" pitchFamily="34" charset="0"/>
              <a:buChar char="•"/>
            </a:pPr>
            <a:r>
              <a:rPr lang="en-GB"/>
              <a:t>How is victimisation experienced? Is this different across groups?</a:t>
            </a:r>
          </a:p>
          <a:p>
            <a:pPr marL="285750" indent="-285750">
              <a:buFont typeface="Arial" panose="020B0604020202020204" pitchFamily="34" charset="0"/>
              <a:buChar char="•"/>
            </a:pPr>
            <a:r>
              <a:rPr lang="en-GB"/>
              <a:t>Why do we punish? How is this done?</a:t>
            </a:r>
          </a:p>
          <a:p>
            <a:pPr marL="285750" indent="-285750">
              <a:buFont typeface="Arial" panose="020B0604020202020204" pitchFamily="34" charset="0"/>
              <a:buChar char="•"/>
            </a:pPr>
            <a:r>
              <a:rPr lang="en-GB"/>
              <a:t>What should be done about crime?</a:t>
            </a:r>
          </a:p>
          <a:p>
            <a:pPr marL="285750" indent="-285750">
              <a:buFont typeface="Arial" panose="020B0604020202020204" pitchFamily="34" charset="0"/>
              <a:buChar char="•"/>
            </a:pPr>
            <a:r>
              <a:rPr lang="en-GB"/>
              <a:t>How do offenders stop offending?</a:t>
            </a:r>
          </a:p>
          <a:p>
            <a:pPr marL="285750" indent="-285750">
              <a:buFont typeface="Arial" panose="020B0604020202020204" pitchFamily="34" charset="0"/>
              <a:buChar char="•"/>
            </a:pPr>
            <a:r>
              <a:rPr lang="en-GB"/>
              <a:t>What are the connections between the media and crime?</a:t>
            </a:r>
          </a:p>
          <a:p>
            <a:pPr marL="285750" indent="-285750">
              <a:buFont typeface="Arial" panose="020B0604020202020204" pitchFamily="34" charset="0"/>
              <a:buChar char="•"/>
            </a:pPr>
            <a:r>
              <a:rPr lang="en-GB"/>
              <a:t>What role do politics play within law and order issues?</a:t>
            </a:r>
          </a:p>
          <a:p>
            <a:pPr marL="285750" indent="-285750">
              <a:buFont typeface="Arial" panose="020B0604020202020204" pitchFamily="34" charset="0"/>
              <a:buChar char="•"/>
            </a:pPr>
            <a:r>
              <a:rPr lang="en-GB"/>
              <a:t>How can we know about/research law and order issues?</a:t>
            </a:r>
          </a:p>
        </p:txBody>
      </p:sp>
      <p:pic>
        <p:nvPicPr>
          <p:cNvPr id="5" name="Picture 4">
            <a:extLst>
              <a:ext uri="{FF2B5EF4-FFF2-40B4-BE49-F238E27FC236}">
                <a16:creationId xmlns:a16="http://schemas.microsoft.com/office/drawing/2014/main" id="{682B156E-C72A-C21B-5878-55B3E044DAEF}"/>
              </a:ext>
            </a:extLst>
          </p:cNvPr>
          <p:cNvPicPr>
            <a:picLocks noChangeAspect="1"/>
          </p:cNvPicPr>
          <p:nvPr/>
        </p:nvPicPr>
        <p:blipFill>
          <a:blip r:embed="rId2"/>
          <a:stretch>
            <a:fillRect/>
          </a:stretch>
        </p:blipFill>
        <p:spPr>
          <a:xfrm>
            <a:off x="9409921" y="4049124"/>
            <a:ext cx="2443751" cy="2443751"/>
          </a:xfrm>
          <a:prstGeom prst="rect">
            <a:avLst/>
          </a:prstGeom>
        </p:spPr>
      </p:pic>
    </p:spTree>
    <p:extLst>
      <p:ext uri="{BB962C8B-B14F-4D97-AF65-F5344CB8AC3E}">
        <p14:creationId xmlns:p14="http://schemas.microsoft.com/office/powerpoint/2010/main" val="428698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23DA-BDB8-0867-C915-941797EF2B4B}"/>
              </a:ext>
            </a:extLst>
          </p:cNvPr>
          <p:cNvSpPr>
            <a:spLocks noGrp="1"/>
          </p:cNvSpPr>
          <p:nvPr>
            <p:ph type="title"/>
          </p:nvPr>
        </p:nvSpPr>
        <p:spPr>
          <a:xfrm>
            <a:off x="838201" y="367075"/>
            <a:ext cx="5120561" cy="132556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The ‘problems’ with theory</a:t>
            </a:r>
          </a:p>
        </p:txBody>
      </p:sp>
      <p:sp>
        <p:nvSpPr>
          <p:cNvPr id="9" name="Content Placeholder 8">
            <a:extLst>
              <a:ext uri="{FF2B5EF4-FFF2-40B4-BE49-F238E27FC236}">
                <a16:creationId xmlns:a16="http://schemas.microsoft.com/office/drawing/2014/main" id="{142E5779-F27E-F2CE-01F9-2A80EE7652C9}"/>
              </a:ext>
            </a:extLst>
          </p:cNvPr>
          <p:cNvSpPr>
            <a:spLocks noGrp="1"/>
          </p:cNvSpPr>
          <p:nvPr>
            <p:ph idx="1"/>
          </p:nvPr>
        </p:nvSpPr>
        <p:spPr>
          <a:xfrm>
            <a:off x="838201" y="1825625"/>
            <a:ext cx="5092194" cy="4351338"/>
          </a:xfrm>
        </p:spPr>
        <p:txBody>
          <a:bodyPr>
            <a:normAutofit/>
          </a:bodyPr>
          <a:lstStyle/>
          <a:p>
            <a:r>
              <a:rPr lang="en-US" sz="2800">
                <a:latin typeface="Arial" panose="020B0604020202020204" pitchFamily="34" charset="0"/>
                <a:cs typeface="Arial" panose="020B0604020202020204" pitchFamily="34" charset="0"/>
              </a:rPr>
              <a:t>Theories are often presented in a black and white manner.</a:t>
            </a:r>
          </a:p>
          <a:p>
            <a:r>
              <a:rPr lang="en-US" sz="2800">
                <a:latin typeface="Arial" panose="020B0604020202020204" pitchFamily="34" charset="0"/>
                <a:cs typeface="Arial" panose="020B0604020202020204" pitchFamily="34" charset="0"/>
              </a:rPr>
              <a:t>‘Heuristic’ tools – they are mental short cuts or simplifications for making sense of something which allow for understanding by offering different viewpoints from which to look at the matters of crime and justice. </a:t>
            </a:r>
          </a:p>
        </p:txBody>
      </p:sp>
      <p:pic>
        <p:nvPicPr>
          <p:cNvPr id="5" name="Content Placeholder 4">
            <a:extLst>
              <a:ext uri="{FF2B5EF4-FFF2-40B4-BE49-F238E27FC236}">
                <a16:creationId xmlns:a16="http://schemas.microsoft.com/office/drawing/2014/main" id="{6242CDD1-545D-F889-C4C9-5AD5967F5F81}"/>
              </a:ext>
            </a:extLst>
          </p:cNvPr>
          <p:cNvPicPr>
            <a:picLocks noChangeAspect="1"/>
          </p:cNvPicPr>
          <p:nvPr/>
        </p:nvPicPr>
        <p:blipFill rotWithShape="1">
          <a:blip r:embed="rId3"/>
          <a:srcRect l="-2827" t="-7464" r="-4056" b="7728"/>
          <a:stretch/>
        </p:blipFill>
        <p:spPr>
          <a:xfrm>
            <a:off x="5954618" y="2738680"/>
            <a:ext cx="6261606" cy="4119320"/>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olidFill>
            <a:srgbClr val="FFFFFF">
              <a:shade val="85000"/>
            </a:srgbClr>
          </a:solidFill>
        </p:spPr>
      </p:pic>
      <p:pic>
        <p:nvPicPr>
          <p:cNvPr id="3" name="Picture 2">
            <a:extLst>
              <a:ext uri="{FF2B5EF4-FFF2-40B4-BE49-F238E27FC236}">
                <a16:creationId xmlns:a16="http://schemas.microsoft.com/office/drawing/2014/main" id="{A2AD7CE5-FED7-37E7-32F2-8BAE16DF469E}"/>
              </a:ext>
            </a:extLst>
          </p:cNvPr>
          <p:cNvPicPr>
            <a:picLocks noChangeAspect="1"/>
          </p:cNvPicPr>
          <p:nvPr/>
        </p:nvPicPr>
        <p:blipFill rotWithShape="1">
          <a:blip r:embed="rId4"/>
          <a:srcRect l="1231" r="20911"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CA64373B-79B8-A525-6266-C1C17190BF0B}"/>
              </a:ext>
            </a:extLst>
          </p:cNvPr>
          <p:cNvSpPr txBox="1"/>
          <p:nvPr/>
        </p:nvSpPr>
        <p:spPr>
          <a:xfrm>
            <a:off x="207034" y="6314536"/>
            <a:ext cx="1897811" cy="369332"/>
          </a:xfrm>
          <a:prstGeom prst="rect">
            <a:avLst/>
          </a:prstGeom>
          <a:noFill/>
        </p:spPr>
        <p:txBody>
          <a:bodyPr wrap="square" rtlCol="0">
            <a:spAutoFit/>
          </a:bodyPr>
          <a:lstStyle/>
          <a:p>
            <a:r>
              <a:rPr lang="en-GB"/>
              <a:t>Murphy, 2023</a:t>
            </a:r>
          </a:p>
        </p:txBody>
      </p:sp>
    </p:spTree>
    <p:extLst>
      <p:ext uri="{BB962C8B-B14F-4D97-AF65-F5344CB8AC3E}">
        <p14:creationId xmlns:p14="http://schemas.microsoft.com/office/powerpoint/2010/main" val="4072804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barn(inVertical)">
                                      <p:cBhvr>
                                        <p:cTn id="15" dur="500"/>
                                        <p:tgtEl>
                                          <p:spTgt spid="9">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barn(inVertical)">
                                      <p:cBhvr>
                                        <p:cTn id="20"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FB81A-8E77-401B-36A8-47DD6713A56F}"/>
              </a:ext>
            </a:extLst>
          </p:cNvPr>
          <p:cNvSpPr>
            <a:spLocks noGrp="1"/>
          </p:cNvSpPr>
          <p:nvPr>
            <p:ph type="title"/>
          </p:nvPr>
        </p:nvSpPr>
        <p:spPr/>
        <p:txBody>
          <a:bodyPr/>
          <a:lstStyle/>
          <a:p>
            <a:r>
              <a:rPr lang="en-GB"/>
              <a:t>SYNTHESIS OF THEORY</a:t>
            </a:r>
          </a:p>
        </p:txBody>
      </p:sp>
      <p:pic>
        <p:nvPicPr>
          <p:cNvPr id="4" name="Content Placeholder 3">
            <a:extLst>
              <a:ext uri="{FF2B5EF4-FFF2-40B4-BE49-F238E27FC236}">
                <a16:creationId xmlns:a16="http://schemas.microsoft.com/office/drawing/2014/main" id="{59F3A73E-4806-7FB6-AC70-6F6F7AA84316}"/>
              </a:ext>
            </a:extLst>
          </p:cNvPr>
          <p:cNvPicPr>
            <a:picLocks noGrp="1" noChangeAspect="1"/>
          </p:cNvPicPr>
          <p:nvPr>
            <p:ph idx="1"/>
          </p:nvPr>
        </p:nvPicPr>
        <p:blipFill>
          <a:blip r:embed="rId3"/>
          <a:stretch>
            <a:fillRect/>
          </a:stretch>
        </p:blipFill>
        <p:spPr>
          <a:xfrm>
            <a:off x="8655170" y="66370"/>
            <a:ext cx="3152775" cy="1447800"/>
          </a:xfrm>
          <a:prstGeom prst="rect">
            <a:avLst/>
          </a:prstGeom>
        </p:spPr>
      </p:pic>
      <p:graphicFrame>
        <p:nvGraphicFramePr>
          <p:cNvPr id="3" name="Diagram 2">
            <a:extLst>
              <a:ext uri="{FF2B5EF4-FFF2-40B4-BE49-F238E27FC236}">
                <a16:creationId xmlns:a16="http://schemas.microsoft.com/office/drawing/2014/main" id="{6FB67EEB-FC0C-BDD7-74D0-B2CD62DA411A}"/>
              </a:ext>
            </a:extLst>
          </p:cNvPr>
          <p:cNvGraphicFramePr/>
          <p:nvPr/>
        </p:nvGraphicFramePr>
        <p:xfrm>
          <a:off x="838200" y="719666"/>
          <a:ext cx="10376140" cy="59054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ABB2E897-79C6-C5ED-8929-FD5E3FD0B9A5}"/>
              </a:ext>
            </a:extLst>
          </p:cNvPr>
          <p:cNvSpPr txBox="1"/>
          <p:nvPr/>
        </p:nvSpPr>
        <p:spPr>
          <a:xfrm>
            <a:off x="2208910" y="3429000"/>
            <a:ext cx="8022648" cy="3416320"/>
          </a:xfrm>
          <a:prstGeom prst="rect">
            <a:avLst/>
          </a:prstGeom>
          <a:solidFill>
            <a:schemeClr val="bg1"/>
          </a:solidFill>
        </p:spPr>
        <p:txBody>
          <a:bodyPr wrap="square" rtlCol="0">
            <a:spAutoFit/>
          </a:bodyPr>
          <a:lstStyle/>
          <a:p>
            <a:r>
              <a:rPr lang="en-GB" dirty="0"/>
              <a:t>- Criminological theories can be used together to overcome the fact they are simplifications. </a:t>
            </a:r>
          </a:p>
          <a:p>
            <a:endParaRPr lang="en-GB" dirty="0"/>
          </a:p>
          <a:p>
            <a:r>
              <a:rPr lang="en-GB" dirty="0"/>
              <a:t>- Different theories might help us to understand different aspects of events and processes.</a:t>
            </a:r>
          </a:p>
          <a:p>
            <a:endParaRPr lang="en-GB" dirty="0"/>
          </a:p>
          <a:p>
            <a:r>
              <a:rPr lang="en-GB" dirty="0"/>
              <a:t>- Commentators take previous theories and have added to them or amended them to make more sense of events. </a:t>
            </a:r>
          </a:p>
          <a:p>
            <a:endParaRPr lang="en-GB" dirty="0"/>
          </a:p>
          <a:p>
            <a:r>
              <a:rPr lang="en-GB" dirty="0"/>
              <a:t>E.G. </a:t>
            </a:r>
            <a:r>
              <a:rPr lang="en-GB" b="1" dirty="0"/>
              <a:t>Rational choice models </a:t>
            </a:r>
            <a:r>
              <a:rPr lang="en-GB" dirty="0"/>
              <a:t>– writers have recognised that the assumptions of early writers did not take into account the full complexity of human behaviour and the decision making process. </a:t>
            </a:r>
          </a:p>
        </p:txBody>
      </p:sp>
    </p:spTree>
    <p:extLst>
      <p:ext uri="{BB962C8B-B14F-4D97-AF65-F5344CB8AC3E}">
        <p14:creationId xmlns:p14="http://schemas.microsoft.com/office/powerpoint/2010/main" val="281143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barn(inVertical)">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D3DFB-3107-8E0E-ADDB-6905526BB62D}"/>
              </a:ext>
            </a:extLst>
          </p:cNvPr>
          <p:cNvSpPr>
            <a:spLocks noGrp="1"/>
          </p:cNvSpPr>
          <p:nvPr>
            <p:ph type="title"/>
          </p:nvPr>
        </p:nvSpPr>
        <p:spPr/>
        <p:txBody>
          <a:bodyPr/>
          <a:lstStyle/>
          <a:p>
            <a:r>
              <a:rPr lang="en-GB" b="1">
                <a:solidFill>
                  <a:schemeClr val="accent1">
                    <a:lumMod val="75000"/>
                  </a:schemeClr>
                </a:solidFill>
              </a:rPr>
              <a:t>THEORIES IN CRIMINOLOGY…THE STARTING POINT</a:t>
            </a:r>
          </a:p>
        </p:txBody>
      </p:sp>
      <p:sp>
        <p:nvSpPr>
          <p:cNvPr id="3" name="Content Placeholder 2">
            <a:extLst>
              <a:ext uri="{FF2B5EF4-FFF2-40B4-BE49-F238E27FC236}">
                <a16:creationId xmlns:a16="http://schemas.microsoft.com/office/drawing/2014/main" id="{569DCF36-6202-795C-2D2C-D79F4A08C569}"/>
              </a:ext>
            </a:extLst>
          </p:cNvPr>
          <p:cNvSpPr>
            <a:spLocks noGrp="1"/>
          </p:cNvSpPr>
          <p:nvPr>
            <p:ph idx="1"/>
          </p:nvPr>
        </p:nvSpPr>
        <p:spPr/>
        <p:txBody>
          <a:bodyPr/>
          <a:lstStyle/>
          <a:p>
            <a:r>
              <a:rPr lang="en-GB"/>
              <a:t>Early thinkers still influence criminologists today. </a:t>
            </a:r>
          </a:p>
          <a:p>
            <a:pPr marL="0" indent="0">
              <a:buNone/>
            </a:pPr>
            <a:endParaRPr lang="en-GB"/>
          </a:p>
        </p:txBody>
      </p:sp>
      <p:graphicFrame>
        <p:nvGraphicFramePr>
          <p:cNvPr id="4" name="Diagram 3">
            <a:extLst>
              <a:ext uri="{FF2B5EF4-FFF2-40B4-BE49-F238E27FC236}">
                <a16:creationId xmlns:a16="http://schemas.microsoft.com/office/drawing/2014/main" id="{340D2227-2D85-D3E2-BB76-53280575A5F9}"/>
              </a:ext>
            </a:extLst>
          </p:cNvPr>
          <p:cNvGraphicFramePr/>
          <p:nvPr/>
        </p:nvGraphicFramePr>
        <p:xfrm>
          <a:off x="2672195" y="2314106"/>
          <a:ext cx="6847610" cy="2808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321E6EA-7946-DEC1-F22D-9650916560C8}"/>
              </a:ext>
            </a:extLst>
          </p:cNvPr>
          <p:cNvSpPr txBox="1"/>
          <p:nvPr/>
        </p:nvSpPr>
        <p:spPr>
          <a:xfrm>
            <a:off x="2355272" y="5169604"/>
            <a:ext cx="3740728" cy="1631216"/>
          </a:xfrm>
          <a:prstGeom prst="rect">
            <a:avLst/>
          </a:prstGeom>
          <a:noFill/>
        </p:spPr>
        <p:txBody>
          <a:bodyPr wrap="square" rtlCol="0">
            <a:spAutoFit/>
          </a:bodyPr>
          <a:lstStyle/>
          <a:p>
            <a:r>
              <a:rPr lang="en-GB" sz="2000" b="1"/>
              <a:t>- View offending as a consequence of people choosing to commit crime.</a:t>
            </a:r>
          </a:p>
          <a:p>
            <a:endParaRPr lang="en-GB" sz="2000" b="1"/>
          </a:p>
          <a:p>
            <a:r>
              <a:rPr lang="en-GB" sz="2000" b="1"/>
              <a:t>- Rational actor</a:t>
            </a:r>
          </a:p>
        </p:txBody>
      </p:sp>
      <p:pic>
        <p:nvPicPr>
          <p:cNvPr id="9" name="Picture 8">
            <a:extLst>
              <a:ext uri="{FF2B5EF4-FFF2-40B4-BE49-F238E27FC236}">
                <a16:creationId xmlns:a16="http://schemas.microsoft.com/office/drawing/2014/main" id="{F107FF11-BE91-F7BE-83D7-AE11EF29B0E4}"/>
              </a:ext>
            </a:extLst>
          </p:cNvPr>
          <p:cNvPicPr>
            <a:picLocks noChangeAspect="1"/>
          </p:cNvPicPr>
          <p:nvPr/>
        </p:nvPicPr>
        <p:blipFill>
          <a:blip r:embed="rId8"/>
          <a:stretch>
            <a:fillRect/>
          </a:stretch>
        </p:blipFill>
        <p:spPr>
          <a:xfrm>
            <a:off x="412172" y="2909701"/>
            <a:ext cx="1981200" cy="1981200"/>
          </a:xfrm>
          <a:prstGeom prst="rect">
            <a:avLst/>
          </a:prstGeom>
        </p:spPr>
      </p:pic>
      <p:sp>
        <p:nvSpPr>
          <p:cNvPr id="10" name="Callout: Left Arrow 9">
            <a:extLst>
              <a:ext uri="{FF2B5EF4-FFF2-40B4-BE49-F238E27FC236}">
                <a16:creationId xmlns:a16="http://schemas.microsoft.com/office/drawing/2014/main" id="{FDBF7810-94C5-CB67-0C12-F7F90E0BD276}"/>
              </a:ext>
            </a:extLst>
          </p:cNvPr>
          <p:cNvSpPr/>
          <p:nvPr/>
        </p:nvSpPr>
        <p:spPr>
          <a:xfrm>
            <a:off x="9689523" y="2909701"/>
            <a:ext cx="2415886" cy="779318"/>
          </a:xfrm>
          <a:prstGeom prst="leftArrow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Individual</a:t>
            </a:r>
          </a:p>
        </p:txBody>
      </p:sp>
      <p:sp>
        <p:nvSpPr>
          <p:cNvPr id="11" name="Callout: Left Arrow 10">
            <a:extLst>
              <a:ext uri="{FF2B5EF4-FFF2-40B4-BE49-F238E27FC236}">
                <a16:creationId xmlns:a16="http://schemas.microsoft.com/office/drawing/2014/main" id="{04986DF1-A9F7-C69F-504E-697F2838D6CB}"/>
              </a:ext>
            </a:extLst>
          </p:cNvPr>
          <p:cNvSpPr/>
          <p:nvPr/>
        </p:nvSpPr>
        <p:spPr>
          <a:xfrm>
            <a:off x="9689523" y="3857086"/>
            <a:ext cx="2415886" cy="779318"/>
          </a:xfrm>
          <a:prstGeom prst="leftArrow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Sociological</a:t>
            </a:r>
          </a:p>
        </p:txBody>
      </p:sp>
      <p:sp>
        <p:nvSpPr>
          <p:cNvPr id="12" name="TextBox 11">
            <a:extLst>
              <a:ext uri="{FF2B5EF4-FFF2-40B4-BE49-F238E27FC236}">
                <a16:creationId xmlns:a16="http://schemas.microsoft.com/office/drawing/2014/main" id="{17EC92FC-C561-6B7C-7446-012EE5CD6A63}"/>
              </a:ext>
            </a:extLst>
          </p:cNvPr>
          <p:cNvSpPr txBox="1"/>
          <p:nvPr/>
        </p:nvSpPr>
        <p:spPr>
          <a:xfrm>
            <a:off x="7342910" y="5081640"/>
            <a:ext cx="2550968" cy="1477328"/>
          </a:xfrm>
          <a:prstGeom prst="rect">
            <a:avLst/>
          </a:prstGeom>
          <a:noFill/>
        </p:spPr>
        <p:txBody>
          <a:bodyPr wrap="square" rtlCol="0">
            <a:spAutoFit/>
          </a:bodyPr>
          <a:lstStyle/>
          <a:p>
            <a:r>
              <a:rPr lang="en-GB"/>
              <a:t>- </a:t>
            </a:r>
            <a:r>
              <a:rPr lang="en-GB" b="1"/>
              <a:t>People engage in offending because they are influenced by forces outside their own control.</a:t>
            </a:r>
          </a:p>
        </p:txBody>
      </p:sp>
    </p:spTree>
    <p:extLst>
      <p:ext uri="{BB962C8B-B14F-4D97-AF65-F5344CB8AC3E}">
        <p14:creationId xmlns:p14="http://schemas.microsoft.com/office/powerpoint/2010/main" val="127296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circle(in)">
                                      <p:cBhvr>
                                        <p:cTn id="16" dur="2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circle(in)">
                                      <p:cBhvr>
                                        <p:cTn id="21" dur="2000"/>
                                        <p:tgtEl>
                                          <p:spTgt spid="9"/>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circle(in)">
                                      <p:cBhvr>
                                        <p:cTn id="24" dur="20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barn(inVertical)">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barn(inVertical)">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1000"/>
                                        <p:tgtEl>
                                          <p:spTgt spid="12"/>
                                        </p:tgtEl>
                                      </p:cBhvr>
                                    </p:animEffect>
                                    <p:anim calcmode="lin" valueType="num">
                                      <p:cBhvr>
                                        <p:cTn id="40" dur="1000" fill="hold"/>
                                        <p:tgtEl>
                                          <p:spTgt spid="12"/>
                                        </p:tgtEl>
                                        <p:attrNameLst>
                                          <p:attrName>ppt_x</p:attrName>
                                        </p:attrNameLst>
                                      </p:cBhvr>
                                      <p:tavLst>
                                        <p:tav tm="0">
                                          <p:val>
                                            <p:strVal val="#ppt_x"/>
                                          </p:val>
                                        </p:tav>
                                        <p:tav tm="100000">
                                          <p:val>
                                            <p:strVal val="#ppt_x"/>
                                          </p:val>
                                        </p:tav>
                                      </p:tavLst>
                                    </p:anim>
                                    <p:anim calcmode="lin" valueType="num">
                                      <p:cBhvr>
                                        <p:cTn id="4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5" grpId="0"/>
      <p:bldP spid="10" grpId="0" animBg="1"/>
      <p:bldP spid="11" grpId="0" animBg="1"/>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5F242-677A-4D1A-3A4C-50A9432D83A2}"/>
              </a:ext>
            </a:extLst>
          </p:cNvPr>
          <p:cNvSpPr>
            <a:spLocks noGrp="1"/>
          </p:cNvSpPr>
          <p:nvPr>
            <p:ph type="title"/>
          </p:nvPr>
        </p:nvSpPr>
        <p:spPr>
          <a:xfrm>
            <a:off x="838200" y="365125"/>
            <a:ext cx="5387502" cy="1325563"/>
          </a:xfrm>
        </p:spPr>
        <p:txBody>
          <a:bodyPr>
            <a:normAutofit/>
          </a:bodyPr>
          <a:lstStyle/>
          <a:p>
            <a:r>
              <a:rPr lang="en-GB" b="1">
                <a:solidFill>
                  <a:schemeClr val="accent1">
                    <a:lumMod val="75000"/>
                  </a:schemeClr>
                </a:solidFill>
              </a:rPr>
              <a:t>THEORIES IN CRIMINOLOGY…</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8ED1B06-0B05-17DB-E4D5-E7244329506D}"/>
              </a:ext>
            </a:extLst>
          </p:cNvPr>
          <p:cNvSpPr>
            <a:spLocks noGrp="1"/>
          </p:cNvSpPr>
          <p:nvPr>
            <p:ph idx="1"/>
          </p:nvPr>
        </p:nvSpPr>
        <p:spPr>
          <a:xfrm>
            <a:off x="838200" y="1825625"/>
            <a:ext cx="5387502" cy="4351338"/>
          </a:xfrm>
        </p:spPr>
        <p:txBody>
          <a:bodyPr>
            <a:normAutofit fontScale="92500"/>
          </a:bodyPr>
          <a:lstStyle/>
          <a:p>
            <a:pPr marL="0" indent="0">
              <a:buNone/>
            </a:pPr>
            <a:r>
              <a:rPr lang="en-GB" u="sng"/>
              <a:t>CRITICAL CRIMINOLOGY</a:t>
            </a:r>
          </a:p>
          <a:p>
            <a:pPr marL="0" indent="0">
              <a:buNone/>
            </a:pPr>
            <a:endParaRPr lang="en-GB"/>
          </a:p>
          <a:p>
            <a:r>
              <a:rPr lang="en-GB"/>
              <a:t>Marxism: crime emerges as those at the bottom contend for equality.</a:t>
            </a:r>
          </a:p>
          <a:p>
            <a:r>
              <a:rPr lang="en-GB"/>
              <a:t>Challenge the status quo and question the role of the State, laws and the CJS.</a:t>
            </a:r>
          </a:p>
          <a:p>
            <a:r>
              <a:rPr lang="en-GB"/>
              <a:t>Highlight conflict in society and inequalities based upon class, ethnicity and gender.</a:t>
            </a:r>
          </a:p>
          <a:p>
            <a:pPr marL="0" indent="0">
              <a:buNone/>
            </a:pPr>
            <a:endParaRPr lang="en-GB"/>
          </a:p>
        </p:txBody>
      </p:sp>
      <p:pic>
        <p:nvPicPr>
          <p:cNvPr id="4" name="Picture 3">
            <a:extLst>
              <a:ext uri="{FF2B5EF4-FFF2-40B4-BE49-F238E27FC236}">
                <a16:creationId xmlns:a16="http://schemas.microsoft.com/office/drawing/2014/main" id="{21BC1D26-E240-ABBF-6A85-2F1EB84077E7}"/>
              </a:ext>
            </a:extLst>
          </p:cNvPr>
          <p:cNvPicPr>
            <a:picLocks noChangeAspect="1"/>
          </p:cNvPicPr>
          <p:nvPr/>
        </p:nvPicPr>
        <p:blipFill rotWithShape="1">
          <a:blip r:embed="rId3"/>
          <a:srcRect l="12341" r="11581" b="2"/>
          <a:stretch/>
        </p:blipFill>
        <p:spPr>
          <a:xfrm>
            <a:off x="6621294" y="1316198"/>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1092475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A7ABC-2E5E-FD0C-A0FC-685F0001EC4F}"/>
              </a:ext>
            </a:extLst>
          </p:cNvPr>
          <p:cNvSpPr>
            <a:spLocks noGrp="1"/>
          </p:cNvSpPr>
          <p:nvPr>
            <p:ph type="title"/>
          </p:nvPr>
        </p:nvSpPr>
        <p:spPr/>
        <p:txBody>
          <a:bodyPr/>
          <a:lstStyle/>
          <a:p>
            <a:r>
              <a:rPr lang="en-GB"/>
              <a:t>The blocks of theory (Murphy, 2023)</a:t>
            </a:r>
          </a:p>
        </p:txBody>
      </p:sp>
      <p:pic>
        <p:nvPicPr>
          <p:cNvPr id="5" name="Content Placeholder 4">
            <a:extLst>
              <a:ext uri="{FF2B5EF4-FFF2-40B4-BE49-F238E27FC236}">
                <a16:creationId xmlns:a16="http://schemas.microsoft.com/office/drawing/2014/main" id="{6AD044F9-2983-E421-9E20-996A8BB1DB48}"/>
              </a:ext>
            </a:extLst>
          </p:cNvPr>
          <p:cNvPicPr>
            <a:picLocks noGrp="1" noChangeAspect="1"/>
          </p:cNvPicPr>
          <p:nvPr>
            <p:ph idx="1"/>
          </p:nvPr>
        </p:nvPicPr>
        <p:blipFill>
          <a:blip r:embed="rId3"/>
          <a:stretch>
            <a:fillRect/>
          </a:stretch>
        </p:blipFill>
        <p:spPr>
          <a:xfrm>
            <a:off x="450625" y="1395780"/>
            <a:ext cx="2444617" cy="2197735"/>
          </a:xfrm>
        </p:spPr>
      </p:pic>
      <p:sp>
        <p:nvSpPr>
          <p:cNvPr id="7" name="TextBox 6">
            <a:extLst>
              <a:ext uri="{FF2B5EF4-FFF2-40B4-BE49-F238E27FC236}">
                <a16:creationId xmlns:a16="http://schemas.microsoft.com/office/drawing/2014/main" id="{816DF4F5-7A38-7F6E-2F7C-DC87BA21498B}"/>
              </a:ext>
            </a:extLst>
          </p:cNvPr>
          <p:cNvSpPr txBox="1"/>
          <p:nvPr/>
        </p:nvSpPr>
        <p:spPr>
          <a:xfrm>
            <a:off x="431883" y="5645837"/>
            <a:ext cx="2212848" cy="1200329"/>
          </a:xfrm>
          <a:prstGeom prst="rect">
            <a:avLst/>
          </a:prstGeom>
          <a:solidFill>
            <a:schemeClr val="bg2"/>
          </a:solidFill>
        </p:spPr>
        <p:txBody>
          <a:bodyPr wrap="square" rtlCol="0">
            <a:spAutoFit/>
          </a:bodyPr>
          <a:lstStyle/>
          <a:p>
            <a:pPr algn="ctr"/>
            <a:r>
              <a:rPr lang="en-GB" b="1"/>
              <a:t>BLOCK ONE: CHOICE AND DECISION MAKING</a:t>
            </a:r>
          </a:p>
        </p:txBody>
      </p:sp>
      <p:sp>
        <p:nvSpPr>
          <p:cNvPr id="8" name="TextBox 7">
            <a:extLst>
              <a:ext uri="{FF2B5EF4-FFF2-40B4-BE49-F238E27FC236}">
                <a16:creationId xmlns:a16="http://schemas.microsoft.com/office/drawing/2014/main" id="{84E15050-A91E-6123-69EA-E9CC9C8B14E9}"/>
              </a:ext>
            </a:extLst>
          </p:cNvPr>
          <p:cNvSpPr txBox="1"/>
          <p:nvPr/>
        </p:nvSpPr>
        <p:spPr>
          <a:xfrm>
            <a:off x="2644731" y="5154047"/>
            <a:ext cx="2392820" cy="923330"/>
          </a:xfrm>
          <a:prstGeom prst="rect">
            <a:avLst/>
          </a:prstGeom>
          <a:solidFill>
            <a:schemeClr val="accent1">
              <a:lumMod val="40000"/>
              <a:lumOff val="60000"/>
            </a:schemeClr>
          </a:solidFill>
        </p:spPr>
        <p:txBody>
          <a:bodyPr wrap="square" rtlCol="0">
            <a:spAutoFit/>
          </a:bodyPr>
          <a:lstStyle/>
          <a:p>
            <a:pPr algn="ctr"/>
            <a:r>
              <a:rPr lang="en-GB" b="1"/>
              <a:t>BLOCK TWO: INDIVIDUAL PATHOLOGIES </a:t>
            </a:r>
          </a:p>
        </p:txBody>
      </p:sp>
      <p:sp>
        <p:nvSpPr>
          <p:cNvPr id="9" name="TextBox 8">
            <a:extLst>
              <a:ext uri="{FF2B5EF4-FFF2-40B4-BE49-F238E27FC236}">
                <a16:creationId xmlns:a16="http://schemas.microsoft.com/office/drawing/2014/main" id="{C9BF4A7D-6C5A-D480-F0C8-30CD0FCA6366}"/>
              </a:ext>
            </a:extLst>
          </p:cNvPr>
          <p:cNvSpPr txBox="1"/>
          <p:nvPr/>
        </p:nvSpPr>
        <p:spPr>
          <a:xfrm>
            <a:off x="5037551" y="4230717"/>
            <a:ext cx="2628900" cy="923330"/>
          </a:xfrm>
          <a:prstGeom prst="rect">
            <a:avLst/>
          </a:prstGeom>
          <a:solidFill>
            <a:schemeClr val="accent2">
              <a:lumMod val="20000"/>
              <a:lumOff val="80000"/>
            </a:schemeClr>
          </a:solidFill>
        </p:spPr>
        <p:txBody>
          <a:bodyPr wrap="square" rtlCol="0">
            <a:spAutoFit/>
          </a:bodyPr>
          <a:lstStyle/>
          <a:p>
            <a:pPr algn="ctr"/>
            <a:r>
              <a:rPr lang="en-GB" b="1"/>
              <a:t>BLOCK THREE:</a:t>
            </a:r>
          </a:p>
          <a:p>
            <a:pPr algn="ctr"/>
            <a:r>
              <a:rPr lang="en-GB" b="1"/>
              <a:t> SOCIAL PATHOLOGIES</a:t>
            </a:r>
          </a:p>
        </p:txBody>
      </p:sp>
      <p:sp>
        <p:nvSpPr>
          <p:cNvPr id="10" name="TextBox 9">
            <a:extLst>
              <a:ext uri="{FF2B5EF4-FFF2-40B4-BE49-F238E27FC236}">
                <a16:creationId xmlns:a16="http://schemas.microsoft.com/office/drawing/2014/main" id="{6A21D85D-36CF-22DB-66BD-B795D025EAE7}"/>
              </a:ext>
            </a:extLst>
          </p:cNvPr>
          <p:cNvSpPr txBox="1"/>
          <p:nvPr/>
        </p:nvSpPr>
        <p:spPr>
          <a:xfrm>
            <a:off x="7666450" y="3382655"/>
            <a:ext cx="2235065" cy="923330"/>
          </a:xfrm>
          <a:prstGeom prst="rect">
            <a:avLst/>
          </a:prstGeom>
          <a:solidFill>
            <a:schemeClr val="accent3">
              <a:lumMod val="20000"/>
              <a:lumOff val="80000"/>
            </a:schemeClr>
          </a:solidFill>
        </p:spPr>
        <p:txBody>
          <a:bodyPr wrap="square" rtlCol="0">
            <a:spAutoFit/>
          </a:bodyPr>
          <a:lstStyle/>
          <a:p>
            <a:pPr algn="ctr"/>
            <a:r>
              <a:rPr lang="en-GB" b="1"/>
              <a:t>BLOCK FOUR:</a:t>
            </a:r>
          </a:p>
          <a:p>
            <a:pPr algn="ctr"/>
            <a:r>
              <a:rPr lang="en-GB" b="1"/>
              <a:t>CRITICAL APPROACHES</a:t>
            </a:r>
          </a:p>
        </p:txBody>
      </p:sp>
      <p:sp>
        <p:nvSpPr>
          <p:cNvPr id="11" name="TextBox 10">
            <a:extLst>
              <a:ext uri="{FF2B5EF4-FFF2-40B4-BE49-F238E27FC236}">
                <a16:creationId xmlns:a16="http://schemas.microsoft.com/office/drawing/2014/main" id="{0B72CEF1-D51C-AAFC-8F48-8E923B93E540}"/>
              </a:ext>
            </a:extLst>
          </p:cNvPr>
          <p:cNvSpPr txBox="1"/>
          <p:nvPr/>
        </p:nvSpPr>
        <p:spPr>
          <a:xfrm>
            <a:off x="9777845" y="2459326"/>
            <a:ext cx="1797628" cy="923330"/>
          </a:xfrm>
          <a:prstGeom prst="rect">
            <a:avLst/>
          </a:prstGeom>
          <a:solidFill>
            <a:schemeClr val="accent4">
              <a:lumMod val="20000"/>
              <a:lumOff val="80000"/>
            </a:schemeClr>
          </a:solidFill>
        </p:spPr>
        <p:txBody>
          <a:bodyPr wrap="square" rtlCol="0">
            <a:spAutoFit/>
          </a:bodyPr>
          <a:lstStyle/>
          <a:p>
            <a:pPr algn="ctr"/>
            <a:r>
              <a:rPr lang="en-GB" b="1"/>
              <a:t>BLOCK FIVE: </a:t>
            </a:r>
          </a:p>
          <a:p>
            <a:pPr algn="ctr"/>
            <a:r>
              <a:rPr lang="en-GB" b="1"/>
              <a:t>INTEGRATED ACCOUNTS</a:t>
            </a:r>
          </a:p>
        </p:txBody>
      </p:sp>
      <p:sp>
        <p:nvSpPr>
          <p:cNvPr id="12" name="TextBox 11">
            <a:extLst>
              <a:ext uri="{FF2B5EF4-FFF2-40B4-BE49-F238E27FC236}">
                <a16:creationId xmlns:a16="http://schemas.microsoft.com/office/drawing/2014/main" id="{C20FA7E4-F097-FBC6-054D-9B708FC93C34}"/>
              </a:ext>
            </a:extLst>
          </p:cNvPr>
          <p:cNvSpPr txBox="1"/>
          <p:nvPr/>
        </p:nvSpPr>
        <p:spPr>
          <a:xfrm>
            <a:off x="431883" y="4969381"/>
            <a:ext cx="1797628" cy="646331"/>
          </a:xfrm>
          <a:prstGeom prst="rect">
            <a:avLst/>
          </a:prstGeom>
          <a:noFill/>
        </p:spPr>
        <p:txBody>
          <a:bodyPr wrap="square" rtlCol="0">
            <a:spAutoFit/>
          </a:bodyPr>
          <a:lstStyle/>
          <a:p>
            <a:r>
              <a:rPr lang="en-GB"/>
              <a:t>Classicism</a:t>
            </a:r>
          </a:p>
          <a:p>
            <a:endParaRPr lang="en-GB"/>
          </a:p>
        </p:txBody>
      </p:sp>
      <p:sp>
        <p:nvSpPr>
          <p:cNvPr id="13" name="TextBox 12">
            <a:extLst>
              <a:ext uri="{FF2B5EF4-FFF2-40B4-BE49-F238E27FC236}">
                <a16:creationId xmlns:a16="http://schemas.microsoft.com/office/drawing/2014/main" id="{436B179F-B131-A13B-48FF-06EFA9F6D4C2}"/>
              </a:ext>
            </a:extLst>
          </p:cNvPr>
          <p:cNvSpPr txBox="1"/>
          <p:nvPr/>
        </p:nvSpPr>
        <p:spPr>
          <a:xfrm>
            <a:off x="2824287" y="3575934"/>
            <a:ext cx="1797628" cy="1477328"/>
          </a:xfrm>
          <a:prstGeom prst="rect">
            <a:avLst/>
          </a:prstGeom>
          <a:noFill/>
        </p:spPr>
        <p:txBody>
          <a:bodyPr wrap="square" rtlCol="0">
            <a:spAutoFit/>
          </a:bodyPr>
          <a:lstStyle/>
          <a:p>
            <a:r>
              <a:rPr lang="en-GB"/>
              <a:t>Offending is a result of biological or psychological abnormalities</a:t>
            </a:r>
          </a:p>
        </p:txBody>
      </p:sp>
      <p:sp>
        <p:nvSpPr>
          <p:cNvPr id="14" name="TextBox 13">
            <a:extLst>
              <a:ext uri="{FF2B5EF4-FFF2-40B4-BE49-F238E27FC236}">
                <a16:creationId xmlns:a16="http://schemas.microsoft.com/office/drawing/2014/main" id="{E7FD92F8-C786-6357-5C72-22EF11DB4B86}"/>
              </a:ext>
            </a:extLst>
          </p:cNvPr>
          <p:cNvSpPr txBox="1"/>
          <p:nvPr/>
        </p:nvSpPr>
        <p:spPr>
          <a:xfrm>
            <a:off x="5357629" y="2643992"/>
            <a:ext cx="1797628" cy="1477328"/>
          </a:xfrm>
          <a:prstGeom prst="rect">
            <a:avLst/>
          </a:prstGeom>
          <a:noFill/>
        </p:spPr>
        <p:txBody>
          <a:bodyPr wrap="square" rtlCol="0">
            <a:spAutoFit/>
          </a:bodyPr>
          <a:lstStyle/>
          <a:p>
            <a:r>
              <a:rPr lang="en-GB"/>
              <a:t>External influences such as community and culture</a:t>
            </a:r>
          </a:p>
        </p:txBody>
      </p:sp>
      <p:sp>
        <p:nvSpPr>
          <p:cNvPr id="15" name="TextBox 14">
            <a:extLst>
              <a:ext uri="{FF2B5EF4-FFF2-40B4-BE49-F238E27FC236}">
                <a16:creationId xmlns:a16="http://schemas.microsoft.com/office/drawing/2014/main" id="{B1BBE87C-A63F-CBEB-2065-7966DEB99452}"/>
              </a:ext>
            </a:extLst>
          </p:cNvPr>
          <p:cNvSpPr txBox="1"/>
          <p:nvPr/>
        </p:nvSpPr>
        <p:spPr>
          <a:xfrm>
            <a:off x="7666451" y="1544530"/>
            <a:ext cx="1797628" cy="1754326"/>
          </a:xfrm>
          <a:prstGeom prst="rect">
            <a:avLst/>
          </a:prstGeom>
          <a:noFill/>
        </p:spPr>
        <p:txBody>
          <a:bodyPr wrap="square" rtlCol="0">
            <a:spAutoFit/>
          </a:bodyPr>
          <a:lstStyle/>
          <a:p>
            <a:r>
              <a:rPr lang="en-GB"/>
              <a:t>Wider social processes such as inequality, class and power</a:t>
            </a:r>
          </a:p>
        </p:txBody>
      </p:sp>
      <p:sp>
        <p:nvSpPr>
          <p:cNvPr id="16" name="TextBox 15">
            <a:extLst>
              <a:ext uri="{FF2B5EF4-FFF2-40B4-BE49-F238E27FC236}">
                <a16:creationId xmlns:a16="http://schemas.microsoft.com/office/drawing/2014/main" id="{28168E1A-FC82-D0F9-4321-5D7E8D2384FF}"/>
              </a:ext>
            </a:extLst>
          </p:cNvPr>
          <p:cNvSpPr txBox="1"/>
          <p:nvPr/>
        </p:nvSpPr>
        <p:spPr>
          <a:xfrm>
            <a:off x="9901516" y="1221364"/>
            <a:ext cx="1609167" cy="1200329"/>
          </a:xfrm>
          <a:prstGeom prst="rect">
            <a:avLst/>
          </a:prstGeom>
          <a:noFill/>
        </p:spPr>
        <p:txBody>
          <a:bodyPr wrap="square" rtlCol="0">
            <a:spAutoFit/>
          </a:bodyPr>
          <a:lstStyle/>
          <a:p>
            <a:r>
              <a:rPr lang="en-GB"/>
              <a:t>Combined elements from other blocks</a:t>
            </a:r>
          </a:p>
        </p:txBody>
      </p:sp>
    </p:spTree>
    <p:extLst>
      <p:ext uri="{BB962C8B-B14F-4D97-AF65-F5344CB8AC3E}">
        <p14:creationId xmlns:p14="http://schemas.microsoft.com/office/powerpoint/2010/main" val="1905080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barn(inVertical)">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barn(inVertical)">
                                      <p:cBhvr>
                                        <p:cTn id="47" dur="500"/>
                                        <p:tgtEl>
                                          <p:spTgt spid="14"/>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 calcmode="lin" valueType="num">
                                      <p:cBhvr additive="base">
                                        <p:cTn id="52" dur="500" fill="hold"/>
                                        <p:tgtEl>
                                          <p:spTgt spid="10"/>
                                        </p:tgtEl>
                                        <p:attrNameLst>
                                          <p:attrName>ppt_x</p:attrName>
                                        </p:attrNameLst>
                                      </p:cBhvr>
                                      <p:tavLst>
                                        <p:tav tm="0">
                                          <p:val>
                                            <p:strVal val="#ppt_x"/>
                                          </p:val>
                                        </p:tav>
                                        <p:tav tm="100000">
                                          <p:val>
                                            <p:strVal val="#ppt_x"/>
                                          </p:val>
                                        </p:tav>
                                      </p:tavLst>
                                    </p:anim>
                                    <p:anim calcmode="lin" valueType="num">
                                      <p:cBhvr additive="base">
                                        <p:cTn id="5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barn(inVertical)">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1"/>
                                        </p:tgtEl>
                                        <p:attrNameLst>
                                          <p:attrName>style.visibility</p:attrName>
                                        </p:attrNameLst>
                                      </p:cBhvr>
                                      <p:to>
                                        <p:strVal val="visible"/>
                                      </p:to>
                                    </p:set>
                                    <p:anim calcmode="lin" valueType="num">
                                      <p:cBhvr additive="base">
                                        <p:cTn id="63" dur="500" fill="hold"/>
                                        <p:tgtEl>
                                          <p:spTgt spid="11"/>
                                        </p:tgtEl>
                                        <p:attrNameLst>
                                          <p:attrName>ppt_x</p:attrName>
                                        </p:attrNameLst>
                                      </p:cBhvr>
                                      <p:tavLst>
                                        <p:tav tm="0">
                                          <p:val>
                                            <p:strVal val="#ppt_x"/>
                                          </p:val>
                                        </p:tav>
                                        <p:tav tm="100000">
                                          <p:val>
                                            <p:strVal val="#ppt_x"/>
                                          </p:val>
                                        </p:tav>
                                      </p:tavLst>
                                    </p:anim>
                                    <p:anim calcmode="lin" valueType="num">
                                      <p:cBhvr additive="base">
                                        <p:cTn id="6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16"/>
                                        </p:tgtEl>
                                        <p:attrNameLst>
                                          <p:attrName>style.visibility</p:attrName>
                                        </p:attrNameLst>
                                      </p:cBhvr>
                                      <p:to>
                                        <p:strVal val="visible"/>
                                      </p:to>
                                    </p:set>
                                    <p:animEffect transition="in" filter="barn(inVertical)">
                                      <p:cBhvr>
                                        <p:cTn id="6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P spid="9" grpId="0" animBg="1"/>
      <p:bldP spid="10" grpId="0" animBg="1"/>
      <p:bldP spid="11" grpId="0" animBg="1"/>
      <p:bldP spid="12" grpId="0"/>
      <p:bldP spid="13" grpId="0"/>
      <p:bldP spid="14" grpId="0"/>
      <p:bldP spid="15" grpId="0"/>
      <p:bldP spid="1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88C3F-07A8-414F-8372-F736028F79BD}"/>
              </a:ext>
            </a:extLst>
          </p:cNvPr>
          <p:cNvSpPr>
            <a:spLocks noGrp="1"/>
          </p:cNvSpPr>
          <p:nvPr>
            <p:ph type="title"/>
          </p:nvPr>
        </p:nvSpPr>
        <p:spPr>
          <a:xfrm>
            <a:off x="6151294" y="486184"/>
            <a:ext cx="5397237" cy="1325563"/>
          </a:xfrm>
        </p:spPr>
        <p:txBody>
          <a:bodyPr vert="horz" lIns="91440" tIns="45720" rIns="91440" bIns="45720" rtlCol="0" anchor="ctr">
            <a:normAutofit/>
          </a:bodyPr>
          <a:lstStyle/>
          <a:p>
            <a:r>
              <a:rPr lang="en-US" sz="4400" kern="1200">
                <a:solidFill>
                  <a:schemeClr val="tx1"/>
                </a:solidFill>
                <a:latin typeface="+mj-lt"/>
                <a:ea typeface="+mj-ea"/>
                <a:cs typeface="+mj-cs"/>
              </a:rPr>
              <a:t>RESEARCH TASK </a:t>
            </a:r>
          </a:p>
        </p:txBody>
      </p:sp>
      <p:pic>
        <p:nvPicPr>
          <p:cNvPr id="11" name="Picture 10">
            <a:extLst>
              <a:ext uri="{FF2B5EF4-FFF2-40B4-BE49-F238E27FC236}">
                <a16:creationId xmlns:a16="http://schemas.microsoft.com/office/drawing/2014/main" id="{64E17682-0146-409D-929C-438D38025425}"/>
              </a:ext>
            </a:extLst>
          </p:cNvPr>
          <p:cNvPicPr>
            <a:picLocks noChangeAspect="1"/>
          </p:cNvPicPr>
          <p:nvPr/>
        </p:nvPicPr>
        <p:blipFill>
          <a:blip r:embed="rId2"/>
          <a:stretch>
            <a:fillRect/>
          </a:stretch>
        </p:blipFill>
        <p:spPr>
          <a:xfrm>
            <a:off x="268550" y="598678"/>
            <a:ext cx="5434123" cy="3056694"/>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pic>
        <p:nvPicPr>
          <p:cNvPr id="5" name="Content Placeholder 4" descr="Books with solid fill">
            <a:extLst>
              <a:ext uri="{FF2B5EF4-FFF2-40B4-BE49-F238E27FC236}">
                <a16:creationId xmlns:a16="http://schemas.microsoft.com/office/drawing/2014/main" id="{235FC2F6-6BF4-66E4-DB35-F7707E76A7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20759" y="3526029"/>
            <a:ext cx="2733293" cy="2733293"/>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3" name="TextBox 12">
            <a:extLst>
              <a:ext uri="{FF2B5EF4-FFF2-40B4-BE49-F238E27FC236}">
                <a16:creationId xmlns:a16="http://schemas.microsoft.com/office/drawing/2014/main" id="{CBFE65F6-C026-397D-535E-8F948C5D6394}"/>
              </a:ext>
            </a:extLst>
          </p:cNvPr>
          <p:cNvSpPr txBox="1"/>
          <p:nvPr/>
        </p:nvSpPr>
        <p:spPr>
          <a:xfrm>
            <a:off x="6151294" y="1946684"/>
            <a:ext cx="5397237" cy="4351338"/>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200"/>
              <a:t>Find an example of a theory/theories for each of the blocks.</a:t>
            </a:r>
          </a:p>
          <a:p>
            <a:pPr marL="342900" indent="-228600">
              <a:lnSpc>
                <a:spcPct val="90000"/>
              </a:lnSpc>
              <a:spcAft>
                <a:spcPts val="600"/>
              </a:spcAft>
              <a:buFont typeface="Arial" panose="020B0604020202020204" pitchFamily="34" charset="0"/>
              <a:buChar char="•"/>
            </a:pPr>
            <a:endParaRPr lang="en-US" sz="2200"/>
          </a:p>
          <a:p>
            <a:pPr marL="342900" indent="-228600">
              <a:lnSpc>
                <a:spcPct val="90000"/>
              </a:lnSpc>
              <a:spcAft>
                <a:spcPts val="600"/>
              </a:spcAft>
              <a:buFont typeface="Arial" panose="020B0604020202020204" pitchFamily="34" charset="0"/>
              <a:buChar char="•"/>
            </a:pPr>
            <a:r>
              <a:rPr lang="en-US" sz="2200"/>
              <a:t>Try to use a different credible source for each example provided.</a:t>
            </a:r>
          </a:p>
          <a:p>
            <a:pPr marL="342900" indent="-228600">
              <a:lnSpc>
                <a:spcPct val="90000"/>
              </a:lnSpc>
              <a:spcAft>
                <a:spcPts val="600"/>
              </a:spcAft>
              <a:buFont typeface="Arial" panose="020B0604020202020204" pitchFamily="34" charset="0"/>
              <a:buChar char="•"/>
            </a:pPr>
            <a:endParaRPr lang="en-US" sz="2200"/>
          </a:p>
          <a:p>
            <a:pPr marL="342900" indent="-228600">
              <a:lnSpc>
                <a:spcPct val="90000"/>
              </a:lnSpc>
              <a:spcAft>
                <a:spcPts val="600"/>
              </a:spcAft>
              <a:buFont typeface="Arial" panose="020B0604020202020204" pitchFamily="34" charset="0"/>
              <a:buChar char="•"/>
            </a:pPr>
            <a:r>
              <a:rPr lang="en-US" sz="2200"/>
              <a:t>Explain what the theory says and find one limitation of it. </a:t>
            </a:r>
          </a:p>
          <a:p>
            <a:pPr marL="342900"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Remember to include a reference</a:t>
            </a:r>
          </a:p>
        </p:txBody>
      </p:sp>
    </p:spTree>
    <p:extLst>
      <p:ext uri="{BB962C8B-B14F-4D97-AF65-F5344CB8AC3E}">
        <p14:creationId xmlns:p14="http://schemas.microsoft.com/office/powerpoint/2010/main" val="558538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Definition of classicism</a:t>
            </a:r>
          </a:p>
        </p:txBody>
      </p:sp>
      <p:sp>
        <p:nvSpPr>
          <p:cNvPr id="3" name="Content Placeholder 2"/>
          <p:cNvSpPr>
            <a:spLocks noGrp="1"/>
          </p:cNvSpPr>
          <p:nvPr>
            <p:ph idx="1"/>
          </p:nvPr>
        </p:nvSpPr>
        <p:spPr>
          <a:xfrm>
            <a:off x="4762599" y="2785225"/>
            <a:ext cx="6515947" cy="4023360"/>
          </a:xfrm>
        </p:spPr>
        <p:txBody>
          <a:bodyPr>
            <a:normAutofit/>
          </a:bodyPr>
          <a:lstStyle/>
          <a:p>
            <a:pPr marL="0" indent="0" algn="ctr">
              <a:buNone/>
            </a:pPr>
            <a:r>
              <a:rPr lang="en-GB" sz="3600" dirty="0"/>
              <a:t>Classical criminology assumes that criminal activity is the result of rational choice and of the hedonistic impulses of the individual.</a:t>
            </a:r>
          </a:p>
        </p:txBody>
      </p:sp>
      <p:pic>
        <p:nvPicPr>
          <p:cNvPr id="4" name="Picture 3" descr="A red background with white text&#10;&#10;Description automatically generated with medium confidence"/>
          <p:cNvPicPr>
            <a:picLocks noChangeAspect="1"/>
          </p:cNvPicPr>
          <p:nvPr/>
        </p:nvPicPr>
        <p:blipFill>
          <a:blip r:embed="rId3"/>
          <a:stretch>
            <a:fillRect/>
          </a:stretch>
        </p:blipFill>
        <p:spPr>
          <a:xfrm>
            <a:off x="1076432" y="2785225"/>
            <a:ext cx="3094997" cy="1733198"/>
          </a:xfrm>
          <a:prstGeom prst="rect">
            <a:avLst/>
          </a:prstGeom>
        </p:spPr>
      </p:pic>
    </p:spTree>
    <p:extLst>
      <p:ext uri="{BB962C8B-B14F-4D97-AF65-F5344CB8AC3E}">
        <p14:creationId xmlns:p14="http://schemas.microsoft.com/office/powerpoint/2010/main" val="3030912351"/>
      </p:ext>
    </p:extLst>
  </p:cSld>
  <p:clrMapOvr>
    <a:masterClrMapping/>
  </p:clrMapOvr>
  <mc:AlternateContent xmlns:mc="http://schemas.openxmlformats.org/markup-compatibility/2006" xmlns:p14="http://schemas.microsoft.com/office/powerpoint/2010/main">
    <mc:Choice Requires="p14">
      <p:transition spd="slow" p14:dur="2000" advTm="134391"/>
    </mc:Choice>
    <mc:Fallback xmlns="">
      <p:transition spd="slow" advTm="13439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DC470-BB8E-3FD1-9309-0A01269068F3}"/>
              </a:ext>
            </a:extLst>
          </p:cNvPr>
          <p:cNvSpPr>
            <a:spLocks noGrp="1"/>
          </p:cNvSpPr>
          <p:nvPr>
            <p:ph type="title"/>
          </p:nvPr>
        </p:nvSpPr>
        <p:spPr>
          <a:xfrm>
            <a:off x="572493" y="238539"/>
            <a:ext cx="11018520" cy="1434415"/>
          </a:xfrm>
        </p:spPr>
        <p:txBody>
          <a:bodyPr anchor="b">
            <a:normAutofit/>
          </a:bodyPr>
          <a:lstStyle/>
          <a:p>
            <a:r>
              <a:rPr lang="en-GB" sz="5400" b="1"/>
              <a:t>JOHN LOCKE (1632-1704</a:t>
            </a:r>
            <a:r>
              <a:rPr lang="en-GB" sz="5400" b="1" u="sng"/>
              <a: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4CDA48-89B1-EBA9-087F-FB87D66305CD}"/>
              </a:ext>
            </a:extLst>
          </p:cNvPr>
          <p:cNvSpPr>
            <a:spLocks noGrp="1"/>
          </p:cNvSpPr>
          <p:nvPr>
            <p:ph idx="1"/>
          </p:nvPr>
        </p:nvSpPr>
        <p:spPr>
          <a:xfrm>
            <a:off x="572493" y="2071316"/>
            <a:ext cx="6713552" cy="4119172"/>
          </a:xfrm>
        </p:spPr>
        <p:txBody>
          <a:bodyPr anchor="t">
            <a:normAutofit/>
          </a:bodyPr>
          <a:lstStyle/>
          <a:p>
            <a:endParaRPr lang="en-GB" sz="2200" b="1"/>
          </a:p>
          <a:p>
            <a:r>
              <a:rPr lang="en-GB" sz="2200" b="1"/>
              <a:t>- All nations and societies should be run so that each person only gives up a portion of their liberty; only the amount necessary for their society to be fair and to function. </a:t>
            </a:r>
          </a:p>
          <a:p>
            <a:endParaRPr lang="en-GB" sz="2200" b="1"/>
          </a:p>
          <a:p>
            <a:r>
              <a:rPr lang="en-GB" sz="2200" b="1"/>
              <a:t>- Each person should then be able to rely on the state to protect their interests from people who were greedy or unfair.</a:t>
            </a:r>
          </a:p>
          <a:p>
            <a:endParaRPr lang="en-GB" sz="2200" b="1"/>
          </a:p>
          <a:p>
            <a:r>
              <a:rPr lang="en-GB" sz="2200" b="1"/>
              <a:t>- Conscious thought</a:t>
            </a:r>
          </a:p>
        </p:txBody>
      </p:sp>
      <p:pic>
        <p:nvPicPr>
          <p:cNvPr id="5" name="Picture 4">
            <a:extLst>
              <a:ext uri="{FF2B5EF4-FFF2-40B4-BE49-F238E27FC236}">
                <a16:creationId xmlns:a16="http://schemas.microsoft.com/office/drawing/2014/main" id="{70EE91BA-20CF-207A-7571-2C09CE7363A4}"/>
              </a:ext>
            </a:extLst>
          </p:cNvPr>
          <p:cNvPicPr>
            <a:picLocks noChangeAspect="1"/>
          </p:cNvPicPr>
          <p:nvPr/>
        </p:nvPicPr>
        <p:blipFill rotWithShape="1">
          <a:blip r:embed="rId3"/>
          <a:srcRect r="-3" b="17622"/>
          <a:stretch/>
        </p:blipFill>
        <p:spPr>
          <a:xfrm>
            <a:off x="7675658" y="2093976"/>
            <a:ext cx="3941064" cy="4096512"/>
          </a:xfrm>
          <a:prstGeom prst="rect">
            <a:avLst/>
          </a:prstGeom>
        </p:spPr>
      </p:pic>
    </p:spTree>
    <p:extLst>
      <p:ext uri="{BB962C8B-B14F-4D97-AF65-F5344CB8AC3E}">
        <p14:creationId xmlns:p14="http://schemas.microsoft.com/office/powerpoint/2010/main" val="4212773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a:solidFill>
                  <a:schemeClr val="tx1">
                    <a:lumMod val="75000"/>
                    <a:lumOff val="25000"/>
                  </a:schemeClr>
                </a:solidFill>
                <a:latin typeface="+mj-lt"/>
                <a:ea typeface="+mj-ea"/>
                <a:cs typeface="+mj-cs"/>
              </a:rPr>
              <a:t>CESARE BECCARIA </a:t>
            </a:r>
          </a:p>
        </p:txBody>
      </p:sp>
      <p:pic>
        <p:nvPicPr>
          <p:cNvPr id="4" name="Content Placeholder 3"/>
          <p:cNvPicPr>
            <a:picLocks noGrp="1" noChangeAspect="1"/>
          </p:cNvPicPr>
          <p:nvPr>
            <p:ph idx="1"/>
          </p:nvPr>
        </p:nvPicPr>
        <p:blipFill rotWithShape="1">
          <a:blip r:embed="rId3"/>
          <a:srcRect r="12547" b="2"/>
          <a:stretch/>
        </p:blipFill>
        <p:spPr>
          <a:xfrm>
            <a:off x="8412378" y="1916318"/>
            <a:ext cx="2351493" cy="3471012"/>
          </a:xfrm>
          <a:prstGeom prst="rect">
            <a:avLst/>
          </a:prstGeom>
        </p:spPr>
      </p:pic>
      <p:graphicFrame>
        <p:nvGraphicFramePr>
          <p:cNvPr id="24" name="TextBox 1">
            <a:extLst>
              <a:ext uri="{FF2B5EF4-FFF2-40B4-BE49-F238E27FC236}">
                <a16:creationId xmlns:a16="http://schemas.microsoft.com/office/drawing/2014/main" id="{C5680548-B7BB-16F2-B5C8-20530CA00EBD}"/>
              </a:ext>
            </a:extLst>
          </p:cNvPr>
          <p:cNvGraphicFramePr/>
          <p:nvPr>
            <p:extLst>
              <p:ext uri="{D42A27DB-BD31-4B8C-83A1-F6EECF244321}">
                <p14:modId xmlns:p14="http://schemas.microsoft.com/office/powerpoint/2010/main" val="950260774"/>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1118079"/>
      </p:ext>
    </p:extLst>
  </p:cSld>
  <p:clrMapOvr>
    <a:masterClrMapping/>
  </p:clrMapOvr>
  <mc:AlternateContent xmlns:mc="http://schemas.openxmlformats.org/markup-compatibility/2006" xmlns:p14="http://schemas.microsoft.com/office/powerpoint/2010/main">
    <mc:Choice Requires="p14">
      <p:transition spd="slow" p14:dur="2000" advTm="254387"/>
    </mc:Choice>
    <mc:Fallback xmlns="">
      <p:transition spd="slow" advTm="25438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Jeremy Bentham</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72493" y="2071316"/>
            <a:ext cx="6713552" cy="4119172"/>
          </a:xfrm>
          <a:prstGeom prst="rect">
            <a:avLst/>
          </a:prstGeom>
        </p:spPr>
        <p:txBody>
          <a:bodyPr vert="horz" lIns="91440" tIns="45720" rIns="91440" bIns="45720" rtlCol="0" anchor="t">
            <a:normAutofit/>
          </a:bodyPr>
          <a:lstStyle/>
          <a:p>
            <a:pPr marL="285750" indent="-228600">
              <a:lnSpc>
                <a:spcPct val="90000"/>
              </a:lnSpc>
              <a:spcAft>
                <a:spcPts val="600"/>
              </a:spcAft>
              <a:buClr>
                <a:schemeClr val="accent1"/>
              </a:buClr>
              <a:buFont typeface="Arial" panose="020B0604020202020204" pitchFamily="34" charset="0"/>
              <a:buChar char="•"/>
            </a:pPr>
            <a:r>
              <a:rPr lang="en-US" sz="1700" b="1"/>
              <a:t>Leading classicist criminologist</a:t>
            </a:r>
          </a:p>
          <a:p>
            <a:pPr marL="285750" indent="-228600">
              <a:lnSpc>
                <a:spcPct val="90000"/>
              </a:lnSpc>
              <a:spcAft>
                <a:spcPts val="600"/>
              </a:spcAft>
              <a:buClr>
                <a:schemeClr val="accent1"/>
              </a:buClr>
              <a:buFont typeface="Arial" panose="020B0604020202020204" pitchFamily="34" charset="0"/>
              <a:buChar char="•"/>
            </a:pPr>
            <a:r>
              <a:rPr lang="en-US" sz="1700" b="1"/>
              <a:t>The reforms with which he was identified included:</a:t>
            </a:r>
          </a:p>
          <a:p>
            <a:pPr indent="-228600">
              <a:lnSpc>
                <a:spcPct val="90000"/>
              </a:lnSpc>
              <a:spcAft>
                <a:spcPts val="600"/>
              </a:spcAft>
              <a:buClr>
                <a:schemeClr val="accent1"/>
              </a:buClr>
              <a:buFont typeface="Arial" panose="020B0604020202020204" pitchFamily="34" charset="0"/>
              <a:buChar char="•"/>
            </a:pPr>
            <a:endParaRPr lang="en-US" sz="1700"/>
          </a:p>
          <a:p>
            <a:pPr indent="-228600">
              <a:lnSpc>
                <a:spcPct val="90000"/>
              </a:lnSpc>
              <a:spcAft>
                <a:spcPts val="600"/>
              </a:spcAft>
              <a:buClr>
                <a:schemeClr val="accent1"/>
              </a:buClr>
              <a:buFont typeface="Arial" panose="020B0604020202020204" pitchFamily="34" charset="0"/>
              <a:buChar char="•"/>
            </a:pPr>
            <a:r>
              <a:rPr lang="en-US" sz="1700" b="1" i="1" u="sng"/>
              <a:t>Reform of the penal code</a:t>
            </a:r>
          </a:p>
          <a:p>
            <a:pPr indent="-228600">
              <a:lnSpc>
                <a:spcPct val="90000"/>
              </a:lnSpc>
              <a:spcAft>
                <a:spcPts val="600"/>
              </a:spcAft>
              <a:buClr>
                <a:schemeClr val="accent1"/>
              </a:buClr>
              <a:buFont typeface="Arial" panose="020B0604020202020204" pitchFamily="34" charset="0"/>
              <a:buChar char="•"/>
            </a:pPr>
            <a:endParaRPr lang="en-US" sz="1700"/>
          </a:p>
          <a:p>
            <a:pPr marL="285750" indent="-228600">
              <a:lnSpc>
                <a:spcPct val="90000"/>
              </a:lnSpc>
              <a:spcAft>
                <a:spcPts val="600"/>
              </a:spcAft>
              <a:buClr>
                <a:schemeClr val="accent1"/>
              </a:buClr>
              <a:buFont typeface="Arial" panose="020B0604020202020204" pitchFamily="34" charset="0"/>
              <a:buChar char="•"/>
            </a:pPr>
            <a:r>
              <a:rPr lang="en-US" sz="1700"/>
              <a:t>Sought to adjust penalties to reflect the seriousness of the crime</a:t>
            </a:r>
          </a:p>
          <a:p>
            <a:pPr marL="285750" indent="-228600">
              <a:lnSpc>
                <a:spcPct val="90000"/>
              </a:lnSpc>
              <a:spcAft>
                <a:spcPts val="600"/>
              </a:spcAft>
              <a:buClr>
                <a:schemeClr val="accent1"/>
              </a:buClr>
              <a:buFont typeface="Arial" panose="020B0604020202020204" pitchFamily="34" charset="0"/>
              <a:buChar char="•"/>
            </a:pPr>
            <a:r>
              <a:rPr lang="en-US" sz="1700"/>
              <a:t>The Criminal Law Commissioners [1833] sought to limit the use of judicial discretion in sentencing</a:t>
            </a:r>
          </a:p>
          <a:p>
            <a:pPr indent="-228600">
              <a:lnSpc>
                <a:spcPct val="90000"/>
              </a:lnSpc>
              <a:spcAft>
                <a:spcPts val="600"/>
              </a:spcAft>
              <a:buClr>
                <a:schemeClr val="accent1"/>
              </a:buClr>
              <a:buFont typeface="Arial" panose="020B0604020202020204" pitchFamily="34" charset="0"/>
              <a:buChar char="•"/>
            </a:pPr>
            <a:endParaRPr lang="en-US" sz="1700" b="1"/>
          </a:p>
          <a:p>
            <a:pPr indent="-228600">
              <a:lnSpc>
                <a:spcPct val="90000"/>
              </a:lnSpc>
              <a:spcAft>
                <a:spcPts val="600"/>
              </a:spcAft>
              <a:buClr>
                <a:schemeClr val="accent1"/>
              </a:buClr>
              <a:buFont typeface="Arial" panose="020B0604020202020204" pitchFamily="34" charset="0"/>
              <a:buChar char="•"/>
            </a:pPr>
            <a:r>
              <a:rPr lang="en-US" sz="1700" b="1" i="1" u="sng"/>
              <a:t>Police reform</a:t>
            </a:r>
          </a:p>
          <a:p>
            <a:pPr marL="285750" indent="-228600">
              <a:lnSpc>
                <a:spcPct val="90000"/>
              </a:lnSpc>
              <a:spcAft>
                <a:spcPts val="600"/>
              </a:spcAft>
              <a:buClr>
                <a:schemeClr val="accent1"/>
              </a:buClr>
              <a:buFont typeface="Arial" panose="020B0604020202020204" pitchFamily="34" charset="0"/>
              <a:buChar char="•"/>
            </a:pPr>
            <a:r>
              <a:rPr lang="en-US" sz="1700"/>
              <a:t>Abolition of the historic ‘parish constable’ system of policing</a:t>
            </a:r>
          </a:p>
          <a:p>
            <a:pPr marL="285750" indent="-228600">
              <a:lnSpc>
                <a:spcPct val="90000"/>
              </a:lnSpc>
              <a:spcAft>
                <a:spcPts val="600"/>
              </a:spcAft>
              <a:buClr>
                <a:schemeClr val="accent1"/>
              </a:buClr>
              <a:buFont typeface="Arial" panose="020B0604020202020204" pitchFamily="34" charset="0"/>
              <a:buChar char="•"/>
            </a:pPr>
            <a:r>
              <a:rPr lang="en-US" sz="1700"/>
              <a:t>Focus was on deterrence</a:t>
            </a:r>
          </a:p>
        </p:txBody>
      </p:sp>
      <p:pic>
        <p:nvPicPr>
          <p:cNvPr id="4" name="Content Placeholder 3"/>
          <p:cNvPicPr>
            <a:picLocks noGrp="1" noChangeAspect="1"/>
          </p:cNvPicPr>
          <p:nvPr>
            <p:ph idx="1"/>
          </p:nvPr>
        </p:nvPicPr>
        <p:blipFill rotWithShape="1">
          <a:blip r:embed="rId3"/>
          <a:srcRect r="-2" b="17174"/>
          <a:stretch/>
        </p:blipFill>
        <p:spPr>
          <a:xfrm>
            <a:off x="7675658" y="2093976"/>
            <a:ext cx="3941064" cy="4096512"/>
          </a:xfrm>
          <a:prstGeom prst="rect">
            <a:avLst/>
          </a:prstGeom>
        </p:spPr>
      </p:pic>
    </p:spTree>
    <p:extLst>
      <p:ext uri="{BB962C8B-B14F-4D97-AF65-F5344CB8AC3E}">
        <p14:creationId xmlns:p14="http://schemas.microsoft.com/office/powerpoint/2010/main" val="3839686223"/>
      </p:ext>
    </p:extLst>
  </p:cSld>
  <p:clrMapOvr>
    <a:masterClrMapping/>
  </p:clrMapOvr>
  <mc:AlternateContent xmlns:mc="http://schemas.openxmlformats.org/markup-compatibility/2006" xmlns:p14="http://schemas.microsoft.com/office/powerpoint/2010/main">
    <mc:Choice Requires="p14">
      <p:transition spd="slow" p14:dur="2000" advTm="146695"/>
    </mc:Choice>
    <mc:Fallback xmlns="">
      <p:transition spd="slow" advTm="14669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6583555" y="-33826"/>
            <a:ext cx="4821283"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dirty="0">
                <a:solidFill>
                  <a:schemeClr val="tx1">
                    <a:lumMod val="75000"/>
                    <a:lumOff val="25000"/>
                  </a:schemeClr>
                </a:solidFill>
                <a:latin typeface="+mj-lt"/>
                <a:ea typeface="+mj-ea"/>
                <a:cs typeface="+mj-cs"/>
              </a:rPr>
              <a:t>PRISON REFORM</a:t>
            </a:r>
          </a:p>
        </p:txBody>
      </p:sp>
      <p:pic>
        <p:nvPicPr>
          <p:cNvPr id="7" name="Picture 6">
            <a:extLst>
              <a:ext uri="{FF2B5EF4-FFF2-40B4-BE49-F238E27FC236}">
                <a16:creationId xmlns:a16="http://schemas.microsoft.com/office/drawing/2014/main" id="{C72BD3CB-3A41-C633-6923-F5899699F422}"/>
              </a:ext>
            </a:extLst>
          </p:cNvPr>
          <p:cNvPicPr>
            <a:picLocks noChangeAspect="1"/>
          </p:cNvPicPr>
          <p:nvPr/>
        </p:nvPicPr>
        <p:blipFill>
          <a:blip r:embed="rId3"/>
          <a:stretch>
            <a:fillRect/>
          </a:stretch>
        </p:blipFill>
        <p:spPr>
          <a:xfrm>
            <a:off x="458336" y="657868"/>
            <a:ext cx="2784700" cy="2735967"/>
          </a:xfrm>
          <a:prstGeom prst="rect">
            <a:avLst/>
          </a:prstGeom>
        </p:spPr>
      </p:pic>
      <p:pic>
        <p:nvPicPr>
          <p:cNvPr id="3" name="Picture 2"/>
          <p:cNvPicPr>
            <a:picLocks noChangeAspect="1"/>
          </p:cNvPicPr>
          <p:nvPr/>
        </p:nvPicPr>
        <p:blipFill>
          <a:blip r:embed="rId4"/>
          <a:stretch>
            <a:fillRect/>
          </a:stretch>
        </p:blipFill>
        <p:spPr>
          <a:xfrm>
            <a:off x="3664752" y="2917575"/>
            <a:ext cx="2295082" cy="2599642"/>
          </a:xfrm>
          <a:prstGeom prst="rect">
            <a:avLst/>
          </a:prstGeom>
        </p:spPr>
      </p:pic>
      <p:sp>
        <p:nvSpPr>
          <p:cNvPr id="2" name="TextBox 1"/>
          <p:cNvSpPr txBox="1"/>
          <p:nvPr/>
        </p:nvSpPr>
        <p:spPr>
          <a:xfrm>
            <a:off x="6733358" y="1828437"/>
            <a:ext cx="4821283" cy="4385679"/>
          </a:xfrm>
          <a:prstGeom prst="rect">
            <a:avLst/>
          </a:prstGeom>
        </p:spPr>
        <p:txBody>
          <a:bodyPr vert="horz" lIns="0" tIns="45720" rIns="0" bIns="45720" rtlCol="0">
            <a:normAutofit/>
          </a:bodyPr>
          <a:lstStyle/>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Prisons are institutions where prisoners can learn to make rational choices through work and reflection</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Bentham’s ‘Pleasure-pain’ principle:</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Conformity = rewards</a:t>
            </a: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Non-compliance = sanctions</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Surveillance was crucial</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
        <p:nvSpPr>
          <p:cNvPr id="8" name="TextBox 7">
            <a:extLst>
              <a:ext uri="{FF2B5EF4-FFF2-40B4-BE49-F238E27FC236}">
                <a16:creationId xmlns:a16="http://schemas.microsoft.com/office/drawing/2014/main" id="{A73BB59C-EE69-AA17-A813-67CF11F5BB0D}"/>
              </a:ext>
            </a:extLst>
          </p:cNvPr>
          <p:cNvSpPr txBox="1"/>
          <p:nvPr/>
        </p:nvSpPr>
        <p:spPr>
          <a:xfrm>
            <a:off x="844128" y="4002574"/>
            <a:ext cx="2567410" cy="523220"/>
          </a:xfrm>
          <a:prstGeom prst="rect">
            <a:avLst/>
          </a:prstGeom>
          <a:noFill/>
        </p:spPr>
        <p:txBody>
          <a:bodyPr wrap="square" rtlCol="0">
            <a:spAutoFit/>
          </a:bodyPr>
          <a:lstStyle/>
          <a:p>
            <a:r>
              <a:rPr lang="en-GB" sz="2800" dirty="0"/>
              <a:t>PANOPTICON</a:t>
            </a:r>
          </a:p>
        </p:txBody>
      </p:sp>
    </p:spTree>
    <p:extLst>
      <p:ext uri="{BB962C8B-B14F-4D97-AF65-F5344CB8AC3E}">
        <p14:creationId xmlns:p14="http://schemas.microsoft.com/office/powerpoint/2010/main" val="395410257"/>
      </p:ext>
    </p:extLst>
  </p:cSld>
  <p:clrMapOvr>
    <a:masterClrMapping/>
  </p:clrMapOvr>
  <mc:AlternateContent xmlns:mc="http://schemas.openxmlformats.org/markup-compatibility/2006" xmlns:p14="http://schemas.microsoft.com/office/powerpoint/2010/main">
    <mc:Choice Requires="p14">
      <p:transition spd="slow" p14:dur="2000" advTm="109210"/>
    </mc:Choice>
    <mc:Fallback xmlns="">
      <p:transition spd="slow" advTm="10921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Impact of classicism</a:t>
            </a:r>
          </a:p>
        </p:txBody>
      </p:sp>
      <p:graphicFrame>
        <p:nvGraphicFramePr>
          <p:cNvPr id="5" name="Content Placeholder 2">
            <a:extLst>
              <a:ext uri="{FF2B5EF4-FFF2-40B4-BE49-F238E27FC236}">
                <a16:creationId xmlns:a16="http://schemas.microsoft.com/office/drawing/2014/main" id="{ED726633-79F2-7D85-90BA-1E033DA62F8F}"/>
              </a:ext>
            </a:extLst>
          </p:cNvPr>
          <p:cNvGraphicFramePr>
            <a:graphicFrameLocks noGrp="1"/>
          </p:cNvGraphicFramePr>
          <p:nvPr>
            <p:ph idx="1"/>
            <p:extLst>
              <p:ext uri="{D42A27DB-BD31-4B8C-83A1-F6EECF244321}">
                <p14:modId xmlns:p14="http://schemas.microsoft.com/office/powerpoint/2010/main" val="144796214"/>
              </p:ext>
            </p:extLst>
          </p:nvPr>
        </p:nvGraphicFramePr>
        <p:xfrm>
          <a:off x="446881" y="1143000"/>
          <a:ext cx="11298237" cy="51225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3559310"/>
      </p:ext>
    </p:extLst>
  </p:cSld>
  <p:clrMapOvr>
    <a:masterClrMapping/>
  </p:clrMapOvr>
  <mc:AlternateContent xmlns:mc="http://schemas.openxmlformats.org/markup-compatibility/2006" xmlns:p14="http://schemas.microsoft.com/office/powerpoint/2010/main">
    <mc:Choice Requires="p14">
      <p:transition spd="slow" p14:dur="2000" advTm="66718"/>
    </mc:Choice>
    <mc:Fallback xmlns="">
      <p:transition spd="slow" advTm="6671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Implications of classicism</a:t>
            </a:r>
          </a:p>
        </p:txBody>
      </p:sp>
      <p:graphicFrame>
        <p:nvGraphicFramePr>
          <p:cNvPr id="6" name="Content Placeholder 2">
            <a:extLst>
              <a:ext uri="{FF2B5EF4-FFF2-40B4-BE49-F238E27FC236}">
                <a16:creationId xmlns:a16="http://schemas.microsoft.com/office/drawing/2014/main" id="{7C84D114-9768-828E-6D16-86FFA2A69C12}"/>
              </a:ext>
            </a:extLst>
          </p:cNvPr>
          <p:cNvGraphicFramePr>
            <a:graphicFrameLocks noGrp="1"/>
          </p:cNvGraphicFramePr>
          <p:nvPr>
            <p:ph idx="1"/>
            <p:extLst>
              <p:ext uri="{D42A27DB-BD31-4B8C-83A1-F6EECF244321}">
                <p14:modId xmlns:p14="http://schemas.microsoft.com/office/powerpoint/2010/main" val="2339141034"/>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918212211"/>
      </p:ext>
    </p:extLst>
  </p:cSld>
  <p:clrMapOvr>
    <a:masterClrMapping/>
  </p:clrMapOvr>
  <mc:AlternateContent xmlns:mc="http://schemas.openxmlformats.org/markup-compatibility/2006" xmlns:p14="http://schemas.microsoft.com/office/powerpoint/2010/main">
    <mc:Choice Requires="p14">
      <p:transition spd="slow" p14:dur="2000" advTm="154692"/>
    </mc:Choice>
    <mc:Fallback xmlns="">
      <p:transition spd="slow" advTm="154692"/>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5400"/>
              <a:t>Neoclassicism</a:t>
            </a:r>
          </a:p>
        </p:txBody>
      </p:sp>
      <p:sp>
        <p:nvSpPr>
          <p:cNvPr id="1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660904"/>
            <a:ext cx="4818888" cy="3547872"/>
          </a:xfrm>
        </p:spPr>
        <p:txBody>
          <a:bodyPr anchor="t">
            <a:normAutofit/>
          </a:bodyPr>
          <a:lstStyle/>
          <a:p>
            <a:r>
              <a:rPr lang="en-GB" sz="2200"/>
              <a:t>Recognises the need to take account of other factors that may affect rationality</a:t>
            </a:r>
          </a:p>
          <a:p>
            <a:r>
              <a:rPr lang="en-GB" sz="2200"/>
              <a:t>Poverty, enfeeblement (weakness), madness, immaturity (Pitts, 1988).</a:t>
            </a:r>
          </a:p>
          <a:p>
            <a:endParaRPr lang="en-GB" sz="2200"/>
          </a:p>
          <a:p>
            <a:r>
              <a:rPr lang="en-GB" sz="2200"/>
              <a:t>Taylor et al (1973) ‘in the neoclassical schema, man is still to be held accountable for his actions but certain minor reservations are made’</a:t>
            </a:r>
          </a:p>
        </p:txBody>
      </p:sp>
      <p:pic>
        <p:nvPicPr>
          <p:cNvPr id="6" name="Picture 5">
            <a:extLst>
              <a:ext uri="{FF2B5EF4-FFF2-40B4-BE49-F238E27FC236}">
                <a16:creationId xmlns:a16="http://schemas.microsoft.com/office/drawing/2014/main" id="{1DAA7401-4721-E064-401F-BF65AF0FF2C9}"/>
              </a:ext>
            </a:extLst>
          </p:cNvPr>
          <p:cNvPicPr>
            <a:picLocks noChangeAspect="1"/>
          </p:cNvPicPr>
          <p:nvPr/>
        </p:nvPicPr>
        <p:blipFill rotWithShape="1">
          <a:blip r:embed="rId3"/>
          <a:srcRect l="2853" r="3907"/>
          <a:stretch/>
        </p:blipFill>
        <p:spPr>
          <a:xfrm>
            <a:off x="6728718" y="640080"/>
            <a:ext cx="4199628" cy="5577840"/>
          </a:xfrm>
          <a:prstGeom prst="rect">
            <a:avLst/>
          </a:prstGeom>
        </p:spPr>
      </p:pic>
    </p:spTree>
    <p:extLst>
      <p:ext uri="{BB962C8B-B14F-4D97-AF65-F5344CB8AC3E}">
        <p14:creationId xmlns:p14="http://schemas.microsoft.com/office/powerpoint/2010/main" val="1249722301"/>
      </p:ext>
    </p:extLst>
  </p:cSld>
  <p:clrMapOvr>
    <a:masterClrMapping/>
  </p:clrMapOvr>
  <mc:AlternateContent xmlns:mc="http://schemas.openxmlformats.org/markup-compatibility/2006" xmlns:p14="http://schemas.microsoft.com/office/powerpoint/2010/main">
    <mc:Choice Requires="p14">
      <p:transition spd="slow" p14:dur="2000" advTm="138117"/>
    </mc:Choice>
    <mc:Fallback xmlns="">
      <p:transition spd="slow" advTm="138117"/>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C5231-939E-FA63-CAD5-7EE94092B364}"/>
              </a:ext>
            </a:extLst>
          </p:cNvPr>
          <p:cNvSpPr>
            <a:spLocks noGrp="1"/>
          </p:cNvSpPr>
          <p:nvPr>
            <p:ph type="title"/>
          </p:nvPr>
        </p:nvSpPr>
        <p:spPr/>
        <p:txBody>
          <a:bodyPr>
            <a:normAutofit/>
          </a:bodyPr>
          <a:lstStyle/>
          <a:p>
            <a:r>
              <a:rPr lang="en-GB" dirty="0"/>
              <a:t>Modern neo-classical criminology</a:t>
            </a:r>
          </a:p>
        </p:txBody>
      </p:sp>
      <p:graphicFrame>
        <p:nvGraphicFramePr>
          <p:cNvPr id="5" name="Content Placeholder 2">
            <a:extLst>
              <a:ext uri="{FF2B5EF4-FFF2-40B4-BE49-F238E27FC236}">
                <a16:creationId xmlns:a16="http://schemas.microsoft.com/office/drawing/2014/main" id="{51358EBE-28AB-FC77-47A2-3B04985F169E}"/>
              </a:ext>
            </a:extLst>
          </p:cNvPr>
          <p:cNvGraphicFramePr>
            <a:graphicFrameLocks noGrp="1"/>
          </p:cNvGraphicFramePr>
          <p:nvPr>
            <p:ph idx="1"/>
            <p:extLst>
              <p:ext uri="{D42A27DB-BD31-4B8C-83A1-F6EECF244321}">
                <p14:modId xmlns:p14="http://schemas.microsoft.com/office/powerpoint/2010/main" val="197053377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788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20CE7-639E-72FD-5FC2-7169F3E9B17D}"/>
              </a:ext>
            </a:extLst>
          </p:cNvPr>
          <p:cNvSpPr>
            <a:spLocks noGrp="1"/>
          </p:cNvSpPr>
          <p:nvPr>
            <p:ph type="title"/>
          </p:nvPr>
        </p:nvSpPr>
        <p:spPr>
          <a:xfrm>
            <a:off x="630936" y="640080"/>
            <a:ext cx="4818888" cy="1481328"/>
          </a:xfrm>
        </p:spPr>
        <p:txBody>
          <a:bodyPr anchor="b">
            <a:normAutofit/>
          </a:bodyPr>
          <a:lstStyle/>
          <a:p>
            <a:r>
              <a:rPr lang="en-GB" sz="5000"/>
              <a:t>Rational choice theory</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FDDBA-04CF-81D0-4385-7CA4304F1977}"/>
              </a:ext>
            </a:extLst>
          </p:cNvPr>
          <p:cNvSpPr>
            <a:spLocks noGrp="1"/>
          </p:cNvSpPr>
          <p:nvPr>
            <p:ph idx="1"/>
          </p:nvPr>
        </p:nvSpPr>
        <p:spPr>
          <a:xfrm>
            <a:off x="630936" y="2660904"/>
            <a:ext cx="4818888" cy="3547872"/>
          </a:xfrm>
        </p:spPr>
        <p:txBody>
          <a:bodyPr anchor="t">
            <a:normAutofit/>
          </a:bodyPr>
          <a:lstStyle/>
          <a:p>
            <a:r>
              <a:rPr lang="en-GB" sz="1900"/>
              <a:t>Cornish and Clarke - An individual will only choose to participate in any particular act if they will benefit from it.</a:t>
            </a:r>
          </a:p>
          <a:p>
            <a:endParaRPr lang="en-GB" sz="1900"/>
          </a:p>
          <a:p>
            <a:r>
              <a:rPr lang="en-GB" sz="1900"/>
              <a:t>Rational choice is at the core of whether to offence and when, where and with whom.</a:t>
            </a:r>
          </a:p>
          <a:p>
            <a:endParaRPr lang="en-GB" sz="1900"/>
          </a:p>
          <a:p>
            <a:r>
              <a:rPr lang="en-GB" sz="1900"/>
              <a:t>If you make something harder to offend against, then the potential offender will move onto something else. </a:t>
            </a:r>
          </a:p>
        </p:txBody>
      </p:sp>
      <p:pic>
        <p:nvPicPr>
          <p:cNvPr id="4" name="Picture 3">
            <a:extLst>
              <a:ext uri="{FF2B5EF4-FFF2-40B4-BE49-F238E27FC236}">
                <a16:creationId xmlns:a16="http://schemas.microsoft.com/office/drawing/2014/main" id="{B62BB611-F65F-EAFE-22E5-F0147B798190}"/>
              </a:ext>
            </a:extLst>
          </p:cNvPr>
          <p:cNvPicPr>
            <a:picLocks noChangeAspect="1"/>
          </p:cNvPicPr>
          <p:nvPr/>
        </p:nvPicPr>
        <p:blipFill rotWithShape="1">
          <a:blip r:embed="rId3"/>
          <a:srcRect l="9254" r="2301" b="-1"/>
          <a:stretch/>
        </p:blipFill>
        <p:spPr>
          <a:xfrm>
            <a:off x="6099048" y="1893660"/>
            <a:ext cx="5458968" cy="3070679"/>
          </a:xfrm>
          <a:prstGeom prst="rect">
            <a:avLst/>
          </a:prstGeom>
        </p:spPr>
      </p:pic>
    </p:spTree>
    <p:extLst>
      <p:ext uri="{BB962C8B-B14F-4D97-AF65-F5344CB8AC3E}">
        <p14:creationId xmlns:p14="http://schemas.microsoft.com/office/powerpoint/2010/main" val="16954703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53AE-2B10-3196-316F-1B9C656F94FF}"/>
              </a:ext>
            </a:extLst>
          </p:cNvPr>
          <p:cNvSpPr>
            <a:spLocks noGrp="1"/>
          </p:cNvSpPr>
          <p:nvPr>
            <p:ph type="title"/>
          </p:nvPr>
        </p:nvSpPr>
        <p:spPr>
          <a:xfrm>
            <a:off x="1079292" y="370694"/>
            <a:ext cx="6681116" cy="1182433"/>
          </a:xfrm>
        </p:spPr>
        <p:txBody>
          <a:bodyPr>
            <a:normAutofit fontScale="90000"/>
          </a:bodyPr>
          <a:lstStyle/>
          <a:p>
            <a:r>
              <a:rPr lang="en-GB" sz="6000" b="1" dirty="0"/>
              <a:t>Rational choice theory</a:t>
            </a:r>
          </a:p>
        </p:txBody>
      </p:sp>
      <p:sp>
        <p:nvSpPr>
          <p:cNvPr id="3" name="Content Placeholder 2">
            <a:extLst>
              <a:ext uri="{FF2B5EF4-FFF2-40B4-BE49-F238E27FC236}">
                <a16:creationId xmlns:a16="http://schemas.microsoft.com/office/drawing/2014/main" id="{1AC57CEB-FA40-C61A-454C-2EA1F71465F7}"/>
              </a:ext>
            </a:extLst>
          </p:cNvPr>
          <p:cNvSpPr>
            <a:spLocks noGrp="1"/>
          </p:cNvSpPr>
          <p:nvPr>
            <p:ph idx="1"/>
          </p:nvPr>
        </p:nvSpPr>
        <p:spPr>
          <a:xfrm>
            <a:off x="955623" y="2754442"/>
            <a:ext cx="2701228" cy="1349115"/>
          </a:xfrm>
        </p:spPr>
        <p:txBody>
          <a:bodyPr>
            <a:normAutofit fontScale="70000" lnSpcReduction="20000"/>
          </a:bodyPr>
          <a:lstStyle/>
          <a:p>
            <a:r>
              <a:rPr lang="en-GB" dirty="0"/>
              <a:t>values, attitudes and personality traits that lead a person to be more likely to accept criminal behaviour</a:t>
            </a:r>
          </a:p>
        </p:txBody>
      </p:sp>
      <p:sp>
        <p:nvSpPr>
          <p:cNvPr id="4" name="Rectangle 3">
            <a:extLst>
              <a:ext uri="{FF2B5EF4-FFF2-40B4-BE49-F238E27FC236}">
                <a16:creationId xmlns:a16="http://schemas.microsoft.com/office/drawing/2014/main" id="{30FE40DD-172F-249F-E60D-096F3238F268}"/>
              </a:ext>
            </a:extLst>
          </p:cNvPr>
          <p:cNvSpPr/>
          <p:nvPr/>
        </p:nvSpPr>
        <p:spPr>
          <a:xfrm>
            <a:off x="817190" y="1905428"/>
            <a:ext cx="658045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Involvement decisions</a:t>
            </a:r>
          </a:p>
        </p:txBody>
      </p:sp>
      <p:sp>
        <p:nvSpPr>
          <p:cNvPr id="5" name="Rectangle 4">
            <a:extLst>
              <a:ext uri="{FF2B5EF4-FFF2-40B4-BE49-F238E27FC236}">
                <a16:creationId xmlns:a16="http://schemas.microsoft.com/office/drawing/2014/main" id="{845C0B96-199B-4AEA-82E7-978AC322198D}"/>
              </a:ext>
            </a:extLst>
          </p:cNvPr>
          <p:cNvSpPr/>
          <p:nvPr/>
        </p:nvSpPr>
        <p:spPr>
          <a:xfrm>
            <a:off x="817190" y="4103557"/>
            <a:ext cx="458144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Event decisions</a:t>
            </a:r>
          </a:p>
        </p:txBody>
      </p:sp>
      <p:sp>
        <p:nvSpPr>
          <p:cNvPr id="6" name="TextBox 5">
            <a:extLst>
              <a:ext uri="{FF2B5EF4-FFF2-40B4-BE49-F238E27FC236}">
                <a16:creationId xmlns:a16="http://schemas.microsoft.com/office/drawing/2014/main" id="{777947E2-7327-FE8C-8E81-7DB94410ABC7}"/>
              </a:ext>
            </a:extLst>
          </p:cNvPr>
          <p:cNvSpPr txBox="1"/>
          <p:nvPr/>
        </p:nvSpPr>
        <p:spPr>
          <a:xfrm>
            <a:off x="955623" y="5026887"/>
            <a:ext cx="4032354" cy="923330"/>
          </a:xfrm>
          <a:prstGeom prst="rect">
            <a:avLst/>
          </a:prstGeom>
          <a:noFill/>
        </p:spPr>
        <p:txBody>
          <a:bodyPr wrap="square" rtlCol="0">
            <a:spAutoFit/>
          </a:bodyPr>
          <a:lstStyle/>
          <a:p>
            <a:r>
              <a:rPr lang="en-GB" dirty="0"/>
              <a:t>Factors which influence the decision about whether to commit a specific crime</a:t>
            </a:r>
          </a:p>
        </p:txBody>
      </p:sp>
      <p:pic>
        <p:nvPicPr>
          <p:cNvPr id="7" name="Picture 6">
            <a:extLst>
              <a:ext uri="{FF2B5EF4-FFF2-40B4-BE49-F238E27FC236}">
                <a16:creationId xmlns:a16="http://schemas.microsoft.com/office/drawing/2014/main" id="{0A900269-710D-A14E-8234-E05A8E5E16B3}"/>
              </a:ext>
            </a:extLst>
          </p:cNvPr>
          <p:cNvPicPr>
            <a:picLocks noChangeAspect="1"/>
          </p:cNvPicPr>
          <p:nvPr/>
        </p:nvPicPr>
        <p:blipFill>
          <a:blip r:embed="rId3"/>
          <a:stretch>
            <a:fillRect/>
          </a:stretch>
        </p:blipFill>
        <p:spPr>
          <a:xfrm>
            <a:off x="7084945" y="2794428"/>
            <a:ext cx="4366198" cy="2735782"/>
          </a:xfrm>
          <a:prstGeom prst="rect">
            <a:avLst/>
          </a:prstGeom>
        </p:spPr>
      </p:pic>
    </p:spTree>
    <p:extLst>
      <p:ext uri="{BB962C8B-B14F-4D97-AF65-F5344CB8AC3E}">
        <p14:creationId xmlns:p14="http://schemas.microsoft.com/office/powerpoint/2010/main" val="319295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2A6992-1A03-9E3C-0627-9B1E2BA7AE88}"/>
              </a:ext>
            </a:extLst>
          </p:cNvPr>
          <p:cNvPicPr>
            <a:picLocks noChangeAspect="1"/>
          </p:cNvPicPr>
          <p:nvPr/>
        </p:nvPicPr>
        <p:blipFill rotWithShape="1">
          <a:blip r:embed="rId3">
            <a:duotone>
              <a:schemeClr val="bg2">
                <a:shade val="45000"/>
                <a:satMod val="135000"/>
              </a:schemeClr>
              <a:prstClr val="white"/>
            </a:duotone>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0423F-F231-AAE2-0A38-0F255AA36AC1}"/>
              </a:ext>
            </a:extLst>
          </p:cNvPr>
          <p:cNvSpPr>
            <a:spLocks noGrp="1"/>
          </p:cNvSpPr>
          <p:nvPr>
            <p:ph type="title"/>
          </p:nvPr>
        </p:nvSpPr>
        <p:spPr>
          <a:xfrm>
            <a:off x="838200" y="365125"/>
            <a:ext cx="10515600" cy="1325563"/>
          </a:xfrm>
        </p:spPr>
        <p:txBody>
          <a:bodyPr>
            <a:normAutofit/>
          </a:bodyPr>
          <a:lstStyle/>
          <a:p>
            <a:r>
              <a:rPr lang="en-GB" dirty="0"/>
              <a:t>Rational choice theory</a:t>
            </a:r>
          </a:p>
        </p:txBody>
      </p:sp>
      <p:graphicFrame>
        <p:nvGraphicFramePr>
          <p:cNvPr id="5" name="Content Placeholder 2">
            <a:extLst>
              <a:ext uri="{FF2B5EF4-FFF2-40B4-BE49-F238E27FC236}">
                <a16:creationId xmlns:a16="http://schemas.microsoft.com/office/drawing/2014/main" id="{D0F1E0F6-54D1-269A-9A14-D7E6F0A302BC}"/>
              </a:ext>
            </a:extLst>
          </p:cNvPr>
          <p:cNvGraphicFramePr>
            <a:graphicFrameLocks noGrp="1"/>
          </p:cNvGraphicFramePr>
          <p:nvPr>
            <p:ph idx="1"/>
            <p:extLst>
              <p:ext uri="{D42A27DB-BD31-4B8C-83A1-F6EECF244321}">
                <p14:modId xmlns:p14="http://schemas.microsoft.com/office/powerpoint/2010/main" val="6350563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88214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3BFA-34CB-A895-D6E1-70F53AB43F10}"/>
              </a:ext>
            </a:extLst>
          </p:cNvPr>
          <p:cNvSpPr>
            <a:spLocks noGrp="1"/>
          </p:cNvSpPr>
          <p:nvPr>
            <p:ph type="title"/>
          </p:nvPr>
        </p:nvSpPr>
        <p:spPr>
          <a:xfrm>
            <a:off x="6746028" y="1585992"/>
            <a:ext cx="4813072" cy="3686015"/>
          </a:xfrm>
        </p:spPr>
        <p:txBody>
          <a:bodyPr vert="horz" lIns="91440" tIns="45720" rIns="91440" bIns="45720" rtlCol="0" anchor="b">
            <a:normAutofit/>
          </a:bodyPr>
          <a:lstStyle/>
          <a:p>
            <a:r>
              <a:rPr lang="en-US" sz="8000" dirty="0">
                <a:solidFill>
                  <a:schemeClr val="tx1">
                    <a:lumMod val="85000"/>
                    <a:lumOff val="15000"/>
                  </a:schemeClr>
                </a:solidFill>
              </a:rPr>
              <a:t>Rational choice theory</a:t>
            </a:r>
          </a:p>
        </p:txBody>
      </p:sp>
      <p:sp>
        <p:nvSpPr>
          <p:cNvPr id="3" name="Content Placeholder 2">
            <a:extLst>
              <a:ext uri="{FF2B5EF4-FFF2-40B4-BE49-F238E27FC236}">
                <a16:creationId xmlns:a16="http://schemas.microsoft.com/office/drawing/2014/main" id="{4069BED8-6B9B-49E8-C93D-5C7A87A5E2C0}"/>
              </a:ext>
            </a:extLst>
          </p:cNvPr>
          <p:cNvSpPr>
            <a:spLocks noGrp="1"/>
          </p:cNvSpPr>
          <p:nvPr>
            <p:ph idx="1"/>
          </p:nvPr>
        </p:nvSpPr>
        <p:spPr>
          <a:xfrm>
            <a:off x="6574777" y="5619384"/>
            <a:ext cx="4829101" cy="1238616"/>
          </a:xfrm>
        </p:spPr>
        <p:txBody>
          <a:bodyPr vert="horz" lIns="91440" tIns="45720" rIns="91440" bIns="45720" rtlCol="0">
            <a:normAutofit/>
          </a:bodyPr>
          <a:lstStyle/>
          <a:p>
            <a:pPr marL="0" indent="0">
              <a:buNone/>
            </a:pPr>
            <a:r>
              <a:rPr lang="en-US" sz="2400" cap="all" spc="200">
                <a:solidFill>
                  <a:schemeClr val="tx1">
                    <a:lumMod val="85000"/>
                    <a:lumOff val="15000"/>
                  </a:schemeClr>
                </a:solidFill>
                <a:latin typeface="+mj-lt"/>
              </a:rPr>
              <a:t>Crime script task</a:t>
            </a:r>
          </a:p>
        </p:txBody>
      </p:sp>
      <p:pic>
        <p:nvPicPr>
          <p:cNvPr id="4" name="Picture 3">
            <a:extLst>
              <a:ext uri="{FF2B5EF4-FFF2-40B4-BE49-F238E27FC236}">
                <a16:creationId xmlns:a16="http://schemas.microsoft.com/office/drawing/2014/main" id="{0AF4DD20-CCF8-9E6C-CA8D-01B344579FAF}"/>
              </a:ext>
            </a:extLst>
          </p:cNvPr>
          <p:cNvPicPr>
            <a:picLocks noChangeAspect="1"/>
          </p:cNvPicPr>
          <p:nvPr/>
        </p:nvPicPr>
        <p:blipFill>
          <a:blip r:embed="rId3"/>
          <a:stretch>
            <a:fillRect/>
          </a:stretch>
        </p:blipFill>
        <p:spPr>
          <a:xfrm>
            <a:off x="837921" y="640081"/>
            <a:ext cx="5054156" cy="5054156"/>
          </a:xfrm>
          <a:prstGeom prst="rect">
            <a:avLst/>
          </a:prstGeom>
        </p:spPr>
      </p:pic>
    </p:spTree>
    <p:extLst>
      <p:ext uri="{BB962C8B-B14F-4D97-AF65-F5344CB8AC3E}">
        <p14:creationId xmlns:p14="http://schemas.microsoft.com/office/powerpoint/2010/main" val="24594431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7482E-F15A-1860-EEAC-02AF18E62F64}"/>
              </a:ext>
            </a:extLst>
          </p:cNvPr>
          <p:cNvSpPr>
            <a:spLocks noGrp="1"/>
          </p:cNvSpPr>
          <p:nvPr>
            <p:ph type="title"/>
          </p:nvPr>
        </p:nvSpPr>
        <p:spPr>
          <a:xfrm>
            <a:off x="2722880" y="-500797"/>
            <a:ext cx="10058400" cy="1450757"/>
          </a:xfrm>
        </p:spPr>
        <p:txBody>
          <a:bodyPr/>
          <a:lstStyle/>
          <a:p>
            <a:r>
              <a:rPr lang="en-GB" dirty="0"/>
              <a:t>Routine activity theory</a:t>
            </a:r>
          </a:p>
        </p:txBody>
      </p:sp>
      <p:pic>
        <p:nvPicPr>
          <p:cNvPr id="4" name="Online Media 3" title="Routine Activities Theory: Definition of the Routine Activity Approach to Crime">
            <a:hlinkClick r:id="" action="ppaction://media"/>
            <a:extLst>
              <a:ext uri="{FF2B5EF4-FFF2-40B4-BE49-F238E27FC236}">
                <a16:creationId xmlns:a16="http://schemas.microsoft.com/office/drawing/2014/main" id="{D2D4CAB7-9BDC-6473-239F-46B37640A1EB}"/>
              </a:ext>
            </a:extLst>
          </p:cNvPr>
          <p:cNvPicPr>
            <a:picLocks noGrp="1" noRot="1" noChangeAspect="1"/>
          </p:cNvPicPr>
          <p:nvPr>
            <p:ph idx="1"/>
            <a:videoFile r:link="rId1"/>
          </p:nvPr>
        </p:nvPicPr>
        <p:blipFill>
          <a:blip r:embed="rId4"/>
          <a:stretch>
            <a:fillRect/>
          </a:stretch>
        </p:blipFill>
        <p:spPr>
          <a:xfrm>
            <a:off x="1549400" y="1206500"/>
            <a:ext cx="8564563" cy="4818063"/>
          </a:xfrm>
          <a:prstGeom prst="rect">
            <a:avLst/>
          </a:prstGeom>
        </p:spPr>
      </p:pic>
    </p:spTree>
    <p:extLst>
      <p:ext uri="{BB962C8B-B14F-4D97-AF65-F5344CB8AC3E}">
        <p14:creationId xmlns:p14="http://schemas.microsoft.com/office/powerpoint/2010/main" val="42496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00419C6-AB35-2F99-8931-91105FBF9401}"/>
              </a:ext>
            </a:extLst>
          </p:cNvPr>
          <p:cNvSpPr>
            <a:spLocks noGrp="1"/>
          </p:cNvSpPr>
          <p:nvPr>
            <p:ph idx="1"/>
          </p:nvPr>
        </p:nvSpPr>
        <p:spPr>
          <a:xfrm>
            <a:off x="572493" y="2071316"/>
            <a:ext cx="6713552" cy="4119172"/>
          </a:xfrm>
        </p:spPr>
        <p:txBody>
          <a:bodyPr anchor="t">
            <a:normAutofit/>
          </a:bodyPr>
          <a:lstStyle/>
          <a:p>
            <a:r>
              <a:rPr lang="en-US" sz="2200" dirty="0"/>
              <a:t>Routine activities theory</a:t>
            </a:r>
          </a:p>
          <a:p>
            <a:endParaRPr lang="en-US" sz="2200" dirty="0"/>
          </a:p>
          <a:p>
            <a:r>
              <a:rPr lang="en-US" sz="2200" dirty="0"/>
              <a:t>Cohen and Felson’s (1979) suggested that for crime to occur, </a:t>
            </a:r>
            <a:r>
              <a:rPr lang="en-GB" sz="2200" dirty="0"/>
              <a:t>three things were necessary: a motivated offender, a suitable target, and the absence of guardians</a:t>
            </a:r>
            <a:endParaRPr lang="en-US" sz="2200" dirty="0"/>
          </a:p>
        </p:txBody>
      </p:sp>
      <p:pic>
        <p:nvPicPr>
          <p:cNvPr id="5" name="Content Placeholder 4">
            <a:extLst>
              <a:ext uri="{FF2B5EF4-FFF2-40B4-BE49-F238E27FC236}">
                <a16:creationId xmlns:a16="http://schemas.microsoft.com/office/drawing/2014/main" id="{AFC8DD0A-FB35-E471-0461-0C63250F0FF9}"/>
              </a:ext>
            </a:extLst>
          </p:cNvPr>
          <p:cNvPicPr>
            <a:picLocks noChangeAspect="1"/>
          </p:cNvPicPr>
          <p:nvPr/>
        </p:nvPicPr>
        <p:blipFill rotWithShape="1">
          <a:blip r:embed="rId3"/>
          <a:srcRect l="228" r="53593"/>
          <a:stretch/>
        </p:blipFill>
        <p:spPr>
          <a:xfrm>
            <a:off x="7675658" y="2093976"/>
            <a:ext cx="3941064" cy="4096512"/>
          </a:xfrm>
          <a:prstGeom prst="rect">
            <a:avLst/>
          </a:prstGeom>
        </p:spPr>
      </p:pic>
    </p:spTree>
    <p:extLst>
      <p:ext uri="{BB962C8B-B14F-4D97-AF65-F5344CB8AC3E}">
        <p14:creationId xmlns:p14="http://schemas.microsoft.com/office/powerpoint/2010/main" val="34895621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E364-CAD9-AB9F-BE1C-D3B396FE71ED}"/>
              </a:ext>
            </a:extLst>
          </p:cNvPr>
          <p:cNvSpPr>
            <a:spLocks noGrp="1"/>
          </p:cNvSpPr>
          <p:nvPr>
            <p:ph type="title"/>
          </p:nvPr>
        </p:nvSpPr>
        <p:spPr>
          <a:xfrm>
            <a:off x="2863241" y="292057"/>
            <a:ext cx="10515600" cy="1325563"/>
          </a:xfrm>
        </p:spPr>
        <p:txBody>
          <a:bodyPr/>
          <a:lstStyle/>
          <a:p>
            <a:r>
              <a:rPr lang="en-GB" dirty="0"/>
              <a:t>Routine activities theory </a:t>
            </a:r>
          </a:p>
        </p:txBody>
      </p:sp>
      <p:sp>
        <p:nvSpPr>
          <p:cNvPr id="5" name="TextBox 4">
            <a:extLst>
              <a:ext uri="{FF2B5EF4-FFF2-40B4-BE49-F238E27FC236}">
                <a16:creationId xmlns:a16="http://schemas.microsoft.com/office/drawing/2014/main" id="{61375C24-E795-31AB-16B8-BEAEFE73962A}"/>
              </a:ext>
            </a:extLst>
          </p:cNvPr>
          <p:cNvSpPr txBox="1"/>
          <p:nvPr/>
        </p:nvSpPr>
        <p:spPr>
          <a:xfrm>
            <a:off x="6763641" y="1978844"/>
            <a:ext cx="478717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Cohen and Felson (1979) theory tried to explain how crime happens </a:t>
            </a:r>
            <a:endParaRPr lang="en-US"/>
          </a:p>
          <a:p>
            <a:endParaRPr lang="en-GB" dirty="0">
              <a:ea typeface="+mn-lt"/>
              <a:cs typeface="+mn-lt"/>
            </a:endParaRPr>
          </a:p>
          <a:p>
            <a:endParaRPr lang="en-GB" dirty="0">
              <a:ea typeface="+mn-lt"/>
              <a:cs typeface="+mn-lt"/>
            </a:endParaRPr>
          </a:p>
          <a:p>
            <a:r>
              <a:rPr lang="en-GB" dirty="0">
                <a:ea typeface="+mn-lt"/>
                <a:cs typeface="+mn-lt"/>
              </a:rPr>
              <a:t>They state for a crime to occur three elements must be present:</a:t>
            </a:r>
            <a:endParaRPr lang="en-GB"/>
          </a:p>
          <a:p>
            <a:endParaRPr lang="en-GB" dirty="0">
              <a:ea typeface="+mn-lt"/>
              <a:cs typeface="+mn-lt"/>
            </a:endParaRPr>
          </a:p>
          <a:p>
            <a:pPr marL="285750" indent="-285750">
              <a:buFont typeface="Arial"/>
              <a:buChar char="•"/>
            </a:pPr>
            <a:r>
              <a:rPr lang="en-GB" dirty="0">
                <a:ea typeface="+mn-lt"/>
                <a:cs typeface="+mn-lt"/>
              </a:rPr>
              <a:t>Motivated offenders</a:t>
            </a:r>
          </a:p>
          <a:p>
            <a:pPr marL="285750" indent="-285750">
              <a:buFont typeface="Arial"/>
              <a:buChar char="•"/>
            </a:pPr>
            <a:r>
              <a:rPr lang="en-GB" dirty="0">
                <a:ea typeface="+mn-lt"/>
                <a:cs typeface="+mn-lt"/>
              </a:rPr>
              <a:t>Suitable targets </a:t>
            </a:r>
          </a:p>
          <a:p>
            <a:pPr marL="285750" indent="-285750">
              <a:buFont typeface="Arial"/>
              <a:buChar char="•"/>
            </a:pPr>
            <a:r>
              <a:rPr lang="en-GB" dirty="0">
                <a:ea typeface="+mn-lt"/>
                <a:cs typeface="+mn-lt"/>
              </a:rPr>
              <a:t>Absence of capable guardians (people, security guards, monitored CCTV and Enviromental factors such as locks/security devices)</a:t>
            </a:r>
          </a:p>
          <a:p>
            <a:endParaRPr lang="en-GB" dirty="0"/>
          </a:p>
        </p:txBody>
      </p:sp>
      <p:pic>
        <p:nvPicPr>
          <p:cNvPr id="9" name="Content Placeholder 8" descr="A diagram of a crime most likely to occur&#10;&#10;Description automatically generated">
            <a:extLst>
              <a:ext uri="{FF2B5EF4-FFF2-40B4-BE49-F238E27FC236}">
                <a16:creationId xmlns:a16="http://schemas.microsoft.com/office/drawing/2014/main" id="{E829FF48-794B-27AE-BA04-F1532666C048}"/>
              </a:ext>
            </a:extLst>
          </p:cNvPr>
          <p:cNvPicPr>
            <a:picLocks noGrp="1" noChangeAspect="1"/>
          </p:cNvPicPr>
          <p:nvPr>
            <p:ph idx="1"/>
          </p:nvPr>
        </p:nvPicPr>
        <p:blipFill>
          <a:blip r:embed="rId3"/>
          <a:stretch>
            <a:fillRect/>
          </a:stretch>
        </p:blipFill>
        <p:spPr>
          <a:xfrm>
            <a:off x="1138955" y="1577638"/>
            <a:ext cx="4423514" cy="4596791"/>
          </a:xfrm>
        </p:spPr>
      </p:pic>
    </p:spTree>
    <p:extLst>
      <p:ext uri="{BB962C8B-B14F-4D97-AF65-F5344CB8AC3E}">
        <p14:creationId xmlns:p14="http://schemas.microsoft.com/office/powerpoint/2010/main" val="722963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F6BD-0535-9B92-FFF1-7329716EE45A}"/>
              </a:ext>
            </a:extLst>
          </p:cNvPr>
          <p:cNvSpPr>
            <a:spLocks noGrp="1"/>
          </p:cNvSpPr>
          <p:nvPr>
            <p:ph type="title"/>
          </p:nvPr>
        </p:nvSpPr>
        <p:spPr/>
        <p:txBody>
          <a:bodyPr/>
          <a:lstStyle/>
          <a:p>
            <a:r>
              <a:rPr lang="en-GB" dirty="0"/>
              <a:t>Routine activities theory </a:t>
            </a:r>
          </a:p>
        </p:txBody>
      </p:sp>
      <p:pic>
        <p:nvPicPr>
          <p:cNvPr id="8" name="Content Placeholder 7" descr="A diagram of a crime&#10;&#10;Description automatically generated">
            <a:extLst>
              <a:ext uri="{FF2B5EF4-FFF2-40B4-BE49-F238E27FC236}">
                <a16:creationId xmlns:a16="http://schemas.microsoft.com/office/drawing/2014/main" id="{DD93E531-A4D4-7DF9-DE21-F3A9A5874A31}"/>
              </a:ext>
            </a:extLst>
          </p:cNvPr>
          <p:cNvPicPr>
            <a:picLocks noGrp="1" noChangeAspect="1"/>
          </p:cNvPicPr>
          <p:nvPr>
            <p:ph idx="1"/>
          </p:nvPr>
        </p:nvPicPr>
        <p:blipFill>
          <a:blip r:embed="rId3"/>
          <a:stretch>
            <a:fillRect/>
          </a:stretch>
        </p:blipFill>
        <p:spPr>
          <a:xfrm>
            <a:off x="7421555" y="1945350"/>
            <a:ext cx="3442570" cy="2822009"/>
          </a:xfrm>
        </p:spPr>
      </p:pic>
      <p:sp>
        <p:nvSpPr>
          <p:cNvPr id="9" name="TextBox 8">
            <a:extLst>
              <a:ext uri="{FF2B5EF4-FFF2-40B4-BE49-F238E27FC236}">
                <a16:creationId xmlns:a16="http://schemas.microsoft.com/office/drawing/2014/main" id="{A513DFF3-F9D7-385B-21DF-9EA51CAED803}"/>
              </a:ext>
            </a:extLst>
          </p:cNvPr>
          <p:cNvSpPr txBox="1"/>
          <p:nvPr/>
        </p:nvSpPr>
        <p:spPr>
          <a:xfrm>
            <a:off x="694081" y="1941265"/>
            <a:ext cx="612522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p>
          <a:p>
            <a:r>
              <a:rPr lang="en-GB" sz="2400" dirty="0"/>
              <a:t>Cohen and Felson assume that there will be a motivated offender involved and are not interested in the reasons why. </a:t>
            </a:r>
            <a:endParaRPr lang="en-US" sz="2400"/>
          </a:p>
          <a:p>
            <a:r>
              <a:rPr lang="en-GB" sz="2400" b="1" dirty="0"/>
              <a:t>How does this differ from other theories? </a:t>
            </a:r>
          </a:p>
          <a:p>
            <a:endParaRPr lang="en-GB" sz="2400" dirty="0"/>
          </a:p>
          <a:p>
            <a:r>
              <a:rPr lang="en-GB" sz="2400" dirty="0">
                <a:ea typeface="+mn-lt"/>
                <a:cs typeface="+mn-lt"/>
              </a:rPr>
              <a:t>A motivated offender: </a:t>
            </a:r>
            <a:endParaRPr lang="en-GB" sz="2400" dirty="0"/>
          </a:p>
          <a:p>
            <a:r>
              <a:rPr lang="en-GB" sz="2400" dirty="0"/>
              <a:t>Does not need to have a deep psychological motivation to commit a crime </a:t>
            </a:r>
          </a:p>
          <a:p>
            <a:endParaRPr lang="en-GB" dirty="0"/>
          </a:p>
        </p:txBody>
      </p:sp>
    </p:spTree>
    <p:extLst>
      <p:ext uri="{BB962C8B-B14F-4D97-AF65-F5344CB8AC3E}">
        <p14:creationId xmlns:p14="http://schemas.microsoft.com/office/powerpoint/2010/main" val="35172246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4311-973C-A6F5-C51C-754117C4088B}"/>
              </a:ext>
            </a:extLst>
          </p:cNvPr>
          <p:cNvSpPr>
            <a:spLocks noGrp="1"/>
          </p:cNvSpPr>
          <p:nvPr>
            <p:ph type="title"/>
          </p:nvPr>
        </p:nvSpPr>
        <p:spPr/>
        <p:txBody>
          <a:bodyPr/>
          <a:lstStyle/>
          <a:p>
            <a:r>
              <a:rPr lang="en-GB" dirty="0"/>
              <a:t>Routine activities theory </a:t>
            </a:r>
          </a:p>
        </p:txBody>
      </p:sp>
      <p:sp>
        <p:nvSpPr>
          <p:cNvPr id="3" name="Content Placeholder 2">
            <a:extLst>
              <a:ext uri="{FF2B5EF4-FFF2-40B4-BE49-F238E27FC236}">
                <a16:creationId xmlns:a16="http://schemas.microsoft.com/office/drawing/2014/main" id="{15559E3E-3479-EAE4-1806-49954E0BB602}"/>
              </a:ext>
            </a:extLst>
          </p:cNvPr>
          <p:cNvSpPr>
            <a:spLocks noGrp="1"/>
          </p:cNvSpPr>
          <p:nvPr>
            <p:ph idx="1"/>
          </p:nvPr>
        </p:nvSpPr>
        <p:spPr>
          <a:xfrm>
            <a:off x="1112044" y="1611312"/>
            <a:ext cx="4848226" cy="3398839"/>
          </a:xfrm>
        </p:spPr>
        <p:txBody>
          <a:bodyPr vert="horz" lIns="91440" tIns="45720" rIns="91440" bIns="45720" rtlCol="0" anchor="t">
            <a:normAutofit fontScale="92500" lnSpcReduction="20000"/>
          </a:bodyPr>
          <a:lstStyle/>
          <a:p>
            <a:r>
              <a:rPr lang="en-GB" sz="2400" dirty="0">
                <a:latin typeface="Arial"/>
                <a:cs typeface="Arial"/>
              </a:rPr>
              <a:t>What makes a target suitable? </a:t>
            </a:r>
            <a:endParaRPr lang="en-US" sz="2400" dirty="0">
              <a:latin typeface="Arial"/>
              <a:cs typeface="Arial"/>
            </a:endParaRPr>
          </a:p>
          <a:p>
            <a:r>
              <a:rPr lang="en-GB" sz="2400" b="1" dirty="0">
                <a:latin typeface="Arial"/>
                <a:cs typeface="Arial"/>
              </a:rPr>
              <a:t>Value </a:t>
            </a:r>
            <a:endParaRPr lang="en-GB" sz="2400" dirty="0">
              <a:latin typeface="Arial"/>
              <a:cs typeface="Arial"/>
            </a:endParaRPr>
          </a:p>
          <a:p>
            <a:r>
              <a:rPr lang="en-GB" sz="2400" b="1" dirty="0">
                <a:latin typeface="Arial"/>
                <a:cs typeface="Arial"/>
              </a:rPr>
              <a:t>Inertia  </a:t>
            </a:r>
            <a:endParaRPr lang="en-US" sz="2400" b="1" dirty="0">
              <a:latin typeface="Arial"/>
              <a:cs typeface="Arial"/>
            </a:endParaRPr>
          </a:p>
          <a:p>
            <a:r>
              <a:rPr lang="en-GB" sz="2400" b="1" dirty="0">
                <a:latin typeface="Arial"/>
                <a:cs typeface="Arial"/>
              </a:rPr>
              <a:t>Visibility</a:t>
            </a:r>
          </a:p>
          <a:p>
            <a:r>
              <a:rPr lang="en-GB" sz="2400" b="1" dirty="0">
                <a:latin typeface="Arial"/>
                <a:cs typeface="Arial"/>
              </a:rPr>
              <a:t>Access </a:t>
            </a:r>
            <a:endParaRPr lang="en-GB" sz="2400">
              <a:latin typeface="Arial"/>
              <a:cs typeface="Arial"/>
            </a:endParaRPr>
          </a:p>
          <a:p>
            <a:endParaRPr lang="en-GB" sz="2400" b="1" dirty="0">
              <a:latin typeface="Arial"/>
              <a:cs typeface="Arial"/>
            </a:endParaRPr>
          </a:p>
          <a:p>
            <a:pPr marL="0" indent="0">
              <a:buNone/>
            </a:pPr>
            <a:r>
              <a:rPr lang="en-GB" sz="2400" b="1" dirty="0">
                <a:latin typeface="Arial"/>
                <a:cs typeface="Arial"/>
              </a:rPr>
              <a:t>CRAVED: </a:t>
            </a:r>
          </a:p>
          <a:p>
            <a:pPr marL="0" indent="0">
              <a:buNone/>
            </a:pPr>
            <a:r>
              <a:rPr lang="en-GB" sz="2400" b="1" dirty="0">
                <a:latin typeface="Arial"/>
                <a:cs typeface="Arial"/>
              </a:rPr>
              <a:t>Concealable, removable, available, valuable, enjoyable and disposable </a:t>
            </a:r>
          </a:p>
          <a:p>
            <a:endParaRPr lang="en-GB" sz="2400" dirty="0">
              <a:latin typeface="Arial"/>
              <a:cs typeface="Arial"/>
            </a:endParaRPr>
          </a:p>
        </p:txBody>
      </p:sp>
      <p:pic>
        <p:nvPicPr>
          <p:cNvPr id="4" name="Picture 3" descr="A diagram with blue circles&#10;&#10;Description automatically generated">
            <a:extLst>
              <a:ext uri="{FF2B5EF4-FFF2-40B4-BE49-F238E27FC236}">
                <a16:creationId xmlns:a16="http://schemas.microsoft.com/office/drawing/2014/main" id="{B8D85DDC-7E60-0AB0-943D-2CEC05E389A5}"/>
              </a:ext>
            </a:extLst>
          </p:cNvPr>
          <p:cNvPicPr>
            <a:picLocks noChangeAspect="1"/>
          </p:cNvPicPr>
          <p:nvPr/>
        </p:nvPicPr>
        <p:blipFill>
          <a:blip r:embed="rId3"/>
          <a:stretch>
            <a:fillRect/>
          </a:stretch>
        </p:blipFill>
        <p:spPr>
          <a:xfrm>
            <a:off x="6879431" y="1314451"/>
            <a:ext cx="3469481" cy="4217193"/>
          </a:xfrm>
          <a:prstGeom prst="rect">
            <a:avLst/>
          </a:prstGeom>
        </p:spPr>
      </p:pic>
      <p:sp>
        <p:nvSpPr>
          <p:cNvPr id="5" name="TextBox 4">
            <a:extLst>
              <a:ext uri="{FF2B5EF4-FFF2-40B4-BE49-F238E27FC236}">
                <a16:creationId xmlns:a16="http://schemas.microsoft.com/office/drawing/2014/main" id="{5CDC1026-0B78-C594-4FA1-4791D44DD648}"/>
              </a:ext>
            </a:extLst>
          </p:cNvPr>
          <p:cNvSpPr txBox="1"/>
          <p:nvPr/>
        </p:nvSpPr>
        <p:spPr>
          <a:xfrm>
            <a:off x="1113410" y="5618454"/>
            <a:ext cx="643413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A suitable target could an object, place or a person </a:t>
            </a:r>
          </a:p>
        </p:txBody>
      </p:sp>
      <p:sp>
        <p:nvSpPr>
          <p:cNvPr id="7" name="Rectangle: Rounded Corners 6">
            <a:extLst>
              <a:ext uri="{FF2B5EF4-FFF2-40B4-BE49-F238E27FC236}">
                <a16:creationId xmlns:a16="http://schemas.microsoft.com/office/drawing/2014/main" id="{88F8E7DF-E4F3-9EF5-D85E-5A44F46B570B}"/>
              </a:ext>
            </a:extLst>
          </p:cNvPr>
          <p:cNvSpPr/>
          <p:nvPr/>
        </p:nvSpPr>
        <p:spPr>
          <a:xfrm>
            <a:off x="952971" y="3650384"/>
            <a:ext cx="5357812" cy="1595437"/>
          </a:xfrm>
          <a:prstGeom prst="round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44013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BD19-0DD7-0BDA-9CF2-FFC5C328DF01}"/>
              </a:ext>
            </a:extLst>
          </p:cNvPr>
          <p:cNvSpPr>
            <a:spLocks noGrp="1"/>
          </p:cNvSpPr>
          <p:nvPr>
            <p:ph type="title"/>
          </p:nvPr>
        </p:nvSpPr>
        <p:spPr/>
        <p:txBody>
          <a:bodyPr/>
          <a:lstStyle/>
          <a:p>
            <a:r>
              <a:rPr lang="en-GB" dirty="0"/>
              <a:t>Routine activities theory</a:t>
            </a:r>
          </a:p>
        </p:txBody>
      </p:sp>
      <p:sp>
        <p:nvSpPr>
          <p:cNvPr id="3" name="Content Placeholder 2">
            <a:extLst>
              <a:ext uri="{FF2B5EF4-FFF2-40B4-BE49-F238E27FC236}">
                <a16:creationId xmlns:a16="http://schemas.microsoft.com/office/drawing/2014/main" id="{CE4EFD84-46F2-F0CF-2925-455F43CECB35}"/>
              </a:ext>
            </a:extLst>
          </p:cNvPr>
          <p:cNvSpPr>
            <a:spLocks noGrp="1"/>
          </p:cNvSpPr>
          <p:nvPr>
            <p:ph idx="1"/>
          </p:nvPr>
        </p:nvSpPr>
        <p:spPr>
          <a:xfrm>
            <a:off x="731043" y="1956593"/>
            <a:ext cx="5693570" cy="4351338"/>
          </a:xfrm>
        </p:spPr>
        <p:txBody>
          <a:bodyPr vert="horz" lIns="91440" tIns="45720" rIns="91440" bIns="45720" rtlCol="0" anchor="t">
            <a:normAutofit/>
          </a:bodyPr>
          <a:lstStyle/>
          <a:p>
            <a:pPr>
              <a:buFont typeface="Calibri" panose="020B0604020202020204" pitchFamily="34" charset="0"/>
              <a:buChar char="-"/>
            </a:pPr>
            <a:r>
              <a:rPr lang="en-GB" dirty="0"/>
              <a:t>This section may deter offenders from carrying out a crime </a:t>
            </a:r>
          </a:p>
          <a:p>
            <a:pPr>
              <a:buFont typeface="Calibri" panose="020B0604020202020204" pitchFamily="34" charset="0"/>
              <a:buChar char="-"/>
            </a:pPr>
            <a:r>
              <a:rPr lang="en-GB" dirty="0"/>
              <a:t>Guardians can include not only people who can protect the targets but also:</a:t>
            </a:r>
            <a:endParaRPr lang="en-US"/>
          </a:p>
          <a:p>
            <a:pPr>
              <a:buFont typeface="Calibri" panose="020B0604020202020204" pitchFamily="34" charset="0"/>
              <a:buChar char="-"/>
            </a:pPr>
            <a:r>
              <a:rPr lang="en-GB" dirty="0"/>
              <a:t>Police </a:t>
            </a:r>
          </a:p>
          <a:p>
            <a:pPr>
              <a:buFont typeface="Calibri" panose="020B0604020202020204" pitchFamily="34" charset="0"/>
              <a:buChar char="-"/>
            </a:pPr>
            <a:r>
              <a:rPr lang="en-GB" dirty="0"/>
              <a:t>Security</a:t>
            </a:r>
          </a:p>
          <a:p>
            <a:pPr>
              <a:buFont typeface="Calibri" panose="020B0604020202020204" pitchFamily="34" charset="0"/>
              <a:buChar char="-"/>
            </a:pPr>
            <a:r>
              <a:rPr lang="en-GB" dirty="0"/>
              <a:t>Door staff </a:t>
            </a:r>
          </a:p>
          <a:p>
            <a:pPr>
              <a:buFont typeface="Calibri" panose="020B0604020202020204" pitchFamily="34" charset="0"/>
              <a:buChar char="-"/>
            </a:pPr>
            <a:r>
              <a:rPr lang="en-GB" dirty="0"/>
              <a:t>Neighbours </a:t>
            </a:r>
          </a:p>
          <a:p>
            <a:pPr>
              <a:buFont typeface="Calibri" panose="020B0604020202020204" pitchFamily="34" charset="0"/>
              <a:buChar char="-"/>
            </a:pPr>
            <a:endParaRPr lang="en-GB" dirty="0"/>
          </a:p>
        </p:txBody>
      </p:sp>
      <p:pic>
        <p:nvPicPr>
          <p:cNvPr id="4" name="Picture 3">
            <a:extLst>
              <a:ext uri="{FF2B5EF4-FFF2-40B4-BE49-F238E27FC236}">
                <a16:creationId xmlns:a16="http://schemas.microsoft.com/office/drawing/2014/main" id="{A6627D41-1A51-4A65-8E09-3CFC099BF425}"/>
              </a:ext>
            </a:extLst>
          </p:cNvPr>
          <p:cNvPicPr>
            <a:picLocks noChangeAspect="1"/>
          </p:cNvPicPr>
          <p:nvPr/>
        </p:nvPicPr>
        <p:blipFill>
          <a:blip r:embed="rId3"/>
          <a:stretch>
            <a:fillRect/>
          </a:stretch>
        </p:blipFill>
        <p:spPr>
          <a:xfrm>
            <a:off x="7641431" y="2352675"/>
            <a:ext cx="3505199" cy="3831431"/>
          </a:xfrm>
          <a:prstGeom prst="rect">
            <a:avLst/>
          </a:prstGeom>
        </p:spPr>
      </p:pic>
    </p:spTree>
    <p:extLst>
      <p:ext uri="{BB962C8B-B14F-4D97-AF65-F5344CB8AC3E}">
        <p14:creationId xmlns:p14="http://schemas.microsoft.com/office/powerpoint/2010/main" val="18673789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931D9-5C1F-90CF-2968-51F59CC4463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FFAA449-9B69-22F2-1175-26F2FF09B0BA}"/>
              </a:ext>
            </a:extLst>
          </p:cNvPr>
          <p:cNvSpPr>
            <a:spLocks noGrp="1"/>
          </p:cNvSpPr>
          <p:nvPr>
            <p:ph idx="1"/>
          </p:nvPr>
        </p:nvSpPr>
        <p:spPr>
          <a:xfrm>
            <a:off x="5952993" y="437323"/>
            <a:ext cx="5567820" cy="4946324"/>
          </a:xfrm>
        </p:spPr>
        <p:txBody>
          <a:bodyPr vert="horz" lIns="91440" tIns="45720" rIns="91440" bIns="45720" rtlCol="0" anchor="t">
            <a:noAutofit/>
          </a:bodyPr>
          <a:lstStyle/>
          <a:p>
            <a:pPr marL="0" indent="0">
              <a:buNone/>
            </a:pPr>
            <a:r>
              <a:rPr lang="en-GB" dirty="0"/>
              <a:t>Mary lives in a very large house with lots of designer items on show that you can see through the windows, and she also flashes them all over social media. She always leaves one of her windows open for fresh air and lives on a busy street. Every day Mary leaves the house at 9am and doesn’t get back until 1pm. While she was out, she went to buy a coffee – but left her phone on the seat of her car. Mary was in a hurry, so she ran into the coffee shop and did not lock her car and her phone was stolen.</a:t>
            </a:r>
          </a:p>
          <a:p>
            <a:endParaRPr lang="en-GB" dirty="0"/>
          </a:p>
          <a:p>
            <a:endParaRPr lang="en-GB" dirty="0"/>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97B81D82-68EC-8000-D3C0-6FDAA931F656}"/>
              </a:ext>
            </a:extLst>
          </p:cNvPr>
          <p:cNvSpPr txBox="1"/>
          <p:nvPr/>
        </p:nvSpPr>
        <p:spPr>
          <a:xfrm>
            <a:off x="513029" y="1487905"/>
            <a:ext cx="4267199"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Read the scenario and answer the following questions: </a:t>
            </a:r>
          </a:p>
          <a:p>
            <a:pPr marL="342900" indent="-342900">
              <a:buAutoNum type="arabicParenR"/>
            </a:pPr>
            <a:r>
              <a:rPr lang="en-GB" sz="2400" dirty="0"/>
              <a:t>Between what times is Mary's house most vulnerable? </a:t>
            </a:r>
          </a:p>
          <a:p>
            <a:pPr marL="342900" indent="-342900">
              <a:buAutoNum type="arabicParenR"/>
            </a:pPr>
            <a:r>
              <a:rPr lang="en-GB" sz="2400" dirty="0"/>
              <a:t>What can Mary do to deter offenders from her house within these times? </a:t>
            </a:r>
          </a:p>
          <a:p>
            <a:pPr marL="342900" indent="-342900">
              <a:buAutoNum type="arabicParenR"/>
            </a:pPr>
            <a:r>
              <a:rPr lang="en-GB" sz="2400" dirty="0"/>
              <a:t>How many potential targets can you notice here? And what are they? </a:t>
            </a:r>
          </a:p>
          <a:p>
            <a:pPr marL="342900" indent="-342900">
              <a:buAutoNum type="arabicParenR"/>
            </a:pPr>
            <a:r>
              <a:rPr lang="en-GB" sz="2400" dirty="0"/>
              <a:t>What could Mary do to prevent her phone being stolen? </a:t>
            </a:r>
          </a:p>
        </p:txBody>
      </p:sp>
      <p:sp>
        <p:nvSpPr>
          <p:cNvPr id="7" name="Rectangle: Rounded Corners 6">
            <a:extLst>
              <a:ext uri="{FF2B5EF4-FFF2-40B4-BE49-F238E27FC236}">
                <a16:creationId xmlns:a16="http://schemas.microsoft.com/office/drawing/2014/main" id="{F7F85FDD-F855-8635-6F71-A033C51F6308}"/>
              </a:ext>
            </a:extLst>
          </p:cNvPr>
          <p:cNvSpPr/>
          <p:nvPr/>
        </p:nvSpPr>
        <p:spPr>
          <a:xfrm>
            <a:off x="5733738" y="111782"/>
            <a:ext cx="5848414" cy="6637162"/>
          </a:xfrm>
          <a:prstGeom prst="round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62693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77A3A-7196-2544-FE33-372D72158D26}"/>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8000">
                <a:solidFill>
                  <a:schemeClr val="tx1">
                    <a:lumMod val="85000"/>
                    <a:lumOff val="15000"/>
                  </a:schemeClr>
                </a:solidFill>
              </a:rPr>
              <a:t>Situational crime prevention</a:t>
            </a:r>
          </a:p>
        </p:txBody>
      </p:sp>
      <p:pic>
        <p:nvPicPr>
          <p:cNvPr id="4" name="Content Placeholder 4">
            <a:extLst>
              <a:ext uri="{FF2B5EF4-FFF2-40B4-BE49-F238E27FC236}">
                <a16:creationId xmlns:a16="http://schemas.microsoft.com/office/drawing/2014/main" id="{A942F10B-283D-AF39-5D4E-C657098D76AF}"/>
              </a:ext>
            </a:extLst>
          </p:cNvPr>
          <p:cNvPicPr>
            <a:picLocks noChangeAspect="1"/>
          </p:cNvPicPr>
          <p:nvPr/>
        </p:nvPicPr>
        <p:blipFill rotWithShape="1">
          <a:blip r:embed="rId3"/>
          <a:srcRect l="12716" r="12715" b="-1"/>
          <a:stretch/>
        </p:blipFill>
        <p:spPr>
          <a:xfrm>
            <a:off x="633999" y="640081"/>
            <a:ext cx="5462001" cy="5054156"/>
          </a:xfrm>
          <a:prstGeom prst="rect">
            <a:avLst/>
          </a:prstGeom>
        </p:spPr>
      </p:pic>
    </p:spTree>
    <p:extLst>
      <p:ext uri="{BB962C8B-B14F-4D97-AF65-F5344CB8AC3E}">
        <p14:creationId xmlns:p14="http://schemas.microsoft.com/office/powerpoint/2010/main" val="340589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AF3AA-AEE6-4574-A461-8F82B464FA9B}"/>
              </a:ext>
            </a:extLst>
          </p:cNvPr>
          <p:cNvSpPr>
            <a:spLocks noGrp="1"/>
          </p:cNvSpPr>
          <p:nvPr>
            <p:ph type="title"/>
          </p:nvPr>
        </p:nvSpPr>
        <p:spPr>
          <a:xfrm>
            <a:off x="841248" y="334644"/>
            <a:ext cx="10509504" cy="1076914"/>
          </a:xfrm>
        </p:spPr>
        <p:txBody>
          <a:bodyPr anchor="ctr">
            <a:normAutofit/>
          </a:bodyPr>
          <a:lstStyle/>
          <a:p>
            <a:r>
              <a:rPr lang="en-GB" sz="4000">
                <a:cs typeface="Calibri Light"/>
              </a:rPr>
              <a:t>Situational crime prevention</a:t>
            </a:r>
            <a:endParaRPr lang="en-GB" sz="4000"/>
          </a:p>
        </p:txBody>
      </p:sp>
      <p:graphicFrame>
        <p:nvGraphicFramePr>
          <p:cNvPr id="5" name="Content Placeholder 2">
            <a:extLst>
              <a:ext uri="{FF2B5EF4-FFF2-40B4-BE49-F238E27FC236}">
                <a16:creationId xmlns:a16="http://schemas.microsoft.com/office/drawing/2014/main" id="{3777CE65-FBBC-420A-9894-10969C487FDE}"/>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6685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5">
            <a:extLst>
              <a:ext uri="{FF2B5EF4-FFF2-40B4-BE49-F238E27FC236}">
                <a16:creationId xmlns:a16="http://schemas.microsoft.com/office/drawing/2014/main" id="{497B5CA8-DDB1-4D07-A462-B69492BB4F68}"/>
              </a:ext>
            </a:extLst>
          </p:cNvPr>
          <p:cNvGraphicFramePr>
            <a:graphicFrameLocks noGrp="1"/>
          </p:cNvGraphicFramePr>
          <p:nvPr/>
        </p:nvGraphicFramePr>
        <p:xfrm>
          <a:off x="5443462" y="573651"/>
          <a:ext cx="4443413"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 name="TextBox 42">
            <a:extLst>
              <a:ext uri="{FF2B5EF4-FFF2-40B4-BE49-F238E27FC236}">
                <a16:creationId xmlns:a16="http://schemas.microsoft.com/office/drawing/2014/main" id="{0002AA57-5EFD-4680-AFA8-26BEFCA8E7A3}"/>
              </a:ext>
            </a:extLst>
          </p:cNvPr>
          <p:cNvSpPr txBox="1"/>
          <p:nvPr/>
        </p:nvSpPr>
        <p:spPr>
          <a:xfrm>
            <a:off x="1869955" y="357615"/>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cap="all">
                <a:latin typeface="Century Gothic"/>
              </a:rPr>
              <a:t>RATIONAL CHOICE AND </a:t>
            </a:r>
            <a:r>
              <a:rPr lang="en-GB" sz="2000" b="1">
                <a:latin typeface="Century Gothic"/>
              </a:rPr>
              <a:t>​</a:t>
            </a:r>
            <a:br>
              <a:rPr lang="en-GB" sz="2000" b="1" dirty="0">
                <a:latin typeface="Century Gothic"/>
              </a:rPr>
            </a:br>
            <a:r>
              <a:rPr lang="en-GB" sz="2000" b="1" cap="all">
                <a:latin typeface="Century Gothic"/>
              </a:rPr>
              <a:t>CRIME REDUCTION</a:t>
            </a:r>
            <a:endParaRPr lang="en-GB" sz="2000" b="1"/>
          </a:p>
        </p:txBody>
      </p:sp>
      <p:sp>
        <p:nvSpPr>
          <p:cNvPr id="17" name="TextBox 16">
            <a:extLst>
              <a:ext uri="{FF2B5EF4-FFF2-40B4-BE49-F238E27FC236}">
                <a16:creationId xmlns:a16="http://schemas.microsoft.com/office/drawing/2014/main" id="{2E53101F-8BFC-47C6-AF25-CB2380D4A4B7}"/>
              </a:ext>
            </a:extLst>
          </p:cNvPr>
          <p:cNvSpPr txBox="1"/>
          <p:nvPr/>
        </p:nvSpPr>
        <p:spPr>
          <a:xfrm>
            <a:off x="933525" y="2894477"/>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Thinking about Rational Choice Theory, consider crime prevention strategies that you could implement to help reduce crime. </a:t>
            </a:r>
          </a:p>
          <a:p>
            <a:endParaRPr lang="en-GB" dirty="0"/>
          </a:p>
          <a:p>
            <a:r>
              <a:rPr lang="en-GB" dirty="0"/>
              <a:t>Make a note of a few suggestions. </a:t>
            </a:r>
          </a:p>
        </p:txBody>
      </p:sp>
    </p:spTree>
    <p:extLst>
      <p:ext uri="{BB962C8B-B14F-4D97-AF65-F5344CB8AC3E}">
        <p14:creationId xmlns:p14="http://schemas.microsoft.com/office/powerpoint/2010/main" val="14306308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99DB-1C4A-4BEE-951A-97C6024E6CDD}"/>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5600">
                <a:solidFill>
                  <a:schemeClr val="tx1">
                    <a:lumMod val="85000"/>
                    <a:lumOff val="15000"/>
                  </a:schemeClr>
                </a:solidFill>
              </a:rPr>
              <a:t>Situational crime prevention - SWANSEA</a:t>
            </a:r>
          </a:p>
        </p:txBody>
      </p:sp>
      <p:pic>
        <p:nvPicPr>
          <p:cNvPr id="4" name="Picture 4">
            <a:hlinkClick r:id="" action="ppaction://media"/>
            <a:extLst>
              <a:ext uri="{FF2B5EF4-FFF2-40B4-BE49-F238E27FC236}">
                <a16:creationId xmlns:a16="http://schemas.microsoft.com/office/drawing/2014/main" id="{C4F6495C-F856-4718-9163-02505F9A1CC5}"/>
              </a:ext>
            </a:extLst>
          </p:cNvPr>
          <p:cNvPicPr>
            <a:picLocks noGrp="1" noRot="1" noChangeAspect="1"/>
          </p:cNvPicPr>
          <p:nvPr>
            <p:ph idx="1"/>
            <a:videoFile r:link="rId1"/>
          </p:nvPr>
        </p:nvPicPr>
        <p:blipFill>
          <a:blip r:embed="rId3"/>
          <a:stretch>
            <a:fillRect/>
          </a:stretch>
        </p:blipFill>
        <p:spPr>
          <a:xfrm>
            <a:off x="720725" y="1271588"/>
            <a:ext cx="6738938" cy="3790950"/>
          </a:xfrm>
          <a:prstGeom prst="rect">
            <a:avLst/>
          </a:prstGeom>
        </p:spPr>
      </p:pic>
    </p:spTree>
    <p:extLst>
      <p:ext uri="{BB962C8B-B14F-4D97-AF65-F5344CB8AC3E}">
        <p14:creationId xmlns:p14="http://schemas.microsoft.com/office/powerpoint/2010/main" val="5055904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8B5B2-55ED-4914-9C73-1FCE71584B72}"/>
              </a:ext>
            </a:extLst>
          </p:cNvPr>
          <p:cNvSpPr>
            <a:spLocks noGrp="1"/>
          </p:cNvSpPr>
          <p:nvPr>
            <p:ph type="title"/>
          </p:nvPr>
        </p:nvSpPr>
        <p:spPr>
          <a:xfrm>
            <a:off x="5181601" y="634946"/>
            <a:ext cx="6368142" cy="1450757"/>
          </a:xfrm>
        </p:spPr>
        <p:txBody>
          <a:bodyPr>
            <a:normAutofit fontScale="90000"/>
          </a:bodyPr>
          <a:lstStyle/>
          <a:p>
            <a:r>
              <a:rPr lang="en-GB" sz="5000">
                <a:cs typeface="Calibri Light"/>
              </a:rPr>
              <a:t>Situational crime prevention- SWANSEA</a:t>
            </a:r>
            <a:endParaRPr lang="en-GB" sz="5000"/>
          </a:p>
        </p:txBody>
      </p:sp>
      <p:sp>
        <p:nvSpPr>
          <p:cNvPr id="3" name="Content Placeholder 2">
            <a:extLst>
              <a:ext uri="{FF2B5EF4-FFF2-40B4-BE49-F238E27FC236}">
                <a16:creationId xmlns:a16="http://schemas.microsoft.com/office/drawing/2014/main" id="{CF7639A4-CE1C-4F19-A6E6-B5B879F21496}"/>
              </a:ext>
            </a:extLst>
          </p:cNvPr>
          <p:cNvSpPr>
            <a:spLocks noGrp="1"/>
          </p:cNvSpPr>
          <p:nvPr>
            <p:ph idx="1"/>
          </p:nvPr>
        </p:nvSpPr>
        <p:spPr>
          <a:xfrm>
            <a:off x="5181601" y="2198913"/>
            <a:ext cx="6368142" cy="4328885"/>
          </a:xfrm>
        </p:spPr>
        <p:txBody>
          <a:bodyPr vert="horz" lIns="91440" tIns="45720" rIns="91440" bIns="45720" rtlCol="0">
            <a:normAutofit/>
          </a:bodyPr>
          <a:lstStyle/>
          <a:p>
            <a:pPr>
              <a:buNone/>
            </a:pPr>
            <a:r>
              <a:rPr lang="en-GB" sz="1400" b="1" dirty="0"/>
              <a:t>Services provided by Safer Swansea</a:t>
            </a:r>
            <a:endParaRPr lang="en-US" sz="1400" dirty="0"/>
          </a:p>
          <a:p>
            <a:pPr>
              <a:buFont typeface="Arial"/>
              <a:buChar char="•"/>
            </a:pPr>
            <a:r>
              <a:rPr lang="en-GB" sz="1400" dirty="0">
                <a:ea typeface="+mn-lt"/>
                <a:cs typeface="+mn-lt"/>
              </a:rPr>
              <a:t>Swansea's CCTV system and mobile CCTV vehicle</a:t>
            </a:r>
            <a:endParaRPr lang="en-GB" sz="1400" dirty="0"/>
          </a:p>
          <a:p>
            <a:pPr>
              <a:buFont typeface="Arial"/>
              <a:buChar char="•"/>
            </a:pPr>
            <a:r>
              <a:rPr lang="en-GB" sz="1400" dirty="0">
                <a:ea typeface="+mn-lt"/>
                <a:cs typeface="+mn-lt"/>
              </a:rPr>
              <a:t>The Safer Swansea and Neath Port Talbot anti-social behaviour reduction team</a:t>
            </a:r>
            <a:endParaRPr lang="en-GB" sz="1400" dirty="0"/>
          </a:p>
          <a:p>
            <a:pPr>
              <a:buFont typeface="Arial"/>
              <a:buChar char="•"/>
            </a:pPr>
            <a:r>
              <a:rPr lang="en-GB" sz="1400" dirty="0">
                <a:ea typeface="+mn-lt"/>
                <a:cs typeface="+mn-lt"/>
              </a:rPr>
              <a:t>Safer Swansea's domestic abuse forum</a:t>
            </a:r>
            <a:endParaRPr lang="en-GB" sz="1400" dirty="0"/>
          </a:p>
          <a:p>
            <a:pPr>
              <a:buFont typeface="Arial"/>
              <a:buChar char="•"/>
            </a:pPr>
            <a:r>
              <a:rPr lang="en-GB" sz="1400" dirty="0">
                <a:ea typeface="+mn-lt"/>
                <a:cs typeface="+mn-lt"/>
              </a:rPr>
              <a:t>The business crime reduction partnership and the exclusion scheme</a:t>
            </a:r>
            <a:endParaRPr lang="en-GB" sz="1400" dirty="0"/>
          </a:p>
          <a:p>
            <a:pPr>
              <a:buFont typeface="Arial"/>
              <a:buChar char="•"/>
            </a:pPr>
            <a:r>
              <a:rPr lang="en-GB" sz="1400" dirty="0">
                <a:ea typeface="+mn-lt"/>
                <a:cs typeface="+mn-lt"/>
              </a:rPr>
              <a:t>Drugs enforcement action in partnership with police using our drug itemiser machines</a:t>
            </a:r>
            <a:endParaRPr lang="en-GB" sz="1400" dirty="0"/>
          </a:p>
          <a:p>
            <a:pPr>
              <a:buFont typeface="Arial"/>
              <a:buChar char="•"/>
            </a:pPr>
            <a:r>
              <a:rPr lang="en-GB" sz="1400" dirty="0">
                <a:ea typeface="+mn-lt"/>
                <a:cs typeface="+mn-lt"/>
              </a:rPr>
              <a:t>Developing crime reduction projects to reduce crime and vulnerability to crime</a:t>
            </a:r>
            <a:endParaRPr lang="en-GB" sz="1400" dirty="0"/>
          </a:p>
          <a:p>
            <a:pPr>
              <a:buFont typeface="Arial"/>
              <a:buChar char="•"/>
            </a:pPr>
            <a:r>
              <a:rPr lang="en-GB" sz="1400" dirty="0">
                <a:ea typeface="+mn-lt"/>
                <a:cs typeface="+mn-lt"/>
              </a:rPr>
              <a:t>Providing reassurance and crime prevention advice to the public through a variety of communication methods</a:t>
            </a:r>
            <a:endParaRPr lang="en-GB" sz="1400" dirty="0"/>
          </a:p>
          <a:p>
            <a:pPr>
              <a:buFont typeface="Arial"/>
              <a:buChar char="•"/>
            </a:pPr>
            <a:r>
              <a:rPr lang="en-GB" sz="1400" dirty="0">
                <a:ea typeface="+mn-lt"/>
                <a:cs typeface="+mn-lt"/>
              </a:rPr>
              <a:t>Actively engaging with communities face to face to provide reassurance and to address community safety issues people raise through the Partnership and Communities Together (PACT) process</a:t>
            </a:r>
            <a:endParaRPr lang="en-GB" sz="1400" dirty="0"/>
          </a:p>
          <a:p>
            <a:pPr>
              <a:buFont typeface="Arial"/>
              <a:buChar char="•"/>
            </a:pPr>
            <a:r>
              <a:rPr lang="en-GB" sz="1400" dirty="0">
                <a:ea typeface="+mn-lt"/>
                <a:cs typeface="+mn-lt"/>
              </a:rPr>
              <a:t>The city centre's pick up and drop off point serving the night-time economy</a:t>
            </a:r>
            <a:endParaRPr lang="en-GB" sz="1400" dirty="0"/>
          </a:p>
          <a:p>
            <a:pPr marL="0" indent="0">
              <a:buNone/>
            </a:pPr>
            <a:endParaRPr lang="en-GB" sz="1100" dirty="0">
              <a:cs typeface="Calibri" panose="020F0502020204030204"/>
            </a:endParaRPr>
          </a:p>
        </p:txBody>
      </p:sp>
      <p:pic>
        <p:nvPicPr>
          <p:cNvPr id="5" name="Picture 4" descr="Padlock on computer motherboard">
            <a:extLst>
              <a:ext uri="{FF2B5EF4-FFF2-40B4-BE49-F238E27FC236}">
                <a16:creationId xmlns:a16="http://schemas.microsoft.com/office/drawing/2014/main" id="{3B29DAFA-5833-49C7-612D-C93AFB0F1651}"/>
              </a:ext>
            </a:extLst>
          </p:cNvPr>
          <p:cNvPicPr>
            <a:picLocks noChangeAspect="1"/>
          </p:cNvPicPr>
          <p:nvPr/>
        </p:nvPicPr>
        <p:blipFill rotWithShape="1">
          <a:blip r:embed="rId3"/>
          <a:srcRect l="15712" r="39067" b="1"/>
          <a:stretch/>
        </p:blipFill>
        <p:spPr>
          <a:xfrm>
            <a:off x="20" y="-12128"/>
            <a:ext cx="4654276" cy="6870127"/>
          </a:xfrm>
          <a:prstGeom prst="rect">
            <a:avLst/>
          </a:prstGeom>
        </p:spPr>
      </p:pic>
    </p:spTree>
    <p:extLst>
      <p:ext uri="{BB962C8B-B14F-4D97-AF65-F5344CB8AC3E}">
        <p14:creationId xmlns:p14="http://schemas.microsoft.com/office/powerpoint/2010/main" val="12255286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introduction to positivism</a:t>
            </a:r>
          </a:p>
        </p:txBody>
      </p:sp>
      <p:sp>
        <p:nvSpPr>
          <p:cNvPr id="3" name="Content Placeholder 2"/>
          <p:cNvSpPr>
            <a:spLocks noGrp="1"/>
          </p:cNvSpPr>
          <p:nvPr>
            <p:ph idx="1"/>
          </p:nvPr>
        </p:nvSpPr>
        <p:spPr>
          <a:xfrm>
            <a:off x="4639733" y="2099734"/>
            <a:ext cx="6515947" cy="4023360"/>
          </a:xfrm>
        </p:spPr>
        <p:txBody>
          <a:bodyPr>
            <a:normAutofit fontScale="92500" lnSpcReduction="10000"/>
          </a:bodyPr>
          <a:lstStyle/>
          <a:p>
            <a:pPr marL="0" indent="0">
              <a:buNone/>
            </a:pPr>
            <a:r>
              <a:rPr lang="en-GB" sz="2800" i="1" dirty="0">
                <a:latin typeface="Arial" panose="020B0604020202020204" pitchFamily="34" charset="0"/>
                <a:cs typeface="Arial" panose="020B0604020202020204" pitchFamily="34" charset="0"/>
              </a:rPr>
              <a:t>Positivism challenged the classicist idea that crime was a result of a rational calculation </a:t>
            </a:r>
          </a:p>
          <a:p>
            <a:pPr marL="0" indent="0">
              <a:buNone/>
            </a:pPr>
            <a:r>
              <a:rPr lang="en-GB" sz="2800" u="sng" dirty="0">
                <a:latin typeface="Arial" panose="020B0604020202020204" pitchFamily="34" charset="0"/>
                <a:cs typeface="Arial" panose="020B0604020202020204" pitchFamily="34" charset="0"/>
              </a:rPr>
              <a:t>Key features of positivism include:</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Focus on the offender </a:t>
            </a:r>
            <a:r>
              <a:rPr lang="en-GB" sz="2800" dirty="0">
                <a:latin typeface="Arial" panose="020B0604020202020204" pitchFamily="34" charset="0"/>
                <a:cs typeface="Arial" panose="020B0604020202020204" pitchFamily="34" charset="0"/>
              </a:rPr>
              <a:t>(rather than the crime that had been committed)</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Crime was viewed as an act which breached society’s consensual values</a:t>
            </a:r>
            <a:r>
              <a:rPr lang="en-GB" sz="2800" dirty="0">
                <a:latin typeface="Arial" panose="020B0604020202020204" pitchFamily="34" charset="0"/>
                <a:cs typeface="Arial" panose="020B0604020202020204" pitchFamily="34" charset="0"/>
              </a:rPr>
              <a:t>: the criminal is someone who failed to adhere to these standards of behaviour</a:t>
            </a:r>
          </a:p>
          <a:p>
            <a:pPr marL="0" indent="0">
              <a:buNone/>
            </a:pPr>
            <a:endParaRPr lang="en-GB" dirty="0"/>
          </a:p>
        </p:txBody>
      </p:sp>
      <p:pic>
        <p:nvPicPr>
          <p:cNvPr id="4" name="Picture 3"/>
          <p:cNvPicPr>
            <a:picLocks noChangeAspect="1"/>
          </p:cNvPicPr>
          <p:nvPr/>
        </p:nvPicPr>
        <p:blipFill rotWithShape="1">
          <a:blip r:embed="rId3"/>
          <a:srcRect l="22725" r="22976"/>
          <a:stretch/>
        </p:blipFill>
        <p:spPr>
          <a:xfrm>
            <a:off x="1092592" y="1916318"/>
            <a:ext cx="3062677" cy="3471012"/>
          </a:xfrm>
          <a:prstGeom prst="rect">
            <a:avLst/>
          </a:prstGeom>
        </p:spPr>
      </p:pic>
    </p:spTree>
    <p:extLst>
      <p:ext uri="{BB962C8B-B14F-4D97-AF65-F5344CB8AC3E}">
        <p14:creationId xmlns:p14="http://schemas.microsoft.com/office/powerpoint/2010/main" val="2705869528"/>
      </p:ext>
    </p:extLst>
  </p:cSld>
  <p:clrMapOvr>
    <a:masterClrMapping/>
  </p:clrMapOvr>
  <mc:AlternateContent xmlns:mc="http://schemas.openxmlformats.org/markup-compatibility/2006" xmlns:p14="http://schemas.microsoft.com/office/powerpoint/2010/main">
    <mc:Choice Requires="p14">
      <p:transition spd="slow" p14:dur="2000" advTm="83007"/>
    </mc:Choice>
    <mc:Fallback xmlns="">
      <p:transition spd="slow" advTm="8300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a:t>THINKPOINT QUESTIONS </a:t>
            </a:r>
            <a:br>
              <a:rPr lang="en-GB" sz="3300"/>
            </a:br>
            <a:r>
              <a:rPr lang="en-GB" sz="3300"/>
              <a:t>(Try to answer without looking at your notes)</a:t>
            </a:r>
          </a:p>
        </p:txBody>
      </p:sp>
      <p:graphicFrame>
        <p:nvGraphicFramePr>
          <p:cNvPr id="5" name="Content Placeholder 2">
            <a:extLst>
              <a:ext uri="{FF2B5EF4-FFF2-40B4-BE49-F238E27FC236}">
                <a16:creationId xmlns:a16="http://schemas.microsoft.com/office/drawing/2014/main" id="{3BC82377-D164-4CF6-8CE0-D706E5A1E92B}"/>
              </a:ext>
            </a:extLst>
          </p:cNvPr>
          <p:cNvGraphicFramePr>
            <a:graphicFrameLocks noGrp="1"/>
          </p:cNvGraphicFramePr>
          <p:nvPr>
            <p:ph idx="1"/>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366335"/>
      </p:ext>
    </p:extLst>
  </p:cSld>
  <p:clrMapOvr>
    <a:masterClrMapping/>
  </p:clrMapOvr>
  <mc:AlternateContent xmlns:mc="http://schemas.openxmlformats.org/markup-compatibility/2006" xmlns:p14="http://schemas.microsoft.com/office/powerpoint/2010/main">
    <mc:Choice Requires="p14">
      <p:transition spd="slow" p14:dur="2000" advTm="40018"/>
    </mc:Choice>
    <mc:Fallback xmlns="">
      <p:transition spd="slow" advTm="40018"/>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2514</Words>
  <Application>Microsoft Office PowerPoint</Application>
  <PresentationFormat>Widescreen</PresentationFormat>
  <Paragraphs>306</Paragraphs>
  <Slides>40</Slides>
  <Notes>36</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Abadi Extra Light</vt:lpstr>
      <vt:lpstr>Arial</vt:lpstr>
      <vt:lpstr>Calibri</vt:lpstr>
      <vt:lpstr>Calibri Light</vt:lpstr>
      <vt:lpstr>Century Gothic</vt:lpstr>
      <vt:lpstr>Wingdings</vt:lpstr>
      <vt:lpstr>Office Theme</vt:lpstr>
      <vt:lpstr>Theories of crime</vt:lpstr>
      <vt:lpstr>PowerPoint Presentation</vt:lpstr>
      <vt:lpstr>How to understand a theory</vt:lpstr>
      <vt:lpstr>Learning objectives</vt:lpstr>
      <vt:lpstr>A ‘black letter law’ approach to defining crime</vt:lpstr>
      <vt:lpstr>Theory: What is it?</vt:lpstr>
      <vt:lpstr>TASK</vt:lpstr>
      <vt:lpstr>The ‘problems’ with theory</vt:lpstr>
      <vt:lpstr>SYNTHESIS OF THEORY</vt:lpstr>
      <vt:lpstr>THEORIES IN CRIMINOLOGY…THE STARTING POINT</vt:lpstr>
      <vt:lpstr>THEORIES IN CRIMINOLOGY…</vt:lpstr>
      <vt:lpstr>The blocks of theory (Murphy, 2023)</vt:lpstr>
      <vt:lpstr>RESEARCH TASK </vt:lpstr>
      <vt:lpstr>Definition of classicism</vt:lpstr>
      <vt:lpstr>JOHN LOCKE (1632-1704)</vt:lpstr>
      <vt:lpstr>PowerPoint Presentation</vt:lpstr>
      <vt:lpstr>Jeremy Bentham</vt:lpstr>
      <vt:lpstr>PowerPoint Presentation</vt:lpstr>
      <vt:lpstr>Impact of classicism</vt:lpstr>
      <vt:lpstr>Implications of classicism</vt:lpstr>
      <vt:lpstr>Neoclassicism</vt:lpstr>
      <vt:lpstr>Modern neo-classical criminology</vt:lpstr>
      <vt:lpstr>Rational choice theory</vt:lpstr>
      <vt:lpstr>Rational choice theory</vt:lpstr>
      <vt:lpstr>Rational choice theory</vt:lpstr>
      <vt:lpstr>Rational choice theory</vt:lpstr>
      <vt:lpstr>Routine activity theory</vt:lpstr>
      <vt:lpstr>PowerPoint Presentation</vt:lpstr>
      <vt:lpstr>Routine activities theory </vt:lpstr>
      <vt:lpstr>Routine activities theory </vt:lpstr>
      <vt:lpstr>Routine activities theory </vt:lpstr>
      <vt:lpstr>Routine activities theory</vt:lpstr>
      <vt:lpstr>TASK</vt:lpstr>
      <vt:lpstr>Situational crime prevention</vt:lpstr>
      <vt:lpstr>Situational crime prevention</vt:lpstr>
      <vt:lpstr>PowerPoint Presentation</vt:lpstr>
      <vt:lpstr>Situational crime prevention - SWANSEA</vt:lpstr>
      <vt:lpstr>Situational crime prevention- SWANSEA</vt:lpstr>
      <vt:lpstr>An introduction to positivism</vt:lpstr>
      <vt:lpstr>THINKPOINT QUESTIONS  (Try to answer without looking at your notes)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crime</dc:title>
  <dc:creator>Laura Knight</dc:creator>
  <cp:lastModifiedBy>Laura Knight</cp:lastModifiedBy>
  <cp:revision>40</cp:revision>
  <cp:lastPrinted>2018-08-16T10:37:19Z</cp:lastPrinted>
  <dcterms:created xsi:type="dcterms:W3CDTF">2018-08-07T12:42:39Z</dcterms:created>
  <dcterms:modified xsi:type="dcterms:W3CDTF">2024-02-04T13:29:13Z</dcterms:modified>
</cp:coreProperties>
</file>