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82" r:id="rId2"/>
    <p:sldId id="300" r:id="rId3"/>
    <p:sldId id="281" r:id="rId4"/>
    <p:sldId id="370" r:id="rId5"/>
    <p:sldId id="286" r:id="rId6"/>
    <p:sldId id="365" r:id="rId7"/>
    <p:sldId id="280" r:id="rId8"/>
    <p:sldId id="276" r:id="rId9"/>
    <p:sldId id="368" r:id="rId10"/>
    <p:sldId id="309" r:id="rId11"/>
    <p:sldId id="310" r:id="rId12"/>
    <p:sldId id="371" r:id="rId13"/>
    <p:sldId id="372" r:id="rId14"/>
    <p:sldId id="373" r:id="rId15"/>
    <p:sldId id="317" r:id="rId16"/>
    <p:sldId id="354" r:id="rId17"/>
    <p:sldId id="355" r:id="rId18"/>
    <p:sldId id="356" r:id="rId19"/>
    <p:sldId id="325" r:id="rId20"/>
    <p:sldId id="326" r:id="rId21"/>
    <p:sldId id="357" r:id="rId22"/>
    <p:sldId id="378" r:id="rId23"/>
    <p:sldId id="379" r:id="rId24"/>
    <p:sldId id="380" r:id="rId25"/>
    <p:sldId id="353" r:id="rId26"/>
    <p:sldId id="381" r:id="rId27"/>
    <p:sldId id="358" r:id="rId28"/>
    <p:sldId id="334" r:id="rId29"/>
    <p:sldId id="359" r:id="rId30"/>
    <p:sldId id="367" r:id="rId31"/>
    <p:sldId id="363" r:id="rId32"/>
    <p:sldId id="376" r:id="rId33"/>
    <p:sldId id="375" r:id="rId34"/>
    <p:sldId id="37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10" d="100"/>
          <a:sy n="110" d="100"/>
        </p:scale>
        <p:origin x="153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2400" b="1" dirty="0">
              <a:solidFill>
                <a:schemeClr val="tx1"/>
              </a:solidFill>
            </a:rPr>
            <a:t>Attention:</a:t>
          </a:r>
          <a:br>
            <a:rPr lang="en-US" sz="2400" dirty="0">
              <a:solidFill>
                <a:schemeClr val="tx1"/>
              </a:solidFill>
            </a:rPr>
          </a:br>
          <a:r>
            <a:rPr lang="en-US" sz="2400" dirty="0">
              <a:solidFill>
                <a:schemeClr val="tx1"/>
              </a:solidFill>
            </a:rPr>
            <a:t>Selection and filtering of stimuli</a:t>
          </a:r>
        </a:p>
      </dgm:t>
    </dgm:pt>
    <dgm:pt modelId="{05BA1A00-C8C6-4938-A871-BE84798C1589}" type="parTrans" cxnId="{A84D800B-F4C2-43E1-9FF8-C2CC768A8092}">
      <dgm:prSet/>
      <dgm:spPr/>
      <dgm:t>
        <a:bodyPr/>
        <a:lstStyle/>
        <a:p>
          <a:endParaRPr lang="en-US" sz="4400">
            <a:solidFill>
              <a:schemeClr val="tx1"/>
            </a:solidFill>
          </a:endParaRPr>
        </a:p>
      </dgm:t>
    </dgm:pt>
    <dgm:pt modelId="{63070E0A-8DA9-4087-A170-93B10E261E77}" type="sibTrans" cxnId="{A84D800B-F4C2-43E1-9FF8-C2CC768A8092}">
      <dgm:prSet/>
      <dgm:spPr/>
      <dgm:t>
        <a:bodyPr/>
        <a:lstStyle/>
        <a:p>
          <a:endParaRPr lang="en-US" sz="4400">
            <a:solidFill>
              <a:schemeClr val="tx1"/>
            </a:solidFill>
          </a:endParaRPr>
        </a:p>
      </dgm:t>
    </dgm:pt>
    <dgm:pt modelId="{3FDC95A1-7F18-4233-AF47-4AC163943F64}">
      <dgm:prSet phldrT="[Text]" custT="1"/>
      <dgm:spPr/>
      <dgm:t>
        <a:bodyPr/>
        <a:lstStyle/>
        <a:p>
          <a:r>
            <a:rPr lang="en-US" sz="2400" b="1" dirty="0">
              <a:solidFill>
                <a:schemeClr val="tx1"/>
              </a:solidFill>
            </a:rPr>
            <a:t>Perception:</a:t>
          </a:r>
          <a:br>
            <a:rPr lang="en-US" sz="2400" dirty="0">
              <a:solidFill>
                <a:schemeClr val="tx1"/>
              </a:solidFill>
            </a:rPr>
          </a:br>
          <a:r>
            <a:rPr lang="en-US" sz="2400" dirty="0" err="1">
              <a:solidFill>
                <a:schemeClr val="tx1"/>
              </a:solidFill>
            </a:rPr>
            <a:t>Organisation</a:t>
          </a:r>
          <a:r>
            <a:rPr lang="en-US" sz="2400" dirty="0">
              <a:solidFill>
                <a:schemeClr val="tx1"/>
              </a:solidFill>
            </a:rPr>
            <a:t> and assignment of meaning</a:t>
          </a:r>
        </a:p>
      </dgm:t>
    </dgm:pt>
    <dgm:pt modelId="{83030158-FE3A-4AD1-A2DC-FB23DE336FB3}" type="parTrans" cxnId="{048FF878-2466-4103-8079-1BC54046FDD6}">
      <dgm:prSet/>
      <dgm:spPr/>
      <dgm:t>
        <a:bodyPr/>
        <a:lstStyle/>
        <a:p>
          <a:endParaRPr lang="en-US" sz="4400">
            <a:solidFill>
              <a:schemeClr val="tx1"/>
            </a:solidFill>
          </a:endParaRPr>
        </a:p>
      </dgm:t>
    </dgm:pt>
    <dgm:pt modelId="{B9CA7976-5601-4D69-ADBD-89B423CE2BC8}" type="sibTrans" cxnId="{048FF878-2466-4103-8079-1BC54046FDD6}">
      <dgm:prSet/>
      <dgm:spPr/>
      <dgm:t>
        <a:bodyPr/>
        <a:lstStyle/>
        <a:p>
          <a:endParaRPr lang="en-US" sz="4400">
            <a:solidFill>
              <a:schemeClr val="tx1"/>
            </a:solidFill>
          </a:endParaRPr>
        </a:p>
      </dgm:t>
    </dgm:pt>
    <dgm:pt modelId="{EDA131D3-5089-4FF5-86F5-D3B51F51AD57}">
      <dgm:prSet phldrT="[Text]" custT="1"/>
      <dgm:spPr/>
      <dgm:t>
        <a:bodyPr/>
        <a:lstStyle/>
        <a:p>
          <a:r>
            <a:rPr lang="en-US" sz="2400" b="1" dirty="0">
              <a:solidFill>
                <a:schemeClr val="tx1"/>
              </a:solidFill>
            </a:rPr>
            <a:t>Judgement:</a:t>
          </a:r>
          <a:br>
            <a:rPr lang="en-US" sz="2400" dirty="0">
              <a:solidFill>
                <a:schemeClr val="tx1"/>
              </a:solidFill>
            </a:rPr>
          </a:br>
          <a:r>
            <a:rPr lang="en-US" sz="2400" dirty="0">
              <a:solidFill>
                <a:schemeClr val="tx1"/>
              </a:solidFill>
            </a:rPr>
            <a:t>Assessment and selection of options</a:t>
          </a:r>
        </a:p>
      </dgm:t>
    </dgm:pt>
    <dgm:pt modelId="{AD492022-B487-4706-80F6-A4E9B78FD711}" type="parTrans" cxnId="{840E307E-C710-4257-8AC3-903D17218BA8}">
      <dgm:prSet/>
      <dgm:spPr/>
      <dgm:t>
        <a:bodyPr/>
        <a:lstStyle/>
        <a:p>
          <a:endParaRPr lang="en-US" sz="4400">
            <a:solidFill>
              <a:schemeClr val="tx1"/>
            </a:solidFill>
          </a:endParaRPr>
        </a:p>
      </dgm:t>
    </dgm:pt>
    <dgm:pt modelId="{D8C02C67-AFB3-474B-91C9-41473B436F6F}" type="sibTrans" cxnId="{840E307E-C710-4257-8AC3-903D17218BA8}">
      <dgm:prSet/>
      <dgm:spPr/>
      <dgm:t>
        <a:bodyPr/>
        <a:lstStyle/>
        <a:p>
          <a:endParaRPr lang="en-US" sz="4400">
            <a:solidFill>
              <a:schemeClr val="tx1"/>
            </a:solidFill>
          </a:endParaRPr>
        </a:p>
      </dgm:t>
    </dgm:pt>
    <dgm:pt modelId="{1A237C43-4F86-4E86-85AE-E0610B3295C1}">
      <dgm:prSet phldrT="[Text]" custT="1"/>
      <dgm:spPr/>
      <dgm:t>
        <a:bodyPr/>
        <a:lstStyle/>
        <a:p>
          <a:r>
            <a:rPr lang="en-US" sz="2400" b="1" dirty="0" err="1">
              <a:solidFill>
                <a:schemeClr val="tx1"/>
              </a:solidFill>
            </a:rPr>
            <a:t>Behaviour</a:t>
          </a:r>
          <a:r>
            <a:rPr lang="en-US" sz="2400" b="1" dirty="0">
              <a:solidFill>
                <a:schemeClr val="tx1"/>
              </a:solidFill>
            </a:rPr>
            <a:t>:</a:t>
          </a:r>
          <a:br>
            <a:rPr lang="en-US" sz="2400" dirty="0">
              <a:solidFill>
                <a:schemeClr val="tx1"/>
              </a:solidFill>
            </a:rPr>
          </a:br>
          <a:r>
            <a:rPr lang="en-US" sz="2400" dirty="0">
              <a:solidFill>
                <a:schemeClr val="tx1"/>
              </a:solidFill>
            </a:rPr>
            <a:t>Response (or lack of)</a:t>
          </a:r>
        </a:p>
      </dgm:t>
    </dgm:pt>
    <dgm:pt modelId="{2F64DA4E-5422-45B0-B8E4-7EA0A33995AF}" type="parTrans" cxnId="{F97CE1D6-6C90-4716-8B73-6430A20FE477}">
      <dgm:prSet/>
      <dgm:spPr/>
      <dgm:t>
        <a:bodyPr/>
        <a:lstStyle/>
        <a:p>
          <a:endParaRPr lang="en-US" sz="4400">
            <a:solidFill>
              <a:schemeClr val="tx1"/>
            </a:solidFill>
          </a:endParaRPr>
        </a:p>
      </dgm:t>
    </dgm:pt>
    <dgm:pt modelId="{39813A4B-4B94-4D46-88A0-B9D570CE4602}" type="sibTrans" cxnId="{F97CE1D6-6C90-4716-8B73-6430A20FE477}">
      <dgm:prSet/>
      <dgm:spPr/>
      <dgm:t>
        <a:bodyPr/>
        <a:lstStyle/>
        <a:p>
          <a:endParaRPr lang="en-US" sz="4400">
            <a:solidFill>
              <a:schemeClr val="tx1"/>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custLinFactY="-96986" custLinFactNeighborX="13126" custLinFactNeighborY="-100000"/>
      <dgm:spPr/>
    </dgm:pt>
    <dgm:pt modelId="{42CF3CFA-1EB2-4D7A-BABC-ED596E47DFCC}" type="pres">
      <dgm:prSet presAssocID="{CDE31C5F-9158-432C-9D23-48FF9713585F}" presName="txNode" presStyleLbl="fgAcc1" presStyleIdx="0" presStyleCnt="4" custScaleX="132388" custScaleY="448733" custLinFactNeighborX="-10082" custLinFactNeighborY="89029">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custLinFactY="-96986" custLinFactNeighborX="10861" custLinFactNeighborY="-100000"/>
      <dgm:spPr/>
    </dgm:pt>
    <dgm:pt modelId="{C6F335A7-A39B-41B3-AE77-7A2E37DA40FA}" type="pres">
      <dgm:prSet presAssocID="{3FDC95A1-7F18-4233-AF47-4AC163943F64}" presName="txNode" presStyleLbl="fgAcc1" presStyleIdx="1" presStyleCnt="4" custScaleX="170108" custScaleY="436627" custLinFactNeighborX="-2769" custLinFactNeighborY="75548">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custLinFactY="-96986" custLinFactNeighborX="12090" custLinFactNeighborY="-100000"/>
      <dgm:spPr/>
    </dgm:pt>
    <dgm:pt modelId="{309084F7-6CEF-4518-82D4-ED4F9162A845}" type="pres">
      <dgm:prSet presAssocID="{EDA131D3-5089-4FF5-86F5-D3B51F51AD57}" presName="txNode" presStyleLbl="fgAcc1" presStyleIdx="2" presStyleCnt="4" custScaleX="153788" custScaleY="412290" custLinFactNeighborX="533" custLinFactNeighborY="68461">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custLinFactY="-96986" custLinFactNeighborX="11418" custLinFactNeighborY="-100000"/>
      <dgm:spPr/>
    </dgm:pt>
    <dgm:pt modelId="{14BB1BF4-16DB-4FDE-BC96-B46A30D588C4}" type="pres">
      <dgm:prSet presAssocID="{1A237C43-4F86-4E86-85AE-E0610B3295C1}" presName="txNode" presStyleLbl="fgAcc1" presStyleIdx="3" presStyleCnt="4" custScaleX="137212" custScaleY="394584" custLinFactNeighborX="108" custLinFactNeighborY="63556">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5CD66E-B171-4380-B972-D3A2C71E28DE}" type="doc">
      <dgm:prSet loTypeId="urn:microsoft.com/office/officeart/2005/8/layout/pyramid1" loCatId="pyramid" qsTypeId="urn:microsoft.com/office/officeart/2005/8/quickstyle/simple1" qsCatId="simple" csTypeId="urn:microsoft.com/office/officeart/2005/8/colors/accent1_2" csCatId="accent1" phldr="1"/>
      <dgm:spPr/>
    </dgm:pt>
    <dgm:pt modelId="{F67DE835-F428-430E-939F-3F511937527D}">
      <dgm:prSet phldrT="[Text]" custT="1"/>
      <dgm:spPr/>
      <dgm:t>
        <a:bodyPr/>
        <a:lstStyle/>
        <a:p>
          <a:r>
            <a:rPr lang="en-GB" sz="4000" dirty="0">
              <a:solidFill>
                <a:schemeClr val="tx1"/>
              </a:solidFill>
            </a:rPr>
            <a:t>Words</a:t>
          </a:r>
          <a:r>
            <a:rPr lang="en-GB" sz="4000" dirty="0">
              <a:solidFill>
                <a:schemeClr val="bg1"/>
              </a:solidFill>
            </a:rPr>
            <a:t> </a:t>
          </a:r>
        </a:p>
        <a:p>
          <a:r>
            <a:rPr lang="en-GB" sz="4000" dirty="0">
              <a:solidFill>
                <a:schemeClr val="bg1"/>
              </a:solidFill>
            </a:rPr>
            <a:t>7%</a:t>
          </a:r>
        </a:p>
      </dgm:t>
    </dgm:pt>
    <dgm:pt modelId="{82323588-905A-4975-8BAD-4319A193F6A0}" type="parTrans" cxnId="{328A990B-3E26-4F47-B42F-ABFD073C5F74}">
      <dgm:prSet/>
      <dgm:spPr/>
      <dgm:t>
        <a:bodyPr/>
        <a:lstStyle/>
        <a:p>
          <a:endParaRPr lang="en-GB">
            <a:solidFill>
              <a:schemeClr val="bg1"/>
            </a:solidFill>
          </a:endParaRPr>
        </a:p>
      </dgm:t>
    </dgm:pt>
    <dgm:pt modelId="{4C40A766-1358-4B0D-988D-8226220510FD}" type="sibTrans" cxnId="{328A990B-3E26-4F47-B42F-ABFD073C5F74}">
      <dgm:prSet/>
      <dgm:spPr/>
      <dgm:t>
        <a:bodyPr/>
        <a:lstStyle/>
        <a:p>
          <a:endParaRPr lang="en-GB">
            <a:solidFill>
              <a:schemeClr val="bg1"/>
            </a:solidFill>
          </a:endParaRPr>
        </a:p>
      </dgm:t>
    </dgm:pt>
    <dgm:pt modelId="{B3F373C8-09E4-4A39-99E8-C7A9209C48A2}">
      <dgm:prSet phldrT="[Text]"/>
      <dgm:spPr/>
      <dgm:t>
        <a:bodyPr/>
        <a:lstStyle/>
        <a:p>
          <a:r>
            <a:rPr lang="en-GB" dirty="0">
              <a:solidFill>
                <a:schemeClr val="tx1"/>
              </a:solidFill>
            </a:rPr>
            <a:t>Voice</a:t>
          </a:r>
          <a:r>
            <a:rPr lang="en-GB" dirty="0">
              <a:solidFill>
                <a:schemeClr val="bg1"/>
              </a:solidFill>
            </a:rPr>
            <a:t> 38%</a:t>
          </a:r>
        </a:p>
      </dgm:t>
    </dgm:pt>
    <dgm:pt modelId="{A01FAE4F-10A7-4B60-8B36-67006F44D902}" type="parTrans" cxnId="{8EEF65FA-61A0-4999-AA45-2474BD9F8AD7}">
      <dgm:prSet/>
      <dgm:spPr/>
      <dgm:t>
        <a:bodyPr/>
        <a:lstStyle/>
        <a:p>
          <a:endParaRPr lang="en-GB">
            <a:solidFill>
              <a:schemeClr val="bg1"/>
            </a:solidFill>
          </a:endParaRPr>
        </a:p>
      </dgm:t>
    </dgm:pt>
    <dgm:pt modelId="{4C174F2B-4E57-4958-B03B-2F8F55097C82}" type="sibTrans" cxnId="{8EEF65FA-61A0-4999-AA45-2474BD9F8AD7}">
      <dgm:prSet/>
      <dgm:spPr/>
      <dgm:t>
        <a:bodyPr/>
        <a:lstStyle/>
        <a:p>
          <a:endParaRPr lang="en-GB">
            <a:solidFill>
              <a:schemeClr val="bg1"/>
            </a:solidFill>
          </a:endParaRPr>
        </a:p>
      </dgm:t>
    </dgm:pt>
    <dgm:pt modelId="{90997311-0DD4-4C05-AA6C-C4137134CE6B}">
      <dgm:prSet phldrT="[Text]"/>
      <dgm:spPr/>
      <dgm:t>
        <a:bodyPr/>
        <a:lstStyle/>
        <a:p>
          <a:r>
            <a:rPr lang="en-GB" dirty="0">
              <a:solidFill>
                <a:schemeClr val="tx1"/>
              </a:solidFill>
            </a:rPr>
            <a:t>Body Language </a:t>
          </a:r>
          <a:r>
            <a:rPr lang="en-GB" dirty="0">
              <a:solidFill>
                <a:schemeClr val="bg1"/>
              </a:solidFill>
            </a:rPr>
            <a:t>55%</a:t>
          </a:r>
        </a:p>
      </dgm:t>
    </dgm:pt>
    <dgm:pt modelId="{7E384BA7-1FA2-498A-9A27-15E589BA76EC}" type="parTrans" cxnId="{7FE32E48-858D-44AF-99A9-BF35301B48B0}">
      <dgm:prSet/>
      <dgm:spPr/>
      <dgm:t>
        <a:bodyPr/>
        <a:lstStyle/>
        <a:p>
          <a:endParaRPr lang="en-GB">
            <a:solidFill>
              <a:schemeClr val="bg1"/>
            </a:solidFill>
          </a:endParaRPr>
        </a:p>
      </dgm:t>
    </dgm:pt>
    <dgm:pt modelId="{A0BBE0BC-3D91-483E-B687-3CCD3CA48332}" type="sibTrans" cxnId="{7FE32E48-858D-44AF-99A9-BF35301B48B0}">
      <dgm:prSet/>
      <dgm:spPr/>
      <dgm:t>
        <a:bodyPr/>
        <a:lstStyle/>
        <a:p>
          <a:endParaRPr lang="en-GB">
            <a:solidFill>
              <a:schemeClr val="bg1"/>
            </a:solidFill>
          </a:endParaRPr>
        </a:p>
      </dgm:t>
    </dgm:pt>
    <dgm:pt modelId="{37B37DF7-16C5-493B-A3C2-B2972B11F5CF}" type="pres">
      <dgm:prSet presAssocID="{E95CD66E-B171-4380-B972-D3A2C71E28DE}" presName="Name0" presStyleCnt="0">
        <dgm:presLayoutVars>
          <dgm:dir/>
          <dgm:animLvl val="lvl"/>
          <dgm:resizeHandles val="exact"/>
        </dgm:presLayoutVars>
      </dgm:prSet>
      <dgm:spPr/>
    </dgm:pt>
    <dgm:pt modelId="{E3E1A8D5-ED54-46FB-85B3-36A6D3CD5825}" type="pres">
      <dgm:prSet presAssocID="{F67DE835-F428-430E-939F-3F511937527D}" presName="Name8" presStyleCnt="0"/>
      <dgm:spPr/>
    </dgm:pt>
    <dgm:pt modelId="{5229E012-56FE-453C-A28B-B81BDD09F32D}" type="pres">
      <dgm:prSet presAssocID="{F67DE835-F428-430E-939F-3F511937527D}" presName="level" presStyleLbl="node1" presStyleIdx="0" presStyleCnt="3">
        <dgm:presLayoutVars>
          <dgm:chMax val="1"/>
          <dgm:bulletEnabled val="1"/>
        </dgm:presLayoutVars>
      </dgm:prSet>
      <dgm:spPr/>
    </dgm:pt>
    <dgm:pt modelId="{1212FC91-9240-4788-AD3E-B4D31CC3AABE}" type="pres">
      <dgm:prSet presAssocID="{F67DE835-F428-430E-939F-3F511937527D}" presName="levelTx" presStyleLbl="revTx" presStyleIdx="0" presStyleCnt="0">
        <dgm:presLayoutVars>
          <dgm:chMax val="1"/>
          <dgm:bulletEnabled val="1"/>
        </dgm:presLayoutVars>
      </dgm:prSet>
      <dgm:spPr/>
    </dgm:pt>
    <dgm:pt modelId="{E46C7A14-3844-4868-A48C-FF2E4FE6A79D}" type="pres">
      <dgm:prSet presAssocID="{B3F373C8-09E4-4A39-99E8-C7A9209C48A2}" presName="Name8" presStyleCnt="0"/>
      <dgm:spPr/>
    </dgm:pt>
    <dgm:pt modelId="{C9E2EDDC-6E14-449D-8AF3-650B12C98A02}" type="pres">
      <dgm:prSet presAssocID="{B3F373C8-09E4-4A39-99E8-C7A9209C48A2}" presName="level" presStyleLbl="node1" presStyleIdx="1" presStyleCnt="3" custLinFactNeighborX="-1087" custLinFactNeighborY="1408">
        <dgm:presLayoutVars>
          <dgm:chMax val="1"/>
          <dgm:bulletEnabled val="1"/>
        </dgm:presLayoutVars>
      </dgm:prSet>
      <dgm:spPr/>
    </dgm:pt>
    <dgm:pt modelId="{6AD0D979-4736-472C-AF15-BA1D32E978C6}" type="pres">
      <dgm:prSet presAssocID="{B3F373C8-09E4-4A39-99E8-C7A9209C48A2}" presName="levelTx" presStyleLbl="revTx" presStyleIdx="0" presStyleCnt="0">
        <dgm:presLayoutVars>
          <dgm:chMax val="1"/>
          <dgm:bulletEnabled val="1"/>
        </dgm:presLayoutVars>
      </dgm:prSet>
      <dgm:spPr/>
    </dgm:pt>
    <dgm:pt modelId="{6D5B7041-41C7-4998-B6AA-768364263D96}" type="pres">
      <dgm:prSet presAssocID="{90997311-0DD4-4C05-AA6C-C4137134CE6B}" presName="Name8" presStyleCnt="0"/>
      <dgm:spPr/>
    </dgm:pt>
    <dgm:pt modelId="{5E89D7BD-60F7-405E-8351-477FBE332EFF}" type="pres">
      <dgm:prSet presAssocID="{90997311-0DD4-4C05-AA6C-C4137134CE6B}" presName="level" presStyleLbl="node1" presStyleIdx="2" presStyleCnt="3" custLinFactNeighborY="-4905">
        <dgm:presLayoutVars>
          <dgm:chMax val="1"/>
          <dgm:bulletEnabled val="1"/>
        </dgm:presLayoutVars>
      </dgm:prSet>
      <dgm:spPr/>
    </dgm:pt>
    <dgm:pt modelId="{3A77FE00-777E-4B2C-A12F-778B96353FB5}" type="pres">
      <dgm:prSet presAssocID="{90997311-0DD4-4C05-AA6C-C4137134CE6B}" presName="levelTx" presStyleLbl="revTx" presStyleIdx="0" presStyleCnt="0">
        <dgm:presLayoutVars>
          <dgm:chMax val="1"/>
          <dgm:bulletEnabled val="1"/>
        </dgm:presLayoutVars>
      </dgm:prSet>
      <dgm:spPr/>
    </dgm:pt>
  </dgm:ptLst>
  <dgm:cxnLst>
    <dgm:cxn modelId="{A5997C0A-5E59-4352-A41A-77915E888683}" type="presOf" srcId="{90997311-0DD4-4C05-AA6C-C4137134CE6B}" destId="{5E89D7BD-60F7-405E-8351-477FBE332EFF}" srcOrd="0" destOrd="0" presId="urn:microsoft.com/office/officeart/2005/8/layout/pyramid1"/>
    <dgm:cxn modelId="{328A990B-3E26-4F47-B42F-ABFD073C5F74}" srcId="{E95CD66E-B171-4380-B972-D3A2C71E28DE}" destId="{F67DE835-F428-430E-939F-3F511937527D}" srcOrd="0" destOrd="0" parTransId="{82323588-905A-4975-8BAD-4319A193F6A0}" sibTransId="{4C40A766-1358-4B0D-988D-8226220510FD}"/>
    <dgm:cxn modelId="{10611E1F-AD3E-4596-880F-E248BDB1F4F1}" type="presOf" srcId="{F67DE835-F428-430E-939F-3F511937527D}" destId="{5229E012-56FE-453C-A28B-B81BDD09F32D}" srcOrd="0" destOrd="0" presId="urn:microsoft.com/office/officeart/2005/8/layout/pyramid1"/>
    <dgm:cxn modelId="{7FE32E48-858D-44AF-99A9-BF35301B48B0}" srcId="{E95CD66E-B171-4380-B972-D3A2C71E28DE}" destId="{90997311-0DD4-4C05-AA6C-C4137134CE6B}" srcOrd="2" destOrd="0" parTransId="{7E384BA7-1FA2-498A-9A27-15E589BA76EC}" sibTransId="{A0BBE0BC-3D91-483E-B687-3CCD3CA48332}"/>
    <dgm:cxn modelId="{715EE282-3D28-43DF-B836-EC2878EC3AAB}" type="presOf" srcId="{B3F373C8-09E4-4A39-99E8-C7A9209C48A2}" destId="{C9E2EDDC-6E14-449D-8AF3-650B12C98A02}" srcOrd="0" destOrd="0" presId="urn:microsoft.com/office/officeart/2005/8/layout/pyramid1"/>
    <dgm:cxn modelId="{53483788-920E-4547-BB54-AC85FCD7AC6C}" type="presOf" srcId="{E95CD66E-B171-4380-B972-D3A2C71E28DE}" destId="{37B37DF7-16C5-493B-A3C2-B2972B11F5CF}" srcOrd="0" destOrd="0" presId="urn:microsoft.com/office/officeart/2005/8/layout/pyramid1"/>
    <dgm:cxn modelId="{6707ED8E-76C3-4A14-9D51-C1BC90096472}" type="presOf" srcId="{F67DE835-F428-430E-939F-3F511937527D}" destId="{1212FC91-9240-4788-AD3E-B4D31CC3AABE}" srcOrd="1" destOrd="0" presId="urn:microsoft.com/office/officeart/2005/8/layout/pyramid1"/>
    <dgm:cxn modelId="{8AB941B4-645E-4A1A-9806-44D398151104}" type="presOf" srcId="{B3F373C8-09E4-4A39-99E8-C7A9209C48A2}" destId="{6AD0D979-4736-472C-AF15-BA1D32E978C6}" srcOrd="1" destOrd="0" presId="urn:microsoft.com/office/officeart/2005/8/layout/pyramid1"/>
    <dgm:cxn modelId="{8EEF65FA-61A0-4999-AA45-2474BD9F8AD7}" srcId="{E95CD66E-B171-4380-B972-D3A2C71E28DE}" destId="{B3F373C8-09E4-4A39-99E8-C7A9209C48A2}" srcOrd="1" destOrd="0" parTransId="{A01FAE4F-10A7-4B60-8B36-67006F44D902}" sibTransId="{4C174F2B-4E57-4958-B03B-2F8F55097C82}"/>
    <dgm:cxn modelId="{9C0574FC-130B-4FF1-81B4-28BD3E69D91F}" type="presOf" srcId="{90997311-0DD4-4C05-AA6C-C4137134CE6B}" destId="{3A77FE00-777E-4B2C-A12F-778B96353FB5}" srcOrd="1" destOrd="0" presId="urn:microsoft.com/office/officeart/2005/8/layout/pyramid1"/>
    <dgm:cxn modelId="{99300AAB-B546-43F1-9D5A-432799FABE2E}" type="presParOf" srcId="{37B37DF7-16C5-493B-A3C2-B2972B11F5CF}" destId="{E3E1A8D5-ED54-46FB-85B3-36A6D3CD5825}" srcOrd="0" destOrd="0" presId="urn:microsoft.com/office/officeart/2005/8/layout/pyramid1"/>
    <dgm:cxn modelId="{0643596C-89A8-45B1-B15D-6EF8368F2E66}" type="presParOf" srcId="{E3E1A8D5-ED54-46FB-85B3-36A6D3CD5825}" destId="{5229E012-56FE-453C-A28B-B81BDD09F32D}" srcOrd="0" destOrd="0" presId="urn:microsoft.com/office/officeart/2005/8/layout/pyramid1"/>
    <dgm:cxn modelId="{1654A285-2AA2-407D-A305-7AF8C89FEF01}" type="presParOf" srcId="{E3E1A8D5-ED54-46FB-85B3-36A6D3CD5825}" destId="{1212FC91-9240-4788-AD3E-B4D31CC3AABE}" srcOrd="1" destOrd="0" presId="urn:microsoft.com/office/officeart/2005/8/layout/pyramid1"/>
    <dgm:cxn modelId="{668860EA-0C13-4186-9D1B-3F34292BFC9B}" type="presParOf" srcId="{37B37DF7-16C5-493B-A3C2-B2972B11F5CF}" destId="{E46C7A14-3844-4868-A48C-FF2E4FE6A79D}" srcOrd="1" destOrd="0" presId="urn:microsoft.com/office/officeart/2005/8/layout/pyramid1"/>
    <dgm:cxn modelId="{3E4DDCF8-6190-48BD-A049-248F5FE4114A}" type="presParOf" srcId="{E46C7A14-3844-4868-A48C-FF2E4FE6A79D}" destId="{C9E2EDDC-6E14-449D-8AF3-650B12C98A02}" srcOrd="0" destOrd="0" presId="urn:microsoft.com/office/officeart/2005/8/layout/pyramid1"/>
    <dgm:cxn modelId="{F6AE89CB-9E00-4216-AD00-4D3A7AE90BB7}" type="presParOf" srcId="{E46C7A14-3844-4868-A48C-FF2E4FE6A79D}" destId="{6AD0D979-4736-472C-AF15-BA1D32E978C6}" srcOrd="1" destOrd="0" presId="urn:microsoft.com/office/officeart/2005/8/layout/pyramid1"/>
    <dgm:cxn modelId="{696CDC82-8CFE-4AFE-AFE2-9D29ADBF2A07}" type="presParOf" srcId="{37B37DF7-16C5-493B-A3C2-B2972B11F5CF}" destId="{6D5B7041-41C7-4998-B6AA-768364263D96}" srcOrd="2" destOrd="0" presId="urn:microsoft.com/office/officeart/2005/8/layout/pyramid1"/>
    <dgm:cxn modelId="{CE3DB6E0-5943-494D-AFE9-CF953C415BFF}" type="presParOf" srcId="{6D5B7041-41C7-4998-B6AA-768364263D96}" destId="{5E89D7BD-60F7-405E-8351-477FBE332EFF}" srcOrd="0" destOrd="0" presId="urn:microsoft.com/office/officeart/2005/8/layout/pyramid1"/>
    <dgm:cxn modelId="{57528020-7E40-4B7F-9959-8EDB5055FF52}" type="presParOf" srcId="{6D5B7041-41C7-4998-B6AA-768364263D96}" destId="{3A77FE00-777E-4B2C-A12F-778B96353FB5}"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2400" b="1" dirty="0">
              <a:solidFill>
                <a:schemeClr val="tx1"/>
              </a:solidFill>
            </a:rPr>
            <a:t>Attention:</a:t>
          </a:r>
          <a:br>
            <a:rPr lang="en-US" sz="2400" dirty="0">
              <a:solidFill>
                <a:schemeClr val="tx1"/>
              </a:solidFill>
            </a:rPr>
          </a:br>
          <a:r>
            <a:rPr lang="en-US" sz="2400" dirty="0">
              <a:solidFill>
                <a:schemeClr val="tx1"/>
              </a:solidFill>
            </a:rPr>
            <a:t>Selection and filtering of stimuli</a:t>
          </a:r>
        </a:p>
      </dgm:t>
    </dgm:pt>
    <dgm:pt modelId="{05BA1A00-C8C6-4938-A871-BE84798C1589}" type="parTrans" cxnId="{A84D800B-F4C2-43E1-9FF8-C2CC768A8092}">
      <dgm:prSet/>
      <dgm:spPr/>
      <dgm:t>
        <a:bodyPr/>
        <a:lstStyle/>
        <a:p>
          <a:endParaRPr lang="en-US" sz="4400">
            <a:solidFill>
              <a:schemeClr val="tx1"/>
            </a:solidFill>
          </a:endParaRPr>
        </a:p>
      </dgm:t>
    </dgm:pt>
    <dgm:pt modelId="{63070E0A-8DA9-4087-A170-93B10E261E77}" type="sibTrans" cxnId="{A84D800B-F4C2-43E1-9FF8-C2CC768A8092}">
      <dgm:prSet/>
      <dgm:spPr/>
      <dgm:t>
        <a:bodyPr/>
        <a:lstStyle/>
        <a:p>
          <a:endParaRPr lang="en-US" sz="4400">
            <a:solidFill>
              <a:schemeClr val="tx1"/>
            </a:solidFill>
          </a:endParaRPr>
        </a:p>
      </dgm:t>
    </dgm:pt>
    <dgm:pt modelId="{3FDC95A1-7F18-4233-AF47-4AC163943F64}">
      <dgm:prSet phldrT="[Text]" custT="1"/>
      <dgm:spPr/>
      <dgm:t>
        <a:bodyPr/>
        <a:lstStyle/>
        <a:p>
          <a:r>
            <a:rPr lang="en-US" sz="2400" b="1" dirty="0">
              <a:solidFill>
                <a:schemeClr val="tx1"/>
              </a:solidFill>
            </a:rPr>
            <a:t>Perception:</a:t>
          </a:r>
          <a:br>
            <a:rPr lang="en-US" sz="2400" dirty="0">
              <a:solidFill>
                <a:schemeClr val="tx1"/>
              </a:solidFill>
            </a:rPr>
          </a:br>
          <a:r>
            <a:rPr lang="en-US" sz="2400" dirty="0" err="1">
              <a:solidFill>
                <a:schemeClr val="tx1"/>
              </a:solidFill>
            </a:rPr>
            <a:t>Organisation</a:t>
          </a:r>
          <a:r>
            <a:rPr lang="en-US" sz="2400" dirty="0">
              <a:solidFill>
                <a:schemeClr val="tx1"/>
              </a:solidFill>
            </a:rPr>
            <a:t> and assignment of meaning</a:t>
          </a:r>
        </a:p>
      </dgm:t>
    </dgm:pt>
    <dgm:pt modelId="{83030158-FE3A-4AD1-A2DC-FB23DE336FB3}" type="parTrans" cxnId="{048FF878-2466-4103-8079-1BC54046FDD6}">
      <dgm:prSet/>
      <dgm:spPr/>
      <dgm:t>
        <a:bodyPr/>
        <a:lstStyle/>
        <a:p>
          <a:endParaRPr lang="en-US" sz="4400">
            <a:solidFill>
              <a:schemeClr val="tx1"/>
            </a:solidFill>
          </a:endParaRPr>
        </a:p>
      </dgm:t>
    </dgm:pt>
    <dgm:pt modelId="{B9CA7976-5601-4D69-ADBD-89B423CE2BC8}" type="sibTrans" cxnId="{048FF878-2466-4103-8079-1BC54046FDD6}">
      <dgm:prSet/>
      <dgm:spPr/>
      <dgm:t>
        <a:bodyPr/>
        <a:lstStyle/>
        <a:p>
          <a:endParaRPr lang="en-US" sz="4400">
            <a:solidFill>
              <a:schemeClr val="tx1"/>
            </a:solidFill>
          </a:endParaRPr>
        </a:p>
      </dgm:t>
    </dgm:pt>
    <dgm:pt modelId="{EDA131D3-5089-4FF5-86F5-D3B51F51AD57}">
      <dgm:prSet phldrT="[Text]" custT="1"/>
      <dgm:spPr/>
      <dgm:t>
        <a:bodyPr/>
        <a:lstStyle/>
        <a:p>
          <a:r>
            <a:rPr lang="en-US" sz="2400" b="1" dirty="0">
              <a:solidFill>
                <a:schemeClr val="tx1"/>
              </a:solidFill>
            </a:rPr>
            <a:t>Judgement:</a:t>
          </a:r>
          <a:br>
            <a:rPr lang="en-US" sz="2400" dirty="0">
              <a:solidFill>
                <a:schemeClr val="tx1"/>
              </a:solidFill>
            </a:rPr>
          </a:br>
          <a:r>
            <a:rPr lang="en-US" sz="2400" dirty="0">
              <a:solidFill>
                <a:schemeClr val="tx1"/>
              </a:solidFill>
            </a:rPr>
            <a:t>Assessment and selection of options</a:t>
          </a:r>
        </a:p>
      </dgm:t>
    </dgm:pt>
    <dgm:pt modelId="{AD492022-B487-4706-80F6-A4E9B78FD711}" type="parTrans" cxnId="{840E307E-C710-4257-8AC3-903D17218BA8}">
      <dgm:prSet/>
      <dgm:spPr/>
      <dgm:t>
        <a:bodyPr/>
        <a:lstStyle/>
        <a:p>
          <a:endParaRPr lang="en-US" sz="4400">
            <a:solidFill>
              <a:schemeClr val="tx1"/>
            </a:solidFill>
          </a:endParaRPr>
        </a:p>
      </dgm:t>
    </dgm:pt>
    <dgm:pt modelId="{D8C02C67-AFB3-474B-91C9-41473B436F6F}" type="sibTrans" cxnId="{840E307E-C710-4257-8AC3-903D17218BA8}">
      <dgm:prSet/>
      <dgm:spPr/>
      <dgm:t>
        <a:bodyPr/>
        <a:lstStyle/>
        <a:p>
          <a:endParaRPr lang="en-US" sz="4400">
            <a:solidFill>
              <a:schemeClr val="tx1"/>
            </a:solidFill>
          </a:endParaRPr>
        </a:p>
      </dgm:t>
    </dgm:pt>
    <dgm:pt modelId="{1A237C43-4F86-4E86-85AE-E0610B3295C1}">
      <dgm:prSet phldrT="[Text]" custT="1"/>
      <dgm:spPr/>
      <dgm:t>
        <a:bodyPr/>
        <a:lstStyle/>
        <a:p>
          <a:r>
            <a:rPr lang="en-US" sz="2400" b="1" dirty="0" err="1">
              <a:solidFill>
                <a:schemeClr val="tx1"/>
              </a:solidFill>
            </a:rPr>
            <a:t>Behaviour</a:t>
          </a:r>
          <a:r>
            <a:rPr lang="en-US" sz="2400" b="1" dirty="0">
              <a:solidFill>
                <a:schemeClr val="tx1"/>
              </a:solidFill>
            </a:rPr>
            <a:t>:</a:t>
          </a:r>
          <a:br>
            <a:rPr lang="en-US" sz="2400" dirty="0">
              <a:solidFill>
                <a:schemeClr val="tx1"/>
              </a:solidFill>
            </a:rPr>
          </a:br>
          <a:r>
            <a:rPr lang="en-US" sz="2400" dirty="0">
              <a:solidFill>
                <a:schemeClr val="tx1"/>
              </a:solidFill>
            </a:rPr>
            <a:t>Response (or lack of)</a:t>
          </a:r>
        </a:p>
      </dgm:t>
    </dgm:pt>
    <dgm:pt modelId="{2F64DA4E-5422-45B0-B8E4-7EA0A33995AF}" type="parTrans" cxnId="{F97CE1D6-6C90-4716-8B73-6430A20FE477}">
      <dgm:prSet/>
      <dgm:spPr/>
      <dgm:t>
        <a:bodyPr/>
        <a:lstStyle/>
        <a:p>
          <a:endParaRPr lang="en-US" sz="4400">
            <a:solidFill>
              <a:schemeClr val="tx1"/>
            </a:solidFill>
          </a:endParaRPr>
        </a:p>
      </dgm:t>
    </dgm:pt>
    <dgm:pt modelId="{39813A4B-4B94-4D46-88A0-B9D570CE4602}" type="sibTrans" cxnId="{F97CE1D6-6C90-4716-8B73-6430A20FE477}">
      <dgm:prSet/>
      <dgm:spPr/>
      <dgm:t>
        <a:bodyPr/>
        <a:lstStyle/>
        <a:p>
          <a:endParaRPr lang="en-US" sz="4400">
            <a:solidFill>
              <a:schemeClr val="tx1"/>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custLinFactY="-96986" custLinFactNeighborX="13126" custLinFactNeighborY="-100000"/>
      <dgm:spPr/>
    </dgm:pt>
    <dgm:pt modelId="{42CF3CFA-1EB2-4D7A-BABC-ED596E47DFCC}" type="pres">
      <dgm:prSet presAssocID="{CDE31C5F-9158-432C-9D23-48FF9713585F}" presName="txNode" presStyleLbl="fgAcc1" presStyleIdx="0" presStyleCnt="4" custScaleX="132388" custScaleY="448733" custLinFactNeighborX="-10082" custLinFactNeighborY="89029">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custLinFactY="-96986" custLinFactNeighborX="10861" custLinFactNeighborY="-100000"/>
      <dgm:spPr/>
    </dgm:pt>
    <dgm:pt modelId="{C6F335A7-A39B-41B3-AE77-7A2E37DA40FA}" type="pres">
      <dgm:prSet presAssocID="{3FDC95A1-7F18-4233-AF47-4AC163943F64}" presName="txNode" presStyleLbl="fgAcc1" presStyleIdx="1" presStyleCnt="4" custScaleX="170108" custScaleY="436627" custLinFactNeighborX="-2769" custLinFactNeighborY="75548">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custLinFactY="-96986" custLinFactNeighborX="12090" custLinFactNeighborY="-100000"/>
      <dgm:spPr/>
    </dgm:pt>
    <dgm:pt modelId="{309084F7-6CEF-4518-82D4-ED4F9162A845}" type="pres">
      <dgm:prSet presAssocID="{EDA131D3-5089-4FF5-86F5-D3B51F51AD57}" presName="txNode" presStyleLbl="fgAcc1" presStyleIdx="2" presStyleCnt="4" custScaleX="153788" custScaleY="412290" custLinFactNeighborX="533" custLinFactNeighborY="68461">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custLinFactY="-96986" custLinFactNeighborX="11418" custLinFactNeighborY="-100000"/>
      <dgm:spPr/>
    </dgm:pt>
    <dgm:pt modelId="{14BB1BF4-16DB-4FDE-BC96-B46A30D588C4}" type="pres">
      <dgm:prSet presAssocID="{1A237C43-4F86-4E86-85AE-E0610B3295C1}" presName="txNode" presStyleLbl="fgAcc1" presStyleIdx="3" presStyleCnt="4" custScaleX="137212" custScaleY="394584" custLinFactNeighborX="108" custLinFactNeighborY="63556">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219120"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75751" y="889429"/>
          <a:ext cx="1853366" cy="287155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Attention:</a:t>
          </a:r>
          <a:br>
            <a:rPr lang="en-US" sz="2400" kern="1200" dirty="0">
              <a:solidFill>
                <a:schemeClr val="tx1"/>
              </a:solidFill>
            </a:rPr>
          </a:br>
          <a:r>
            <a:rPr lang="en-US" sz="2400" kern="1200" dirty="0">
              <a:solidFill>
                <a:schemeClr val="tx1"/>
              </a:solidFill>
            </a:rPr>
            <a:t>Selection and filtering of stimuli</a:t>
          </a:r>
        </a:p>
      </dsp:txBody>
      <dsp:txXfrm>
        <a:off x="130034" y="943712"/>
        <a:ext cx="1744800" cy="2762988"/>
      </dsp:txXfrm>
    </dsp:sp>
    <dsp:sp modelId="{5A2F4EAA-B14A-487B-AF06-49CE2260207A}">
      <dsp:nvSpPr>
        <dsp:cNvPr id="0" name=""/>
        <dsp:cNvSpPr/>
      </dsp:nvSpPr>
      <dsp:spPr>
        <a:xfrm>
          <a:off x="2350544"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083073" y="966899"/>
          <a:ext cx="2381428" cy="279408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Perception:</a:t>
          </a:r>
          <a:br>
            <a:rPr lang="en-US" sz="2400" kern="1200" dirty="0">
              <a:solidFill>
                <a:schemeClr val="tx1"/>
              </a:solidFill>
            </a:rPr>
          </a:br>
          <a:r>
            <a:rPr lang="en-US" sz="2400" kern="1200" dirty="0" err="1">
              <a:solidFill>
                <a:schemeClr val="tx1"/>
              </a:solidFill>
            </a:rPr>
            <a:t>Organisation</a:t>
          </a:r>
          <a:r>
            <a:rPr lang="en-US" sz="2400" kern="1200" dirty="0">
              <a:solidFill>
                <a:schemeClr val="tx1"/>
              </a:solidFill>
            </a:rPr>
            <a:t> and assignment of meaning</a:t>
          </a:r>
        </a:p>
      </dsp:txBody>
      <dsp:txXfrm>
        <a:off x="2152823" y="1036649"/>
        <a:ext cx="2241928" cy="2654584"/>
      </dsp:txXfrm>
    </dsp:sp>
    <dsp:sp modelId="{14FBE35C-08C3-4BDB-ACC8-E087970C9371}">
      <dsp:nvSpPr>
        <dsp:cNvPr id="0" name=""/>
        <dsp:cNvSpPr/>
      </dsp:nvSpPr>
      <dsp:spPr>
        <a:xfrm>
          <a:off x="4755276"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627892" y="999417"/>
          <a:ext cx="2152956" cy="26383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Judgement:</a:t>
          </a:r>
          <a:br>
            <a:rPr lang="en-US" sz="2400" kern="1200" dirty="0">
              <a:solidFill>
                <a:schemeClr val="tx1"/>
              </a:solidFill>
            </a:rPr>
          </a:br>
          <a:r>
            <a:rPr lang="en-US" sz="2400" kern="1200" dirty="0">
              <a:solidFill>
                <a:schemeClr val="tx1"/>
              </a:solidFill>
            </a:rPr>
            <a:t>Assessment and selection of options</a:t>
          </a:r>
        </a:p>
      </dsp:txBody>
      <dsp:txXfrm>
        <a:off x="4690950" y="1062475"/>
        <a:ext cx="2026840" cy="2512230"/>
      </dsp:txXfrm>
    </dsp:sp>
    <dsp:sp modelId="{F2E112BD-47A0-4228-9DD8-A35D59326286}">
      <dsp:nvSpPr>
        <dsp:cNvPr id="0" name=""/>
        <dsp:cNvSpPr/>
      </dsp:nvSpPr>
      <dsp:spPr>
        <a:xfrm>
          <a:off x="7014255"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7008091" y="1024682"/>
          <a:ext cx="1920900" cy="25250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err="1">
              <a:solidFill>
                <a:schemeClr val="tx1"/>
              </a:solidFill>
            </a:rPr>
            <a:t>Behaviour</a:t>
          </a:r>
          <a:r>
            <a:rPr lang="en-US" sz="2400" b="1" kern="1200" dirty="0">
              <a:solidFill>
                <a:schemeClr val="tx1"/>
              </a:solidFill>
            </a:rPr>
            <a:t>:</a:t>
          </a:r>
          <a:br>
            <a:rPr lang="en-US" sz="2400" kern="1200" dirty="0">
              <a:solidFill>
                <a:schemeClr val="tx1"/>
              </a:solidFill>
            </a:rPr>
          </a:br>
          <a:r>
            <a:rPr lang="en-US" sz="2400" kern="1200" dirty="0">
              <a:solidFill>
                <a:schemeClr val="tx1"/>
              </a:solidFill>
            </a:rPr>
            <a:t>Response (or lack of)</a:t>
          </a:r>
        </a:p>
      </dsp:txBody>
      <dsp:txXfrm>
        <a:off x="7064352" y="1080943"/>
        <a:ext cx="1808378" cy="2412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9E012-56FE-453C-A28B-B81BDD09F32D}">
      <dsp:nvSpPr>
        <dsp:cNvPr id="0" name=""/>
        <dsp:cNvSpPr/>
      </dsp:nvSpPr>
      <dsp:spPr>
        <a:xfrm>
          <a:off x="2760306" y="0"/>
          <a:ext cx="2760306"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rPr>
            <a:t>Words</a:t>
          </a:r>
          <a:r>
            <a:rPr lang="en-GB" sz="4000" kern="1200" dirty="0">
              <a:solidFill>
                <a:schemeClr val="bg1"/>
              </a:solidFill>
            </a:rPr>
            <a:t> </a:t>
          </a:r>
        </a:p>
        <a:p>
          <a:pPr marL="0" lvl="0" indent="0" algn="ctr" defTabSz="1778000">
            <a:lnSpc>
              <a:spcPct val="90000"/>
            </a:lnSpc>
            <a:spcBef>
              <a:spcPct val="0"/>
            </a:spcBef>
            <a:spcAft>
              <a:spcPct val="35000"/>
            </a:spcAft>
            <a:buNone/>
          </a:pPr>
          <a:r>
            <a:rPr lang="en-GB" sz="4000" kern="1200" dirty="0">
              <a:solidFill>
                <a:schemeClr val="bg1"/>
              </a:solidFill>
            </a:rPr>
            <a:t>7%</a:t>
          </a:r>
        </a:p>
      </dsp:txBody>
      <dsp:txXfrm>
        <a:off x="2760306" y="0"/>
        <a:ext cx="2760306" cy="1704189"/>
      </dsp:txXfrm>
    </dsp:sp>
    <dsp:sp modelId="{C9E2EDDC-6E14-449D-8AF3-650B12C98A02}">
      <dsp:nvSpPr>
        <dsp:cNvPr id="0" name=""/>
        <dsp:cNvSpPr/>
      </dsp:nvSpPr>
      <dsp:spPr>
        <a:xfrm>
          <a:off x="1320144" y="1728184"/>
          <a:ext cx="5520613"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solidFill>
                <a:schemeClr val="tx1"/>
              </a:solidFill>
            </a:rPr>
            <a:t>Voice</a:t>
          </a:r>
          <a:r>
            <a:rPr lang="en-GB" sz="5100" kern="1200" dirty="0">
              <a:solidFill>
                <a:schemeClr val="bg1"/>
              </a:solidFill>
            </a:rPr>
            <a:t> 38%</a:t>
          </a:r>
        </a:p>
      </dsp:txBody>
      <dsp:txXfrm>
        <a:off x="2286251" y="1728184"/>
        <a:ext cx="3588398" cy="1704189"/>
      </dsp:txXfrm>
    </dsp:sp>
    <dsp:sp modelId="{5E89D7BD-60F7-405E-8351-477FBE332EFF}">
      <dsp:nvSpPr>
        <dsp:cNvPr id="0" name=""/>
        <dsp:cNvSpPr/>
      </dsp:nvSpPr>
      <dsp:spPr>
        <a:xfrm>
          <a:off x="0" y="3324788"/>
          <a:ext cx="8280920"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solidFill>
                <a:schemeClr val="tx1"/>
              </a:solidFill>
            </a:rPr>
            <a:t>Body Language </a:t>
          </a:r>
          <a:r>
            <a:rPr lang="en-GB" sz="5100" kern="1200" dirty="0">
              <a:solidFill>
                <a:schemeClr val="bg1"/>
              </a:solidFill>
            </a:rPr>
            <a:t>55%</a:t>
          </a:r>
        </a:p>
      </dsp:txBody>
      <dsp:txXfrm>
        <a:off x="1449160" y="3324788"/>
        <a:ext cx="5382598" cy="1704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219120"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75751" y="889429"/>
          <a:ext cx="1853366" cy="287155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Attention:</a:t>
          </a:r>
          <a:br>
            <a:rPr lang="en-US" sz="2400" kern="1200" dirty="0">
              <a:solidFill>
                <a:schemeClr val="tx1"/>
              </a:solidFill>
            </a:rPr>
          </a:br>
          <a:r>
            <a:rPr lang="en-US" sz="2400" kern="1200" dirty="0">
              <a:solidFill>
                <a:schemeClr val="tx1"/>
              </a:solidFill>
            </a:rPr>
            <a:t>Selection and filtering of stimuli</a:t>
          </a:r>
        </a:p>
      </dsp:txBody>
      <dsp:txXfrm>
        <a:off x="130034" y="943712"/>
        <a:ext cx="1744800" cy="2762988"/>
      </dsp:txXfrm>
    </dsp:sp>
    <dsp:sp modelId="{5A2F4EAA-B14A-487B-AF06-49CE2260207A}">
      <dsp:nvSpPr>
        <dsp:cNvPr id="0" name=""/>
        <dsp:cNvSpPr/>
      </dsp:nvSpPr>
      <dsp:spPr>
        <a:xfrm>
          <a:off x="2350544"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083073" y="966899"/>
          <a:ext cx="2381428" cy="279408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Perception:</a:t>
          </a:r>
          <a:br>
            <a:rPr lang="en-US" sz="2400" kern="1200" dirty="0">
              <a:solidFill>
                <a:schemeClr val="tx1"/>
              </a:solidFill>
            </a:rPr>
          </a:br>
          <a:r>
            <a:rPr lang="en-US" sz="2400" kern="1200" dirty="0" err="1">
              <a:solidFill>
                <a:schemeClr val="tx1"/>
              </a:solidFill>
            </a:rPr>
            <a:t>Organisation</a:t>
          </a:r>
          <a:r>
            <a:rPr lang="en-US" sz="2400" kern="1200" dirty="0">
              <a:solidFill>
                <a:schemeClr val="tx1"/>
              </a:solidFill>
            </a:rPr>
            <a:t> and assignment of meaning</a:t>
          </a:r>
        </a:p>
      </dsp:txBody>
      <dsp:txXfrm>
        <a:off x="2152823" y="1036649"/>
        <a:ext cx="2241928" cy="2654584"/>
      </dsp:txXfrm>
    </dsp:sp>
    <dsp:sp modelId="{14FBE35C-08C3-4BDB-ACC8-E087970C9371}">
      <dsp:nvSpPr>
        <dsp:cNvPr id="0" name=""/>
        <dsp:cNvSpPr/>
      </dsp:nvSpPr>
      <dsp:spPr>
        <a:xfrm>
          <a:off x="4755276"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627892" y="999417"/>
          <a:ext cx="2152956" cy="26383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Judgement:</a:t>
          </a:r>
          <a:br>
            <a:rPr lang="en-US" sz="2400" kern="1200" dirty="0">
              <a:solidFill>
                <a:schemeClr val="tx1"/>
              </a:solidFill>
            </a:rPr>
          </a:br>
          <a:r>
            <a:rPr lang="en-US" sz="2400" kern="1200" dirty="0">
              <a:solidFill>
                <a:schemeClr val="tx1"/>
              </a:solidFill>
            </a:rPr>
            <a:t>Assessment and selection of options</a:t>
          </a:r>
        </a:p>
      </dsp:txBody>
      <dsp:txXfrm>
        <a:off x="4690950" y="1062475"/>
        <a:ext cx="2026840" cy="2512230"/>
      </dsp:txXfrm>
    </dsp:sp>
    <dsp:sp modelId="{F2E112BD-47A0-4228-9DD8-A35D59326286}">
      <dsp:nvSpPr>
        <dsp:cNvPr id="0" name=""/>
        <dsp:cNvSpPr/>
      </dsp:nvSpPr>
      <dsp:spPr>
        <a:xfrm>
          <a:off x="7014255"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7008091" y="1024682"/>
          <a:ext cx="1920900" cy="25250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err="1">
              <a:solidFill>
                <a:schemeClr val="tx1"/>
              </a:solidFill>
            </a:rPr>
            <a:t>Behaviour</a:t>
          </a:r>
          <a:r>
            <a:rPr lang="en-US" sz="2400" b="1" kern="1200" dirty="0">
              <a:solidFill>
                <a:schemeClr val="tx1"/>
              </a:solidFill>
            </a:rPr>
            <a:t>:</a:t>
          </a:r>
          <a:br>
            <a:rPr lang="en-US" sz="2400" kern="1200" dirty="0">
              <a:solidFill>
                <a:schemeClr val="tx1"/>
              </a:solidFill>
            </a:rPr>
          </a:br>
          <a:r>
            <a:rPr lang="en-US" sz="2400" kern="1200" dirty="0">
              <a:solidFill>
                <a:schemeClr val="tx1"/>
              </a:solidFill>
            </a:rPr>
            <a:t>Response (or lack of)</a:t>
          </a:r>
        </a:p>
      </dsp:txBody>
      <dsp:txXfrm>
        <a:off x="7064352" y="1080943"/>
        <a:ext cx="1808378" cy="2412519"/>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vJG698U2Mvo"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4</a:t>
            </a:fld>
            <a:endParaRPr lang="en-GB"/>
          </a:p>
        </p:txBody>
      </p:sp>
    </p:spTree>
    <p:extLst>
      <p:ext uri="{BB962C8B-B14F-4D97-AF65-F5344CB8AC3E}">
        <p14:creationId xmlns:p14="http://schemas.microsoft.com/office/powerpoint/2010/main" val="2847859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1:21 Video Selective attention test</a:t>
            </a:r>
          </a:p>
          <a:p>
            <a:r>
              <a:rPr lang="en-GB" dirty="0">
                <a:hlinkClick r:id="rId3"/>
              </a:rPr>
              <a:t>https://www.youtube.com/watch?v=vJG698U2Mvo</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5</a:t>
            </a:fld>
            <a:endParaRPr lang="en-GB"/>
          </a:p>
        </p:txBody>
      </p:sp>
    </p:spTree>
    <p:extLst>
      <p:ext uri="{BB962C8B-B14F-4D97-AF65-F5344CB8AC3E}">
        <p14:creationId xmlns:p14="http://schemas.microsoft.com/office/powerpoint/2010/main" val="533502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were these decisions based upon</a:t>
            </a:r>
          </a:p>
          <a:p>
            <a:r>
              <a:rPr lang="en-GB" dirty="0"/>
              <a:t>Do we make assumptions</a:t>
            </a:r>
            <a:r>
              <a:rPr lang="en-GB" baseline="0" dirty="0"/>
              <a:t> in certain situations?</a:t>
            </a:r>
          </a:p>
          <a:p>
            <a:r>
              <a:rPr lang="en-GB" baseline="0" dirty="0"/>
              <a:t>Do we use logic</a:t>
            </a:r>
          </a:p>
          <a:p>
            <a:r>
              <a:rPr lang="en-GB" baseline="0" dirty="0"/>
              <a:t>What happens when we need to make quick decisions?</a:t>
            </a:r>
          </a:p>
        </p:txBody>
      </p:sp>
      <p:sp>
        <p:nvSpPr>
          <p:cNvPr id="4" name="Slide Number Placeholder 3"/>
          <p:cNvSpPr>
            <a:spLocks noGrp="1"/>
          </p:cNvSpPr>
          <p:nvPr>
            <p:ph type="sldNum" sz="quarter" idx="10"/>
          </p:nvPr>
        </p:nvSpPr>
        <p:spPr/>
        <p:txBody>
          <a:bodyPr/>
          <a:lstStyle/>
          <a:p>
            <a:fld id="{0FA51642-5812-4B97-9C9A-F6E8B7A84FEC}" type="slidenum">
              <a:rPr lang="en-GB" smtClean="0"/>
              <a:t>6</a:t>
            </a:fld>
            <a:endParaRPr lang="en-GB"/>
          </a:p>
        </p:txBody>
      </p:sp>
    </p:spTree>
    <p:extLst>
      <p:ext uri="{BB962C8B-B14F-4D97-AF65-F5344CB8AC3E}">
        <p14:creationId xmlns:p14="http://schemas.microsoft.com/office/powerpoint/2010/main" val="1272763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292143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10:00 Video – crash course guy on perception</a:t>
            </a:r>
          </a:p>
        </p:txBody>
      </p:sp>
      <p:sp>
        <p:nvSpPr>
          <p:cNvPr id="4" name="Slide Number Placeholder 3"/>
          <p:cNvSpPr>
            <a:spLocks noGrp="1"/>
          </p:cNvSpPr>
          <p:nvPr>
            <p:ph type="sldNum" sz="quarter" idx="5"/>
          </p:nvPr>
        </p:nvSpPr>
        <p:spPr/>
        <p:txBody>
          <a:bodyPr/>
          <a:lstStyle/>
          <a:p>
            <a:fld id="{0FA51642-5812-4B97-9C9A-F6E8B7A84FEC}" type="slidenum">
              <a:rPr lang="en-GB" smtClean="0"/>
              <a:t>10</a:t>
            </a:fld>
            <a:endParaRPr lang="en-GB"/>
          </a:p>
        </p:txBody>
      </p:sp>
    </p:spTree>
    <p:extLst>
      <p:ext uri="{BB962C8B-B14F-4D97-AF65-F5344CB8AC3E}">
        <p14:creationId xmlns:p14="http://schemas.microsoft.com/office/powerpoint/2010/main" val="2786793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Gestalt theory says that our perception is “different to the sum of its parts”</a:t>
            </a:r>
            <a:r>
              <a:rPr lang="en-GB" baseline="0" dirty="0"/>
              <a:t> </a:t>
            </a:r>
            <a:r>
              <a:rPr lang="en-GB" baseline="0" dirty="0" err="1"/>
              <a:t>ie</a:t>
            </a:r>
            <a:r>
              <a:rPr lang="en-GB" baseline="0" dirty="0"/>
              <a:t> the whole is more than the sum of its parts.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11</a:t>
            </a:fld>
            <a:endParaRPr lang="en-GB"/>
          </a:p>
        </p:txBody>
      </p:sp>
    </p:spTree>
    <p:extLst>
      <p:ext uri="{BB962C8B-B14F-4D97-AF65-F5344CB8AC3E}">
        <p14:creationId xmlns:p14="http://schemas.microsoft.com/office/powerpoint/2010/main" val="1285390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1. The law of similarity suggests that SIMILAR things tend to appear grouped together. Grouping can occur in both visual and auditory stimuli. The image appears as rows or blocks</a:t>
            </a:r>
            <a:r>
              <a:rPr lang="en-GB" sz="1200" b="0" i="0" kern="1200" baseline="0" dirty="0">
                <a:solidFill>
                  <a:schemeClr val="tx1"/>
                </a:solidFill>
                <a:effectLst/>
                <a:latin typeface="+mn-lt"/>
                <a:ea typeface="+mn-ea"/>
                <a:cs typeface="+mn-cs"/>
              </a:rPr>
              <a:t> of colour. </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2.</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Law of </a:t>
            </a:r>
            <a:r>
              <a:rPr lang="en-GB" sz="1200" b="0" i="0" kern="1200" dirty="0" err="1">
                <a:solidFill>
                  <a:schemeClr val="tx1"/>
                </a:solidFill>
                <a:effectLst/>
                <a:latin typeface="+mn-lt"/>
                <a:ea typeface="+mn-ea"/>
                <a:cs typeface="+mn-cs"/>
              </a:rPr>
              <a:t>Pragnanz</a:t>
            </a:r>
            <a:r>
              <a:rPr lang="en-GB" sz="1200" b="0" i="0" kern="1200" dirty="0">
                <a:solidFill>
                  <a:schemeClr val="tx1"/>
                </a:solidFill>
                <a:effectLst/>
                <a:latin typeface="+mn-lt"/>
                <a:ea typeface="+mn-ea"/>
                <a:cs typeface="+mn-cs"/>
              </a:rPr>
              <a:t>. The word </a:t>
            </a:r>
            <a:r>
              <a:rPr lang="en-GB" sz="1200" b="0" i="1" kern="1200" dirty="0" err="1">
                <a:solidFill>
                  <a:schemeClr val="tx1"/>
                </a:solidFill>
                <a:effectLst/>
                <a:latin typeface="+mn-lt"/>
                <a:ea typeface="+mn-ea"/>
                <a:cs typeface="+mn-cs"/>
              </a:rPr>
              <a:t>pragnanz</a:t>
            </a:r>
            <a:r>
              <a:rPr lang="en-GB" sz="1200" b="0" i="0" kern="1200" dirty="0">
                <a:solidFill>
                  <a:schemeClr val="tx1"/>
                </a:solidFill>
                <a:effectLst/>
                <a:latin typeface="+mn-lt"/>
                <a:ea typeface="+mn-ea"/>
                <a:cs typeface="+mn-cs"/>
              </a:rPr>
              <a:t> is a German term meaning "good figure</a:t>
            </a:r>
            <a:r>
              <a:rPr lang="en-GB" sz="1200" b="0" i="0" kern="1200" baseline="0" dirty="0">
                <a:solidFill>
                  <a:schemeClr val="tx1"/>
                </a:solidFill>
                <a:effectLst/>
                <a:latin typeface="+mn-lt"/>
                <a:ea typeface="+mn-ea"/>
                <a:cs typeface="+mn-cs"/>
              </a:rPr>
              <a:t> (sometimes referred to simplicity)</a:t>
            </a:r>
            <a:r>
              <a:rPr lang="en-GB" sz="1200" b="0" i="0" kern="1200" dirty="0">
                <a:solidFill>
                  <a:schemeClr val="tx1"/>
                </a:solidFill>
                <a:effectLst/>
                <a:latin typeface="+mn-lt"/>
                <a:ea typeface="+mn-ea"/>
                <a:cs typeface="+mn-cs"/>
              </a:rPr>
              <a:t>. This law holds that objects in the environment are seen in a way that makes them appear as simple as possible.</a:t>
            </a:r>
            <a:r>
              <a:rPr lang="en-GB" sz="1200" b="0" i="0" u="none" strike="noStrike" kern="1200" baseline="30000" dirty="0">
                <a:solidFill>
                  <a:schemeClr val="tx1"/>
                </a:solidFill>
                <a:effectLst/>
                <a:latin typeface="+mn-lt"/>
                <a:ea typeface="+mn-ea"/>
                <a:cs typeface="+mn-cs"/>
              </a:rPr>
              <a:t>  </a:t>
            </a:r>
            <a:r>
              <a:rPr lang="en-GB" sz="1200" b="0" i="0" u="none" strike="noStrike" kern="1200" baseline="0" dirty="0">
                <a:solidFill>
                  <a:schemeClr val="tx1"/>
                </a:solidFill>
                <a:effectLst/>
                <a:latin typeface="+mn-lt"/>
                <a:ea typeface="+mn-ea"/>
                <a:cs typeface="+mn-cs"/>
              </a:rPr>
              <a:t>The rings are seen as overlapping circles, not </a:t>
            </a:r>
            <a:r>
              <a:rPr lang="en-GB" sz="1200" b="0" i="0" kern="1200" dirty="0">
                <a:solidFill>
                  <a:schemeClr val="tx1"/>
                </a:solidFill>
                <a:effectLst/>
                <a:latin typeface="+mn-lt"/>
                <a:ea typeface="+mn-ea"/>
                <a:cs typeface="+mn-cs"/>
              </a:rPr>
              <a:t>as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 assortment of curved, connected lines.</a:t>
            </a:r>
          </a:p>
          <a:p>
            <a:pPr fontAlgn="base"/>
            <a:r>
              <a:rPr lang="en-GB" sz="1200" b="0" i="0" kern="1200" dirty="0">
                <a:solidFill>
                  <a:schemeClr val="tx1"/>
                </a:solidFill>
                <a:effectLst/>
                <a:latin typeface="+mn-lt"/>
                <a:ea typeface="+mn-ea"/>
                <a:cs typeface="+mn-cs"/>
              </a:rPr>
              <a:t>3.</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According to the law of proximity, things that are NEAR each other seem to be grouped together.</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circles on the left appear as part of a grouping while those on the right appear to be part of another. </a:t>
            </a:r>
          </a:p>
          <a:p>
            <a:pPr fontAlgn="base"/>
            <a:r>
              <a:rPr lang="en-GB" sz="1200" b="0" i="0" kern="1200" dirty="0">
                <a:solidFill>
                  <a:schemeClr val="tx1"/>
                </a:solidFill>
                <a:effectLst/>
                <a:latin typeface="+mn-lt"/>
                <a:ea typeface="+mn-ea"/>
                <a:cs typeface="+mn-cs"/>
              </a:rPr>
              <a:t>4. The law of continuity holds that points that are connected by straight or curving lines are seen in a way that follows the smoothest path. </a:t>
            </a:r>
          </a:p>
          <a:p>
            <a:pPr fontAlgn="base"/>
            <a:r>
              <a:rPr lang="en-GB" sz="1200" b="0" i="0" kern="1200" dirty="0">
                <a:solidFill>
                  <a:schemeClr val="tx1"/>
                </a:solidFill>
                <a:effectLst/>
                <a:latin typeface="+mn-lt"/>
                <a:ea typeface="+mn-ea"/>
                <a:cs typeface="+mn-cs"/>
              </a:rPr>
              <a:t>5.</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Law of Closure. According to the law of closure, things are grouped together if they seem to complete some entity.</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Our brains often ignore contradictory information and fill in gaps in information. The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brain fills in the missing gaps in order to create a meaningful image.</a:t>
            </a:r>
          </a:p>
          <a:p>
            <a:pPr fontAlgn="base"/>
            <a:r>
              <a:rPr lang="en-GB" sz="1200" b="0" i="0" kern="1200" dirty="0">
                <a:solidFill>
                  <a:schemeClr val="tx1"/>
                </a:solidFill>
                <a:effectLst/>
                <a:latin typeface="+mn-lt"/>
                <a:ea typeface="+mn-ea"/>
                <a:cs typeface="+mn-cs"/>
              </a:rPr>
              <a:t>6. This Gestalt law of perceptual organization suggests that elements that are grouped together within the same region of space tend to be grouped together.</a:t>
            </a:r>
          </a:p>
          <a:p>
            <a:pPr fontAlgn="base"/>
            <a:r>
              <a:rPr lang="en-GB" sz="1200" b="0" i="0" kern="1200" dirty="0">
                <a:solidFill>
                  <a:schemeClr val="tx1"/>
                </a:solidFill>
                <a:effectLst/>
                <a:latin typeface="+mn-lt"/>
                <a:ea typeface="+mn-ea"/>
                <a:cs typeface="+mn-cs"/>
              </a:rPr>
              <a:t>Despite</a:t>
            </a:r>
            <a:r>
              <a:rPr lang="en-GB" sz="1200" b="0" i="0" kern="1200" baseline="0" dirty="0">
                <a:solidFill>
                  <a:schemeClr val="tx1"/>
                </a:solidFill>
                <a:effectLst/>
                <a:latin typeface="+mn-lt"/>
                <a:ea typeface="+mn-ea"/>
                <a:cs typeface="+mn-cs"/>
              </a:rPr>
              <a:t> the proximity of the inner dots</a:t>
            </a:r>
            <a:r>
              <a:rPr lang="en-GB" sz="1200" b="0" i="0" kern="1200" dirty="0">
                <a:solidFill>
                  <a:schemeClr val="tx1"/>
                </a:solidFill>
                <a:effectLst/>
                <a:latin typeface="+mn-lt"/>
                <a:ea typeface="+mn-ea"/>
                <a:cs typeface="+mn-cs"/>
              </a:rPr>
              <a:t>, the two that are inside each oval are perceived as being a group rather than the dots that are actually closest to each other.</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2863619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https://beta.polleverywhere.com/activities </a:t>
            </a:r>
          </a:p>
          <a:p>
            <a:r>
              <a:rPr lang="en-GB" dirty="0"/>
              <a:t>Username</a:t>
            </a:r>
            <a:r>
              <a:rPr lang="en-GB" baseline="0" dirty="0"/>
              <a:t> is my work email address </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14</a:t>
            </a:fld>
            <a:endParaRPr lang="en-GB"/>
          </a:p>
        </p:txBody>
      </p:sp>
    </p:spTree>
    <p:extLst>
      <p:ext uri="{BB962C8B-B14F-4D97-AF65-F5344CB8AC3E}">
        <p14:creationId xmlns:p14="http://schemas.microsoft.com/office/powerpoint/2010/main" val="984623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constantly perceiving the world and trying to understand it.</a:t>
            </a:r>
          </a:p>
          <a:p>
            <a:endParaRPr lang="en-GB" dirty="0"/>
          </a:p>
          <a:p>
            <a:r>
              <a:rPr lang="en-GB" dirty="0"/>
              <a:t>Humans are social, so a really important part of this, especially when working with others, is understanding other people.</a:t>
            </a:r>
          </a:p>
          <a:p>
            <a:endParaRPr lang="en-GB" dirty="0"/>
          </a:p>
          <a:p>
            <a:r>
              <a:rPr lang="en-GB" dirty="0"/>
              <a:t>When we communicate, what amount is:</a:t>
            </a:r>
          </a:p>
          <a:p>
            <a:r>
              <a:rPr lang="en-GB" dirty="0"/>
              <a:t>What we say (words)</a:t>
            </a:r>
          </a:p>
          <a:p>
            <a:r>
              <a:rPr lang="en-GB" dirty="0"/>
              <a:t>How we say it (voice)</a:t>
            </a:r>
          </a:p>
          <a:p>
            <a:r>
              <a:rPr lang="en-GB" dirty="0"/>
              <a:t>Non-verbal (body language)</a:t>
            </a:r>
          </a:p>
          <a:p>
            <a:endParaRPr lang="en-GB" dirty="0"/>
          </a:p>
          <a:p>
            <a:r>
              <a:rPr lang="en-GB" dirty="0"/>
              <a:t>There are quite a lot of different numbers out there, these are from Mullins.</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15</a:t>
            </a:fld>
            <a:endParaRPr lang="en-GB"/>
          </a:p>
        </p:txBody>
      </p:sp>
    </p:spTree>
    <p:extLst>
      <p:ext uri="{BB962C8B-B14F-4D97-AF65-F5344CB8AC3E}">
        <p14:creationId xmlns:p14="http://schemas.microsoft.com/office/powerpoint/2010/main" val="841840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Happiness</a:t>
            </a:r>
          </a:p>
        </p:txBody>
      </p:sp>
      <p:sp>
        <p:nvSpPr>
          <p:cNvPr id="4" name="Slide Number Placeholder 3"/>
          <p:cNvSpPr>
            <a:spLocks noGrp="1"/>
          </p:cNvSpPr>
          <p:nvPr>
            <p:ph type="sldNum" sz="quarter" idx="10"/>
          </p:nvPr>
        </p:nvSpPr>
        <p:spPr/>
        <p:txBody>
          <a:bodyPr/>
          <a:lstStyle/>
          <a:p>
            <a:fld id="{1EF87553-A13C-4BE8-BD58-A7EB7CB2CAC9}" type="slidenum">
              <a:rPr lang="en-GB" smtClean="0"/>
              <a:t>16</a:t>
            </a:fld>
            <a:endParaRPr lang="en-GB"/>
          </a:p>
        </p:txBody>
      </p:sp>
    </p:spTree>
    <p:extLst>
      <p:ext uri="{BB962C8B-B14F-4D97-AF65-F5344CB8AC3E}">
        <p14:creationId xmlns:p14="http://schemas.microsoft.com/office/powerpoint/2010/main" val="2369773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sadness</a:t>
            </a:r>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3259929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a:t>
            </a:r>
            <a:r>
              <a:rPr lang="en-GB" dirty="0" err="1"/>
              <a:t>emotions:anger</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008741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fear</a:t>
            </a:r>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409069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disgust</a:t>
            </a:r>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2378035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contempt</a:t>
            </a:r>
          </a:p>
          <a:p>
            <a:endParaRPr lang="en-GB" dirty="0"/>
          </a:p>
          <a:p>
            <a:r>
              <a:rPr lang="en-GB" dirty="0"/>
              <a:t>Contempt is an example of a mixed message (maybe not an emotion in itself) because it is more than one expression combined. Incongruent expressions/ body language are a sign of some form of conflict</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41328690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Paul Eckman (</a:t>
            </a:r>
            <a:r>
              <a:rPr lang="en-GB" dirty="0" err="1"/>
              <a:t>Lightman</a:t>
            </a:r>
            <a:r>
              <a:rPr lang="en-GB" dirty="0"/>
              <a:t> is based on him) proposed five basic emotions after studying facial expressions and noticing that some were common in all cultures. He went on to be an authority on body language, </a:t>
            </a:r>
            <a:r>
              <a:rPr lang="en-GB" dirty="0" err="1"/>
              <a:t>microexpressions</a:t>
            </a:r>
            <a:r>
              <a:rPr lang="en-GB" dirty="0"/>
              <a:t> and their interpretation</a:t>
            </a:r>
          </a:p>
        </p:txBody>
      </p:sp>
      <p:sp>
        <p:nvSpPr>
          <p:cNvPr id="4" name="Slide Number Placeholder 3"/>
          <p:cNvSpPr>
            <a:spLocks noGrp="1"/>
          </p:cNvSpPr>
          <p:nvPr>
            <p:ph type="sldNum" sz="quarter" idx="10"/>
          </p:nvPr>
        </p:nvSpPr>
        <p:spPr/>
        <p:txBody>
          <a:bodyPr/>
          <a:lstStyle/>
          <a:p>
            <a:fld id="{1EF87553-A13C-4BE8-BD58-A7EB7CB2CAC9}" type="slidenum">
              <a:rPr lang="en-GB" smtClean="0"/>
              <a:t>25</a:t>
            </a:fld>
            <a:endParaRPr lang="en-GB"/>
          </a:p>
        </p:txBody>
      </p:sp>
    </p:spTree>
    <p:extLst>
      <p:ext uri="{BB962C8B-B14F-4D97-AF65-F5344CB8AC3E}">
        <p14:creationId xmlns:p14="http://schemas.microsoft.com/office/powerpoint/2010/main" val="356222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1911497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comes next?</a:t>
            </a:r>
          </a:p>
          <a:p>
            <a:endParaRPr lang="en-GB" dirty="0"/>
          </a:p>
          <a:p>
            <a:r>
              <a:rPr lang="en-GB" dirty="0"/>
              <a:t>After we have received information around the world and processed it into something that we find meaningful, next we need to evaluate the situation and decide what to do.</a:t>
            </a:r>
          </a:p>
          <a:p>
            <a:endParaRPr lang="en-GB" dirty="0"/>
          </a:p>
          <a:p>
            <a:r>
              <a:rPr lang="en-GB" dirty="0"/>
              <a:t>This is called judgement. And it is all about logic right? Wrong!</a:t>
            </a:r>
          </a:p>
          <a:p>
            <a:endParaRPr lang="en-GB" dirty="0"/>
          </a:p>
          <a:p>
            <a:r>
              <a:rPr lang="en-GB" dirty="0"/>
              <a:t>The slow, controlled processes possibly use attentional systems, though this is a source of much debate.</a:t>
            </a:r>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3100412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2:59 video on unconscious bias from Royal Society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5"/>
                </a:solidFill>
              </a:rPr>
              <a:t>https://www.youtube.com/watch?v=dVp9Z5k0dEE&amp;t=58s</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28</a:t>
            </a:fld>
            <a:endParaRPr lang="en-GB"/>
          </a:p>
        </p:txBody>
      </p:sp>
    </p:spTree>
    <p:extLst>
      <p:ext uri="{BB962C8B-B14F-4D97-AF65-F5344CB8AC3E}">
        <p14:creationId xmlns:p14="http://schemas.microsoft.com/office/powerpoint/2010/main" val="1746428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Availability</a:t>
            </a:r>
          </a:p>
          <a:p>
            <a:r>
              <a:rPr lang="en-GB" sz="1200" b="0" i="0" kern="1200" dirty="0">
                <a:solidFill>
                  <a:schemeClr val="tx1"/>
                </a:solidFill>
                <a:effectLst/>
                <a:latin typeface="+mn-lt"/>
                <a:ea typeface="+mn-ea"/>
                <a:cs typeface="+mn-cs"/>
              </a:rPr>
              <a:t>In psychology, </a:t>
            </a:r>
            <a:r>
              <a:rPr lang="en-GB" sz="1200" b="0" i="1" kern="1200" dirty="0">
                <a:solidFill>
                  <a:schemeClr val="tx1"/>
                </a:solidFill>
                <a:effectLst/>
                <a:latin typeface="+mn-lt"/>
                <a:ea typeface="+mn-ea"/>
                <a:cs typeface="+mn-cs"/>
              </a:rPr>
              <a:t>availability</a:t>
            </a:r>
            <a:r>
              <a:rPr lang="en-GB" sz="1200" b="0" i="0" kern="1200" dirty="0">
                <a:solidFill>
                  <a:schemeClr val="tx1"/>
                </a:solidFill>
                <a:effectLst/>
                <a:latin typeface="+mn-lt"/>
                <a:ea typeface="+mn-ea"/>
                <a:cs typeface="+mn-cs"/>
              </a:rPr>
              <a:t> is the ease with which a particular idea can be brought to mind. When people estimate how likely or how frequent an event is on the basis of its availability, they are using the availability heuristic. When an infrequent event can be brought easily and vividly to mind, this heuristic overestimates its likelihood. For example, people overestimate their likelihood of dying in a dramatic event such as a </a:t>
            </a:r>
            <a:r>
              <a:rPr lang="en-GB" sz="1200" b="0" i="0" u="none" strike="noStrike" kern="1200" dirty="0">
                <a:solidFill>
                  <a:schemeClr val="tx1"/>
                </a:solidFill>
                <a:effectLst/>
                <a:latin typeface="+mn-lt"/>
                <a:ea typeface="+mn-ea"/>
                <a:cs typeface="+mn-cs"/>
              </a:rPr>
              <a:t>plane crash.</a:t>
            </a:r>
            <a:r>
              <a:rPr lang="en-GB" sz="1200" b="0" i="0" u="none" strike="noStrike"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Dramatic, violent deaths are usually more highly publicised and therefore have a higher </a:t>
            </a:r>
            <a:r>
              <a:rPr lang="en-GB" sz="1200" b="1" i="0" kern="1200" dirty="0">
                <a:solidFill>
                  <a:schemeClr val="tx1"/>
                </a:solidFill>
                <a:effectLst/>
                <a:latin typeface="+mn-lt"/>
                <a:ea typeface="+mn-ea"/>
                <a:cs typeface="+mn-cs"/>
              </a:rPr>
              <a:t>availability</a:t>
            </a:r>
            <a:r>
              <a:rPr lang="en-GB" sz="1200" b="0" i="0" kern="1200" dirty="0">
                <a:solidFill>
                  <a:schemeClr val="tx1"/>
                </a:solidFill>
                <a:effectLst/>
                <a:latin typeface="+mn-lt"/>
                <a:ea typeface="+mn-ea"/>
                <a:cs typeface="+mn-cs"/>
              </a:rPr>
              <a:t>.</a:t>
            </a:r>
            <a:r>
              <a:rPr lang="en-GB" sz="1200" b="0" i="0" u="none" strike="noStrike" kern="1200" baseline="30000" dirty="0">
                <a:solidFill>
                  <a:schemeClr val="tx1"/>
                </a:solidFill>
                <a:effectLst/>
                <a:latin typeface="+mn-lt"/>
                <a:ea typeface="+mn-ea"/>
                <a:cs typeface="+mn-cs"/>
              </a:rPr>
              <a:t> </a:t>
            </a:r>
          </a:p>
          <a:p>
            <a:endParaRPr lang="en-GB" sz="1200" b="0" i="0" u="none" strike="noStrike" kern="1200" baseline="300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heuristic is one of the reasons why people are more easily swayed by a single, vivid story than by a large body of statistical evidence. </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 concept's availability can be affected by how recently and how frequently it has been brought to mind. In one study, subjects were given partial sentences to complete. The words were selected to activate the concept either of hostility or of kindness: a process known as priming. They then had to interpret the behaviour of a man described in a short, ambiguous story. Their interpretation was biased towards the emotion they had been primed with: the more priming, the greater the effect. A greater interval between the initial task and the judgment decreased the effect.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Representativeness</a:t>
            </a:r>
          </a:p>
          <a:p>
            <a:r>
              <a:rPr lang="en-GB" sz="1200" b="0" i="0" kern="1200" dirty="0">
                <a:solidFill>
                  <a:schemeClr val="tx1"/>
                </a:solidFill>
                <a:effectLst/>
                <a:latin typeface="+mn-lt"/>
                <a:ea typeface="+mn-ea"/>
                <a:cs typeface="+mn-cs"/>
              </a:rPr>
              <a:t>Snap judgement of whether a novel object fits an existing category</a:t>
            </a:r>
          </a:p>
          <a:p>
            <a:r>
              <a:rPr lang="en-GB" sz="1200" b="0" i="0" kern="1200" dirty="0">
                <a:solidFill>
                  <a:schemeClr val="tx1"/>
                </a:solidFill>
                <a:effectLst/>
                <a:latin typeface="+mn-lt"/>
                <a:ea typeface="+mn-ea"/>
                <a:cs typeface="+mn-cs"/>
              </a:rPr>
              <a:t>The representativeness heuristic is seen when people use categories</a:t>
            </a:r>
            <a:r>
              <a:rPr lang="en-GB" sz="1200" b="0" i="0" kern="1200" baseline="0" dirty="0">
                <a:solidFill>
                  <a:schemeClr val="tx1"/>
                </a:solidFill>
                <a:effectLst/>
                <a:latin typeface="+mn-lt"/>
                <a:ea typeface="+mn-ea"/>
                <a:cs typeface="+mn-cs"/>
              </a:rPr>
              <a:t> - e</a:t>
            </a:r>
            <a:r>
              <a:rPr lang="en-GB" sz="1200" b="0" i="0" kern="1200" dirty="0">
                <a:solidFill>
                  <a:schemeClr val="tx1"/>
                </a:solidFill>
                <a:effectLst/>
                <a:latin typeface="+mn-lt"/>
                <a:ea typeface="+mn-ea"/>
                <a:cs typeface="+mn-cs"/>
              </a:rPr>
              <a:t>xample when deciding whether a person is a criminal. An individual thing has a high </a:t>
            </a:r>
            <a:r>
              <a:rPr lang="en-GB" sz="1200" b="0" i="1" kern="1200" dirty="0">
                <a:solidFill>
                  <a:schemeClr val="tx1"/>
                </a:solidFill>
                <a:effectLst/>
                <a:latin typeface="+mn-lt"/>
                <a:ea typeface="+mn-ea"/>
                <a:cs typeface="+mn-cs"/>
              </a:rPr>
              <a:t>representativeness</a:t>
            </a:r>
            <a:r>
              <a:rPr lang="en-GB" sz="1200" b="0" i="0" kern="1200" dirty="0">
                <a:solidFill>
                  <a:schemeClr val="tx1"/>
                </a:solidFill>
                <a:effectLst/>
                <a:latin typeface="+mn-lt"/>
                <a:ea typeface="+mn-ea"/>
                <a:cs typeface="+mn-cs"/>
              </a:rPr>
              <a:t> for a category if it is very similar to a prototype of that category.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"Representative" is here meant in two different senses: the prototype used for comparison is representative of its category, and representativeness is also a relation between that prototype and the thing being categorised.</a:t>
            </a:r>
            <a:endParaRPr lang="en-GB" sz="1200" b="0" i="0" u="none" strike="noStrike" kern="1200" baseline="30000" dirty="0">
              <a:solidFill>
                <a:schemeClr val="tx1"/>
              </a:solidFill>
              <a:effectLst/>
              <a:latin typeface="+mn-lt"/>
              <a:ea typeface="+mn-ea"/>
              <a:cs typeface="+mn-cs"/>
            </a:endParaRPr>
          </a:p>
          <a:p>
            <a:endParaRPr lang="en-GB" sz="1200" b="0" i="0" u="none" strike="noStrike" kern="1200" baseline="300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Anchoring and adjustment</a:t>
            </a:r>
          </a:p>
          <a:p>
            <a:r>
              <a:rPr lang="en-GB" sz="1200" b="0" i="0" kern="1200" dirty="0">
                <a:solidFill>
                  <a:schemeClr val="tx1"/>
                </a:solidFill>
                <a:effectLst/>
                <a:latin typeface="+mn-lt"/>
                <a:ea typeface="+mn-ea"/>
                <a:cs typeface="+mn-cs"/>
              </a:rPr>
              <a:t>Anchoring and adjustment is a heuristic used in many situations where people estimate a number. It involves starting from a readily available number—the "anchor"—and shifting either up or down to reach an answer that seems plausible. For</a:t>
            </a:r>
            <a:r>
              <a:rPr lang="en-GB" sz="1200" b="0" i="0" kern="1200" baseline="0" dirty="0">
                <a:solidFill>
                  <a:schemeClr val="tx1"/>
                </a:solidFill>
                <a:effectLst/>
                <a:latin typeface="+mn-lt"/>
                <a:ea typeface="+mn-ea"/>
                <a:cs typeface="+mn-cs"/>
              </a:rPr>
              <a:t> example</a:t>
            </a:r>
            <a:r>
              <a:rPr lang="en-GB" sz="1200" b="0" i="0" kern="1200" dirty="0">
                <a:solidFill>
                  <a:schemeClr val="tx1"/>
                </a:solidFill>
                <a:effectLst/>
                <a:latin typeface="+mn-lt"/>
                <a:ea typeface="+mn-ea"/>
                <a:cs typeface="+mn-cs"/>
              </a:rPr>
              <a:t>, if you ask someone how many days it takes Mercury to orbit the sun, she'll likely to start at 365 (the number of days it takes Earth to do so) and then adjust downward. But of course, people usually don't adjust far enough</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29</a:t>
            </a:fld>
            <a:endParaRPr lang="en-GB"/>
          </a:p>
        </p:txBody>
      </p:sp>
    </p:spTree>
    <p:extLst>
      <p:ext uri="{BB962C8B-B14F-4D97-AF65-F5344CB8AC3E}">
        <p14:creationId xmlns:p14="http://schemas.microsoft.com/office/powerpoint/2010/main" val="33163533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Availability: news stories, rumours, advertising, cultural messages. Descriptive norms. Suicide rates</a:t>
            </a:r>
          </a:p>
          <a:p>
            <a:r>
              <a:rPr lang="en-GB" dirty="0"/>
              <a:t>Representativeness: stereotypes, assumptions</a:t>
            </a:r>
          </a:p>
          <a:p>
            <a:r>
              <a:rPr lang="en-GB" dirty="0"/>
              <a:t>Anchoring: Discounts, Haggling</a:t>
            </a:r>
          </a:p>
          <a:p>
            <a:endParaRPr lang="en-GB" dirty="0"/>
          </a:p>
          <a:p>
            <a:r>
              <a:rPr lang="en-GB" dirty="0"/>
              <a:t>Beliefs and values, plus resulting attitudes, underpin all three!</a:t>
            </a:r>
          </a:p>
        </p:txBody>
      </p:sp>
      <p:sp>
        <p:nvSpPr>
          <p:cNvPr id="4" name="Slide Number Placeholder 3"/>
          <p:cNvSpPr>
            <a:spLocks noGrp="1"/>
          </p:cNvSpPr>
          <p:nvPr>
            <p:ph type="sldNum" sz="quarter" idx="5"/>
          </p:nvPr>
        </p:nvSpPr>
        <p:spPr/>
        <p:txBody>
          <a:bodyPr/>
          <a:lstStyle/>
          <a:p>
            <a:fld id="{0FA51642-5812-4B97-9C9A-F6E8B7A84FEC}" type="slidenum">
              <a:rPr lang="en-GB" smtClean="0"/>
              <a:t>30</a:t>
            </a:fld>
            <a:endParaRPr lang="en-GB"/>
          </a:p>
        </p:txBody>
      </p:sp>
    </p:spTree>
    <p:extLst>
      <p:ext uri="{BB962C8B-B14F-4D97-AF65-F5344CB8AC3E}">
        <p14:creationId xmlns:p14="http://schemas.microsoft.com/office/powerpoint/2010/main" val="46960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2239896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06/04/2022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06/04/2022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06/04/2022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924636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892811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552105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10743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84337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5.xml"/><Relationship Id="rId1" Type="http://schemas.openxmlformats.org/officeDocument/2006/relationships/video" Target="https://www.youtube.com/embed/vJG698U2Mvo"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video" Target="https://www.youtube.com/embed/n46umYA_4dM" TargetMode="Externa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UmCkBqDz_Vg" TargetMode="External"/><Relationship Id="rId5" Type="http://schemas.openxmlformats.org/officeDocument/2006/relationships/image" Target="../media/image20.png"/><Relationship Id="rId4" Type="http://schemas.openxmlformats.org/officeDocument/2006/relationships/hyperlink" Target="https://www.youtube.com/watch?v=UmCkBqDz_Vg"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Vp9Z5k0dEE" TargetMode="External"/><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3.sv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1lqYr7j14go" TargetMode="External"/><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942F97A-9C4B-F946-B1C1-E5DC0B6A8304}"/>
              </a:ext>
            </a:extLst>
          </p:cNvPr>
          <p:cNvSpPr>
            <a:spLocks noGrp="1"/>
          </p:cNvSpPr>
          <p:nvPr>
            <p:ph type="dt" sz="half" idx="10"/>
          </p:nvPr>
        </p:nvSpPr>
        <p:spPr/>
        <p:txBody>
          <a:bodyPr/>
          <a:lstStyle/>
          <a:p>
            <a:pPr>
              <a:defRPr/>
            </a:pPr>
            <a:fld id="{2303D31F-598B-47EE-BA37-93F097A3D676}" type="datetime1">
              <a:rPr lang="en-GB" altLang="en-US" smtClean="0"/>
              <a:pPr>
                <a:defRPr/>
              </a:pPr>
              <a:t>06/04/2022</a:t>
            </a:fld>
            <a:endParaRPr lang="en-GB" altLang="en-US"/>
          </a:p>
        </p:txBody>
      </p:sp>
      <p:sp>
        <p:nvSpPr>
          <p:cNvPr id="5" name="Slide Number Placeholder 4">
            <a:extLst>
              <a:ext uri="{FF2B5EF4-FFF2-40B4-BE49-F238E27FC236}">
                <a16:creationId xmlns:a16="http://schemas.microsoft.com/office/drawing/2014/main" id="{173790D3-A3D5-5A44-AB2D-15F2D1924735}"/>
              </a:ext>
            </a:extLst>
          </p:cNvPr>
          <p:cNvSpPr>
            <a:spLocks noGrp="1"/>
          </p:cNvSpPr>
          <p:nvPr>
            <p:ph type="sldNum" sz="quarter" idx="12"/>
          </p:nvPr>
        </p:nvSpPr>
        <p:spPr/>
        <p:txBody>
          <a:bodyPr/>
          <a:lstStyle/>
          <a:p>
            <a:pPr>
              <a:defRPr/>
            </a:pPr>
            <a:fld id="{6550E941-99E4-4403-A917-B30FF69A9617}" type="slidenum">
              <a:rPr lang="en-GB" altLang="en-US" smtClean="0"/>
              <a:pPr>
                <a:defRPr/>
              </a:pPr>
              <a:t>1</a:t>
            </a:fld>
            <a:endParaRPr lang="en-GB" altLang="en-US"/>
          </a:p>
        </p:txBody>
      </p:sp>
      <p:pic>
        <p:nvPicPr>
          <p:cNvPr id="6" name="Picture 5">
            <a:extLst>
              <a:ext uri="{FF2B5EF4-FFF2-40B4-BE49-F238E27FC236}">
                <a16:creationId xmlns:a16="http://schemas.microsoft.com/office/drawing/2014/main" id="{8FAAB18E-5751-B144-9D0D-6F2A1A91E5E9}"/>
              </a:ext>
            </a:extLst>
          </p:cNvPr>
          <p:cNvPicPr/>
          <p:nvPr/>
        </p:nvPicPr>
        <p:blipFill rotWithShape="1">
          <a:blip r:embed="rId2"/>
          <a:srcRect r="5000" b="12560"/>
          <a:stretch/>
        </p:blipFill>
        <p:spPr>
          <a:xfrm>
            <a:off x="0" y="0"/>
            <a:ext cx="9144000" cy="5849888"/>
          </a:xfrm>
          <a:prstGeom prst="rect">
            <a:avLst/>
          </a:prstGeom>
        </p:spPr>
      </p:pic>
    </p:spTree>
    <p:extLst>
      <p:ext uri="{BB962C8B-B14F-4D97-AF65-F5344CB8AC3E}">
        <p14:creationId xmlns:p14="http://schemas.microsoft.com/office/powerpoint/2010/main" val="2541262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179512" y="157808"/>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179512" y="815033"/>
            <a:ext cx="8784976" cy="4270151"/>
          </a:xfrm>
        </p:spPr>
        <p:txBody>
          <a:bodyPr/>
          <a:lstStyle/>
          <a:p>
            <a:r>
              <a:rPr lang="en-GB" sz="2000" dirty="0"/>
              <a:t>The Cognitive Process</a:t>
            </a:r>
          </a:p>
          <a:p>
            <a:pPr lvl="1"/>
            <a:r>
              <a:rPr lang="en-GB" dirty="0"/>
              <a:t>Attention - filtering stimuli</a:t>
            </a:r>
          </a:p>
          <a:p>
            <a:pPr lvl="1"/>
            <a:r>
              <a:rPr lang="en-GB" dirty="0"/>
              <a:t>Perception - Gestalt Theory</a:t>
            </a:r>
          </a:p>
          <a:p>
            <a:pPr lvl="2"/>
            <a:r>
              <a:rPr lang="en-GB" sz="2000" dirty="0"/>
              <a:t>Context</a:t>
            </a:r>
          </a:p>
          <a:p>
            <a:pPr lvl="2"/>
            <a:r>
              <a:rPr lang="en-GB" sz="2000" dirty="0"/>
              <a:t>Expectations</a:t>
            </a:r>
          </a:p>
          <a:p>
            <a:pPr lvl="2"/>
            <a:r>
              <a:rPr lang="en-GB" sz="2000" dirty="0"/>
              <a:t>Culture</a:t>
            </a:r>
          </a:p>
          <a:p>
            <a:pPr lvl="2"/>
            <a:r>
              <a:rPr lang="en-GB" sz="2000" dirty="0"/>
              <a:t>Motivations</a:t>
            </a:r>
          </a:p>
          <a:p>
            <a:pPr lvl="1"/>
            <a:r>
              <a:rPr lang="en-GB" sz="2400" dirty="0"/>
              <a:t>Judgement – Heuristic</a:t>
            </a:r>
          </a:p>
          <a:p>
            <a:pPr marL="1600200" lvl="2" indent="-457200"/>
            <a:r>
              <a:rPr lang="en-GB" sz="2400" dirty="0"/>
              <a:t>Availability</a:t>
            </a:r>
          </a:p>
          <a:p>
            <a:pPr marL="1600200" lvl="2" indent="-457200"/>
            <a:r>
              <a:rPr lang="en-GB" sz="2400" dirty="0"/>
              <a:t>Representativeness </a:t>
            </a:r>
          </a:p>
          <a:p>
            <a:pPr marL="1600200" lvl="2" indent="-457200"/>
            <a:r>
              <a:rPr lang="en-GB" sz="2400" dirty="0"/>
              <a:t>Anchoring</a:t>
            </a:r>
          </a:p>
          <a:p>
            <a:pPr lvl="1"/>
            <a:r>
              <a:rPr lang="en-GB" sz="2400" dirty="0"/>
              <a:t>Cognitive dissonance </a:t>
            </a:r>
          </a:p>
          <a:p>
            <a:pPr lvl="2"/>
            <a:endParaRPr lang="en-GB" sz="2800" dirty="0"/>
          </a:p>
          <a:p>
            <a:pPr lvl="1"/>
            <a:endParaRPr lang="en-GB" sz="2600" dirty="0"/>
          </a:p>
        </p:txBody>
      </p:sp>
    </p:spTree>
    <p:extLst>
      <p:ext uri="{BB962C8B-B14F-4D97-AF65-F5344CB8AC3E}">
        <p14:creationId xmlns:p14="http://schemas.microsoft.com/office/powerpoint/2010/main" val="3346461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742C9D-B9FD-4864-82E0-0F674046ED89}"/>
              </a:ext>
            </a:extLst>
          </p:cNvPr>
          <p:cNvSpPr/>
          <p:nvPr/>
        </p:nvSpPr>
        <p:spPr>
          <a:xfrm>
            <a:off x="395536" y="620688"/>
            <a:ext cx="8280920" cy="3970318"/>
          </a:xfrm>
          <a:prstGeom prst="rect">
            <a:avLst/>
          </a:prstGeom>
        </p:spPr>
        <p:txBody>
          <a:bodyPr wrap="square">
            <a:spAutoFit/>
          </a:bodyPr>
          <a:lstStyle/>
          <a:p>
            <a:pPr algn="ctr"/>
            <a:r>
              <a:rPr lang="en-GB" sz="3600" dirty="0"/>
              <a:t>When I externalize something, it’s information.</a:t>
            </a:r>
            <a:br>
              <a:rPr lang="en-GB" sz="3600" dirty="0"/>
            </a:br>
            <a:r>
              <a:rPr lang="en-GB" sz="3600" dirty="0"/>
              <a:t>When someone connects it in some manner, it becomes knowledge.</a:t>
            </a:r>
          </a:p>
          <a:p>
            <a:pPr algn="ctr"/>
            <a:br>
              <a:rPr lang="en-GB" sz="3600" dirty="0"/>
            </a:br>
            <a:r>
              <a:rPr lang="en-GB" sz="3600" dirty="0"/>
              <a:t>Knowledge is essentially relatedness/connectedness.</a:t>
            </a:r>
            <a:endParaRPr lang="en-US" sz="3600" dirty="0"/>
          </a:p>
        </p:txBody>
      </p:sp>
    </p:spTree>
    <p:extLst>
      <p:ext uri="{BB962C8B-B14F-4D97-AF65-F5344CB8AC3E}">
        <p14:creationId xmlns:p14="http://schemas.microsoft.com/office/powerpoint/2010/main" val="475466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487907" y="350697"/>
            <a:ext cx="7772400" cy="657225"/>
          </a:xfrm>
        </p:spPr>
        <p:txBody>
          <a:bodyPr/>
          <a:lstStyle/>
          <a:p>
            <a:r>
              <a:rPr lang="en-GB" dirty="0"/>
              <a:t>How do we know truth?</a:t>
            </a:r>
          </a:p>
        </p:txBody>
      </p:sp>
      <p:pic>
        <p:nvPicPr>
          <p:cNvPr id="1028" name="Picture 4" descr="Image result for eyes truth quot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007922"/>
            <a:ext cx="8175082" cy="4408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947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58EFC3-0754-4E9F-B460-1CE8E7AA0778}"/>
              </a:ext>
            </a:extLst>
          </p:cNvPr>
          <p:cNvSpPr>
            <a:spLocks noGrp="1"/>
          </p:cNvSpPr>
          <p:nvPr>
            <p:ph type="ctrTitle"/>
          </p:nvPr>
        </p:nvSpPr>
        <p:spPr/>
        <p:txBody>
          <a:bodyPr/>
          <a:lstStyle/>
          <a:p>
            <a:endParaRPr lang="en-GB"/>
          </a:p>
        </p:txBody>
      </p:sp>
      <p:pic>
        <p:nvPicPr>
          <p:cNvPr id="4" name="Online Media 3">
            <a:hlinkClick r:id="" action="ppaction://media"/>
            <a:extLst>
              <a:ext uri="{FF2B5EF4-FFF2-40B4-BE49-F238E27FC236}">
                <a16:creationId xmlns:a16="http://schemas.microsoft.com/office/drawing/2014/main" id="{6D065178-67A4-4598-AD49-327B7A55F61C}"/>
              </a:ext>
            </a:extLst>
          </p:cNvPr>
          <p:cNvPicPr>
            <a:picLocks noGrp="1" noRot="1" noChangeAspect="1"/>
          </p:cNvPicPr>
          <p:nvPr>
            <p:ph idx="4294967295"/>
            <a:videoFile r:link="rId1"/>
          </p:nvPr>
        </p:nvPicPr>
        <p:blipFill>
          <a:blip r:embed="rId4"/>
          <a:stretch>
            <a:fillRect/>
          </a:stretch>
        </p:blipFill>
        <p:spPr>
          <a:xfrm>
            <a:off x="482058" y="620688"/>
            <a:ext cx="8179884" cy="4645359"/>
          </a:xfrm>
          <a:prstGeom prst="rect">
            <a:avLst/>
          </a:prstGeom>
        </p:spPr>
      </p:pic>
    </p:spTree>
    <p:extLst>
      <p:ext uri="{BB962C8B-B14F-4D97-AF65-F5344CB8AC3E}">
        <p14:creationId xmlns:p14="http://schemas.microsoft.com/office/powerpoint/2010/main" val="194610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4230410-EB0C-4C45-A5CA-B1528315BFE1}"/>
              </a:ext>
            </a:extLst>
          </p:cNvPr>
          <p:cNvSpPr>
            <a:spLocks noGrp="1"/>
          </p:cNvSpPr>
          <p:nvPr>
            <p:ph type="ctrTitle"/>
          </p:nvPr>
        </p:nvSpPr>
        <p:spPr>
          <a:xfrm>
            <a:off x="467544" y="260648"/>
            <a:ext cx="8352928" cy="657225"/>
          </a:xfrm>
        </p:spPr>
        <p:txBody>
          <a:bodyPr/>
          <a:lstStyle/>
          <a:p>
            <a:r>
              <a:rPr lang="en-GB" dirty="0"/>
              <a:t>Decision making and Complexity?</a:t>
            </a:r>
          </a:p>
        </p:txBody>
      </p:sp>
      <p:sp>
        <p:nvSpPr>
          <p:cNvPr id="4" name="Text Placeholder 3">
            <a:extLst>
              <a:ext uri="{FF2B5EF4-FFF2-40B4-BE49-F238E27FC236}">
                <a16:creationId xmlns:a16="http://schemas.microsoft.com/office/drawing/2014/main" id="{A5B3A2C1-13BF-420D-97F2-06AA92A8E273}"/>
              </a:ext>
            </a:extLst>
          </p:cNvPr>
          <p:cNvSpPr>
            <a:spLocks noGrp="1"/>
          </p:cNvSpPr>
          <p:nvPr>
            <p:ph type="body" sz="quarter" idx="10"/>
          </p:nvPr>
        </p:nvSpPr>
        <p:spPr>
          <a:xfrm>
            <a:off x="179512" y="1052736"/>
            <a:ext cx="8640960" cy="3596723"/>
          </a:xfrm>
        </p:spPr>
        <p:txBody>
          <a:bodyPr/>
          <a:lstStyle/>
          <a:p>
            <a:pPr marL="457200" indent="-457200">
              <a:buFont typeface="+mj-lt"/>
              <a:buAutoNum type="arabicPeriod"/>
            </a:pPr>
            <a:r>
              <a:rPr lang="en-GB" dirty="0"/>
              <a:t>You are tossing a coin. The chance of heads or tails is 50/50 every time. If it comes up heads five times in a row, what is the most likely result of the next toss?</a:t>
            </a:r>
          </a:p>
          <a:p>
            <a:pPr marL="457200" indent="-457200">
              <a:buFont typeface="+mj-lt"/>
              <a:buAutoNum type="arabicPeriod"/>
            </a:pPr>
            <a:r>
              <a:rPr lang="en-GB" dirty="0"/>
              <a:t>XYZ company has 1,000 employees. 90% of them work on the shop floor, and 10% in the office. Bob has a degree, owns a house and drives a nice car. Is he a shop floor or office worker?</a:t>
            </a:r>
          </a:p>
          <a:p>
            <a:pPr marL="457200" indent="-457200">
              <a:buFont typeface="+mj-lt"/>
              <a:buAutoNum type="arabicPeriod"/>
            </a:pPr>
            <a:r>
              <a:rPr lang="en-GB" dirty="0"/>
              <a:t>Sara studied DBA at TSD university.  She loves reading poetry and writes in her free time. Which is more likely:</a:t>
            </a:r>
          </a:p>
          <a:p>
            <a:pPr marL="914400" lvl="1" indent="-457200">
              <a:buFont typeface="+mj-lt"/>
              <a:buAutoNum type="alphaLcParenR"/>
            </a:pPr>
            <a:r>
              <a:rPr lang="en-GB" dirty="0"/>
              <a:t>Sara is a teacher</a:t>
            </a:r>
          </a:p>
          <a:p>
            <a:pPr marL="914400" lvl="1" indent="-457200">
              <a:buFont typeface="+mj-lt"/>
              <a:buAutoNum type="alphaLcParenR"/>
            </a:pPr>
            <a:r>
              <a:rPr lang="en-GB" dirty="0"/>
              <a:t>Sara is a teacher of ???</a:t>
            </a:r>
          </a:p>
        </p:txBody>
      </p:sp>
    </p:spTree>
    <p:extLst>
      <p:ext uri="{BB962C8B-B14F-4D97-AF65-F5344CB8AC3E}">
        <p14:creationId xmlns:p14="http://schemas.microsoft.com/office/powerpoint/2010/main" val="866967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395536" y="632291"/>
            <a:ext cx="5510464" cy="4633243"/>
          </a:xfrm>
        </p:spPr>
        <p:txBody>
          <a:bodyPr/>
          <a:lstStyle/>
          <a:p>
            <a:pPr marL="342900" indent="-342900">
              <a:buFont typeface="Arial" panose="020B0604020202020204" pitchFamily="34" charset="0"/>
              <a:buChar char="•"/>
            </a:pPr>
            <a:r>
              <a:rPr lang="en-GB" sz="2800" dirty="0">
                <a:solidFill>
                  <a:schemeClr val="tx1"/>
                </a:solidFill>
              </a:rPr>
              <a:t>Many people think they (and others) use reason and logic to make decisions</a:t>
            </a:r>
          </a:p>
          <a:p>
            <a:pPr marL="342900" indent="-342900">
              <a:buFont typeface="Arial" panose="020B0604020202020204" pitchFamily="34" charset="0"/>
              <a:buChar char="•"/>
            </a:pPr>
            <a:r>
              <a:rPr lang="en-GB" sz="2800" dirty="0">
                <a:solidFill>
                  <a:schemeClr val="tx1"/>
                </a:solidFill>
              </a:rPr>
              <a:t>The real process is </a:t>
            </a:r>
            <a:r>
              <a:rPr lang="en-GB" sz="2800" b="1" dirty="0">
                <a:solidFill>
                  <a:srgbClr val="FF0000"/>
                </a:solidFill>
              </a:rPr>
              <a:t>much more complex</a:t>
            </a:r>
            <a:r>
              <a:rPr lang="en-GB" sz="2800" dirty="0">
                <a:solidFill>
                  <a:schemeClr val="tx1"/>
                </a:solidFill>
              </a:rPr>
              <a:t> than this</a:t>
            </a:r>
          </a:p>
          <a:p>
            <a:pPr marL="342900" indent="-342900">
              <a:buFont typeface="Arial" panose="020B0604020202020204" pitchFamily="34" charset="0"/>
              <a:buChar char="•"/>
            </a:pPr>
            <a:r>
              <a:rPr lang="en-GB" sz="2800" dirty="0">
                <a:solidFill>
                  <a:schemeClr val="tx1"/>
                </a:solidFill>
              </a:rPr>
              <a:t>Effective management will be helped by understanding this complexity</a:t>
            </a:r>
          </a:p>
          <a:p>
            <a:pPr marL="342900" indent="-342900">
              <a:buFont typeface="Arial" panose="020B0604020202020204" pitchFamily="34" charset="0"/>
              <a:buChar char="•"/>
            </a:pPr>
            <a:r>
              <a:rPr lang="en-GB" sz="2800" dirty="0">
                <a:solidFill>
                  <a:schemeClr val="tx1"/>
                </a:solidFill>
              </a:rPr>
              <a:t>Sticking to our old assumptions may lead to frustration</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768844" y="2014740"/>
            <a:ext cx="3250794" cy="3250794"/>
          </a:xfrm>
        </p:spPr>
      </p:pic>
    </p:spTree>
    <p:extLst>
      <p:ext uri="{BB962C8B-B14F-4D97-AF65-F5344CB8AC3E}">
        <p14:creationId xmlns:p14="http://schemas.microsoft.com/office/powerpoint/2010/main" val="2935308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827584" y="742975"/>
            <a:ext cx="7772400" cy="3596723"/>
          </a:xfrm>
        </p:spPr>
        <p:txBody>
          <a:bodyPr/>
          <a:lstStyle/>
          <a:p>
            <a:r>
              <a:rPr lang="en-GB" sz="3200" dirty="0">
                <a:solidFill>
                  <a:schemeClr val="tx1"/>
                </a:solidFill>
              </a:rPr>
              <a:t>How we think (cognition)</a:t>
            </a:r>
          </a:p>
          <a:p>
            <a:pPr marL="800100" lvl="1" indent="-342900">
              <a:buFont typeface="Arial" panose="020B0604020202020204" pitchFamily="34" charset="0"/>
              <a:buChar char="•"/>
            </a:pPr>
            <a:r>
              <a:rPr lang="en-GB" sz="3200" dirty="0"/>
              <a:t>Cognitive process</a:t>
            </a:r>
          </a:p>
          <a:p>
            <a:pPr marL="800100" lvl="1" indent="-342900">
              <a:buFont typeface="Arial" panose="020B0604020202020204" pitchFamily="34" charset="0"/>
              <a:buChar char="•"/>
            </a:pPr>
            <a:r>
              <a:rPr lang="en-GB" sz="3200" dirty="0"/>
              <a:t>Perception</a:t>
            </a:r>
          </a:p>
          <a:p>
            <a:pPr marL="800100" lvl="1" indent="-342900">
              <a:buFont typeface="Arial" panose="020B0604020202020204" pitchFamily="34" charset="0"/>
              <a:buChar char="•"/>
            </a:pPr>
            <a:r>
              <a:rPr lang="en-GB" sz="3200" dirty="0"/>
              <a:t>Communication</a:t>
            </a:r>
          </a:p>
          <a:p>
            <a:pPr marL="800100" lvl="1" indent="-342900">
              <a:buFont typeface="Arial" panose="020B0604020202020204" pitchFamily="34" charset="0"/>
              <a:buChar char="•"/>
            </a:pPr>
            <a:r>
              <a:rPr lang="en-GB" sz="3200" dirty="0"/>
              <a:t>Judgement</a:t>
            </a:r>
          </a:p>
          <a:p>
            <a:endParaRPr lang="en-GB" sz="3200" dirty="0"/>
          </a:p>
          <a:p>
            <a:pPr lvl="1"/>
            <a:endParaRPr lang="en-GB" sz="3200" dirty="0"/>
          </a:p>
        </p:txBody>
      </p:sp>
    </p:spTree>
    <p:extLst>
      <p:ext uri="{BB962C8B-B14F-4D97-AF65-F5344CB8AC3E}">
        <p14:creationId xmlns:p14="http://schemas.microsoft.com/office/powerpoint/2010/main" val="211905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p:txBody>
          <a:bodyPr/>
          <a:lstStyle/>
          <a:p>
            <a:r>
              <a:rPr lang="en-GB" dirty="0">
                <a:solidFill>
                  <a:schemeClr val="tx1"/>
                </a:solidFill>
              </a:rPr>
              <a:t>Thinking is part of a process</a:t>
            </a:r>
          </a:p>
        </p:txBody>
      </p:sp>
      <p:graphicFrame>
        <p:nvGraphicFramePr>
          <p:cNvPr id="5" name="Diagram 4">
            <a:extLst>
              <a:ext uri="{FF2B5EF4-FFF2-40B4-BE49-F238E27FC236}">
                <a16:creationId xmlns:a16="http://schemas.microsoft.com/office/drawing/2014/main" id="{821DE977-CEE0-4A7E-87DB-AFAB75D12618}"/>
              </a:ext>
            </a:extLst>
          </p:cNvPr>
          <p:cNvGraphicFramePr/>
          <p:nvPr>
            <p:extLst>
              <p:ext uri="{D42A27DB-BD31-4B8C-83A1-F6EECF244321}">
                <p14:modId xmlns:p14="http://schemas.microsoft.com/office/powerpoint/2010/main" val="2816108967"/>
              </p:ext>
            </p:extLst>
          </p:nvPr>
        </p:nvGraphicFramePr>
        <p:xfrm>
          <a:off x="107504" y="1612232"/>
          <a:ext cx="8928992" cy="3760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Connector: Elbow 5">
            <a:extLst>
              <a:ext uri="{FF2B5EF4-FFF2-40B4-BE49-F238E27FC236}">
                <a16:creationId xmlns:a16="http://schemas.microsoft.com/office/drawing/2014/main" id="{D4158C2C-A789-4F97-BAFA-F1ED39621637}"/>
              </a:ext>
            </a:extLst>
          </p:cNvPr>
          <p:cNvCxnSpPr>
            <a:cxnSpLocks/>
            <a:stCxn id="5" idx="3"/>
            <a:endCxn id="5" idx="1"/>
          </p:cNvCxnSpPr>
          <p:nvPr/>
        </p:nvCxnSpPr>
        <p:spPr>
          <a:xfrm flipH="1">
            <a:off x="107504" y="3492724"/>
            <a:ext cx="8928992" cy="12700"/>
          </a:xfrm>
          <a:prstGeom prst="bentConnector5">
            <a:avLst>
              <a:gd name="adj1" fmla="val -2560"/>
              <a:gd name="adj2" fmla="val 16607024"/>
              <a:gd name="adj3" fmla="val 10256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54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F9DEC9-6D17-4B36-A3F3-451984BB1771}"/>
              </a:ext>
            </a:extLst>
          </p:cNvPr>
          <p:cNvSpPr>
            <a:spLocks noGrp="1"/>
          </p:cNvSpPr>
          <p:nvPr>
            <p:ph type="ctrTitle"/>
          </p:nvPr>
        </p:nvSpPr>
        <p:spPr/>
        <p:txBody>
          <a:bodyPr/>
          <a:lstStyle/>
          <a:p>
            <a:endParaRPr lang="en-GB"/>
          </a:p>
        </p:txBody>
      </p:sp>
      <p:pic>
        <p:nvPicPr>
          <p:cNvPr id="6" name="Online Media 5">
            <a:hlinkClick r:id="" action="ppaction://media"/>
            <a:extLst>
              <a:ext uri="{FF2B5EF4-FFF2-40B4-BE49-F238E27FC236}">
                <a16:creationId xmlns:a16="http://schemas.microsoft.com/office/drawing/2014/main" id="{B1365BA2-6659-44B8-B37F-1405A29B7A9A}"/>
              </a:ext>
            </a:extLst>
          </p:cNvPr>
          <p:cNvPicPr>
            <a:picLocks noGrp="1" noRot="1" noChangeAspect="1"/>
          </p:cNvPicPr>
          <p:nvPr>
            <p:ph idx="4294967295"/>
            <a:videoFile r:link="rId1"/>
          </p:nvPr>
        </p:nvPicPr>
        <p:blipFill>
          <a:blip r:embed="rId4"/>
          <a:stretch>
            <a:fillRect/>
          </a:stretch>
        </p:blipFill>
        <p:spPr>
          <a:xfrm>
            <a:off x="499645" y="243269"/>
            <a:ext cx="8235281" cy="4769907"/>
          </a:xfrm>
          <a:prstGeom prst="rect">
            <a:avLst/>
          </a:prstGeom>
        </p:spPr>
      </p:pic>
      <p:sp>
        <p:nvSpPr>
          <p:cNvPr id="4" name="TextBox 3">
            <a:extLst>
              <a:ext uri="{FF2B5EF4-FFF2-40B4-BE49-F238E27FC236}">
                <a16:creationId xmlns:a16="http://schemas.microsoft.com/office/drawing/2014/main" id="{9701FB29-84BA-4E31-99DA-B4D147FFCFEB}"/>
              </a:ext>
            </a:extLst>
          </p:cNvPr>
          <p:cNvSpPr txBox="1"/>
          <p:nvPr/>
        </p:nvSpPr>
        <p:spPr>
          <a:xfrm>
            <a:off x="1851896" y="5129238"/>
            <a:ext cx="6872140" cy="369332"/>
          </a:xfrm>
          <a:prstGeom prst="rect">
            <a:avLst/>
          </a:prstGeom>
          <a:noFill/>
        </p:spPr>
        <p:txBody>
          <a:bodyPr wrap="square" rtlCol="0">
            <a:spAutoFit/>
          </a:bodyPr>
          <a:lstStyle/>
          <a:p>
            <a:pPr algn="r"/>
            <a:r>
              <a:rPr lang="en-GB" dirty="0">
                <a:solidFill>
                  <a:schemeClr val="accent5"/>
                </a:solidFill>
              </a:rPr>
              <a:t>https://www.youtube.com/watch?v=n46umYA_4dM</a:t>
            </a:r>
          </a:p>
        </p:txBody>
      </p:sp>
    </p:spTree>
    <p:extLst>
      <p:ext uri="{BB962C8B-B14F-4D97-AF65-F5344CB8AC3E}">
        <p14:creationId xmlns:p14="http://schemas.microsoft.com/office/powerpoint/2010/main" val="1362872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5BF20B3-E220-4DBA-A8D9-9C5621362448}"/>
              </a:ext>
            </a:extLst>
          </p:cNvPr>
          <p:cNvPicPr>
            <a:picLocks noGrp="1" noChangeAspect="1"/>
          </p:cNvPicPr>
          <p:nvPr>
            <p:ph sz="quarter" idx="12"/>
          </p:nvPr>
        </p:nvPicPr>
        <p:blipFill>
          <a:blip r:embed="rId3">
            <a:duotone>
              <a:schemeClr val="accent4">
                <a:shade val="45000"/>
                <a:satMod val="135000"/>
              </a:schemeClr>
              <a:prstClr val="white"/>
            </a:duotone>
            <a:extLst>
              <a:ext uri="{BEBA8EAE-BF5A-486C-A8C5-ECC9F3942E4B}">
                <a14:imgProps xmlns:a14="http://schemas.microsoft.com/office/drawing/2010/main">
                  <a14:imgLayer r:embed="rId4">
                    <a14:imgEffect>
                      <a14:artisticGlowDiffused/>
                    </a14:imgEffect>
                  </a14:imgLayer>
                </a14:imgProps>
              </a:ext>
            </a:extLst>
          </a:blip>
          <a:stretch>
            <a:fillRect/>
          </a:stretch>
        </p:blipFill>
        <p:spPr>
          <a:xfrm>
            <a:off x="207818" y="242871"/>
            <a:ext cx="8679873" cy="6369701"/>
          </a:xfrm>
          <a:prstGeom prst="rect">
            <a:avLst/>
          </a:prstGeom>
        </p:spPr>
      </p:pic>
      <p:sp>
        <p:nvSpPr>
          <p:cNvPr id="2" name="Title 1">
            <a:extLst>
              <a:ext uri="{FF2B5EF4-FFF2-40B4-BE49-F238E27FC236}">
                <a16:creationId xmlns:a16="http://schemas.microsoft.com/office/drawing/2014/main" id="{22251AF6-7096-4C27-968B-B8998176039E}"/>
              </a:ext>
            </a:extLst>
          </p:cNvPr>
          <p:cNvSpPr>
            <a:spLocks noGrp="1"/>
          </p:cNvSpPr>
          <p:nvPr>
            <p:ph type="ctrTitle"/>
          </p:nvPr>
        </p:nvSpPr>
        <p:spPr/>
        <p:txBody>
          <a:bodyPr>
            <a:normAutofit fontScale="90000"/>
          </a:bodyPr>
          <a:lstStyle/>
          <a:p>
            <a:r>
              <a:rPr lang="en-GB" dirty="0">
                <a:solidFill>
                  <a:schemeClr val="tx1"/>
                </a:solidFill>
              </a:rPr>
              <a:t>Gestalt Theory</a:t>
            </a:r>
          </a:p>
        </p:txBody>
      </p:sp>
      <p:sp>
        <p:nvSpPr>
          <p:cNvPr id="3" name="Content Placeholder 2">
            <a:extLst>
              <a:ext uri="{FF2B5EF4-FFF2-40B4-BE49-F238E27FC236}">
                <a16:creationId xmlns:a16="http://schemas.microsoft.com/office/drawing/2014/main" id="{A9F78115-C30C-4D80-8F47-09BFE2E1224F}"/>
              </a:ext>
            </a:extLst>
          </p:cNvPr>
          <p:cNvSpPr>
            <a:spLocks noGrp="1"/>
          </p:cNvSpPr>
          <p:nvPr>
            <p:ph sz="quarter" idx="11"/>
          </p:nvPr>
        </p:nvSpPr>
        <p:spPr>
          <a:xfrm>
            <a:off x="661554" y="1629083"/>
            <a:ext cx="7772400" cy="3597275"/>
          </a:xfrm>
        </p:spPr>
        <p:txBody>
          <a:bodyPr/>
          <a:lstStyle/>
          <a:p>
            <a:pPr marL="0" indent="0">
              <a:buNone/>
            </a:pPr>
            <a:r>
              <a:rPr lang="en-GB" sz="2800" dirty="0">
                <a:solidFill>
                  <a:schemeClr val="tx1"/>
                </a:solidFill>
              </a:rPr>
              <a:t>Perception is DIFFERENT to the SUM of the parts</a:t>
            </a:r>
          </a:p>
          <a:p>
            <a:pPr marL="800100" lvl="1" indent="-342900">
              <a:buFont typeface="Arial" panose="020B0604020202020204" pitchFamily="34" charset="0"/>
              <a:buChar char="•"/>
            </a:pPr>
            <a:r>
              <a:rPr lang="en-GB" sz="2800" dirty="0">
                <a:solidFill>
                  <a:schemeClr val="tx1"/>
                </a:solidFill>
              </a:rPr>
              <a:t>Context – what situation are you in?</a:t>
            </a:r>
          </a:p>
          <a:p>
            <a:pPr marL="800100" lvl="1" indent="-342900">
              <a:buFont typeface="Arial" panose="020B0604020202020204" pitchFamily="34" charset="0"/>
              <a:buChar char="•"/>
            </a:pPr>
            <a:r>
              <a:rPr lang="en-GB" sz="2800" dirty="0">
                <a:solidFill>
                  <a:schemeClr val="tx1"/>
                </a:solidFill>
              </a:rPr>
              <a:t>Expectations – what do you expect in that situation?</a:t>
            </a:r>
          </a:p>
          <a:p>
            <a:pPr marL="800100" lvl="1" indent="-342900">
              <a:buFont typeface="Arial" panose="020B0604020202020204" pitchFamily="34" charset="0"/>
              <a:buChar char="•"/>
            </a:pPr>
            <a:r>
              <a:rPr lang="en-GB" sz="2800" dirty="0">
                <a:solidFill>
                  <a:schemeClr val="tx1"/>
                </a:solidFill>
              </a:rPr>
              <a:t>Culture – how has culture impacted us?</a:t>
            </a:r>
          </a:p>
          <a:p>
            <a:pPr marL="800100" lvl="1" indent="-342900">
              <a:buFont typeface="Arial" panose="020B0604020202020204" pitchFamily="34" charset="0"/>
              <a:buChar char="•"/>
            </a:pPr>
            <a:r>
              <a:rPr lang="en-GB" sz="2800" dirty="0">
                <a:solidFill>
                  <a:schemeClr val="tx1"/>
                </a:solidFill>
              </a:rPr>
              <a:t>Motivations – I see what I want to see to confirm my beliefs of a given situation</a:t>
            </a:r>
          </a:p>
        </p:txBody>
      </p:sp>
    </p:spTree>
    <p:extLst>
      <p:ext uri="{BB962C8B-B14F-4D97-AF65-F5344CB8AC3E}">
        <p14:creationId xmlns:p14="http://schemas.microsoft.com/office/powerpoint/2010/main" val="457205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gestalt laws of perceptual organiz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gestalt laws of perceptual organizatio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5" y="926803"/>
            <a:ext cx="8385955" cy="4662437"/>
          </a:xfrm>
          <a:prstGeom prst="rect">
            <a:avLst/>
          </a:prstGeom>
        </p:spPr>
      </p:pic>
      <p:sp>
        <p:nvSpPr>
          <p:cNvPr id="7" name="TextBox 6"/>
          <p:cNvSpPr txBox="1"/>
          <p:nvPr/>
        </p:nvSpPr>
        <p:spPr>
          <a:xfrm>
            <a:off x="169887" y="158105"/>
            <a:ext cx="8251825" cy="461665"/>
          </a:xfrm>
          <a:prstGeom prst="rect">
            <a:avLst/>
          </a:prstGeom>
          <a:noFill/>
        </p:spPr>
        <p:txBody>
          <a:bodyPr wrap="square" rtlCol="0">
            <a:spAutoFit/>
          </a:bodyPr>
          <a:lstStyle/>
          <a:p>
            <a:r>
              <a:rPr lang="en-GB" sz="2400" b="1" dirty="0"/>
              <a:t>Perception has Laws – so what does this all mean?</a:t>
            </a:r>
          </a:p>
        </p:txBody>
      </p:sp>
    </p:spTree>
    <p:extLst>
      <p:ext uri="{BB962C8B-B14F-4D97-AF65-F5344CB8AC3E}">
        <p14:creationId xmlns:p14="http://schemas.microsoft.com/office/powerpoint/2010/main" val="1914687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understanding people for leadership"/>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5036" t="10717" r="15409" b="17680"/>
          <a:stretch/>
        </p:blipFill>
        <p:spPr bwMode="auto">
          <a:xfrm>
            <a:off x="176463" y="176463"/>
            <a:ext cx="8775032" cy="5196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329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764704"/>
            <a:ext cx="7772400" cy="657225"/>
          </a:xfrm>
        </p:spPr>
        <p:txBody>
          <a:bodyPr/>
          <a:lstStyle/>
          <a:p>
            <a:r>
              <a:rPr lang="en-GB" dirty="0"/>
              <a:t>What is the most important factor in understanding others?</a:t>
            </a:r>
          </a:p>
        </p:txBody>
      </p:sp>
      <p:sp>
        <p:nvSpPr>
          <p:cNvPr id="3" name="Text Placeholder 2"/>
          <p:cNvSpPr>
            <a:spLocks noGrp="1"/>
          </p:cNvSpPr>
          <p:nvPr>
            <p:ph type="body" sz="quarter" idx="10"/>
          </p:nvPr>
        </p:nvSpPr>
        <p:spPr>
          <a:xfrm>
            <a:off x="406996" y="1654658"/>
            <a:ext cx="7772400" cy="500095"/>
          </a:xfrm>
        </p:spPr>
        <p:txBody>
          <a:bodyPr/>
          <a:lstStyle/>
          <a:p>
            <a:pPr algn="r"/>
            <a:r>
              <a:rPr lang="en-GB" sz="3200" b="1" dirty="0">
                <a:solidFill>
                  <a:srgbClr val="0432FF"/>
                </a:solidFill>
              </a:rPr>
              <a:t>https://pollev.com/annhealey273</a:t>
            </a:r>
          </a:p>
        </p:txBody>
      </p:sp>
      <p:pic>
        <p:nvPicPr>
          <p:cNvPr id="4098" name="Picture 2" descr="Image result for words voice body langu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917851"/>
            <a:ext cx="9036496" cy="3802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950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240F-A29F-45B6-80F3-66AA5F28A6E7}"/>
              </a:ext>
            </a:extLst>
          </p:cNvPr>
          <p:cNvSpPr>
            <a:spLocks noGrp="1"/>
          </p:cNvSpPr>
          <p:nvPr>
            <p:ph type="ctrTitle"/>
          </p:nvPr>
        </p:nvSpPr>
        <p:spPr/>
        <p:txBody>
          <a:bodyPr/>
          <a:lstStyle/>
          <a:p>
            <a:r>
              <a:rPr lang="en-GB" dirty="0"/>
              <a:t>Understanding other people?</a:t>
            </a:r>
          </a:p>
        </p:txBody>
      </p:sp>
      <p:graphicFrame>
        <p:nvGraphicFramePr>
          <p:cNvPr id="4" name="Diagram 3">
            <a:extLst>
              <a:ext uri="{FF2B5EF4-FFF2-40B4-BE49-F238E27FC236}">
                <a16:creationId xmlns:a16="http://schemas.microsoft.com/office/drawing/2014/main" id="{70CF7C34-886B-41C9-A1A3-F4A2FAD2EDBC}"/>
              </a:ext>
            </a:extLst>
          </p:cNvPr>
          <p:cNvGraphicFramePr/>
          <p:nvPr>
            <p:extLst>
              <p:ext uri="{D42A27DB-BD31-4B8C-83A1-F6EECF244321}">
                <p14:modId xmlns:p14="http://schemas.microsoft.com/office/powerpoint/2010/main" val="1691309456"/>
              </p:ext>
            </p:extLst>
          </p:nvPr>
        </p:nvGraphicFramePr>
        <p:xfrm>
          <a:off x="467544" y="404664"/>
          <a:ext cx="8280920"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199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179512" y="332656"/>
            <a:ext cx="7772400" cy="657225"/>
          </a:xfrm>
        </p:spPr>
        <p:txBody>
          <a:bodyPr/>
          <a:lstStyle/>
          <a:p>
            <a:r>
              <a:rPr lang="en-GB" dirty="0">
                <a:solidFill>
                  <a:schemeClr val="tx1"/>
                </a:solidFill>
              </a:rPr>
              <a:t>Which emotion?</a:t>
            </a:r>
          </a:p>
        </p:txBody>
      </p:sp>
      <p:pic>
        <p:nvPicPr>
          <p:cNvPr id="7" name="Picture 6">
            <a:extLst>
              <a:ext uri="{FF2B5EF4-FFF2-40B4-BE49-F238E27FC236}">
                <a16:creationId xmlns:a16="http://schemas.microsoft.com/office/drawing/2014/main" id="{C88937F5-6576-45F0-AFCB-86D16C1FD953}"/>
              </a:ext>
            </a:extLst>
          </p:cNvPr>
          <p:cNvPicPr>
            <a:picLocks noChangeAspect="1"/>
          </p:cNvPicPr>
          <p:nvPr/>
        </p:nvPicPr>
        <p:blipFill>
          <a:blip r:embed="rId3"/>
          <a:stretch>
            <a:fillRect/>
          </a:stretch>
        </p:blipFill>
        <p:spPr>
          <a:xfrm>
            <a:off x="395536" y="989881"/>
            <a:ext cx="8136904" cy="4569993"/>
          </a:xfrm>
          <a:prstGeom prst="rect">
            <a:avLst/>
          </a:prstGeom>
        </p:spPr>
      </p:pic>
    </p:spTree>
    <p:extLst>
      <p:ext uri="{BB962C8B-B14F-4D97-AF65-F5344CB8AC3E}">
        <p14:creationId xmlns:p14="http://schemas.microsoft.com/office/powerpoint/2010/main" val="1867335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404664"/>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A0E99FB2-AA5A-4198-AE1E-A211184D44E3}"/>
              </a:ext>
            </a:extLst>
          </p:cNvPr>
          <p:cNvPicPr>
            <a:picLocks noChangeAspect="1"/>
          </p:cNvPicPr>
          <p:nvPr/>
        </p:nvPicPr>
        <p:blipFill>
          <a:blip r:embed="rId3"/>
          <a:stretch>
            <a:fillRect/>
          </a:stretch>
        </p:blipFill>
        <p:spPr>
          <a:xfrm>
            <a:off x="261268" y="1412776"/>
            <a:ext cx="7911132" cy="4104456"/>
          </a:xfrm>
          <a:prstGeom prst="rect">
            <a:avLst/>
          </a:prstGeom>
        </p:spPr>
      </p:pic>
    </p:spTree>
    <p:extLst>
      <p:ext uri="{BB962C8B-B14F-4D97-AF65-F5344CB8AC3E}">
        <p14:creationId xmlns:p14="http://schemas.microsoft.com/office/powerpoint/2010/main" val="2007781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432000" y="260776"/>
            <a:ext cx="7772400" cy="657225"/>
          </a:xfrm>
        </p:spPr>
        <p:txBody>
          <a:bodyPr/>
          <a:lstStyle/>
          <a:p>
            <a:r>
              <a:rPr lang="en-GB" dirty="0">
                <a:solidFill>
                  <a:schemeClr val="tx1"/>
                </a:solidFill>
              </a:rPr>
              <a:t>Which emotion?</a:t>
            </a:r>
          </a:p>
        </p:txBody>
      </p:sp>
      <p:pic>
        <p:nvPicPr>
          <p:cNvPr id="5" name="Picture 4">
            <a:extLst>
              <a:ext uri="{FF2B5EF4-FFF2-40B4-BE49-F238E27FC236}">
                <a16:creationId xmlns:a16="http://schemas.microsoft.com/office/drawing/2014/main" id="{B008713D-AA7A-42D0-9359-E4B9CDC0E49B}"/>
              </a:ext>
            </a:extLst>
          </p:cNvPr>
          <p:cNvPicPr>
            <a:picLocks noChangeAspect="1"/>
          </p:cNvPicPr>
          <p:nvPr/>
        </p:nvPicPr>
        <p:blipFill>
          <a:blip r:embed="rId3"/>
          <a:stretch>
            <a:fillRect/>
          </a:stretch>
        </p:blipFill>
        <p:spPr>
          <a:xfrm>
            <a:off x="432000" y="1052736"/>
            <a:ext cx="7452368" cy="4554111"/>
          </a:xfrm>
          <a:prstGeom prst="rect">
            <a:avLst/>
          </a:prstGeom>
        </p:spPr>
      </p:pic>
    </p:spTree>
    <p:extLst>
      <p:ext uri="{BB962C8B-B14F-4D97-AF65-F5344CB8AC3E}">
        <p14:creationId xmlns:p14="http://schemas.microsoft.com/office/powerpoint/2010/main" val="1617046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257868"/>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8175D59B-A909-46F1-BB29-F79BB12CCC1D}"/>
              </a:ext>
            </a:extLst>
          </p:cNvPr>
          <p:cNvPicPr>
            <a:picLocks noChangeAspect="1"/>
          </p:cNvPicPr>
          <p:nvPr/>
        </p:nvPicPr>
        <p:blipFill>
          <a:blip r:embed="rId3"/>
          <a:stretch>
            <a:fillRect/>
          </a:stretch>
        </p:blipFill>
        <p:spPr>
          <a:xfrm>
            <a:off x="314300" y="1196752"/>
            <a:ext cx="7498060" cy="4104456"/>
          </a:xfrm>
          <a:prstGeom prst="rect">
            <a:avLst/>
          </a:prstGeom>
        </p:spPr>
      </p:pic>
    </p:spTree>
    <p:extLst>
      <p:ext uri="{BB962C8B-B14F-4D97-AF65-F5344CB8AC3E}">
        <p14:creationId xmlns:p14="http://schemas.microsoft.com/office/powerpoint/2010/main" val="3567203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294146"/>
            <a:ext cx="7772400" cy="657225"/>
          </a:xfrm>
        </p:spPr>
        <p:txBody>
          <a:bodyPr/>
          <a:lstStyle/>
          <a:p>
            <a:r>
              <a:rPr lang="en-GB" dirty="0">
                <a:solidFill>
                  <a:schemeClr val="tx1"/>
                </a:solidFill>
              </a:rPr>
              <a:t>Which emotion?</a:t>
            </a:r>
          </a:p>
        </p:txBody>
      </p:sp>
      <p:pic>
        <p:nvPicPr>
          <p:cNvPr id="5" name="Picture 4">
            <a:extLst>
              <a:ext uri="{FF2B5EF4-FFF2-40B4-BE49-F238E27FC236}">
                <a16:creationId xmlns:a16="http://schemas.microsoft.com/office/drawing/2014/main" id="{541B9B2A-22ED-4131-BD9C-D4592FD59C3A}"/>
              </a:ext>
            </a:extLst>
          </p:cNvPr>
          <p:cNvPicPr>
            <a:picLocks noChangeAspect="1"/>
          </p:cNvPicPr>
          <p:nvPr/>
        </p:nvPicPr>
        <p:blipFill>
          <a:blip r:embed="rId3"/>
          <a:stretch>
            <a:fillRect/>
          </a:stretch>
        </p:blipFill>
        <p:spPr>
          <a:xfrm>
            <a:off x="467544" y="951371"/>
            <a:ext cx="7416824" cy="4493854"/>
          </a:xfrm>
          <a:prstGeom prst="rect">
            <a:avLst/>
          </a:prstGeom>
        </p:spPr>
      </p:pic>
    </p:spTree>
    <p:extLst>
      <p:ext uri="{BB962C8B-B14F-4D97-AF65-F5344CB8AC3E}">
        <p14:creationId xmlns:p14="http://schemas.microsoft.com/office/powerpoint/2010/main" val="2167415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323528" y="260776"/>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C1BF4549-37FB-41EB-820F-817CE0012F83}"/>
              </a:ext>
            </a:extLst>
          </p:cNvPr>
          <p:cNvPicPr>
            <a:picLocks noChangeAspect="1"/>
          </p:cNvPicPr>
          <p:nvPr/>
        </p:nvPicPr>
        <p:blipFill>
          <a:blip r:embed="rId3"/>
          <a:stretch>
            <a:fillRect/>
          </a:stretch>
        </p:blipFill>
        <p:spPr>
          <a:xfrm>
            <a:off x="323528" y="1052736"/>
            <a:ext cx="7416824" cy="4535029"/>
          </a:xfrm>
          <a:prstGeom prst="rect">
            <a:avLst/>
          </a:prstGeom>
        </p:spPr>
      </p:pic>
    </p:spTree>
    <p:extLst>
      <p:ext uri="{BB962C8B-B14F-4D97-AF65-F5344CB8AC3E}">
        <p14:creationId xmlns:p14="http://schemas.microsoft.com/office/powerpoint/2010/main" val="2576530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ick Clegg, David Cameron, Ed Miliband and Nigel Far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035" y="116632"/>
            <a:ext cx="879446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77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female leaders male leaders famo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172" y="116632"/>
            <a:ext cx="8808316" cy="5494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1863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famous female lead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471" y="107949"/>
            <a:ext cx="8836025" cy="5553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404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634B3AD-7AEA-4C4A-9BCD-E14AD347B3A0}"/>
              </a:ext>
            </a:extLst>
          </p:cNvPr>
          <p:cNvSpPr txBox="1"/>
          <p:nvPr/>
        </p:nvSpPr>
        <p:spPr>
          <a:xfrm>
            <a:off x="458391" y="5244837"/>
            <a:ext cx="6872140" cy="369332"/>
          </a:xfrm>
          <a:prstGeom prst="rect">
            <a:avLst/>
          </a:prstGeom>
          <a:noFill/>
        </p:spPr>
        <p:txBody>
          <a:bodyPr wrap="square" rtlCol="0">
            <a:spAutoFit/>
          </a:bodyPr>
          <a:lstStyle/>
          <a:p>
            <a:pPr algn="r"/>
            <a:r>
              <a:rPr lang="en-GB" dirty="0">
                <a:hlinkClick r:id="rId4"/>
              </a:rPr>
              <a:t>https://www.youtube.com/watch?v=UmCkBqDz_Vg</a:t>
            </a:r>
            <a:endParaRPr lang="en-GB" dirty="0">
              <a:solidFill>
                <a:schemeClr val="accent5"/>
              </a:solidFill>
            </a:endParaRPr>
          </a:p>
        </p:txBody>
      </p:sp>
      <p:pic>
        <p:nvPicPr>
          <p:cNvPr id="3" name="UmCkBqDz_Vg"/>
          <p:cNvPicPr>
            <a:picLocks noRot="1" noChangeAspect="1"/>
          </p:cNvPicPr>
          <p:nvPr>
            <a:videoFile r:link="rId1"/>
          </p:nvPr>
        </p:nvPicPr>
        <p:blipFill>
          <a:blip r:embed="rId5"/>
          <a:stretch>
            <a:fillRect/>
          </a:stretch>
        </p:blipFill>
        <p:spPr>
          <a:xfrm>
            <a:off x="218256" y="260648"/>
            <a:ext cx="8674224" cy="4984189"/>
          </a:xfrm>
          <a:prstGeom prst="rect">
            <a:avLst/>
          </a:prstGeom>
        </p:spPr>
      </p:pic>
    </p:spTree>
    <p:extLst>
      <p:ext uri="{BB962C8B-B14F-4D97-AF65-F5344CB8AC3E}">
        <p14:creationId xmlns:p14="http://schemas.microsoft.com/office/powerpoint/2010/main" val="1379549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21DE977-CEE0-4A7E-87DB-AFAB75D12618}"/>
              </a:ext>
            </a:extLst>
          </p:cNvPr>
          <p:cNvGraphicFramePr/>
          <p:nvPr/>
        </p:nvGraphicFramePr>
        <p:xfrm>
          <a:off x="107504" y="1612232"/>
          <a:ext cx="8928992" cy="3760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Connector: Elbow 5">
            <a:extLst>
              <a:ext uri="{FF2B5EF4-FFF2-40B4-BE49-F238E27FC236}">
                <a16:creationId xmlns:a16="http://schemas.microsoft.com/office/drawing/2014/main" id="{D4158C2C-A789-4F97-BAFA-F1ED39621637}"/>
              </a:ext>
            </a:extLst>
          </p:cNvPr>
          <p:cNvCxnSpPr>
            <a:cxnSpLocks/>
            <a:stCxn id="5" idx="3"/>
            <a:endCxn id="5" idx="1"/>
          </p:cNvCxnSpPr>
          <p:nvPr/>
        </p:nvCxnSpPr>
        <p:spPr>
          <a:xfrm flipH="1">
            <a:off x="107504" y="3492724"/>
            <a:ext cx="8928992" cy="12700"/>
          </a:xfrm>
          <a:prstGeom prst="bentConnector5">
            <a:avLst>
              <a:gd name="adj1" fmla="val -2560"/>
              <a:gd name="adj2" fmla="val 16607024"/>
              <a:gd name="adj3" fmla="val 10256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0988B03F-E31B-4344-9F35-C81CE36FA6F6}"/>
              </a:ext>
            </a:extLst>
          </p:cNvPr>
          <p:cNvSpPr>
            <a:spLocks noGrp="1"/>
          </p:cNvSpPr>
          <p:nvPr>
            <p:ph type="ctrTitle"/>
          </p:nvPr>
        </p:nvSpPr>
        <p:spPr/>
        <p:txBody>
          <a:bodyPr/>
          <a:lstStyle/>
          <a:p>
            <a:r>
              <a:rPr lang="en-GB" dirty="0">
                <a:solidFill>
                  <a:schemeClr val="tx1"/>
                </a:solidFill>
              </a:rPr>
              <a:t>Remember the process?</a:t>
            </a:r>
          </a:p>
        </p:txBody>
      </p:sp>
    </p:spTree>
    <p:extLst>
      <p:ext uri="{BB962C8B-B14F-4D97-AF65-F5344CB8AC3E}">
        <p14:creationId xmlns:p14="http://schemas.microsoft.com/office/powerpoint/2010/main" val="1223900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F4567-54E2-4CCC-8B90-F6B230E47B33}"/>
              </a:ext>
            </a:extLst>
          </p:cNvPr>
          <p:cNvSpPr>
            <a:spLocks noGrp="1"/>
          </p:cNvSpPr>
          <p:nvPr>
            <p:ph type="ctrTitle"/>
          </p:nvPr>
        </p:nvSpPr>
        <p:spPr/>
        <p:txBody>
          <a:bodyPr/>
          <a:lstStyle/>
          <a:p>
            <a:r>
              <a:rPr lang="en-GB" dirty="0"/>
              <a:t>Thinking fast, and slow</a:t>
            </a:r>
          </a:p>
        </p:txBody>
      </p:sp>
      <p:sp>
        <p:nvSpPr>
          <p:cNvPr id="3" name="Subtitle 2">
            <a:extLst>
              <a:ext uri="{FF2B5EF4-FFF2-40B4-BE49-F238E27FC236}">
                <a16:creationId xmlns:a16="http://schemas.microsoft.com/office/drawing/2014/main" id="{4EBBE349-CD35-4632-BACB-7012778DC8CC}"/>
              </a:ext>
            </a:extLst>
          </p:cNvPr>
          <p:cNvSpPr>
            <a:spLocks noGrp="1"/>
          </p:cNvSpPr>
          <p:nvPr>
            <p:ph type="body" sz="quarter" idx="10"/>
          </p:nvPr>
        </p:nvSpPr>
        <p:spPr>
          <a:xfrm>
            <a:off x="685800" y="1523398"/>
            <a:ext cx="7772400" cy="3596723"/>
          </a:xfrm>
        </p:spPr>
        <p:txBody>
          <a:bodyPr/>
          <a:lstStyle/>
          <a:p>
            <a:r>
              <a:rPr lang="en-GB" sz="2400" dirty="0"/>
              <a:t>Once we have received information about the world, we need to evaluate it and decide what to do (or not to do).</a:t>
            </a:r>
          </a:p>
          <a:p>
            <a:r>
              <a:rPr lang="en-GB" sz="2400" i="1" dirty="0"/>
              <a:t>Dual Process Theory</a:t>
            </a:r>
            <a:r>
              <a:rPr lang="en-GB" sz="2400" dirty="0"/>
              <a:t> suggests that we have two types of processing</a:t>
            </a:r>
          </a:p>
          <a:p>
            <a:pPr marL="342900" indent="-342900">
              <a:buFont typeface="Arial" panose="020B0604020202020204" pitchFamily="34" charset="0"/>
              <a:buChar char="•"/>
            </a:pPr>
            <a:r>
              <a:rPr lang="en-GB" sz="2400" dirty="0"/>
              <a:t>Fast, automatic processes</a:t>
            </a:r>
          </a:p>
          <a:p>
            <a:pPr marL="342900" indent="-342900">
              <a:buFont typeface="Arial" panose="020B0604020202020204" pitchFamily="34" charset="0"/>
              <a:buChar char="•"/>
            </a:pPr>
            <a:r>
              <a:rPr lang="en-GB" sz="2400" dirty="0"/>
              <a:t>Slow, controlled processes</a:t>
            </a:r>
          </a:p>
          <a:p>
            <a:endParaRPr lang="en-GB" sz="2400" dirty="0"/>
          </a:p>
        </p:txBody>
      </p:sp>
      <p:pic>
        <p:nvPicPr>
          <p:cNvPr id="6" name="Picture 5">
            <a:extLst>
              <a:ext uri="{FF2B5EF4-FFF2-40B4-BE49-F238E27FC236}">
                <a16:creationId xmlns:a16="http://schemas.microsoft.com/office/drawing/2014/main" id="{CD6DEE1C-33BA-444E-ACA3-2CC8E0FF1B87}"/>
              </a:ext>
            </a:extLst>
          </p:cNvPr>
          <p:cNvPicPr>
            <a:picLocks noChangeAspect="1"/>
          </p:cNvPicPr>
          <p:nvPr/>
        </p:nvPicPr>
        <p:blipFill>
          <a:blip r:embed="rId3"/>
          <a:stretch>
            <a:fillRect/>
          </a:stretch>
        </p:blipFill>
        <p:spPr>
          <a:xfrm>
            <a:off x="4972557" y="3519049"/>
            <a:ext cx="3048000" cy="1828800"/>
          </a:xfrm>
          <a:prstGeom prst="rect">
            <a:avLst/>
          </a:prstGeom>
        </p:spPr>
      </p:pic>
    </p:spTree>
    <p:extLst>
      <p:ext uri="{BB962C8B-B14F-4D97-AF65-F5344CB8AC3E}">
        <p14:creationId xmlns:p14="http://schemas.microsoft.com/office/powerpoint/2010/main" val="3562503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6354FF-AF35-4772-858F-9E01A533857B}"/>
              </a:ext>
            </a:extLst>
          </p:cNvPr>
          <p:cNvSpPr>
            <a:spLocks noGrp="1"/>
          </p:cNvSpPr>
          <p:nvPr>
            <p:ph type="ctrTitle"/>
          </p:nvPr>
        </p:nvSpPr>
        <p:spPr/>
        <p:txBody>
          <a:bodyPr/>
          <a:lstStyle/>
          <a:p>
            <a:endParaRPr lang="en-GB"/>
          </a:p>
        </p:txBody>
      </p:sp>
      <p:sp>
        <p:nvSpPr>
          <p:cNvPr id="7" name="Subtitle 6">
            <a:extLst>
              <a:ext uri="{FF2B5EF4-FFF2-40B4-BE49-F238E27FC236}">
                <a16:creationId xmlns:a16="http://schemas.microsoft.com/office/drawing/2014/main" id="{B8116216-F7BD-493C-A3EA-82A4AABB80D6}"/>
              </a:ext>
            </a:extLst>
          </p:cNvPr>
          <p:cNvSpPr>
            <a:spLocks noGrp="1"/>
          </p:cNvSpPr>
          <p:nvPr>
            <p:ph type="subTitle" idx="1"/>
          </p:nvPr>
        </p:nvSpPr>
        <p:spPr/>
        <p:txBody>
          <a:bodyPr/>
          <a:lstStyle/>
          <a:p>
            <a:endParaRPr lang="en-GB"/>
          </a:p>
        </p:txBody>
      </p:sp>
      <p:pic>
        <p:nvPicPr>
          <p:cNvPr id="6" name="Online Media 5">
            <a:hlinkClick r:id="" action="ppaction://media"/>
            <a:extLst>
              <a:ext uri="{FF2B5EF4-FFF2-40B4-BE49-F238E27FC236}">
                <a16:creationId xmlns:a16="http://schemas.microsoft.com/office/drawing/2014/main" id="{F2A82935-01FE-4A69-874B-44B4F88DBD89}"/>
              </a:ext>
            </a:extLst>
          </p:cNvPr>
          <p:cNvPicPr>
            <a:picLocks noGrp="1" noRot="1" noChangeAspect="1"/>
          </p:cNvPicPr>
          <p:nvPr>
            <p:ph idx="4294967295"/>
            <a:videoFile r:link="rId1"/>
          </p:nvPr>
        </p:nvPicPr>
        <p:blipFill>
          <a:blip r:embed="rId4"/>
          <a:stretch>
            <a:fillRect/>
          </a:stretch>
        </p:blipFill>
        <p:spPr>
          <a:xfrm>
            <a:off x="251520" y="240903"/>
            <a:ext cx="8640960" cy="4814302"/>
          </a:xfrm>
          <a:prstGeom prst="rect">
            <a:avLst/>
          </a:prstGeom>
        </p:spPr>
      </p:pic>
      <p:sp>
        <p:nvSpPr>
          <p:cNvPr id="5" name="TextBox 4">
            <a:extLst>
              <a:ext uri="{FF2B5EF4-FFF2-40B4-BE49-F238E27FC236}">
                <a16:creationId xmlns:a16="http://schemas.microsoft.com/office/drawing/2014/main" id="{E8094D70-0FF7-4F55-B882-70B95A27F7AE}"/>
              </a:ext>
            </a:extLst>
          </p:cNvPr>
          <p:cNvSpPr txBox="1"/>
          <p:nvPr/>
        </p:nvSpPr>
        <p:spPr>
          <a:xfrm>
            <a:off x="2271860" y="5086038"/>
            <a:ext cx="6872140" cy="369332"/>
          </a:xfrm>
          <a:prstGeom prst="rect">
            <a:avLst/>
          </a:prstGeom>
          <a:noFill/>
        </p:spPr>
        <p:txBody>
          <a:bodyPr wrap="square" rtlCol="0">
            <a:spAutoFit/>
          </a:bodyPr>
          <a:lstStyle/>
          <a:p>
            <a:r>
              <a:rPr lang="en-GB" dirty="0">
                <a:solidFill>
                  <a:srgbClr val="0432FF"/>
                </a:solidFill>
              </a:rPr>
              <a:t>https://www.youtube.com/watch?v=dVp9Z5k0dEE&amp;t=58s</a:t>
            </a:r>
          </a:p>
        </p:txBody>
      </p:sp>
    </p:spTree>
    <p:extLst>
      <p:ext uri="{BB962C8B-B14F-4D97-AF65-F5344CB8AC3E}">
        <p14:creationId xmlns:p14="http://schemas.microsoft.com/office/powerpoint/2010/main" val="1839920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F4567-54E2-4CCC-8B90-F6B230E47B33}"/>
              </a:ext>
            </a:extLst>
          </p:cNvPr>
          <p:cNvSpPr>
            <a:spLocks noGrp="1"/>
          </p:cNvSpPr>
          <p:nvPr>
            <p:ph type="ctrTitle"/>
          </p:nvPr>
        </p:nvSpPr>
        <p:spPr>
          <a:xfrm>
            <a:off x="685800" y="855138"/>
            <a:ext cx="7772400" cy="657225"/>
          </a:xfrm>
        </p:spPr>
        <p:txBody>
          <a:bodyPr/>
          <a:lstStyle/>
          <a:p>
            <a:r>
              <a:rPr lang="en-GB" dirty="0"/>
              <a:t>Heuristics – do we know how our mind really works?</a:t>
            </a:r>
          </a:p>
        </p:txBody>
      </p:sp>
      <p:sp>
        <p:nvSpPr>
          <p:cNvPr id="3" name="Subtitle 2">
            <a:extLst>
              <a:ext uri="{FF2B5EF4-FFF2-40B4-BE49-F238E27FC236}">
                <a16:creationId xmlns:a16="http://schemas.microsoft.com/office/drawing/2014/main" id="{4EBBE349-CD35-4632-BACB-7012778DC8CC}"/>
              </a:ext>
            </a:extLst>
          </p:cNvPr>
          <p:cNvSpPr>
            <a:spLocks noGrp="1"/>
          </p:cNvSpPr>
          <p:nvPr>
            <p:ph type="body" sz="quarter" idx="10"/>
          </p:nvPr>
        </p:nvSpPr>
        <p:spPr>
          <a:xfrm>
            <a:off x="209586" y="404664"/>
            <a:ext cx="8466869" cy="4608511"/>
          </a:xfrm>
        </p:spPr>
        <p:txBody>
          <a:bodyPr/>
          <a:lstStyle/>
          <a:p>
            <a:r>
              <a:rPr lang="en-GB" sz="2800" dirty="0">
                <a:solidFill>
                  <a:schemeClr val="tx1"/>
                </a:solidFill>
              </a:rPr>
              <a:t>A heuristic is a mental shortcut, it uses a simple set of information to analyse a </a:t>
            </a:r>
            <a:r>
              <a:rPr lang="en-GB" sz="2800" b="1" u="sng" dirty="0">
                <a:solidFill>
                  <a:srgbClr val="FF0000"/>
                </a:solidFill>
              </a:rPr>
              <a:t>more complex situation</a:t>
            </a:r>
          </a:p>
          <a:p>
            <a:r>
              <a:rPr lang="en-GB" sz="2800" dirty="0">
                <a:solidFill>
                  <a:schemeClr val="tx1"/>
                </a:solidFill>
              </a:rPr>
              <a:t>For example, we use stereotypes to tell us what someone is like, even though we have had very little contact with them</a:t>
            </a:r>
          </a:p>
          <a:p>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Availability</a:t>
            </a:r>
          </a:p>
          <a:p>
            <a:pPr marL="342900" indent="-342900">
              <a:buFont typeface="Arial" panose="020B0604020202020204" pitchFamily="34" charset="0"/>
              <a:buChar char="•"/>
            </a:pPr>
            <a:r>
              <a:rPr lang="en-GB" sz="2800" dirty="0">
                <a:solidFill>
                  <a:schemeClr val="tx1"/>
                </a:solidFill>
              </a:rPr>
              <a:t>Representativeness</a:t>
            </a:r>
          </a:p>
          <a:p>
            <a:pPr marL="342900" indent="-342900">
              <a:buFont typeface="Arial" panose="020B0604020202020204" pitchFamily="34" charset="0"/>
              <a:buChar char="•"/>
            </a:pPr>
            <a:r>
              <a:rPr lang="en-GB" sz="2800" dirty="0">
                <a:solidFill>
                  <a:schemeClr val="tx1"/>
                </a:solidFill>
              </a:rPr>
              <a:t>Anchoring</a:t>
            </a:r>
          </a:p>
          <a:p>
            <a:endParaRPr lang="en-GB" dirty="0"/>
          </a:p>
        </p:txBody>
      </p:sp>
      <p:pic>
        <p:nvPicPr>
          <p:cNvPr id="4" name="Graphic 3">
            <a:extLst>
              <a:ext uri="{FF2B5EF4-FFF2-40B4-BE49-F238E27FC236}">
                <a16:creationId xmlns:a16="http://schemas.microsoft.com/office/drawing/2014/main" id="{9E0A9A6A-AD01-492F-BB73-BEA8B2485E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90817" y="2553687"/>
            <a:ext cx="4643596" cy="3035553"/>
          </a:xfrm>
          <a:prstGeom prst="rect">
            <a:avLst/>
          </a:prstGeom>
        </p:spPr>
      </p:pic>
    </p:spTree>
    <p:extLst>
      <p:ext uri="{BB962C8B-B14F-4D97-AF65-F5344CB8AC3E}">
        <p14:creationId xmlns:p14="http://schemas.microsoft.com/office/powerpoint/2010/main" val="1478531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3589-95FB-44C3-B619-970CCDAE226A}"/>
              </a:ext>
            </a:extLst>
          </p:cNvPr>
          <p:cNvSpPr>
            <a:spLocks noGrp="1"/>
          </p:cNvSpPr>
          <p:nvPr>
            <p:ph type="ctrTitle"/>
          </p:nvPr>
        </p:nvSpPr>
        <p:spPr>
          <a:xfrm>
            <a:off x="169366" y="0"/>
            <a:ext cx="7772400" cy="657225"/>
          </a:xfrm>
        </p:spPr>
        <p:txBody>
          <a:bodyPr/>
          <a:lstStyle/>
          <a:p>
            <a:r>
              <a:rPr lang="en-GB" dirty="0"/>
              <a:t>Other Examples?</a:t>
            </a:r>
          </a:p>
        </p:txBody>
      </p:sp>
      <p:sp>
        <p:nvSpPr>
          <p:cNvPr id="5" name="AutoShape 4" descr="Image result for availability heuristic examp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Image result for availability heuristic examp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availability heuristic examp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388" y="665162"/>
            <a:ext cx="4162492" cy="2465401"/>
          </a:xfrm>
          <a:prstGeom prst="rect">
            <a:avLst/>
          </a:prstGeom>
        </p:spPr>
      </p:pic>
      <p:pic>
        <p:nvPicPr>
          <p:cNvPr id="1034" name="Picture 10" descr="Image result for representativeness heuristic example"/>
          <p:cNvPicPr>
            <a:picLocks noChangeAspect="1" noChangeArrowheads="1"/>
          </p:cNvPicPr>
          <p:nvPr/>
        </p:nvPicPr>
        <p:blipFill rotWithShape="1">
          <a:blip r:embed="rId4">
            <a:extLst>
              <a:ext uri="{28A0092B-C50C-407E-A947-70E740481C1C}">
                <a14:useLocalDpi xmlns:a14="http://schemas.microsoft.com/office/drawing/2010/main" val="0"/>
              </a:ext>
            </a:extLst>
          </a:blip>
          <a:srcRect t="14451" r="41853"/>
          <a:stretch/>
        </p:blipFill>
        <p:spPr bwMode="auto">
          <a:xfrm>
            <a:off x="4910798" y="950054"/>
            <a:ext cx="4162492" cy="422943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5148064" y="130175"/>
            <a:ext cx="3687961" cy="461665"/>
          </a:xfrm>
          <a:prstGeom prst="rect">
            <a:avLst/>
          </a:prstGeom>
          <a:noFill/>
        </p:spPr>
        <p:txBody>
          <a:bodyPr wrap="square" rtlCol="0">
            <a:spAutoFit/>
          </a:bodyPr>
          <a:lstStyle/>
          <a:p>
            <a:pPr algn="ctr"/>
            <a:r>
              <a:rPr lang="en-GB" sz="2400" dirty="0"/>
              <a:t>Representative Heuristic</a:t>
            </a:r>
          </a:p>
        </p:txBody>
      </p:sp>
      <p:pic>
        <p:nvPicPr>
          <p:cNvPr id="1036" name="Picture 12" descr="Image result for anchoring and adjustment heuristic examp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015" y="3162312"/>
            <a:ext cx="4278338" cy="210455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641431" y="5223480"/>
            <a:ext cx="3013266" cy="369332"/>
          </a:xfrm>
          <a:prstGeom prst="rect">
            <a:avLst/>
          </a:prstGeom>
          <a:noFill/>
        </p:spPr>
        <p:txBody>
          <a:bodyPr wrap="square" rtlCol="0">
            <a:spAutoFit/>
          </a:bodyPr>
          <a:lstStyle/>
          <a:p>
            <a:r>
              <a:rPr lang="en-GB" dirty="0"/>
              <a:t>Anchoring Heuristic</a:t>
            </a:r>
          </a:p>
        </p:txBody>
      </p:sp>
    </p:spTree>
    <p:extLst>
      <p:ext uri="{BB962C8B-B14F-4D97-AF65-F5344CB8AC3E}">
        <p14:creationId xmlns:p14="http://schemas.microsoft.com/office/powerpoint/2010/main" val="2964789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8B1CA-96FC-409C-A1D2-0E3ADD4CE7A8}"/>
              </a:ext>
            </a:extLst>
          </p:cNvPr>
          <p:cNvSpPr>
            <a:spLocks noGrp="1"/>
          </p:cNvSpPr>
          <p:nvPr>
            <p:ph type="ctrTitle"/>
          </p:nvPr>
        </p:nvSpPr>
        <p:spPr>
          <a:xfrm>
            <a:off x="251520" y="300442"/>
            <a:ext cx="7772400" cy="657225"/>
          </a:xfrm>
        </p:spPr>
        <p:txBody>
          <a:bodyPr/>
          <a:lstStyle/>
          <a:p>
            <a:r>
              <a:rPr lang="en-GB" dirty="0">
                <a:solidFill>
                  <a:schemeClr val="tx1"/>
                </a:solidFill>
              </a:rPr>
              <a:t>Cognitive Dissonance</a:t>
            </a:r>
          </a:p>
        </p:txBody>
      </p:sp>
      <p:sp>
        <p:nvSpPr>
          <p:cNvPr id="3" name="Subtitle 2">
            <a:extLst>
              <a:ext uri="{FF2B5EF4-FFF2-40B4-BE49-F238E27FC236}">
                <a16:creationId xmlns:a16="http://schemas.microsoft.com/office/drawing/2014/main" id="{E4334B4C-6C71-4162-B01A-5D17835AA9AA}"/>
              </a:ext>
            </a:extLst>
          </p:cNvPr>
          <p:cNvSpPr>
            <a:spLocks noGrp="1"/>
          </p:cNvSpPr>
          <p:nvPr>
            <p:ph type="body" sz="quarter" idx="10"/>
          </p:nvPr>
        </p:nvSpPr>
        <p:spPr>
          <a:xfrm>
            <a:off x="251520" y="966249"/>
            <a:ext cx="8640960" cy="4550983"/>
          </a:xfrm>
        </p:spPr>
        <p:txBody>
          <a:bodyPr/>
          <a:lstStyle/>
          <a:p>
            <a:r>
              <a:rPr lang="en-GB" sz="2600" dirty="0">
                <a:solidFill>
                  <a:schemeClr val="tx1"/>
                </a:solidFill>
              </a:rPr>
              <a:t>Having more than one way of thinking means that sometimes we can come to more than one conclusion at the same time.</a:t>
            </a:r>
          </a:p>
          <a:p>
            <a:r>
              <a:rPr lang="en-GB" sz="2600" dirty="0">
                <a:solidFill>
                  <a:schemeClr val="tx1"/>
                </a:solidFill>
              </a:rPr>
              <a:t>When these are in conflict, it is called </a:t>
            </a:r>
            <a:r>
              <a:rPr lang="en-GB" sz="2600" i="1" dirty="0">
                <a:solidFill>
                  <a:schemeClr val="tx1"/>
                </a:solidFill>
              </a:rPr>
              <a:t>cognitive dissonance</a:t>
            </a:r>
          </a:p>
          <a:p>
            <a:r>
              <a:rPr lang="en-GB" sz="2600" dirty="0">
                <a:solidFill>
                  <a:schemeClr val="tx1"/>
                </a:solidFill>
              </a:rPr>
              <a:t>This causes discomfort, so we try to remove it. </a:t>
            </a:r>
          </a:p>
          <a:p>
            <a:r>
              <a:rPr lang="en-GB" sz="2600" dirty="0">
                <a:solidFill>
                  <a:schemeClr val="tx1"/>
                </a:solidFill>
              </a:rPr>
              <a:t>We could change our beliefs or values, but that would be difficult. So we often change the story. </a:t>
            </a:r>
          </a:p>
          <a:p>
            <a:r>
              <a:rPr lang="en-GB" sz="2600" dirty="0">
                <a:solidFill>
                  <a:schemeClr val="tx1"/>
                </a:solidFill>
              </a:rPr>
              <a:t>This is called </a:t>
            </a:r>
            <a:r>
              <a:rPr lang="en-GB" sz="2600" i="1" dirty="0">
                <a:solidFill>
                  <a:schemeClr val="tx1"/>
                </a:solidFill>
              </a:rPr>
              <a:t>rationalisation</a:t>
            </a:r>
            <a:endParaRPr lang="en-GB" sz="2600" dirty="0">
              <a:solidFill>
                <a:schemeClr val="tx1"/>
              </a:solidFill>
            </a:endParaRPr>
          </a:p>
        </p:txBody>
      </p:sp>
      <p:pic>
        <p:nvPicPr>
          <p:cNvPr id="5" name="Picture 4">
            <a:extLst>
              <a:ext uri="{FF2B5EF4-FFF2-40B4-BE49-F238E27FC236}">
                <a16:creationId xmlns:a16="http://schemas.microsoft.com/office/drawing/2014/main" id="{D930C137-EA53-4D16-92B1-E7CA3C581FFA}"/>
              </a:ext>
            </a:extLst>
          </p:cNvPr>
          <p:cNvPicPr>
            <a:picLocks noChangeAspect="1"/>
          </p:cNvPicPr>
          <p:nvPr/>
        </p:nvPicPr>
        <p:blipFill>
          <a:blip r:embed="rId3"/>
          <a:stretch>
            <a:fillRect/>
          </a:stretch>
        </p:blipFill>
        <p:spPr>
          <a:xfrm>
            <a:off x="5593650" y="3789040"/>
            <a:ext cx="3298830" cy="1546137"/>
          </a:xfrm>
          <a:prstGeom prst="rect">
            <a:avLst/>
          </a:prstGeom>
        </p:spPr>
      </p:pic>
    </p:spTree>
    <p:extLst>
      <p:ext uri="{BB962C8B-B14F-4D97-AF65-F5344CB8AC3E}">
        <p14:creationId xmlns:p14="http://schemas.microsoft.com/office/powerpoint/2010/main" val="35849169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0284"/>
            <a:ext cx="7772400" cy="657225"/>
          </a:xfrm>
        </p:spPr>
        <p:txBody>
          <a:bodyPr/>
          <a:lstStyle/>
          <a:p>
            <a:r>
              <a:rPr lang="en-GB" dirty="0"/>
              <a:t>Rationalisation</a:t>
            </a:r>
          </a:p>
        </p:txBody>
      </p:sp>
      <p:sp>
        <p:nvSpPr>
          <p:cNvPr id="3" name="Text Placeholder 2"/>
          <p:cNvSpPr>
            <a:spLocks noGrp="1"/>
          </p:cNvSpPr>
          <p:nvPr>
            <p:ph type="body" sz="quarter" idx="10"/>
          </p:nvPr>
        </p:nvSpPr>
        <p:spPr>
          <a:xfrm>
            <a:off x="179512" y="720404"/>
            <a:ext cx="5760640" cy="4393524"/>
          </a:xfrm>
        </p:spPr>
        <p:txBody>
          <a:bodyPr/>
          <a:lstStyle/>
          <a:p>
            <a:r>
              <a:rPr lang="en-GB" sz="2400" dirty="0"/>
              <a:t>Rationalisation generally involves one of three activities:</a:t>
            </a:r>
          </a:p>
          <a:p>
            <a:pPr marL="171450" indent="-171450">
              <a:buFont typeface="Arial" panose="020B0604020202020204" pitchFamily="34" charset="0"/>
              <a:buChar char="•"/>
            </a:pPr>
            <a:r>
              <a:rPr lang="en-GB" sz="2400" dirty="0"/>
              <a:t>Filtering: ignoring info that doesn’t fit how we want the world to be</a:t>
            </a:r>
          </a:p>
          <a:p>
            <a:pPr marL="171450" indent="-171450">
              <a:buFont typeface="Arial" panose="020B0604020202020204" pitchFamily="34" charset="0"/>
              <a:buChar char="•"/>
            </a:pPr>
            <a:r>
              <a:rPr lang="en-GB" sz="2400" dirty="0"/>
              <a:t>Augmentation: adding info that skews the world towards where we want it to be, for example by inventing motivations that we didn’t have or causation where correlation is present</a:t>
            </a:r>
          </a:p>
          <a:p>
            <a:pPr marL="171450" indent="-171450">
              <a:buFont typeface="Arial" panose="020B0604020202020204" pitchFamily="34" charset="0"/>
              <a:buChar char="•"/>
            </a:pPr>
            <a:r>
              <a:rPr lang="en-GB" sz="2400" dirty="0"/>
              <a:t>Distortion: changing something so that it fits better, for example exaggeration or downplaying certain info</a:t>
            </a:r>
          </a:p>
          <a:p>
            <a:endParaRPr lang="en-GB" dirty="0"/>
          </a:p>
        </p:txBody>
      </p:sp>
      <p:pic>
        <p:nvPicPr>
          <p:cNvPr id="2050" name="Picture 2" descr="The Meaning of Rationalization in Psychology"/>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950" b="18710"/>
          <a:stretch/>
        </p:blipFill>
        <p:spPr bwMode="auto">
          <a:xfrm>
            <a:off x="6228184" y="2204864"/>
            <a:ext cx="2752826" cy="2067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838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7275"/>
            <a:ext cx="7772400" cy="657225"/>
          </a:xfrm>
        </p:spPr>
        <p:txBody>
          <a:bodyPr/>
          <a:lstStyle/>
          <a:p>
            <a:r>
              <a:rPr lang="en-GB" dirty="0"/>
              <a:t>So what does all this mean for you?</a:t>
            </a:r>
          </a:p>
        </p:txBody>
      </p:sp>
      <p:pic>
        <p:nvPicPr>
          <p:cNvPr id="5122" name="Picture 2" descr="Image result for appl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202" y="2103354"/>
            <a:ext cx="8255595" cy="27894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73727" y="4912364"/>
            <a:ext cx="5798127" cy="369332"/>
          </a:xfrm>
          <a:prstGeom prst="rect">
            <a:avLst/>
          </a:prstGeom>
          <a:noFill/>
        </p:spPr>
        <p:txBody>
          <a:bodyPr wrap="square" rtlCol="0">
            <a:spAutoFit/>
          </a:bodyPr>
          <a:lstStyle/>
          <a:p>
            <a:r>
              <a:rPr lang="en-GB" dirty="0">
                <a:hlinkClick r:id="rId3"/>
              </a:rPr>
              <a:t>https://www.youtube.com/watch?v=1lqYr7j14go</a:t>
            </a:r>
            <a:endParaRPr lang="en-GB" dirty="0"/>
          </a:p>
        </p:txBody>
      </p:sp>
    </p:spTree>
    <p:extLst>
      <p:ext uri="{BB962C8B-B14F-4D97-AF65-F5344CB8AC3E}">
        <p14:creationId xmlns:p14="http://schemas.microsoft.com/office/powerpoint/2010/main" val="2680581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ques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696" y="188640"/>
            <a:ext cx="8780607" cy="5298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53206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2540</TotalTime>
  <Words>1902</Words>
  <Application>Microsoft Office PowerPoint</Application>
  <PresentationFormat>On-screen Show (4:3)</PresentationFormat>
  <Paragraphs>189</Paragraphs>
  <Slides>34</Slides>
  <Notes>22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Myriad Pro</vt:lpstr>
      <vt:lpstr>Arial</vt:lpstr>
      <vt:lpstr>Calibri</vt:lpstr>
      <vt:lpstr>Verdana</vt:lpstr>
      <vt:lpstr>20140311PresentationUWTSDTemplate</vt:lpstr>
      <vt:lpstr>PowerPoint Presentation</vt:lpstr>
      <vt:lpstr>Today’s subjects…</vt:lpstr>
      <vt:lpstr>PowerPoint Presentation</vt:lpstr>
      <vt:lpstr>How do we know truth?</vt:lpstr>
      <vt:lpstr>PowerPoint Presentation</vt:lpstr>
      <vt:lpstr>Decision making and Complexity?</vt:lpstr>
      <vt:lpstr>Today’s BIG IDEA</vt:lpstr>
      <vt:lpstr>This week we’ll discuss…</vt:lpstr>
      <vt:lpstr>Thinking is part of a process</vt:lpstr>
      <vt:lpstr>PowerPoint Presentation</vt:lpstr>
      <vt:lpstr>Gestalt Theory</vt:lpstr>
      <vt:lpstr>PowerPoint Presentation</vt:lpstr>
      <vt:lpstr>PowerPoint Presentation</vt:lpstr>
      <vt:lpstr>What is the most important factor in understanding others?</vt:lpstr>
      <vt:lpstr>Understanding other people?</vt:lpstr>
      <vt:lpstr>Which emotion?</vt:lpstr>
      <vt:lpstr>Which emotion?</vt:lpstr>
      <vt:lpstr>Which emotion?</vt:lpstr>
      <vt:lpstr>Which emotion?</vt:lpstr>
      <vt:lpstr>Which emotion?</vt:lpstr>
      <vt:lpstr>Which emotion?</vt:lpstr>
      <vt:lpstr>PowerPoint Presentation</vt:lpstr>
      <vt:lpstr>PowerPoint Presentation</vt:lpstr>
      <vt:lpstr>PowerPoint Presentation</vt:lpstr>
      <vt:lpstr>PowerPoint Presentation</vt:lpstr>
      <vt:lpstr>Remember the process?</vt:lpstr>
      <vt:lpstr>Thinking fast, and slow</vt:lpstr>
      <vt:lpstr>PowerPoint Presentation</vt:lpstr>
      <vt:lpstr>Heuristics – do we know how our mind really works?</vt:lpstr>
      <vt:lpstr>Other Examples?</vt:lpstr>
      <vt:lpstr>Cognitive Dissonance</vt:lpstr>
      <vt:lpstr>Rationalisation</vt:lpstr>
      <vt:lpstr>So what does all this mean for you?</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158</cp:revision>
  <cp:lastPrinted>2018-07-09T15:27:01Z</cp:lastPrinted>
  <dcterms:created xsi:type="dcterms:W3CDTF">2002-10-07T19:43:58Z</dcterms:created>
  <dcterms:modified xsi:type="dcterms:W3CDTF">2022-04-06T07:30:22Z</dcterms:modified>
</cp:coreProperties>
</file>