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362A71-4BD5-A836-3F6F-54F782A0BE5F}" v="201" dt="2026-06-12T09:40:39.1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y Carolan (2509406)" userId="S::2509406@student.uwtsd.ac.uk::64beb714-7f15-4236-a44f-108d3153645d" providerId="AD" clId="Web-{4E362A71-4BD5-A836-3F6F-54F782A0BE5F}"/>
    <pc:docChg chg="modSld">
      <pc:chgData name="Angy Carolan (2509406)" userId="S::2509406@student.uwtsd.ac.uk::64beb714-7f15-4236-a44f-108d3153645d" providerId="AD" clId="Web-{4E362A71-4BD5-A836-3F6F-54F782A0BE5F}" dt="2026-06-12T09:40:39.134" v="205" actId="20577"/>
      <pc:docMkLst>
        <pc:docMk/>
      </pc:docMkLst>
      <pc:sldChg chg="addSp delSp modSp mod setBg">
        <pc:chgData name="Angy Carolan (2509406)" userId="S::2509406@student.uwtsd.ac.uk::64beb714-7f15-4236-a44f-108d3153645d" providerId="AD" clId="Web-{4E362A71-4BD5-A836-3F6F-54F782A0BE5F}" dt="2026-06-12T09:24:56.588" v="41"/>
        <pc:sldMkLst>
          <pc:docMk/>
          <pc:sldMk cId="109857222" sldId="256"/>
        </pc:sldMkLst>
        <pc:spChg chg="mod">
          <ac:chgData name="Angy Carolan (2509406)" userId="S::2509406@student.uwtsd.ac.uk::64beb714-7f15-4236-a44f-108d3153645d" providerId="AD" clId="Web-{4E362A71-4BD5-A836-3F6F-54F782A0BE5F}" dt="2026-06-12T09:24:50.275" v="40" actId="20577"/>
          <ac:spMkLst>
            <pc:docMk/>
            <pc:sldMk cId="109857222" sldId="256"/>
            <ac:spMk id="2" creationId="{00000000-0000-0000-0000-000000000000}"/>
          </ac:spMkLst>
        </pc:spChg>
        <pc:spChg chg="del mod">
          <ac:chgData name="Angy Carolan (2509406)" userId="S::2509406@student.uwtsd.ac.uk::64beb714-7f15-4236-a44f-108d3153645d" providerId="AD" clId="Web-{4E362A71-4BD5-A836-3F6F-54F782A0BE5F}" dt="2026-06-12T09:24:56.588" v="41"/>
          <ac:spMkLst>
            <pc:docMk/>
            <pc:sldMk cId="109857222" sldId="256"/>
            <ac:spMk id="3" creationId="{00000000-0000-0000-0000-000000000000}"/>
          </ac:spMkLst>
        </pc:spChg>
        <pc:spChg chg="add">
          <ac:chgData name="Angy Carolan (2509406)" userId="S::2509406@student.uwtsd.ac.uk::64beb714-7f15-4236-a44f-108d3153645d" providerId="AD" clId="Web-{4E362A71-4BD5-A836-3F6F-54F782A0BE5F}" dt="2026-06-12T09:21:46.546" v="0"/>
          <ac:spMkLst>
            <pc:docMk/>
            <pc:sldMk cId="109857222" sldId="256"/>
            <ac:spMk id="8" creationId="{934F1179-B481-4F9E-BCA3-AFB972070F83}"/>
          </ac:spMkLst>
        </pc:spChg>
        <pc:spChg chg="add">
          <ac:chgData name="Angy Carolan (2509406)" userId="S::2509406@student.uwtsd.ac.uk::64beb714-7f15-4236-a44f-108d3153645d" providerId="AD" clId="Web-{4E362A71-4BD5-A836-3F6F-54F782A0BE5F}" dt="2026-06-12T09:21:46.546" v="0"/>
          <ac:spMkLst>
            <pc:docMk/>
            <pc:sldMk cId="109857222" sldId="256"/>
            <ac:spMk id="10" creationId="{827DC2C4-B485-428A-BF4A-472D2967F47F}"/>
          </ac:spMkLst>
        </pc:spChg>
        <pc:spChg chg="add">
          <ac:chgData name="Angy Carolan (2509406)" userId="S::2509406@student.uwtsd.ac.uk::64beb714-7f15-4236-a44f-108d3153645d" providerId="AD" clId="Web-{4E362A71-4BD5-A836-3F6F-54F782A0BE5F}" dt="2026-06-12T09:21:46.546" v="0"/>
          <ac:spMkLst>
            <pc:docMk/>
            <pc:sldMk cId="109857222" sldId="256"/>
            <ac:spMk id="12" creationId="{EE04B5EB-F158-4507-90DD-BD23620C7CC9}"/>
          </ac:spMkLst>
        </pc:spChg>
      </pc:sldChg>
      <pc:sldChg chg="addSp delSp modSp">
        <pc:chgData name="Angy Carolan (2509406)" userId="S::2509406@student.uwtsd.ac.uk::64beb714-7f15-4236-a44f-108d3153645d" providerId="AD" clId="Web-{4E362A71-4BD5-A836-3F6F-54F782A0BE5F}" dt="2026-06-12T09:40:39.134" v="205" actId="20577"/>
        <pc:sldMkLst>
          <pc:docMk/>
          <pc:sldMk cId="3439108825" sldId="257"/>
        </pc:sldMkLst>
        <pc:spChg chg="mod">
          <ac:chgData name="Angy Carolan (2509406)" userId="S::2509406@student.uwtsd.ac.uk::64beb714-7f15-4236-a44f-108d3153645d" providerId="AD" clId="Web-{4E362A71-4BD5-A836-3F6F-54F782A0BE5F}" dt="2026-06-12T09:25:31.435" v="48" actId="14100"/>
          <ac:spMkLst>
            <pc:docMk/>
            <pc:sldMk cId="3439108825" sldId="257"/>
            <ac:spMk id="2" creationId="{8A830AAC-1C75-0050-23AD-E59068A0D2AF}"/>
          </ac:spMkLst>
        </pc:spChg>
        <pc:spChg chg="add del mod">
          <ac:chgData name="Angy Carolan (2509406)" userId="S::2509406@student.uwtsd.ac.uk::64beb714-7f15-4236-a44f-108d3153645d" providerId="AD" clId="Web-{4E362A71-4BD5-A836-3F6F-54F782A0BE5F}" dt="2026-06-12T09:40:39.134" v="205" actId="20577"/>
          <ac:spMkLst>
            <pc:docMk/>
            <pc:sldMk cId="3439108825" sldId="257"/>
            <ac:spMk id="3" creationId="{F79EFEB9-287A-AA3F-07D9-117390B9A5B9}"/>
          </ac:spMkLst>
        </pc:spChg>
        <pc:spChg chg="add del mod">
          <ac:chgData name="Angy Carolan (2509406)" userId="S::2509406@student.uwtsd.ac.uk::64beb714-7f15-4236-a44f-108d3153645d" providerId="AD" clId="Web-{4E362A71-4BD5-A836-3F6F-54F782A0BE5F}" dt="2026-06-12T09:25:24.372" v="47"/>
          <ac:spMkLst>
            <pc:docMk/>
            <pc:sldMk cId="3439108825" sldId="257"/>
            <ac:spMk id="5" creationId="{D69B89D9-C6A1-0B23-145B-93199EEF39A8}"/>
          </ac:spMkLst>
        </pc:spChg>
      </pc:sldChg>
      <pc:sldChg chg="modSp">
        <pc:chgData name="Angy Carolan (2509406)" userId="S::2509406@student.uwtsd.ac.uk::64beb714-7f15-4236-a44f-108d3153645d" providerId="AD" clId="Web-{4E362A71-4BD5-A836-3F6F-54F782A0BE5F}" dt="2026-06-12T09:39:01.303" v="165" actId="20577"/>
        <pc:sldMkLst>
          <pc:docMk/>
          <pc:sldMk cId="726663271" sldId="258"/>
        </pc:sldMkLst>
        <pc:spChg chg="mod">
          <ac:chgData name="Angy Carolan (2509406)" userId="S::2509406@student.uwtsd.ac.uk::64beb714-7f15-4236-a44f-108d3153645d" providerId="AD" clId="Web-{4E362A71-4BD5-A836-3F6F-54F782A0BE5F}" dt="2026-06-12T09:39:01.303" v="165" actId="20577"/>
          <ac:spMkLst>
            <pc:docMk/>
            <pc:sldMk cId="726663271" sldId="258"/>
            <ac:spMk id="3" creationId="{24EBE696-9EA5-A475-53E5-FD3BE8E23751}"/>
          </ac:spMkLst>
        </pc:spChg>
      </pc:sldChg>
      <pc:sldChg chg="modSp">
        <pc:chgData name="Angy Carolan (2509406)" userId="S::2509406@student.uwtsd.ac.uk::64beb714-7f15-4236-a44f-108d3153645d" providerId="AD" clId="Web-{4E362A71-4BD5-A836-3F6F-54F782A0BE5F}" dt="2026-06-12T09:26:21.673" v="55" actId="14100"/>
        <pc:sldMkLst>
          <pc:docMk/>
          <pc:sldMk cId="2738860516" sldId="259"/>
        </pc:sldMkLst>
        <pc:spChg chg="mod">
          <ac:chgData name="Angy Carolan (2509406)" userId="S::2509406@student.uwtsd.ac.uk::64beb714-7f15-4236-a44f-108d3153645d" providerId="AD" clId="Web-{4E362A71-4BD5-A836-3F6F-54F782A0BE5F}" dt="2026-06-12T09:26:21.673" v="55" actId="14100"/>
          <ac:spMkLst>
            <pc:docMk/>
            <pc:sldMk cId="2738860516" sldId="259"/>
            <ac:spMk id="2" creationId="{F1A8E75A-BBB7-6F8B-6DB2-FD37763C3453}"/>
          </ac:spMkLst>
        </pc:spChg>
        <pc:spChg chg="mod">
          <ac:chgData name="Angy Carolan (2509406)" userId="S::2509406@student.uwtsd.ac.uk::64beb714-7f15-4236-a44f-108d3153645d" providerId="AD" clId="Web-{4E362A71-4BD5-A836-3F6F-54F782A0BE5F}" dt="2026-06-12T09:26:09.813" v="53" actId="20577"/>
          <ac:spMkLst>
            <pc:docMk/>
            <pc:sldMk cId="2738860516" sldId="259"/>
            <ac:spMk id="3" creationId="{5F246159-8B4D-7621-4D35-18C8684EF41F}"/>
          </ac:spMkLst>
        </pc:spChg>
      </pc:sldChg>
      <pc:sldChg chg="modSp">
        <pc:chgData name="Angy Carolan (2509406)" userId="S::2509406@student.uwtsd.ac.uk::64beb714-7f15-4236-a44f-108d3153645d" providerId="AD" clId="Web-{4E362A71-4BD5-A836-3F6F-54F782A0BE5F}" dt="2026-06-12T09:27:00.535" v="61" actId="14100"/>
        <pc:sldMkLst>
          <pc:docMk/>
          <pc:sldMk cId="3613481665" sldId="260"/>
        </pc:sldMkLst>
        <pc:spChg chg="mod">
          <ac:chgData name="Angy Carolan (2509406)" userId="S::2509406@student.uwtsd.ac.uk::64beb714-7f15-4236-a44f-108d3153645d" providerId="AD" clId="Web-{4E362A71-4BD5-A836-3F6F-54F782A0BE5F}" dt="2026-06-12T09:26:38.003" v="57" actId="14100"/>
          <ac:spMkLst>
            <pc:docMk/>
            <pc:sldMk cId="3613481665" sldId="260"/>
            <ac:spMk id="2" creationId="{FE0EE26D-2DD8-699B-C4E5-F6E243AAE9B7}"/>
          </ac:spMkLst>
        </pc:spChg>
        <pc:spChg chg="mod">
          <ac:chgData name="Angy Carolan (2509406)" userId="S::2509406@student.uwtsd.ac.uk::64beb714-7f15-4236-a44f-108d3153645d" providerId="AD" clId="Web-{4E362A71-4BD5-A836-3F6F-54F782A0BE5F}" dt="2026-06-12T09:27:00.535" v="61" actId="14100"/>
          <ac:spMkLst>
            <pc:docMk/>
            <pc:sldMk cId="3613481665" sldId="260"/>
            <ac:spMk id="3" creationId="{4348DACE-62C7-7AE1-AD6A-2ECC3083EB0C}"/>
          </ac:spMkLst>
        </pc:spChg>
      </pc:sldChg>
      <pc:sldChg chg="modSp">
        <pc:chgData name="Angy Carolan (2509406)" userId="S::2509406@student.uwtsd.ac.uk::64beb714-7f15-4236-a44f-108d3153645d" providerId="AD" clId="Web-{4E362A71-4BD5-A836-3F6F-54F782A0BE5F}" dt="2026-06-12T09:35:13.050" v="104" actId="20577"/>
        <pc:sldMkLst>
          <pc:docMk/>
          <pc:sldMk cId="602369065" sldId="261"/>
        </pc:sldMkLst>
        <pc:spChg chg="mod">
          <ac:chgData name="Angy Carolan (2509406)" userId="S::2509406@student.uwtsd.ac.uk::64beb714-7f15-4236-a44f-108d3153645d" providerId="AD" clId="Web-{4E362A71-4BD5-A836-3F6F-54F782A0BE5F}" dt="2026-06-12T09:35:13.050" v="104" actId="20577"/>
          <ac:spMkLst>
            <pc:docMk/>
            <pc:sldMk cId="602369065" sldId="261"/>
            <ac:spMk id="3" creationId="{143D2D39-F63C-4942-6BDA-1DC114F76F87}"/>
          </ac:spMkLst>
        </pc:spChg>
      </pc:sldChg>
      <pc:sldChg chg="modSp">
        <pc:chgData name="Angy Carolan (2509406)" userId="S::2509406@student.uwtsd.ac.uk::64beb714-7f15-4236-a44f-108d3153645d" providerId="AD" clId="Web-{4E362A71-4BD5-A836-3F6F-54F782A0BE5F}" dt="2026-06-12T09:37:13.192" v="125" actId="20577"/>
        <pc:sldMkLst>
          <pc:docMk/>
          <pc:sldMk cId="3852657308" sldId="262"/>
        </pc:sldMkLst>
        <pc:spChg chg="mod">
          <ac:chgData name="Angy Carolan (2509406)" userId="S::2509406@student.uwtsd.ac.uk::64beb714-7f15-4236-a44f-108d3153645d" providerId="AD" clId="Web-{4E362A71-4BD5-A836-3F6F-54F782A0BE5F}" dt="2026-06-12T09:37:13.192" v="125" actId="20577"/>
          <ac:spMkLst>
            <pc:docMk/>
            <pc:sldMk cId="3852657308" sldId="262"/>
            <ac:spMk id="3" creationId="{879EE766-0983-64CC-6C00-AACCFC602E16}"/>
          </ac:spMkLst>
        </pc:spChg>
      </pc:sldChg>
    </pc:docChg>
  </pc:docChgLst>
  <pc:docChgLst>
    <pc:chgData name="Angy Carolan (2509406)" userId="S::2509406@student.uwtsd.ac.uk::64beb714-7f15-4236-a44f-108d3153645d" providerId="AD" clId="Web-{7CF4AE55-ECBB-18FB-E3E2-BB5E3C599807}"/>
    <pc:docChg chg="addSld modSld">
      <pc:chgData name="Angy Carolan (2509406)" userId="S::2509406@student.uwtsd.ac.uk::64beb714-7f15-4236-a44f-108d3153645d" providerId="AD" clId="Web-{7CF4AE55-ECBB-18FB-E3E2-BB5E3C599807}" dt="2026-06-05T11:45:41.414" v="301" actId="20577"/>
      <pc:docMkLst>
        <pc:docMk/>
      </pc:docMkLst>
      <pc:sldChg chg="modSp">
        <pc:chgData name="Angy Carolan (2509406)" userId="S::2509406@student.uwtsd.ac.uk::64beb714-7f15-4236-a44f-108d3153645d" providerId="AD" clId="Web-{7CF4AE55-ECBB-18FB-E3E2-BB5E3C599807}" dt="2026-06-05T11:27:51.464" v="70" actId="14100"/>
        <pc:sldMkLst>
          <pc:docMk/>
          <pc:sldMk cId="109857222" sldId="256"/>
        </pc:sldMkLst>
        <pc:spChg chg="mod">
          <ac:chgData name="Angy Carolan (2509406)" userId="S::2509406@student.uwtsd.ac.uk::64beb714-7f15-4236-a44f-108d3153645d" providerId="AD" clId="Web-{7CF4AE55-ECBB-18FB-E3E2-BB5E3C599807}" dt="2026-06-05T11:27:51.464" v="70" actId="14100"/>
          <ac:spMkLst>
            <pc:docMk/>
            <pc:sldMk cId="109857222" sldId="256"/>
            <ac:spMk id="2" creationId="{00000000-0000-0000-0000-000000000000}"/>
          </ac:spMkLst>
        </pc:spChg>
      </pc:sldChg>
      <pc:sldChg chg="addSp delSp modSp new mod setBg">
        <pc:chgData name="Angy Carolan (2509406)" userId="S::2509406@student.uwtsd.ac.uk::64beb714-7f15-4236-a44f-108d3153645d" providerId="AD" clId="Web-{7CF4AE55-ECBB-18FB-E3E2-BB5E3C599807}" dt="2026-06-05T11:42:28.812" v="248" actId="20577"/>
        <pc:sldMkLst>
          <pc:docMk/>
          <pc:sldMk cId="3439108825" sldId="257"/>
        </pc:sldMkLst>
        <pc:spChg chg="mod">
          <ac:chgData name="Angy Carolan (2509406)" userId="S::2509406@student.uwtsd.ac.uk::64beb714-7f15-4236-a44f-108d3153645d" providerId="AD" clId="Web-{7CF4AE55-ECBB-18FB-E3E2-BB5E3C599807}" dt="2026-06-05T11:24:47.487" v="26" actId="1076"/>
          <ac:spMkLst>
            <pc:docMk/>
            <pc:sldMk cId="3439108825" sldId="257"/>
            <ac:spMk id="2" creationId="{8A830AAC-1C75-0050-23AD-E59068A0D2AF}"/>
          </ac:spMkLst>
        </pc:spChg>
        <pc:spChg chg="mod">
          <ac:chgData name="Angy Carolan (2509406)" userId="S::2509406@student.uwtsd.ac.uk::64beb714-7f15-4236-a44f-108d3153645d" providerId="AD" clId="Web-{7CF4AE55-ECBB-18FB-E3E2-BB5E3C599807}" dt="2026-06-05T11:42:28.812" v="248" actId="20577"/>
          <ac:spMkLst>
            <pc:docMk/>
            <pc:sldMk cId="3439108825" sldId="257"/>
            <ac:spMk id="3" creationId="{F79EFEB9-287A-AA3F-07D9-117390B9A5B9}"/>
          </ac:spMkLst>
        </pc:spChg>
        <pc:spChg chg="add">
          <ac:chgData name="Angy Carolan (2509406)" userId="S::2509406@student.uwtsd.ac.uk::64beb714-7f15-4236-a44f-108d3153645d" providerId="AD" clId="Web-{7CF4AE55-ECBB-18FB-E3E2-BB5E3C599807}" dt="2026-06-05T11:24:32.315" v="24"/>
          <ac:spMkLst>
            <pc:docMk/>
            <pc:sldMk cId="3439108825" sldId="257"/>
            <ac:spMk id="10" creationId="{EDDBB197-D710-4A4F-A9CA-FD2177498BE8}"/>
          </ac:spMkLst>
        </pc:spChg>
        <pc:spChg chg="add">
          <ac:chgData name="Angy Carolan (2509406)" userId="S::2509406@student.uwtsd.ac.uk::64beb714-7f15-4236-a44f-108d3153645d" providerId="AD" clId="Web-{7CF4AE55-ECBB-18FB-E3E2-BB5E3C599807}" dt="2026-06-05T11:24:32.315" v="24"/>
          <ac:spMkLst>
            <pc:docMk/>
            <pc:sldMk cId="3439108825" sldId="257"/>
            <ac:spMk id="12" creationId="{975D1CFA-2CDB-4B64-BD9F-85744E8DA12F}"/>
          </ac:spMkLst>
        </pc:spChg>
        <pc:grpChg chg="add">
          <ac:chgData name="Angy Carolan (2509406)" userId="S::2509406@student.uwtsd.ac.uk::64beb714-7f15-4236-a44f-108d3153645d" providerId="AD" clId="Web-{7CF4AE55-ECBB-18FB-E3E2-BB5E3C599807}" dt="2026-06-05T11:24:32.315" v="24"/>
          <ac:grpSpMkLst>
            <pc:docMk/>
            <pc:sldMk cId="3439108825" sldId="257"/>
            <ac:grpSpMk id="14" creationId="{25EE5136-01F1-466C-962D-BA9B4C6757AA}"/>
          </ac:grpSpMkLst>
        </pc:grpChg>
        <pc:picChg chg="add">
          <ac:chgData name="Angy Carolan (2509406)" userId="S::2509406@student.uwtsd.ac.uk::64beb714-7f15-4236-a44f-108d3153645d" providerId="AD" clId="Web-{7CF4AE55-ECBB-18FB-E3E2-BB5E3C599807}" dt="2026-06-05T11:24:32.315" v="24"/>
          <ac:picMkLst>
            <pc:docMk/>
            <pc:sldMk cId="3439108825" sldId="257"/>
            <ac:picMk id="7" creationId="{62772014-974E-C72C-1647-E2206C1DEA25}"/>
          </ac:picMkLst>
        </pc:picChg>
      </pc:sldChg>
      <pc:sldChg chg="addSp modSp new mod setBg">
        <pc:chgData name="Angy Carolan (2509406)" userId="S::2509406@student.uwtsd.ac.uk::64beb714-7f15-4236-a44f-108d3153645d" providerId="AD" clId="Web-{7CF4AE55-ECBB-18FB-E3E2-BB5E3C599807}" dt="2026-06-05T11:43:31.393" v="276" actId="20577"/>
        <pc:sldMkLst>
          <pc:docMk/>
          <pc:sldMk cId="726663271" sldId="258"/>
        </pc:sldMkLst>
        <pc:spChg chg="mod">
          <ac:chgData name="Angy Carolan (2509406)" userId="S::2509406@student.uwtsd.ac.uk::64beb714-7f15-4236-a44f-108d3153645d" providerId="AD" clId="Web-{7CF4AE55-ECBB-18FB-E3E2-BB5E3C599807}" dt="2026-06-05T11:29:58.156" v="106"/>
          <ac:spMkLst>
            <pc:docMk/>
            <pc:sldMk cId="726663271" sldId="258"/>
            <ac:spMk id="2" creationId="{9553FF5B-9271-E7BC-8F52-2D7390DC9E81}"/>
          </ac:spMkLst>
        </pc:spChg>
        <pc:spChg chg="mod">
          <ac:chgData name="Angy Carolan (2509406)" userId="S::2509406@student.uwtsd.ac.uk::64beb714-7f15-4236-a44f-108d3153645d" providerId="AD" clId="Web-{7CF4AE55-ECBB-18FB-E3E2-BB5E3C599807}" dt="2026-06-05T11:43:31.393" v="276" actId="20577"/>
          <ac:spMkLst>
            <pc:docMk/>
            <pc:sldMk cId="726663271" sldId="258"/>
            <ac:spMk id="3" creationId="{24EBE696-9EA5-A475-53E5-FD3BE8E23751}"/>
          </ac:spMkLst>
        </pc:spChg>
        <pc:spChg chg="add">
          <ac:chgData name="Angy Carolan (2509406)" userId="S::2509406@student.uwtsd.ac.uk::64beb714-7f15-4236-a44f-108d3153645d" providerId="AD" clId="Web-{7CF4AE55-ECBB-18FB-E3E2-BB5E3C599807}" dt="2026-06-05T11:29:58.156" v="106"/>
          <ac:spMkLst>
            <pc:docMk/>
            <pc:sldMk cId="726663271" sldId="258"/>
            <ac:spMk id="8" creationId="{907EF6B7-1338-4443-8C46-6A318D952DFD}"/>
          </ac:spMkLst>
        </pc:spChg>
        <pc:spChg chg="add">
          <ac:chgData name="Angy Carolan (2509406)" userId="S::2509406@student.uwtsd.ac.uk::64beb714-7f15-4236-a44f-108d3153645d" providerId="AD" clId="Web-{7CF4AE55-ECBB-18FB-E3E2-BB5E3C599807}" dt="2026-06-05T11:29:58.156" v="106"/>
          <ac:spMkLst>
            <pc:docMk/>
            <pc:sldMk cId="726663271" sldId="258"/>
            <ac:spMk id="10" creationId="{DAAE4CDD-124C-4DCF-9584-B6033B545DD5}"/>
          </ac:spMkLst>
        </pc:spChg>
        <pc:spChg chg="add">
          <ac:chgData name="Angy Carolan (2509406)" userId="S::2509406@student.uwtsd.ac.uk::64beb714-7f15-4236-a44f-108d3153645d" providerId="AD" clId="Web-{7CF4AE55-ECBB-18FB-E3E2-BB5E3C599807}" dt="2026-06-05T11:29:58.156" v="106"/>
          <ac:spMkLst>
            <pc:docMk/>
            <pc:sldMk cId="726663271" sldId="258"/>
            <ac:spMk id="12" creationId="{081E4A58-353D-44AE-B2FC-2A74E2E400F7}"/>
          </ac:spMkLst>
        </pc:spChg>
      </pc:sldChg>
      <pc:sldChg chg="addSp modSp new mod setBg">
        <pc:chgData name="Angy Carolan (2509406)" userId="S::2509406@student.uwtsd.ac.uk::64beb714-7f15-4236-a44f-108d3153645d" providerId="AD" clId="Web-{7CF4AE55-ECBB-18FB-E3E2-BB5E3C599807}" dt="2026-06-05T11:43:55.112" v="278" actId="20577"/>
        <pc:sldMkLst>
          <pc:docMk/>
          <pc:sldMk cId="2738860516" sldId="259"/>
        </pc:sldMkLst>
        <pc:spChg chg="mod">
          <ac:chgData name="Angy Carolan (2509406)" userId="S::2509406@student.uwtsd.ac.uk::64beb714-7f15-4236-a44f-108d3153645d" providerId="AD" clId="Web-{7CF4AE55-ECBB-18FB-E3E2-BB5E3C599807}" dt="2026-06-05T11:32:09.021" v="133"/>
          <ac:spMkLst>
            <pc:docMk/>
            <pc:sldMk cId="2738860516" sldId="259"/>
            <ac:spMk id="2" creationId="{F1A8E75A-BBB7-6F8B-6DB2-FD37763C3453}"/>
          </ac:spMkLst>
        </pc:spChg>
        <pc:spChg chg="mod">
          <ac:chgData name="Angy Carolan (2509406)" userId="S::2509406@student.uwtsd.ac.uk::64beb714-7f15-4236-a44f-108d3153645d" providerId="AD" clId="Web-{7CF4AE55-ECBB-18FB-E3E2-BB5E3C599807}" dt="2026-06-05T11:43:55.112" v="278" actId="20577"/>
          <ac:spMkLst>
            <pc:docMk/>
            <pc:sldMk cId="2738860516" sldId="259"/>
            <ac:spMk id="3" creationId="{5F246159-8B4D-7621-4D35-18C8684EF41F}"/>
          </ac:spMkLst>
        </pc:spChg>
        <pc:spChg chg="add">
          <ac:chgData name="Angy Carolan (2509406)" userId="S::2509406@student.uwtsd.ac.uk::64beb714-7f15-4236-a44f-108d3153645d" providerId="AD" clId="Web-{7CF4AE55-ECBB-18FB-E3E2-BB5E3C599807}" dt="2026-06-05T11:32:09.021" v="133"/>
          <ac:spMkLst>
            <pc:docMk/>
            <pc:sldMk cId="2738860516" sldId="259"/>
            <ac:spMk id="8" creationId="{081EA652-8C6A-4E69-BEB9-170809474553}"/>
          </ac:spMkLst>
        </pc:spChg>
        <pc:spChg chg="add">
          <ac:chgData name="Angy Carolan (2509406)" userId="S::2509406@student.uwtsd.ac.uk::64beb714-7f15-4236-a44f-108d3153645d" providerId="AD" clId="Web-{7CF4AE55-ECBB-18FB-E3E2-BB5E3C599807}" dt="2026-06-05T11:32:09.021" v="133"/>
          <ac:spMkLst>
            <pc:docMk/>
            <pc:sldMk cId="2738860516" sldId="259"/>
            <ac:spMk id="10" creationId="{5298780A-33B9-4EA2-8F67-DE68AD62841B}"/>
          </ac:spMkLst>
        </pc:spChg>
        <pc:spChg chg="add">
          <ac:chgData name="Angy Carolan (2509406)" userId="S::2509406@student.uwtsd.ac.uk::64beb714-7f15-4236-a44f-108d3153645d" providerId="AD" clId="Web-{7CF4AE55-ECBB-18FB-E3E2-BB5E3C599807}" dt="2026-06-05T11:32:09.021" v="133"/>
          <ac:spMkLst>
            <pc:docMk/>
            <pc:sldMk cId="2738860516" sldId="259"/>
            <ac:spMk id="12" creationId="{7F488E8B-4E1E-4402-8935-D4E6C02615C7}"/>
          </ac:spMkLst>
        </pc:spChg>
      </pc:sldChg>
      <pc:sldChg chg="addSp modSp new mod setBg">
        <pc:chgData name="Angy Carolan (2509406)" userId="S::2509406@student.uwtsd.ac.uk::64beb714-7f15-4236-a44f-108d3153645d" providerId="AD" clId="Web-{7CF4AE55-ECBB-18FB-E3E2-BB5E3C599807}" dt="2026-06-05T11:44:40.911" v="282" actId="20577"/>
        <pc:sldMkLst>
          <pc:docMk/>
          <pc:sldMk cId="3613481665" sldId="260"/>
        </pc:sldMkLst>
        <pc:spChg chg="mod">
          <ac:chgData name="Angy Carolan (2509406)" userId="S::2509406@student.uwtsd.ac.uk::64beb714-7f15-4236-a44f-108d3153645d" providerId="AD" clId="Web-{7CF4AE55-ECBB-18FB-E3E2-BB5E3C599807}" dt="2026-06-05T11:34:54.871" v="168"/>
          <ac:spMkLst>
            <pc:docMk/>
            <pc:sldMk cId="3613481665" sldId="260"/>
            <ac:spMk id="2" creationId="{FE0EE26D-2DD8-699B-C4E5-F6E243AAE9B7}"/>
          </ac:spMkLst>
        </pc:spChg>
        <pc:spChg chg="mod">
          <ac:chgData name="Angy Carolan (2509406)" userId="S::2509406@student.uwtsd.ac.uk::64beb714-7f15-4236-a44f-108d3153645d" providerId="AD" clId="Web-{7CF4AE55-ECBB-18FB-E3E2-BB5E3C599807}" dt="2026-06-05T11:44:40.911" v="282" actId="20577"/>
          <ac:spMkLst>
            <pc:docMk/>
            <pc:sldMk cId="3613481665" sldId="260"/>
            <ac:spMk id="3" creationId="{4348DACE-62C7-7AE1-AD6A-2ECC3083EB0C}"/>
          </ac:spMkLst>
        </pc:spChg>
        <pc:spChg chg="add">
          <ac:chgData name="Angy Carolan (2509406)" userId="S::2509406@student.uwtsd.ac.uk::64beb714-7f15-4236-a44f-108d3153645d" providerId="AD" clId="Web-{7CF4AE55-ECBB-18FB-E3E2-BB5E3C599807}" dt="2026-06-05T11:34:54.871" v="168"/>
          <ac:spMkLst>
            <pc:docMk/>
            <pc:sldMk cId="3613481665" sldId="260"/>
            <ac:spMk id="10" creationId="{EDDBB197-D710-4A4F-A9CA-FD2177498BE8}"/>
          </ac:spMkLst>
        </pc:spChg>
        <pc:spChg chg="add">
          <ac:chgData name="Angy Carolan (2509406)" userId="S::2509406@student.uwtsd.ac.uk::64beb714-7f15-4236-a44f-108d3153645d" providerId="AD" clId="Web-{7CF4AE55-ECBB-18FB-E3E2-BB5E3C599807}" dt="2026-06-05T11:34:54.871" v="168"/>
          <ac:spMkLst>
            <pc:docMk/>
            <pc:sldMk cId="3613481665" sldId="260"/>
            <ac:spMk id="12" creationId="{975D1CFA-2CDB-4B64-BD9F-85744E8DA12F}"/>
          </ac:spMkLst>
        </pc:spChg>
        <pc:grpChg chg="add">
          <ac:chgData name="Angy Carolan (2509406)" userId="S::2509406@student.uwtsd.ac.uk::64beb714-7f15-4236-a44f-108d3153645d" providerId="AD" clId="Web-{7CF4AE55-ECBB-18FB-E3E2-BB5E3C599807}" dt="2026-06-05T11:34:54.871" v="168"/>
          <ac:grpSpMkLst>
            <pc:docMk/>
            <pc:sldMk cId="3613481665" sldId="260"/>
            <ac:grpSpMk id="14" creationId="{25EE5136-01F1-466C-962D-BA9B4C6757AA}"/>
          </ac:grpSpMkLst>
        </pc:grpChg>
        <pc:picChg chg="add">
          <ac:chgData name="Angy Carolan (2509406)" userId="S::2509406@student.uwtsd.ac.uk::64beb714-7f15-4236-a44f-108d3153645d" providerId="AD" clId="Web-{7CF4AE55-ECBB-18FB-E3E2-BB5E3C599807}" dt="2026-06-05T11:34:54.871" v="168"/>
          <ac:picMkLst>
            <pc:docMk/>
            <pc:sldMk cId="3613481665" sldId="260"/>
            <ac:picMk id="7" creationId="{226E20D0-D145-F11B-CF37-5E722B0F7D62}"/>
          </ac:picMkLst>
        </pc:picChg>
      </pc:sldChg>
      <pc:sldChg chg="addSp modSp new mod setBg">
        <pc:chgData name="Angy Carolan (2509406)" userId="S::2509406@student.uwtsd.ac.uk::64beb714-7f15-4236-a44f-108d3153645d" providerId="AD" clId="Web-{7CF4AE55-ECBB-18FB-E3E2-BB5E3C599807}" dt="2026-06-05T11:45:08.318" v="292" actId="20577"/>
        <pc:sldMkLst>
          <pc:docMk/>
          <pc:sldMk cId="602369065" sldId="261"/>
        </pc:sldMkLst>
        <pc:spChg chg="mod">
          <ac:chgData name="Angy Carolan (2509406)" userId="S::2509406@student.uwtsd.ac.uk::64beb714-7f15-4236-a44f-108d3153645d" providerId="AD" clId="Web-{7CF4AE55-ECBB-18FB-E3E2-BB5E3C599807}" dt="2026-06-05T11:35:59.733" v="190"/>
          <ac:spMkLst>
            <pc:docMk/>
            <pc:sldMk cId="602369065" sldId="261"/>
            <ac:spMk id="2" creationId="{C13C6EDF-66B8-620E-FE2E-18700EB18585}"/>
          </ac:spMkLst>
        </pc:spChg>
        <pc:spChg chg="mod">
          <ac:chgData name="Angy Carolan (2509406)" userId="S::2509406@student.uwtsd.ac.uk::64beb714-7f15-4236-a44f-108d3153645d" providerId="AD" clId="Web-{7CF4AE55-ECBB-18FB-E3E2-BB5E3C599807}" dt="2026-06-05T11:45:08.318" v="292" actId="20577"/>
          <ac:spMkLst>
            <pc:docMk/>
            <pc:sldMk cId="602369065" sldId="261"/>
            <ac:spMk id="3" creationId="{143D2D39-F63C-4942-6BDA-1DC114F76F87}"/>
          </ac:spMkLst>
        </pc:spChg>
        <pc:spChg chg="add">
          <ac:chgData name="Angy Carolan (2509406)" userId="S::2509406@student.uwtsd.ac.uk::64beb714-7f15-4236-a44f-108d3153645d" providerId="AD" clId="Web-{7CF4AE55-ECBB-18FB-E3E2-BB5E3C599807}" dt="2026-06-05T11:35:59.733" v="190"/>
          <ac:spMkLst>
            <pc:docMk/>
            <pc:sldMk cId="602369065" sldId="261"/>
            <ac:spMk id="8" creationId="{907EF6B7-1338-4443-8C46-6A318D952DFD}"/>
          </ac:spMkLst>
        </pc:spChg>
        <pc:spChg chg="add">
          <ac:chgData name="Angy Carolan (2509406)" userId="S::2509406@student.uwtsd.ac.uk::64beb714-7f15-4236-a44f-108d3153645d" providerId="AD" clId="Web-{7CF4AE55-ECBB-18FB-E3E2-BB5E3C599807}" dt="2026-06-05T11:35:59.733" v="190"/>
          <ac:spMkLst>
            <pc:docMk/>
            <pc:sldMk cId="602369065" sldId="261"/>
            <ac:spMk id="10" creationId="{DAAE4CDD-124C-4DCF-9584-B6033B545DD5}"/>
          </ac:spMkLst>
        </pc:spChg>
        <pc:spChg chg="add">
          <ac:chgData name="Angy Carolan (2509406)" userId="S::2509406@student.uwtsd.ac.uk::64beb714-7f15-4236-a44f-108d3153645d" providerId="AD" clId="Web-{7CF4AE55-ECBB-18FB-E3E2-BB5E3C599807}" dt="2026-06-05T11:35:59.733" v="190"/>
          <ac:spMkLst>
            <pc:docMk/>
            <pc:sldMk cId="602369065" sldId="261"/>
            <ac:spMk id="12" creationId="{081E4A58-353D-44AE-B2FC-2A74E2E400F7}"/>
          </ac:spMkLst>
        </pc:spChg>
      </pc:sldChg>
      <pc:sldChg chg="addSp modSp new mod setBg">
        <pc:chgData name="Angy Carolan (2509406)" userId="S::2509406@student.uwtsd.ac.uk::64beb714-7f15-4236-a44f-108d3153645d" providerId="AD" clId="Web-{7CF4AE55-ECBB-18FB-E3E2-BB5E3C599807}" dt="2026-06-05T11:45:41.414" v="301" actId="20577"/>
        <pc:sldMkLst>
          <pc:docMk/>
          <pc:sldMk cId="3852657308" sldId="262"/>
        </pc:sldMkLst>
        <pc:spChg chg="mod">
          <ac:chgData name="Angy Carolan (2509406)" userId="S::2509406@student.uwtsd.ac.uk::64beb714-7f15-4236-a44f-108d3153645d" providerId="AD" clId="Web-{7CF4AE55-ECBB-18FB-E3E2-BB5E3C599807}" dt="2026-06-05T11:37:05.205" v="202"/>
          <ac:spMkLst>
            <pc:docMk/>
            <pc:sldMk cId="3852657308" sldId="262"/>
            <ac:spMk id="2" creationId="{22159CB1-9870-7CC0-D21C-E7ABC977A28F}"/>
          </ac:spMkLst>
        </pc:spChg>
        <pc:spChg chg="mod">
          <ac:chgData name="Angy Carolan (2509406)" userId="S::2509406@student.uwtsd.ac.uk::64beb714-7f15-4236-a44f-108d3153645d" providerId="AD" clId="Web-{7CF4AE55-ECBB-18FB-E3E2-BB5E3C599807}" dt="2026-06-05T11:37:05.205" v="202"/>
          <ac:spMkLst>
            <pc:docMk/>
            <pc:sldMk cId="3852657308" sldId="262"/>
            <ac:spMk id="3" creationId="{879EE766-0983-64CC-6C00-AACCFC602E16}"/>
          </ac:spMkLst>
        </pc:spChg>
        <pc:spChg chg="add mod">
          <ac:chgData name="Angy Carolan (2509406)" userId="S::2509406@student.uwtsd.ac.uk::64beb714-7f15-4236-a44f-108d3153645d" providerId="AD" clId="Web-{7CF4AE55-ECBB-18FB-E3E2-BB5E3C599807}" dt="2026-06-05T11:45:41.414" v="301" actId="20577"/>
          <ac:spMkLst>
            <pc:docMk/>
            <pc:sldMk cId="3852657308" sldId="262"/>
            <ac:spMk id="4" creationId="{625A8C45-B268-3F0F-F8EA-7D0B0192AC60}"/>
          </ac:spMkLst>
        </pc:spChg>
        <pc:spChg chg="add">
          <ac:chgData name="Angy Carolan (2509406)" userId="S::2509406@student.uwtsd.ac.uk::64beb714-7f15-4236-a44f-108d3153645d" providerId="AD" clId="Web-{7CF4AE55-ECBB-18FB-E3E2-BB5E3C599807}" dt="2026-06-05T11:37:05.205" v="202"/>
          <ac:spMkLst>
            <pc:docMk/>
            <pc:sldMk cId="3852657308" sldId="262"/>
            <ac:spMk id="9" creationId="{3ECBE1F1-D69B-4AFA-ABD5-8E41720EF6DE}"/>
          </ac:spMkLst>
        </pc:spChg>
        <pc:spChg chg="add">
          <ac:chgData name="Angy Carolan (2509406)" userId="S::2509406@student.uwtsd.ac.uk::64beb714-7f15-4236-a44f-108d3153645d" providerId="AD" clId="Web-{7CF4AE55-ECBB-18FB-E3E2-BB5E3C599807}" dt="2026-06-05T11:37:05.205" v="202"/>
          <ac:spMkLst>
            <pc:docMk/>
            <pc:sldMk cId="3852657308" sldId="262"/>
            <ac:spMk id="11" creationId="{603A6265-E10C-4B85-9C20-E75FCAF9CC63}"/>
          </ac:spMkLst>
        </pc:spChg>
        <pc:picChg chg="add">
          <ac:chgData name="Angy Carolan (2509406)" userId="S::2509406@student.uwtsd.ac.uk::64beb714-7f15-4236-a44f-108d3153645d" providerId="AD" clId="Web-{7CF4AE55-ECBB-18FB-E3E2-BB5E3C599807}" dt="2026-06-05T11:37:05.205" v="202"/>
          <ac:picMkLst>
            <pc:docMk/>
            <pc:sldMk cId="3852657308" sldId="262"/>
            <ac:picMk id="5" creationId="{89E96952-A57A-BF06-5A7C-92901B20A083}"/>
          </ac:picMkLst>
        </pc:picChg>
      </pc:sldChg>
      <pc:sldChg chg="modSp new">
        <pc:chgData name="Angy Carolan (2509406)" userId="S::2509406@student.uwtsd.ac.uk::64beb714-7f15-4236-a44f-108d3153645d" providerId="AD" clId="Web-{7CF4AE55-ECBB-18FB-E3E2-BB5E3C599807}" dt="2026-06-05T11:41:30.231" v="225" actId="20577"/>
        <pc:sldMkLst>
          <pc:docMk/>
          <pc:sldMk cId="4136499706" sldId="263"/>
        </pc:sldMkLst>
        <pc:spChg chg="mod">
          <ac:chgData name="Angy Carolan (2509406)" userId="S::2509406@student.uwtsd.ac.uk::64beb714-7f15-4236-a44f-108d3153645d" providerId="AD" clId="Web-{7CF4AE55-ECBB-18FB-E3E2-BB5E3C599807}" dt="2026-06-05T11:37:22.143" v="212" actId="14100"/>
          <ac:spMkLst>
            <pc:docMk/>
            <pc:sldMk cId="4136499706" sldId="263"/>
            <ac:spMk id="2" creationId="{3031516D-F24E-2410-415A-89AE14FEC4C4}"/>
          </ac:spMkLst>
        </pc:spChg>
        <pc:spChg chg="mod">
          <ac:chgData name="Angy Carolan (2509406)" userId="S::2509406@student.uwtsd.ac.uk::64beb714-7f15-4236-a44f-108d3153645d" providerId="AD" clId="Web-{7CF4AE55-ECBB-18FB-E3E2-BB5E3C599807}" dt="2026-06-05T11:41:30.231" v="225" actId="20577"/>
          <ac:spMkLst>
            <pc:docMk/>
            <pc:sldMk cId="4136499706" sldId="263"/>
            <ac:spMk id="3" creationId="{258F46AF-C023-8266-8D34-6B9487954D7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ncbi.nlm.nih.gov/books/NBK572428/?utm_source=chatgpt.com" TargetMode="External"/><Relationship Id="rId3" Type="http://schemas.openxmlformats.org/officeDocument/2006/relationships/hyperlink" Target="https://carelearning.org.uk/blog/workforce/what-is-problem-solving-in-health-and-social-care/?utm_source=chatgpt.com" TargetMode="External"/><Relationship Id="rId7" Type="http://schemas.openxmlformats.org/officeDocument/2006/relationships/hyperlink" Target="https://www.england.nhs.uk/patient-safety/" TargetMode="External"/><Relationship Id="rId2" Type="http://schemas.openxmlformats.org/officeDocument/2006/relationships/hyperlink" Target="https://www.basw.co.uk/" TargetMode="External"/><Relationship Id="rId1" Type="http://schemas.openxmlformats.org/officeDocument/2006/relationships/slideLayout" Target="../slideLayouts/slideLayout2.xml"/><Relationship Id="rId6" Type="http://schemas.openxmlformats.org/officeDocument/2006/relationships/hyperlink" Target="https://www.hcpc-uk.org/standards/standards-of-proficiency/" TargetMode="External"/><Relationship Id="rId5" Type="http://schemas.openxmlformats.org/officeDocument/2006/relationships/hyperlink" Target="https://www.gov.uk/government/publications/people-at-the-heart-of-care-adult-social-care-reform-white-paper" TargetMode="External"/><Relationship Id="rId10" Type="http://schemas.openxmlformats.org/officeDocument/2006/relationships/hyperlink" Target="https://www.skillsforcare.org.uk/" TargetMode="External"/><Relationship Id="rId4" Type="http://schemas.openxmlformats.org/officeDocument/2006/relationships/hyperlink" Target="https://www.cqc.org.uk/" TargetMode="External"/><Relationship Id="rId9" Type="http://schemas.openxmlformats.org/officeDocument/2006/relationships/hyperlink" Target="https://www.rcn.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4375931"/>
          </a:xfrm>
        </p:spPr>
        <p:txBody>
          <a:bodyPr anchor="b">
            <a:normAutofit/>
          </a:bodyPr>
          <a:lstStyle/>
          <a:p>
            <a:pPr algn="l"/>
            <a:r>
              <a:rPr lang="en-GB" sz="4000" dirty="0">
                <a:latin typeface="Calibri"/>
                <a:ea typeface="Calibri"/>
                <a:cs typeface="Calibri"/>
              </a:rPr>
              <a:t>Student- Angy Carolan</a:t>
            </a:r>
            <a:br>
              <a:rPr lang="en-GB" sz="4000" dirty="0">
                <a:latin typeface="Calibri"/>
                <a:ea typeface="Calibri"/>
                <a:cs typeface="Calibri"/>
              </a:rPr>
            </a:br>
            <a:r>
              <a:rPr lang="en-GB" sz="4000" dirty="0">
                <a:latin typeface="Calibri"/>
                <a:ea typeface="Calibri"/>
                <a:cs typeface="Calibri"/>
              </a:rPr>
              <a:t>Student Number- 2509406</a:t>
            </a:r>
            <a:br>
              <a:rPr lang="en-GB" sz="4000" dirty="0">
                <a:latin typeface="Calibri"/>
                <a:ea typeface="Calibri"/>
                <a:cs typeface="Calibri"/>
              </a:rPr>
            </a:br>
            <a:r>
              <a:rPr lang="en-GB" sz="4000" dirty="0">
                <a:latin typeface="Calibri"/>
                <a:ea typeface="Calibri"/>
                <a:cs typeface="Calibri"/>
              </a:rPr>
              <a:t>Module-Professional Development In Health &amp; Social Care</a:t>
            </a:r>
            <a:br>
              <a:rPr lang="en-GB" sz="4000" dirty="0">
                <a:latin typeface="Calibri"/>
                <a:ea typeface="Calibri"/>
                <a:cs typeface="Calibri"/>
              </a:rPr>
            </a:br>
            <a:r>
              <a:rPr lang="en-GB" sz="4000" dirty="0">
                <a:latin typeface="Calibri"/>
                <a:ea typeface="Calibri"/>
                <a:cs typeface="Calibri"/>
              </a:rPr>
              <a:t>Module Code-LSCH4009</a:t>
            </a:r>
            <a:br>
              <a:rPr lang="en-GB" sz="4000" dirty="0">
                <a:latin typeface="Calibri"/>
                <a:ea typeface="Calibri"/>
                <a:cs typeface="Calibri"/>
              </a:rPr>
            </a:br>
            <a:r>
              <a:rPr lang="en-GB" sz="4000" dirty="0">
                <a:latin typeface="Calibri"/>
                <a:ea typeface="Calibri"/>
                <a:cs typeface="Calibri"/>
              </a:rPr>
              <a:t>Lect</a:t>
            </a:r>
            <a:r>
              <a:rPr lang="en-GB" sz="4000">
                <a:latin typeface="Calibri"/>
                <a:ea typeface="Calibri"/>
                <a:cs typeface="Calibri"/>
              </a:rPr>
              <a:t>urer- </a:t>
            </a:r>
            <a:r>
              <a:rPr lang="en-GB" sz="4000">
                <a:highlight>
                  <a:srgbClr val="FFFFFF"/>
                </a:highlight>
                <a:latin typeface="Calibri"/>
                <a:ea typeface="Calibri"/>
                <a:cs typeface="Calibri"/>
              </a:rPr>
              <a:t>Olubukola Adegbite</a:t>
            </a:r>
            <a:endParaRPr lang="en-GB" sz="4000" dirty="0">
              <a:latin typeface="Calibri"/>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30AAC-1C75-0050-23AD-E59068A0D2AF}"/>
              </a:ext>
            </a:extLst>
          </p:cNvPr>
          <p:cNvSpPr>
            <a:spLocks noGrp="1"/>
          </p:cNvSpPr>
          <p:nvPr>
            <p:ph type="title"/>
          </p:nvPr>
        </p:nvSpPr>
        <p:spPr>
          <a:xfrm>
            <a:off x="560257" y="256615"/>
            <a:ext cx="4977976" cy="950844"/>
          </a:xfrm>
        </p:spPr>
        <p:txBody>
          <a:bodyPr>
            <a:normAutofit/>
          </a:bodyPr>
          <a:lstStyle/>
          <a:p>
            <a:r>
              <a:rPr lang="en-GB" sz="3600">
                <a:solidFill>
                  <a:schemeClr val="tx2"/>
                </a:solidFill>
              </a:rPr>
              <a:t>What is problem solving?</a:t>
            </a:r>
          </a:p>
        </p:txBody>
      </p:sp>
      <p:sp>
        <p:nvSpPr>
          <p:cNvPr id="3" name="Content Placeholder 2">
            <a:extLst>
              <a:ext uri="{FF2B5EF4-FFF2-40B4-BE49-F238E27FC236}">
                <a16:creationId xmlns:a16="http://schemas.microsoft.com/office/drawing/2014/main" id="{F79EFEB9-287A-AA3F-07D9-117390B9A5B9}"/>
              </a:ext>
            </a:extLst>
          </p:cNvPr>
          <p:cNvSpPr>
            <a:spLocks noGrp="1"/>
          </p:cNvSpPr>
          <p:nvPr>
            <p:ph idx="1"/>
          </p:nvPr>
        </p:nvSpPr>
        <p:spPr>
          <a:xfrm>
            <a:off x="560257" y="1314627"/>
            <a:ext cx="5221993" cy="5364569"/>
          </a:xfrm>
        </p:spPr>
        <p:txBody>
          <a:bodyPr vert="horz" lIns="91440" tIns="45720" rIns="91440" bIns="45720" rtlCol="0" anchor="ctr">
            <a:normAutofit/>
          </a:bodyPr>
          <a:lstStyle/>
          <a:p>
            <a:r>
              <a:rPr lang="en-GB" sz="1800" dirty="0">
                <a:solidFill>
                  <a:schemeClr val="tx2"/>
                </a:solidFill>
                <a:latin typeface="Calibri"/>
                <a:ea typeface="Calibri"/>
                <a:cs typeface="Calibri"/>
              </a:rPr>
              <a:t>Problem solving is the ability to identify an issue, analyse the causes, consider possible solutions, and take appropriate action. In health and social care, professionals use problem-solving skills every day to make decisions that improve outcomes for service users (Care Learning, 2024).</a:t>
            </a:r>
          </a:p>
          <a:p>
            <a:r>
              <a:rPr lang="en-GB" sz="1800">
                <a:solidFill>
                  <a:schemeClr val="tx2"/>
                </a:solidFill>
                <a:latin typeface="Calibri"/>
                <a:ea typeface="Calibri"/>
                <a:cs typeface="Calibri"/>
              </a:rPr>
              <a:t>Problem solving involves:</a:t>
            </a:r>
            <a:endParaRPr lang="en-GB" sz="1800" dirty="0">
              <a:solidFill>
                <a:schemeClr val="tx2"/>
              </a:solidFill>
              <a:latin typeface="Calibri"/>
              <a:ea typeface="Calibri"/>
              <a:cs typeface="Calibri"/>
            </a:endParaRPr>
          </a:p>
          <a:p>
            <a:r>
              <a:rPr lang="en-GB" sz="1800" dirty="0">
                <a:solidFill>
                  <a:schemeClr val="tx2"/>
                </a:solidFill>
                <a:latin typeface="Calibri"/>
                <a:ea typeface="Calibri"/>
                <a:cs typeface="Calibri"/>
              </a:rPr>
              <a:t>Identifying what is the problem</a:t>
            </a:r>
          </a:p>
          <a:p>
            <a:r>
              <a:rPr lang="en-GB" sz="1800">
                <a:solidFill>
                  <a:schemeClr val="tx2"/>
                </a:solidFill>
                <a:latin typeface="Calibri"/>
                <a:ea typeface="Calibri"/>
                <a:cs typeface="Calibri"/>
              </a:rPr>
              <a:t>Gathering all the information</a:t>
            </a:r>
            <a:endParaRPr lang="en-GB" sz="1800" dirty="0">
              <a:solidFill>
                <a:schemeClr val="tx2"/>
              </a:solidFill>
              <a:latin typeface="Calibri"/>
              <a:ea typeface="Calibri"/>
              <a:cs typeface="Calibri"/>
            </a:endParaRPr>
          </a:p>
          <a:p>
            <a:r>
              <a:rPr lang="en-GB" sz="1800">
                <a:solidFill>
                  <a:schemeClr val="tx2"/>
                </a:solidFill>
                <a:latin typeface="Calibri"/>
                <a:ea typeface="Calibri"/>
                <a:cs typeface="Calibri"/>
              </a:rPr>
              <a:t>Considering all the different options</a:t>
            </a:r>
            <a:endParaRPr lang="en-GB" sz="1800" dirty="0">
              <a:solidFill>
                <a:schemeClr val="tx2"/>
              </a:solidFill>
              <a:latin typeface="Calibri"/>
              <a:ea typeface="Calibri"/>
              <a:cs typeface="Calibri"/>
            </a:endParaRPr>
          </a:p>
          <a:p>
            <a:r>
              <a:rPr lang="en-GB" sz="1800">
                <a:solidFill>
                  <a:schemeClr val="tx2"/>
                </a:solidFill>
                <a:latin typeface="Calibri"/>
                <a:ea typeface="Calibri"/>
                <a:cs typeface="Calibri"/>
              </a:rPr>
              <a:t>Choosing which is the best solution</a:t>
            </a:r>
            <a:endParaRPr lang="en-GB" sz="1800" dirty="0">
              <a:solidFill>
                <a:schemeClr val="tx2"/>
              </a:solidFill>
              <a:latin typeface="Calibri"/>
              <a:ea typeface="Calibri"/>
              <a:cs typeface="Calibri"/>
            </a:endParaRPr>
          </a:p>
          <a:p>
            <a:r>
              <a:rPr lang="en-GB" sz="1800">
                <a:solidFill>
                  <a:schemeClr val="tx2"/>
                </a:solidFill>
                <a:latin typeface="Calibri"/>
                <a:ea typeface="Calibri"/>
                <a:cs typeface="Calibri"/>
              </a:rPr>
              <a:t>Reviewing the outcome</a:t>
            </a:r>
            <a:endParaRPr lang="en-GB" sz="1800" dirty="0">
              <a:solidFill>
                <a:schemeClr val="tx2"/>
              </a:solidFill>
              <a:latin typeface="Calibri"/>
              <a:ea typeface="Calibri"/>
              <a:cs typeface="Calibri"/>
            </a:endParaRPr>
          </a:p>
          <a:p>
            <a:r>
              <a:rPr lang="en-GB" sz="1800">
                <a:solidFill>
                  <a:schemeClr val="tx2"/>
                </a:solidFill>
                <a:latin typeface="Calibri"/>
                <a:ea typeface="Calibri"/>
                <a:cs typeface="Calibri"/>
              </a:rPr>
              <a:t>Effective problem solving helps practitioners respond to changing situations and provide safe, person-centred care (Care Learning, 2024).</a:t>
            </a:r>
            <a:endParaRPr lang="en-GB" sz="1800" dirty="0">
              <a:solidFill>
                <a:schemeClr val="tx2"/>
              </a:solidFill>
              <a:latin typeface="Calibri"/>
              <a:ea typeface="Calibri"/>
              <a:cs typeface="Calibri"/>
            </a:endParaRPr>
          </a:p>
          <a:p>
            <a:r>
              <a:rPr lang="en-GB" sz="1800">
                <a:solidFill>
                  <a:schemeClr val="tx2"/>
                </a:solidFill>
                <a:latin typeface="Calibri"/>
                <a:ea typeface="Calibri"/>
                <a:cs typeface="Calibri"/>
              </a:rPr>
              <a:t>In-text citation: (Care Learning, 2024) </a:t>
            </a:r>
            <a:r>
              <a:rPr lang="en-GB" sz="1800">
                <a:solidFill>
                  <a:schemeClr val="tx2"/>
                </a:solidFill>
                <a:ea typeface="+mn-lt"/>
                <a:cs typeface="+mn-lt"/>
              </a:rPr>
              <a:t>(Skills for Care, 2024)</a:t>
            </a:r>
          </a:p>
          <a:p>
            <a:endParaRPr lang="en-GB" sz="11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62772014-974E-C72C-1647-E2206C1DEA2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439108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3FF5B-9271-E7BC-8F52-2D7390DC9E81}"/>
              </a:ext>
            </a:extLst>
          </p:cNvPr>
          <p:cNvSpPr>
            <a:spLocks noGrp="1"/>
          </p:cNvSpPr>
          <p:nvPr>
            <p:ph type="title"/>
          </p:nvPr>
        </p:nvSpPr>
        <p:spPr>
          <a:xfrm>
            <a:off x="686834" y="1153572"/>
            <a:ext cx="3200400" cy="4461163"/>
          </a:xfrm>
        </p:spPr>
        <p:txBody>
          <a:bodyPr>
            <a:normAutofit/>
          </a:bodyPr>
          <a:lstStyle/>
          <a:p>
            <a:r>
              <a:rPr lang="en-GB">
                <a:solidFill>
                  <a:srgbClr val="FFFFFF"/>
                </a:solidFill>
              </a:rPr>
              <a:t>Why is problem solving important?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EBE696-9EA5-A475-53E5-FD3BE8E2375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dirty="0">
                <a:ea typeface="+mn-lt"/>
                <a:cs typeface="+mn-lt"/>
              </a:rPr>
              <a:t>Problem solving is an essential skill this is because health and social care professionals often see complex situations that need quick and </a:t>
            </a:r>
            <a:r>
              <a:rPr lang="en-GB" sz="2000">
                <a:ea typeface="+mn-lt"/>
                <a:cs typeface="+mn-lt"/>
              </a:rPr>
              <a:t>precise</a:t>
            </a:r>
            <a:r>
              <a:rPr lang="en-GB" sz="2000" dirty="0">
                <a:ea typeface="+mn-lt"/>
                <a:cs typeface="+mn-lt"/>
              </a:rPr>
              <a:t> decisions.</a:t>
            </a:r>
            <a:endParaRPr lang="en-GB" sz="2000" dirty="0"/>
          </a:p>
          <a:p>
            <a:r>
              <a:rPr lang="en-GB" sz="2000">
                <a:ea typeface="+mn-lt"/>
                <a:cs typeface="+mn-lt"/>
              </a:rPr>
              <a:t>It is important because it:</a:t>
            </a:r>
            <a:endParaRPr lang="en-GB" sz="2000"/>
          </a:p>
          <a:p>
            <a:r>
              <a:rPr lang="en-GB" sz="2000">
                <a:ea typeface="+mn-lt"/>
                <a:cs typeface="+mn-lt"/>
              </a:rPr>
              <a:t>Promotes patient safety</a:t>
            </a:r>
            <a:endParaRPr lang="en-GB" sz="2000"/>
          </a:p>
          <a:p>
            <a:r>
              <a:rPr lang="en-GB" sz="2000">
                <a:ea typeface="+mn-lt"/>
                <a:cs typeface="+mn-lt"/>
              </a:rPr>
              <a:t>Improves quality of care</a:t>
            </a:r>
            <a:endParaRPr lang="en-GB" sz="2000"/>
          </a:p>
          <a:p>
            <a:r>
              <a:rPr lang="en-GB" sz="2000">
                <a:ea typeface="+mn-lt"/>
                <a:cs typeface="+mn-lt"/>
              </a:rPr>
              <a:t>Supports informed decision-making</a:t>
            </a:r>
            <a:endParaRPr lang="en-GB" sz="2000"/>
          </a:p>
          <a:p>
            <a:r>
              <a:rPr lang="en-GB" sz="2000">
                <a:ea typeface="+mn-lt"/>
                <a:cs typeface="+mn-lt"/>
              </a:rPr>
              <a:t>Helps manage risks effectively</a:t>
            </a:r>
            <a:endParaRPr lang="en-GB" sz="2000"/>
          </a:p>
          <a:p>
            <a:r>
              <a:rPr lang="en-GB" sz="2000" dirty="0">
                <a:ea typeface="+mn-lt"/>
                <a:cs typeface="+mn-lt"/>
              </a:rPr>
              <a:t>Ensures service users receive appropriate support (HCPC, 2023)</a:t>
            </a:r>
            <a:endParaRPr lang="en-GB" sz="2000" dirty="0"/>
          </a:p>
          <a:p>
            <a:r>
              <a:rPr lang="en-GB" sz="2000" dirty="0">
                <a:ea typeface="+mn-lt"/>
                <a:cs typeface="+mn-lt"/>
              </a:rPr>
              <a:t>The Health and Care Professions Council (HCPC) states that professionals should demonstrate logical and systematic approaches to problem solving and use reasoning skills when determining appropriate actions (HCPC, 2023). (NHS England, 2023)</a:t>
            </a:r>
            <a:endParaRPr lang="en-GB" sz="2000" dirty="0"/>
          </a:p>
          <a:p>
            <a:endParaRPr lang="en-GB" sz="2000"/>
          </a:p>
        </p:txBody>
      </p:sp>
    </p:spTree>
    <p:extLst>
      <p:ext uri="{BB962C8B-B14F-4D97-AF65-F5344CB8AC3E}">
        <p14:creationId xmlns:p14="http://schemas.microsoft.com/office/powerpoint/2010/main" val="726663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8E75A-BBB7-6F8B-6DB2-FD37763C3453}"/>
              </a:ext>
            </a:extLst>
          </p:cNvPr>
          <p:cNvSpPr>
            <a:spLocks noGrp="1"/>
          </p:cNvSpPr>
          <p:nvPr>
            <p:ph type="title"/>
          </p:nvPr>
        </p:nvSpPr>
        <p:spPr>
          <a:xfrm>
            <a:off x="1285240" y="791803"/>
            <a:ext cx="8074815" cy="1517848"/>
          </a:xfrm>
        </p:spPr>
        <p:txBody>
          <a:bodyPr anchor="ctr">
            <a:normAutofit/>
          </a:bodyPr>
          <a:lstStyle/>
          <a:p>
            <a:r>
              <a:rPr lang="en-GB" sz="5000"/>
              <a:t>Relevance to professional practice</a:t>
            </a:r>
          </a:p>
        </p:txBody>
      </p:sp>
      <p:sp>
        <p:nvSpPr>
          <p:cNvPr id="3" name="Content Placeholder 2">
            <a:extLst>
              <a:ext uri="{FF2B5EF4-FFF2-40B4-BE49-F238E27FC236}">
                <a16:creationId xmlns:a16="http://schemas.microsoft.com/office/drawing/2014/main" id="{5F246159-8B4D-7621-4D35-18C8684EF41F}"/>
              </a:ext>
            </a:extLst>
          </p:cNvPr>
          <p:cNvSpPr>
            <a:spLocks noGrp="1"/>
          </p:cNvSpPr>
          <p:nvPr>
            <p:ph idx="1"/>
          </p:nvPr>
        </p:nvSpPr>
        <p:spPr>
          <a:xfrm>
            <a:off x="1285240" y="2466262"/>
            <a:ext cx="8074815" cy="3605526"/>
          </a:xfrm>
        </p:spPr>
        <p:txBody>
          <a:bodyPr vert="horz" lIns="91440" tIns="45720" rIns="91440" bIns="45720" rtlCol="0" anchor="t">
            <a:noAutofit/>
          </a:bodyPr>
          <a:lstStyle/>
          <a:p>
            <a:r>
              <a:rPr lang="en-GB" sz="1600" dirty="0">
                <a:ea typeface="+mn-lt"/>
                <a:cs typeface="+mn-lt"/>
              </a:rPr>
              <a:t>Problem solving is directly linked to professional practice because health and social care workers must make evidence-based decisions and adapt to individual needs.</a:t>
            </a:r>
            <a:endParaRPr lang="en-GB" sz="1600"/>
          </a:p>
          <a:p>
            <a:r>
              <a:rPr lang="en-GB" sz="1600">
                <a:ea typeface="+mn-lt"/>
                <a:cs typeface="+mn-lt"/>
              </a:rPr>
              <a:t>Examples include:</a:t>
            </a:r>
            <a:endParaRPr lang="en-GB" sz="1600"/>
          </a:p>
          <a:p>
            <a:r>
              <a:rPr lang="en-GB" sz="1600">
                <a:ea typeface="+mn-lt"/>
                <a:cs typeface="+mn-lt"/>
              </a:rPr>
              <a:t>Responding to changes in a patient's condition</a:t>
            </a:r>
            <a:endParaRPr lang="en-GB" sz="1600"/>
          </a:p>
          <a:p>
            <a:r>
              <a:rPr lang="en-GB" sz="1600">
                <a:ea typeface="+mn-lt"/>
                <a:cs typeface="+mn-lt"/>
              </a:rPr>
              <a:t>Preventing medication errors</a:t>
            </a:r>
            <a:endParaRPr lang="en-GB" sz="1600"/>
          </a:p>
          <a:p>
            <a:r>
              <a:rPr lang="en-GB" sz="1600">
                <a:ea typeface="+mn-lt"/>
                <a:cs typeface="+mn-lt"/>
              </a:rPr>
              <a:t>Managing safeguarding concerns</a:t>
            </a:r>
            <a:endParaRPr lang="en-GB" sz="1600"/>
          </a:p>
          <a:p>
            <a:r>
              <a:rPr lang="en-GB" sz="1600">
                <a:ea typeface="+mn-lt"/>
                <a:cs typeface="+mn-lt"/>
              </a:rPr>
              <a:t>Coordinating care with multidisciplinary teams</a:t>
            </a:r>
            <a:endParaRPr lang="en-GB" sz="1600"/>
          </a:p>
          <a:p>
            <a:r>
              <a:rPr lang="en-GB" sz="1600">
                <a:ea typeface="+mn-lt"/>
                <a:cs typeface="+mn-lt"/>
              </a:rPr>
              <a:t>Supporting service users to make informed choices (NICE, 2021)</a:t>
            </a:r>
            <a:endParaRPr lang="en-GB" sz="1600"/>
          </a:p>
          <a:p>
            <a:r>
              <a:rPr lang="en-GB" sz="1600">
                <a:ea typeface="+mn-lt"/>
                <a:cs typeface="+mn-lt"/>
              </a:rPr>
              <a:t>Research shows that strong problem-solving skills improve decision-making and support safe, high-quality care in healthcare settings (Mohammadi et al., 2017). (BASW, 2021)</a:t>
            </a:r>
            <a:endParaRPr lang="en-GB" sz="1600"/>
          </a:p>
          <a:p>
            <a:endParaRPr lang="en-GB" sz="1300"/>
          </a:p>
        </p:txBody>
      </p:sp>
    </p:spTree>
    <p:extLst>
      <p:ext uri="{BB962C8B-B14F-4D97-AF65-F5344CB8AC3E}">
        <p14:creationId xmlns:p14="http://schemas.microsoft.com/office/powerpoint/2010/main" val="2738860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EE26D-2DD8-699B-C4E5-F6E243AAE9B7}"/>
              </a:ext>
            </a:extLst>
          </p:cNvPr>
          <p:cNvSpPr>
            <a:spLocks noGrp="1"/>
          </p:cNvSpPr>
          <p:nvPr>
            <p:ph type="title"/>
          </p:nvPr>
        </p:nvSpPr>
        <p:spPr>
          <a:xfrm>
            <a:off x="804672" y="-2177"/>
            <a:ext cx="4977976" cy="1295900"/>
          </a:xfrm>
        </p:spPr>
        <p:txBody>
          <a:bodyPr>
            <a:normAutofit/>
          </a:bodyPr>
          <a:lstStyle/>
          <a:p>
            <a:r>
              <a:rPr lang="en-GB" sz="3300">
                <a:solidFill>
                  <a:schemeClr val="tx2"/>
                </a:solidFill>
              </a:rPr>
              <a:t>Practical example in a health &amp; social care setting</a:t>
            </a:r>
          </a:p>
        </p:txBody>
      </p:sp>
      <p:sp>
        <p:nvSpPr>
          <p:cNvPr id="3" name="Content Placeholder 2">
            <a:extLst>
              <a:ext uri="{FF2B5EF4-FFF2-40B4-BE49-F238E27FC236}">
                <a16:creationId xmlns:a16="http://schemas.microsoft.com/office/drawing/2014/main" id="{4348DACE-62C7-7AE1-AD6A-2ECC3083EB0C}"/>
              </a:ext>
            </a:extLst>
          </p:cNvPr>
          <p:cNvSpPr>
            <a:spLocks noGrp="1"/>
          </p:cNvSpPr>
          <p:nvPr>
            <p:ph idx="1"/>
          </p:nvPr>
        </p:nvSpPr>
        <p:spPr>
          <a:xfrm>
            <a:off x="804672" y="1142098"/>
            <a:ext cx="4977578" cy="5810269"/>
          </a:xfrm>
        </p:spPr>
        <p:txBody>
          <a:bodyPr vert="horz" lIns="91440" tIns="45720" rIns="91440" bIns="45720" rtlCol="0" anchor="ctr">
            <a:noAutofit/>
          </a:bodyPr>
          <a:lstStyle/>
          <a:p>
            <a:r>
              <a:rPr lang="en-GB" sz="1600">
                <a:solidFill>
                  <a:schemeClr val="tx2"/>
                </a:solidFill>
              </a:rPr>
              <a:t>Scenario: Preventing Falls in a Care Home</a:t>
            </a:r>
          </a:p>
          <a:p>
            <a:r>
              <a:rPr lang="en-GB" sz="1600">
                <a:solidFill>
                  <a:schemeClr val="tx2"/>
                </a:solidFill>
                <a:ea typeface="+mn-lt"/>
                <a:cs typeface="+mn-lt"/>
              </a:rPr>
              <a:t>A resident begins experiencing frequent falls.</a:t>
            </a:r>
            <a:endParaRPr lang="en-GB" sz="1600">
              <a:solidFill>
                <a:schemeClr val="tx2"/>
              </a:solidFill>
            </a:endParaRPr>
          </a:p>
          <a:p>
            <a:r>
              <a:rPr lang="en-GB" sz="1600" b="1" dirty="0">
                <a:solidFill>
                  <a:schemeClr val="tx2"/>
                </a:solidFill>
                <a:ea typeface="+mn-lt"/>
                <a:cs typeface="+mn-lt"/>
              </a:rPr>
              <a:t>Step 1:</a:t>
            </a:r>
            <a:r>
              <a:rPr lang="en-GB" sz="1600" dirty="0">
                <a:solidFill>
                  <a:schemeClr val="tx2"/>
                </a:solidFill>
                <a:ea typeface="+mn-lt"/>
                <a:cs typeface="+mn-lt"/>
              </a:rPr>
              <a:t> Identify the problem by recording incidents and speaking with the resident.</a:t>
            </a:r>
            <a:endParaRPr lang="en-GB" sz="1600">
              <a:solidFill>
                <a:schemeClr val="tx2"/>
              </a:solidFill>
            </a:endParaRPr>
          </a:p>
          <a:p>
            <a:r>
              <a:rPr lang="en-GB" sz="1600" b="1">
                <a:solidFill>
                  <a:schemeClr val="tx2"/>
                </a:solidFill>
                <a:ea typeface="+mn-lt"/>
                <a:cs typeface="+mn-lt"/>
              </a:rPr>
              <a:t>Step 2:</a:t>
            </a:r>
            <a:r>
              <a:rPr lang="en-GB" sz="1600">
                <a:solidFill>
                  <a:schemeClr val="tx2"/>
                </a:solidFill>
                <a:ea typeface="+mn-lt"/>
                <a:cs typeface="+mn-lt"/>
              </a:rPr>
              <a:t> Gather information from care records, staff observations, and health assessments.</a:t>
            </a:r>
            <a:endParaRPr lang="en-GB" sz="1600">
              <a:solidFill>
                <a:schemeClr val="tx2"/>
              </a:solidFill>
            </a:endParaRPr>
          </a:p>
          <a:p>
            <a:r>
              <a:rPr lang="en-GB" sz="1600" b="1" dirty="0">
                <a:solidFill>
                  <a:schemeClr val="tx2"/>
                </a:solidFill>
                <a:ea typeface="+mn-lt"/>
                <a:cs typeface="+mn-lt"/>
              </a:rPr>
              <a:t>Step 3:</a:t>
            </a:r>
            <a:r>
              <a:rPr lang="en-GB" sz="1600" dirty="0">
                <a:solidFill>
                  <a:schemeClr val="tx2"/>
                </a:solidFill>
                <a:ea typeface="+mn-lt"/>
                <a:cs typeface="+mn-lt"/>
              </a:rPr>
              <a:t> Analyse possible causes such as poor mobility, medication side effects, or environmental hazards.</a:t>
            </a:r>
            <a:endParaRPr lang="en-GB" sz="1600">
              <a:solidFill>
                <a:schemeClr val="tx2"/>
              </a:solidFill>
            </a:endParaRPr>
          </a:p>
          <a:p>
            <a:r>
              <a:rPr lang="en-GB" sz="1600" b="1">
                <a:solidFill>
                  <a:schemeClr val="tx2"/>
                </a:solidFill>
                <a:ea typeface="+mn-lt"/>
                <a:cs typeface="+mn-lt"/>
              </a:rPr>
              <a:t>Step 4:</a:t>
            </a:r>
            <a:r>
              <a:rPr lang="en-GB" sz="1600">
                <a:solidFill>
                  <a:schemeClr val="tx2"/>
                </a:solidFill>
                <a:ea typeface="+mn-lt"/>
                <a:cs typeface="+mn-lt"/>
              </a:rPr>
              <a:t> Develop solutions, including physiotherapy referral, reviewing medication, and removing trip hazards.</a:t>
            </a:r>
            <a:endParaRPr lang="en-GB" sz="1600">
              <a:solidFill>
                <a:schemeClr val="tx2"/>
              </a:solidFill>
            </a:endParaRPr>
          </a:p>
          <a:p>
            <a:r>
              <a:rPr lang="en-GB" sz="1600" b="1" dirty="0">
                <a:solidFill>
                  <a:schemeClr val="tx2"/>
                </a:solidFill>
                <a:ea typeface="+mn-lt"/>
                <a:cs typeface="+mn-lt"/>
              </a:rPr>
              <a:t>Step 5:</a:t>
            </a:r>
            <a:r>
              <a:rPr lang="en-GB" sz="1600" dirty="0">
                <a:solidFill>
                  <a:schemeClr val="tx2"/>
                </a:solidFill>
                <a:ea typeface="+mn-lt"/>
                <a:cs typeface="+mn-lt"/>
              </a:rPr>
              <a:t> Monitor outcomes and update the care plan if necessary (Care Learning, 2024).</a:t>
            </a:r>
            <a:endParaRPr lang="en-GB" sz="1600" dirty="0">
              <a:solidFill>
                <a:schemeClr val="tx2"/>
              </a:solidFill>
            </a:endParaRPr>
          </a:p>
          <a:p>
            <a:r>
              <a:rPr lang="en-GB" sz="1600" dirty="0">
                <a:solidFill>
                  <a:schemeClr val="tx2"/>
                </a:solidFill>
                <a:ea typeface="+mn-lt"/>
                <a:cs typeface="+mn-lt"/>
              </a:rPr>
              <a:t>This example demonstrates how problem solving can reduce risks and improve the resident’s safety and wellbeing. : (CQC, 2024); (Royal College of Nursing, 2022)</a:t>
            </a:r>
            <a:endParaRPr lang="en-GB" sz="1600" dirty="0">
              <a:solidFill>
                <a:schemeClr val="tx2"/>
              </a:solidFill>
            </a:endParaRPr>
          </a:p>
          <a:p>
            <a:endParaRPr lang="en-GB" sz="1300">
              <a:solidFill>
                <a:schemeClr val="tx2"/>
              </a:solidFill>
            </a:endParaRPr>
          </a:p>
          <a:p>
            <a:endParaRPr lang="en-GB" sz="13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tethoscope">
            <a:extLst>
              <a:ext uri="{FF2B5EF4-FFF2-40B4-BE49-F238E27FC236}">
                <a16:creationId xmlns:a16="http://schemas.microsoft.com/office/drawing/2014/main" id="{226E20D0-D145-F11B-CF37-5E722B0F7D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613481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3C6EDF-66B8-620E-FE2E-18700EB18585}"/>
              </a:ext>
            </a:extLst>
          </p:cNvPr>
          <p:cNvSpPr>
            <a:spLocks noGrp="1"/>
          </p:cNvSpPr>
          <p:nvPr>
            <p:ph type="title"/>
          </p:nvPr>
        </p:nvSpPr>
        <p:spPr>
          <a:xfrm>
            <a:off x="686834" y="1153572"/>
            <a:ext cx="3200400" cy="4461163"/>
          </a:xfrm>
        </p:spPr>
        <p:txBody>
          <a:bodyPr>
            <a:normAutofit/>
          </a:bodyPr>
          <a:lstStyle/>
          <a:p>
            <a:r>
              <a:rPr lang="en-GB">
                <a:solidFill>
                  <a:srgbClr val="FFFFFF"/>
                </a:solidFill>
              </a:rPr>
              <a:t>Benefits of good problem solving skills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43D2D39-F63C-4942-6BDA-1DC114F76F87}"/>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r>
              <a:rPr lang="en-GB" sz="2400" dirty="0">
                <a:ea typeface="+mn-lt"/>
                <a:cs typeface="+mn-lt"/>
              </a:rPr>
              <a:t>Good problem solving skills help professionals to:</a:t>
            </a:r>
            <a:endParaRPr lang="en-GB" sz="2400" dirty="0"/>
          </a:p>
          <a:p>
            <a:r>
              <a:rPr lang="en-GB" sz="2400">
                <a:ea typeface="+mn-lt"/>
                <a:cs typeface="+mn-lt"/>
              </a:rPr>
              <a:t>Deliver safer care</a:t>
            </a:r>
            <a:endParaRPr lang="en-GB" sz="2400"/>
          </a:p>
          <a:p>
            <a:r>
              <a:rPr lang="en-GB" sz="2400">
                <a:ea typeface="+mn-lt"/>
                <a:cs typeface="+mn-lt"/>
              </a:rPr>
              <a:t>Improve communication within teams</a:t>
            </a:r>
            <a:endParaRPr lang="en-GB" sz="2400"/>
          </a:p>
          <a:p>
            <a:r>
              <a:rPr lang="en-GB" sz="2400">
                <a:ea typeface="+mn-lt"/>
                <a:cs typeface="+mn-lt"/>
              </a:rPr>
              <a:t>Make evidence-based decisions</a:t>
            </a:r>
            <a:endParaRPr lang="en-GB" sz="2400"/>
          </a:p>
          <a:p>
            <a:r>
              <a:rPr lang="en-GB" sz="2400">
                <a:ea typeface="+mn-lt"/>
                <a:cs typeface="+mn-lt"/>
              </a:rPr>
              <a:t>Increase confidence in practice</a:t>
            </a:r>
            <a:endParaRPr lang="en-GB" sz="2400"/>
          </a:p>
          <a:p>
            <a:r>
              <a:rPr lang="en-GB" sz="2400">
                <a:ea typeface="+mn-lt"/>
                <a:cs typeface="+mn-lt"/>
              </a:rPr>
              <a:t>Enhance patient outcomes</a:t>
            </a:r>
            <a:endParaRPr lang="en-GB" sz="2400"/>
          </a:p>
          <a:p>
            <a:r>
              <a:rPr lang="en-GB" sz="2400">
                <a:ea typeface="+mn-lt"/>
                <a:cs typeface="+mn-lt"/>
              </a:rPr>
              <a:t>Support professional accountability (HCPC, 2023)</a:t>
            </a:r>
            <a:endParaRPr lang="en-GB" sz="2400"/>
          </a:p>
          <a:p>
            <a:r>
              <a:rPr lang="en-GB" sz="2400" dirty="0">
                <a:ea typeface="+mn-lt"/>
                <a:cs typeface="+mn-lt"/>
              </a:rPr>
              <a:t>Problem solving also encourages reflective practice,  professionals can then learn from their experiences and continually </a:t>
            </a:r>
            <a:r>
              <a:rPr lang="en-GB" sz="2400">
                <a:ea typeface="+mn-lt"/>
                <a:cs typeface="+mn-lt"/>
              </a:rPr>
              <a:t>build on</a:t>
            </a:r>
            <a:r>
              <a:rPr lang="en-GB" sz="2400" dirty="0">
                <a:ea typeface="+mn-lt"/>
                <a:cs typeface="+mn-lt"/>
              </a:rPr>
              <a:t> the quality </a:t>
            </a:r>
            <a:r>
              <a:rPr lang="en-GB" sz="2400">
                <a:ea typeface="+mn-lt"/>
                <a:cs typeface="+mn-lt"/>
              </a:rPr>
              <a:t>of care they are giving. (Mohammadi et al., 2017); </a:t>
            </a:r>
            <a:r>
              <a:rPr lang="en-GB" sz="2400" dirty="0">
                <a:ea typeface="+mn-lt"/>
                <a:cs typeface="+mn-lt"/>
              </a:rPr>
              <a:t>(Department of Health and Social Care, 2022)</a:t>
            </a:r>
            <a:endParaRPr lang="en-GB" sz="2400" dirty="0"/>
          </a:p>
          <a:p>
            <a:endParaRPr lang="en-GB" sz="2400"/>
          </a:p>
        </p:txBody>
      </p:sp>
    </p:spTree>
    <p:extLst>
      <p:ext uri="{BB962C8B-B14F-4D97-AF65-F5344CB8AC3E}">
        <p14:creationId xmlns:p14="http://schemas.microsoft.com/office/powerpoint/2010/main" val="602369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89E96952-A57A-BF06-5A7C-92901B20A083}"/>
              </a:ext>
            </a:extLst>
          </p:cNvPr>
          <p:cNvPicPr>
            <a:picLocks noChangeAspect="1"/>
          </p:cNvPicPr>
          <p:nvPr/>
        </p:nvPicPr>
        <p:blipFill>
          <a:blip r:embed="rId2"/>
          <a:srcRect l="23435" r="23219" b="8"/>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59CB1-9870-7CC0-D21C-E7ABC977A28F}"/>
              </a:ext>
            </a:extLst>
          </p:cNvPr>
          <p:cNvSpPr>
            <a:spLocks noGrp="1"/>
          </p:cNvSpPr>
          <p:nvPr>
            <p:ph type="title"/>
          </p:nvPr>
        </p:nvSpPr>
        <p:spPr>
          <a:xfrm>
            <a:off x="6115317" y="405685"/>
            <a:ext cx="5464968" cy="1559301"/>
          </a:xfrm>
        </p:spPr>
        <p:txBody>
          <a:bodyPr>
            <a:normAutofit/>
          </a:bodyPr>
          <a:lstStyle/>
          <a:p>
            <a:r>
              <a:rPr lang="en-GB" sz="4000"/>
              <a:t>What did we learn?</a:t>
            </a:r>
          </a:p>
        </p:txBody>
      </p:sp>
      <p:sp>
        <p:nvSpPr>
          <p:cNvPr id="3" name="Content Placeholder 2">
            <a:extLst>
              <a:ext uri="{FF2B5EF4-FFF2-40B4-BE49-F238E27FC236}">
                <a16:creationId xmlns:a16="http://schemas.microsoft.com/office/drawing/2014/main" id="{879EE766-0983-64CC-6C00-AACCFC602E16}"/>
              </a:ext>
            </a:extLst>
          </p:cNvPr>
          <p:cNvSpPr>
            <a:spLocks noGrp="1"/>
          </p:cNvSpPr>
          <p:nvPr>
            <p:ph idx="1"/>
          </p:nvPr>
        </p:nvSpPr>
        <p:spPr>
          <a:xfrm>
            <a:off x="6100940" y="1708031"/>
            <a:ext cx="5261717" cy="4891480"/>
          </a:xfrm>
        </p:spPr>
        <p:txBody>
          <a:bodyPr vert="horz" lIns="91440" tIns="45720" rIns="91440" bIns="45720" rtlCol="0" anchor="ctr">
            <a:normAutofit/>
          </a:bodyPr>
          <a:lstStyle/>
          <a:p>
            <a:r>
              <a:rPr lang="en-GB" sz="1900" dirty="0">
                <a:ea typeface="+mn-lt"/>
                <a:cs typeface="+mn-lt"/>
              </a:rPr>
              <a:t>One vital skill in health and social care is problem solving. It enables professionals to identify issues, make informed decisions, and provide effective, safe and person-centred care.</a:t>
            </a:r>
            <a:endParaRPr lang="en-GB" sz="1900" dirty="0"/>
          </a:p>
          <a:p>
            <a:r>
              <a:rPr lang="en-GB" sz="1900" dirty="0">
                <a:ea typeface="+mn-lt"/>
                <a:cs typeface="+mn-lt"/>
              </a:rPr>
              <a:t>The ability to analyse situations, evaluate options, and implement appropriate solutions is essential for maintaining professional standards and improving outcomes for service users. By developing strong problem-solving </a:t>
            </a:r>
            <a:r>
              <a:rPr lang="en-GB" sz="1900">
                <a:ea typeface="+mn-lt"/>
                <a:cs typeface="+mn-lt"/>
              </a:rPr>
              <a:t>skills, health and social care staff can </a:t>
            </a:r>
            <a:r>
              <a:rPr lang="en-GB" sz="1900" dirty="0">
                <a:ea typeface="+mn-lt"/>
                <a:cs typeface="+mn-lt"/>
              </a:rPr>
              <a:t>respond effectively to challenges and deliver high-quality care. (HCPC, 2023); (NICE, 2021)</a:t>
            </a:r>
            <a:endParaRPr lang="en-GB" sz="1900" dirty="0"/>
          </a:p>
          <a:p>
            <a:endParaRPr lang="en-GB" sz="1900"/>
          </a:p>
        </p:txBody>
      </p:sp>
      <p:sp>
        <p:nvSpPr>
          <p:cNvPr id="4" name="TextBox 3">
            <a:extLst>
              <a:ext uri="{FF2B5EF4-FFF2-40B4-BE49-F238E27FC236}">
                <a16:creationId xmlns:a16="http://schemas.microsoft.com/office/drawing/2014/main" id="{625A8C45-B268-3F0F-F8EA-7D0B0192AC60}"/>
              </a:ext>
            </a:extLst>
          </p:cNvPr>
          <p:cNvSpPr txBox="1"/>
          <p:nvPr/>
        </p:nvSpPr>
        <p:spPr>
          <a:xfrm>
            <a:off x="3016897" y="6593632"/>
            <a:ext cx="2068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(Bing, </a:t>
            </a:r>
            <a:r>
              <a:rPr lang="en-GB" dirty="0" err="1"/>
              <a:t>n.d</a:t>
            </a:r>
            <a:r>
              <a:rPr lang="en-GB" dirty="0"/>
              <a:t>)</a:t>
            </a:r>
          </a:p>
        </p:txBody>
      </p:sp>
    </p:spTree>
    <p:extLst>
      <p:ext uri="{BB962C8B-B14F-4D97-AF65-F5344CB8AC3E}">
        <p14:creationId xmlns:p14="http://schemas.microsoft.com/office/powerpoint/2010/main" val="3852657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1516D-F24E-2410-415A-89AE14FEC4C4}"/>
              </a:ext>
            </a:extLst>
          </p:cNvPr>
          <p:cNvSpPr>
            <a:spLocks noGrp="1"/>
          </p:cNvSpPr>
          <p:nvPr>
            <p:ph type="title"/>
          </p:nvPr>
        </p:nvSpPr>
        <p:spPr>
          <a:xfrm>
            <a:off x="838200" y="365125"/>
            <a:ext cx="10515600" cy="563563"/>
          </a:xfrm>
        </p:spPr>
        <p:txBody>
          <a:bodyPr>
            <a:normAutofit fontScale="90000"/>
          </a:bodyPr>
          <a:lstStyle/>
          <a:p>
            <a:r>
              <a:rPr lang="en-GB"/>
              <a:t>Harvard references</a:t>
            </a:r>
          </a:p>
        </p:txBody>
      </p:sp>
      <p:sp>
        <p:nvSpPr>
          <p:cNvPr id="3" name="Content Placeholder 2">
            <a:extLst>
              <a:ext uri="{FF2B5EF4-FFF2-40B4-BE49-F238E27FC236}">
                <a16:creationId xmlns:a16="http://schemas.microsoft.com/office/drawing/2014/main" id="{258F46AF-C023-8266-8D34-6B9487954D71}"/>
              </a:ext>
            </a:extLst>
          </p:cNvPr>
          <p:cNvSpPr>
            <a:spLocks noGrp="1"/>
          </p:cNvSpPr>
          <p:nvPr>
            <p:ph idx="1"/>
          </p:nvPr>
        </p:nvSpPr>
        <p:spPr>
          <a:xfrm>
            <a:off x="219974" y="948607"/>
            <a:ext cx="11838316" cy="5228356"/>
          </a:xfrm>
        </p:spPr>
        <p:txBody>
          <a:bodyPr vert="horz" lIns="91440" tIns="45720" rIns="91440" bIns="45720" rtlCol="0" anchor="t">
            <a:normAutofit fontScale="85000" lnSpcReduction="20000"/>
          </a:bodyPr>
          <a:lstStyle/>
          <a:p>
            <a:r>
              <a:rPr lang="en-GB" sz="2000" b="1">
                <a:ea typeface="+mn-lt"/>
                <a:cs typeface="+mn-lt"/>
              </a:rPr>
              <a:t>BASW (2021)</a:t>
            </a:r>
            <a:r>
              <a:rPr lang="en-GB" sz="2000" dirty="0">
                <a:ea typeface="+mn-lt"/>
                <a:cs typeface="+mn-lt"/>
              </a:rPr>
              <a:t> </a:t>
            </a:r>
            <a:r>
              <a:rPr lang="en-GB" sz="2000" i="1">
                <a:ea typeface="+mn-lt"/>
                <a:cs typeface="+mn-lt"/>
              </a:rPr>
              <a:t>Code of Ethics for Social Work</a:t>
            </a:r>
            <a:r>
              <a:rPr lang="en-GB" sz="2000">
                <a:ea typeface="+mn-lt"/>
                <a:cs typeface="+mn-lt"/>
              </a:rPr>
              <a:t>. Birmingham: British Association of Social Workers. Available at: </a:t>
            </a:r>
            <a:r>
              <a:rPr lang="en-GB" sz="2000" dirty="0">
                <a:ea typeface="+mn-lt"/>
                <a:cs typeface="+mn-lt"/>
                <a:hlinkClick r:id="rId2"/>
              </a:rPr>
              <a:t>https://www.basw.co.uk</a:t>
            </a:r>
            <a:r>
              <a:rPr lang="en-GB" sz="2000">
                <a:ea typeface="+mn-lt"/>
                <a:cs typeface="+mn-lt"/>
              </a:rPr>
              <a:t> (Accessed: 5 June 2026).</a:t>
            </a:r>
            <a:endParaRPr lang="en-GB" sz="2000" dirty="0"/>
          </a:p>
          <a:p>
            <a:r>
              <a:rPr lang="en-GB" sz="2000" b="1">
                <a:ea typeface="+mn-lt"/>
                <a:cs typeface="+mn-lt"/>
              </a:rPr>
              <a:t>Care Learning (2024)</a:t>
            </a:r>
            <a:r>
              <a:rPr lang="en-GB" sz="2000" dirty="0">
                <a:ea typeface="+mn-lt"/>
                <a:cs typeface="+mn-lt"/>
              </a:rPr>
              <a:t> </a:t>
            </a:r>
            <a:r>
              <a:rPr lang="en-GB" sz="2000" i="1">
                <a:ea typeface="+mn-lt"/>
                <a:cs typeface="+mn-lt"/>
              </a:rPr>
              <a:t>What is problem solving in health and social care?</a:t>
            </a:r>
            <a:r>
              <a:rPr lang="en-GB" sz="2000">
                <a:ea typeface="+mn-lt"/>
                <a:cs typeface="+mn-lt"/>
              </a:rPr>
              <a:t> Available at: </a:t>
            </a:r>
            <a:r>
              <a:rPr lang="en-GB" sz="2000" dirty="0">
                <a:ea typeface="+mn-lt"/>
                <a:cs typeface="+mn-lt"/>
                <a:hlinkClick r:id="rId3"/>
              </a:rPr>
              <a:t>https://carelearning.org.uk/blog/workforce/what-is-problem-solving-in-health-and-social-care/</a:t>
            </a:r>
            <a:r>
              <a:rPr lang="en-GB" sz="2000">
                <a:ea typeface="+mn-lt"/>
                <a:cs typeface="+mn-lt"/>
              </a:rPr>
              <a:t> (Accessed: 5 June 2026).</a:t>
            </a:r>
            <a:endParaRPr lang="en-GB"/>
          </a:p>
          <a:p>
            <a:r>
              <a:rPr lang="en-GB" sz="2000" b="1">
                <a:ea typeface="+mn-lt"/>
                <a:cs typeface="+mn-lt"/>
              </a:rPr>
              <a:t>Care Quality Commission (CQC) (2024)</a:t>
            </a:r>
            <a:r>
              <a:rPr lang="en-GB" sz="2000" dirty="0">
                <a:ea typeface="+mn-lt"/>
                <a:cs typeface="+mn-lt"/>
              </a:rPr>
              <a:t> </a:t>
            </a:r>
            <a:r>
              <a:rPr lang="en-GB" sz="2000" i="1">
                <a:ea typeface="+mn-lt"/>
                <a:cs typeface="+mn-lt"/>
              </a:rPr>
              <a:t>How CQC monitors, inspects and regulates services</a:t>
            </a:r>
            <a:r>
              <a:rPr lang="en-GB" sz="2000">
                <a:ea typeface="+mn-lt"/>
                <a:cs typeface="+mn-lt"/>
              </a:rPr>
              <a:t>. Available at: </a:t>
            </a:r>
            <a:r>
              <a:rPr lang="en-GB" sz="2000" dirty="0">
                <a:ea typeface="+mn-lt"/>
                <a:cs typeface="+mn-lt"/>
                <a:hlinkClick r:id="rId4"/>
              </a:rPr>
              <a:t>https://www.cqc.org.uk</a:t>
            </a:r>
            <a:r>
              <a:rPr lang="en-GB" sz="2000">
                <a:ea typeface="+mn-lt"/>
                <a:cs typeface="+mn-lt"/>
              </a:rPr>
              <a:t> (Accessed: 5 June 2026).</a:t>
            </a:r>
            <a:endParaRPr lang="en-GB"/>
          </a:p>
          <a:p>
            <a:r>
              <a:rPr lang="en-GB" sz="2000" b="1">
                <a:ea typeface="+mn-lt"/>
                <a:cs typeface="+mn-lt"/>
              </a:rPr>
              <a:t>Department of Health and Social Care (2022)</a:t>
            </a:r>
            <a:r>
              <a:rPr lang="en-GB" sz="2000" dirty="0">
                <a:ea typeface="+mn-lt"/>
                <a:cs typeface="+mn-lt"/>
              </a:rPr>
              <a:t> </a:t>
            </a:r>
            <a:r>
              <a:rPr lang="en-GB" sz="2000" i="1">
                <a:ea typeface="+mn-lt"/>
                <a:cs typeface="+mn-lt"/>
              </a:rPr>
              <a:t>People at the Heart of Care: Adult Social Care Reform White Paper</a:t>
            </a:r>
            <a:r>
              <a:rPr lang="en-GB" sz="2000">
                <a:ea typeface="+mn-lt"/>
                <a:cs typeface="+mn-lt"/>
              </a:rPr>
              <a:t>. London: DHSC. Available at: </a:t>
            </a:r>
            <a:r>
              <a:rPr lang="en-GB" sz="2000" dirty="0">
                <a:ea typeface="+mn-lt"/>
                <a:cs typeface="+mn-lt"/>
                <a:hlinkClick r:id="rId5"/>
              </a:rPr>
              <a:t>https://www.gov.uk/government/publications/people-at-the-heart-of-care-adult-social-care-reform-white-paper</a:t>
            </a:r>
            <a:r>
              <a:rPr lang="en-GB" sz="2000">
                <a:ea typeface="+mn-lt"/>
                <a:cs typeface="+mn-lt"/>
              </a:rPr>
              <a:t> (Accessed: 5 June 2026).</a:t>
            </a:r>
            <a:endParaRPr lang="en-GB"/>
          </a:p>
          <a:p>
            <a:r>
              <a:rPr lang="en-GB" sz="2000" b="1">
                <a:ea typeface="+mn-lt"/>
                <a:cs typeface="+mn-lt"/>
              </a:rPr>
              <a:t>Health and Care Professions Council (HCPC) (2023)</a:t>
            </a:r>
            <a:r>
              <a:rPr lang="en-GB" sz="2000" dirty="0">
                <a:ea typeface="+mn-lt"/>
                <a:cs typeface="+mn-lt"/>
              </a:rPr>
              <a:t> </a:t>
            </a:r>
            <a:r>
              <a:rPr lang="en-GB" sz="2000" i="1">
                <a:ea typeface="+mn-lt"/>
                <a:cs typeface="+mn-lt"/>
              </a:rPr>
              <a:t>Standards of Proficiency</a:t>
            </a:r>
            <a:r>
              <a:rPr lang="en-GB" sz="2000">
                <a:ea typeface="+mn-lt"/>
                <a:cs typeface="+mn-lt"/>
              </a:rPr>
              <a:t>. Available at: </a:t>
            </a:r>
            <a:r>
              <a:rPr lang="en-GB" sz="2000" dirty="0">
                <a:ea typeface="+mn-lt"/>
                <a:cs typeface="+mn-lt"/>
                <a:hlinkClick r:id="rId6"/>
              </a:rPr>
              <a:t>https://www.hcpc-uk.org/standards/standards-of-proficiency/</a:t>
            </a:r>
            <a:r>
              <a:rPr lang="en-GB" sz="2000">
                <a:ea typeface="+mn-lt"/>
                <a:cs typeface="+mn-lt"/>
              </a:rPr>
              <a:t> (Accessed: 5 June 2026).</a:t>
            </a:r>
            <a:endParaRPr lang="en-GB"/>
          </a:p>
          <a:p>
            <a:r>
              <a:rPr lang="en-GB" sz="2000" b="1" dirty="0">
                <a:ea typeface="+mn-lt"/>
                <a:cs typeface="+mn-lt"/>
              </a:rPr>
              <a:t>Mohammadi, S., Bahrami, M., Mousavi, S. and </a:t>
            </a:r>
            <a:r>
              <a:rPr lang="en-GB" sz="2000" b="1" dirty="0" err="1">
                <a:ea typeface="+mn-lt"/>
                <a:cs typeface="+mn-lt"/>
              </a:rPr>
              <a:t>Noghabi</a:t>
            </a:r>
            <a:r>
              <a:rPr lang="en-GB" sz="2000" b="1" dirty="0">
                <a:ea typeface="+mn-lt"/>
                <a:cs typeface="+mn-lt"/>
              </a:rPr>
              <a:t>, A. (2017)</a:t>
            </a:r>
            <a:r>
              <a:rPr lang="en-GB" sz="2000" dirty="0">
                <a:ea typeface="+mn-lt"/>
                <a:cs typeface="+mn-lt"/>
              </a:rPr>
              <a:t> ‘Effect of training problem-solving skill on decision-making and critical thinking of personnel at medical emergencies’, </a:t>
            </a:r>
            <a:r>
              <a:rPr lang="en-GB" sz="2000" i="1" dirty="0">
                <a:ea typeface="+mn-lt"/>
                <a:cs typeface="+mn-lt"/>
              </a:rPr>
              <a:t>Journal of Education and Health Promotion</a:t>
            </a:r>
            <a:r>
              <a:rPr lang="en-GB" sz="2000" dirty="0">
                <a:ea typeface="+mn-lt"/>
                <a:cs typeface="+mn-lt"/>
              </a:rPr>
              <a:t>, 6(1), pp. 1–6.</a:t>
            </a:r>
            <a:endParaRPr lang="en-GB" dirty="0"/>
          </a:p>
          <a:p>
            <a:r>
              <a:rPr lang="en-GB" sz="2000" b="1">
                <a:ea typeface="+mn-lt"/>
                <a:cs typeface="+mn-lt"/>
              </a:rPr>
              <a:t>NHS England (2023)</a:t>
            </a:r>
            <a:r>
              <a:rPr lang="en-GB" sz="2000" dirty="0">
                <a:ea typeface="+mn-lt"/>
                <a:cs typeface="+mn-lt"/>
              </a:rPr>
              <a:t> </a:t>
            </a:r>
            <a:r>
              <a:rPr lang="en-GB" sz="2000" i="1">
                <a:ea typeface="+mn-lt"/>
                <a:cs typeface="+mn-lt"/>
              </a:rPr>
              <a:t>Patient Safety Strategy</a:t>
            </a:r>
            <a:r>
              <a:rPr lang="en-GB" sz="2000">
                <a:ea typeface="+mn-lt"/>
                <a:cs typeface="+mn-lt"/>
              </a:rPr>
              <a:t>. Available at: </a:t>
            </a:r>
            <a:r>
              <a:rPr lang="en-GB" sz="2000" dirty="0">
                <a:ea typeface="+mn-lt"/>
                <a:cs typeface="+mn-lt"/>
                <a:hlinkClick r:id="rId7"/>
              </a:rPr>
              <a:t>https://www.england.nhs.uk/patient-safety/</a:t>
            </a:r>
            <a:r>
              <a:rPr lang="en-GB" sz="2000">
                <a:ea typeface="+mn-lt"/>
                <a:cs typeface="+mn-lt"/>
              </a:rPr>
              <a:t> (Accessed: 5 June 2026).</a:t>
            </a:r>
            <a:endParaRPr lang="en-GB"/>
          </a:p>
          <a:p>
            <a:r>
              <a:rPr lang="en-GB" sz="2000" b="1">
                <a:ea typeface="+mn-lt"/>
                <a:cs typeface="+mn-lt"/>
              </a:rPr>
              <a:t>NICE (2021)</a:t>
            </a:r>
            <a:r>
              <a:rPr lang="en-GB" sz="2000" dirty="0">
                <a:ea typeface="+mn-lt"/>
                <a:cs typeface="+mn-lt"/>
              </a:rPr>
              <a:t> </a:t>
            </a:r>
            <a:r>
              <a:rPr lang="en-GB" sz="2000" i="1">
                <a:ea typeface="+mn-lt"/>
                <a:cs typeface="+mn-lt"/>
              </a:rPr>
              <a:t>Shared Decision Making</a:t>
            </a:r>
            <a:r>
              <a:rPr lang="en-GB" sz="2000">
                <a:ea typeface="+mn-lt"/>
                <a:cs typeface="+mn-lt"/>
              </a:rPr>
              <a:t>. London: National Institute for Health and Care Excellence. Available at: </a:t>
            </a:r>
            <a:r>
              <a:rPr lang="en-GB" sz="2000" dirty="0">
                <a:ea typeface="+mn-lt"/>
                <a:cs typeface="+mn-lt"/>
                <a:hlinkClick r:id="rId8"/>
              </a:rPr>
              <a:t>https://www.ncbi.nlm.nih.gov/books/NBK572428/</a:t>
            </a:r>
            <a:r>
              <a:rPr lang="en-GB" sz="2000">
                <a:ea typeface="+mn-lt"/>
                <a:cs typeface="+mn-lt"/>
              </a:rPr>
              <a:t> (Accessed: 5 June 2026).</a:t>
            </a:r>
            <a:endParaRPr lang="en-GB"/>
          </a:p>
          <a:p>
            <a:r>
              <a:rPr lang="en-GB" sz="2000" b="1">
                <a:ea typeface="+mn-lt"/>
                <a:cs typeface="+mn-lt"/>
              </a:rPr>
              <a:t>Royal College of Nursing (2022)</a:t>
            </a:r>
            <a:r>
              <a:rPr lang="en-GB" sz="2000" dirty="0">
                <a:ea typeface="+mn-lt"/>
                <a:cs typeface="+mn-lt"/>
              </a:rPr>
              <a:t> </a:t>
            </a:r>
            <a:r>
              <a:rPr lang="en-GB" sz="2000" i="1">
                <a:ea typeface="+mn-lt"/>
                <a:cs typeface="+mn-lt"/>
              </a:rPr>
              <a:t>Principles of Nursing Practice</a:t>
            </a:r>
            <a:r>
              <a:rPr lang="en-GB" sz="2000">
                <a:ea typeface="+mn-lt"/>
                <a:cs typeface="+mn-lt"/>
              </a:rPr>
              <a:t>. Available at: </a:t>
            </a:r>
            <a:r>
              <a:rPr lang="en-GB" sz="2000" dirty="0">
                <a:ea typeface="+mn-lt"/>
                <a:cs typeface="+mn-lt"/>
                <a:hlinkClick r:id="rId9"/>
              </a:rPr>
              <a:t>https://www.rcn.org.uk</a:t>
            </a:r>
            <a:r>
              <a:rPr lang="en-GB" sz="2000">
                <a:ea typeface="+mn-lt"/>
                <a:cs typeface="+mn-lt"/>
              </a:rPr>
              <a:t> (Accessed: 5 June 2026).</a:t>
            </a:r>
            <a:endParaRPr lang="en-GB"/>
          </a:p>
          <a:p>
            <a:r>
              <a:rPr lang="en-GB" sz="2000" b="1">
                <a:ea typeface="+mn-lt"/>
                <a:cs typeface="+mn-lt"/>
              </a:rPr>
              <a:t>Skills for Care (2024)</a:t>
            </a:r>
            <a:r>
              <a:rPr lang="en-GB" sz="2000" dirty="0">
                <a:ea typeface="+mn-lt"/>
                <a:cs typeface="+mn-lt"/>
              </a:rPr>
              <a:t> </a:t>
            </a:r>
            <a:r>
              <a:rPr lang="en-GB" sz="2000" i="1">
                <a:ea typeface="+mn-lt"/>
                <a:cs typeface="+mn-lt"/>
              </a:rPr>
              <a:t>Core Skills for Adult Social Care</a:t>
            </a:r>
            <a:r>
              <a:rPr lang="en-GB" sz="2000">
                <a:ea typeface="+mn-lt"/>
                <a:cs typeface="+mn-lt"/>
              </a:rPr>
              <a:t>. Available at: </a:t>
            </a:r>
            <a:r>
              <a:rPr lang="en-GB" sz="2000" dirty="0">
                <a:ea typeface="+mn-lt"/>
                <a:cs typeface="+mn-lt"/>
                <a:hlinkClick r:id="rId10"/>
              </a:rPr>
              <a:t>https://www.skillsforcare.org.uk</a:t>
            </a:r>
            <a:r>
              <a:rPr lang="en-GB" sz="2000">
                <a:ea typeface="+mn-lt"/>
                <a:cs typeface="+mn-lt"/>
              </a:rPr>
              <a:t> (Accessed: 5 June 2026).</a:t>
            </a:r>
            <a:endParaRPr lang="en-GB"/>
          </a:p>
          <a:p>
            <a:endParaRPr lang="en-GB" sz="2000" dirty="0"/>
          </a:p>
          <a:p>
            <a:endParaRPr lang="en-GB" sz="1600" dirty="0"/>
          </a:p>
        </p:txBody>
      </p:sp>
    </p:spTree>
    <p:extLst>
      <p:ext uri="{BB962C8B-B14F-4D97-AF65-F5344CB8AC3E}">
        <p14:creationId xmlns:p14="http://schemas.microsoft.com/office/powerpoint/2010/main" val="41364997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Student- Angy Carolan Student Number- 2509406 Module-Professional Development In Health &amp; Social Care Module Code-LSCH4009 Lecturer- Olubukola Adegbite</vt:lpstr>
      <vt:lpstr>What is problem solving?</vt:lpstr>
      <vt:lpstr>Why is problem solving important?</vt:lpstr>
      <vt:lpstr>Relevance to professional practice</vt:lpstr>
      <vt:lpstr>Practical example in a health &amp; social care setting</vt:lpstr>
      <vt:lpstr>Benefits of good problem solving skills</vt:lpstr>
      <vt:lpstr>What did we learn?</vt:lpstr>
      <vt:lpstr>Harvard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171</cp:revision>
  <dcterms:created xsi:type="dcterms:W3CDTF">2013-07-15T20:26:40Z</dcterms:created>
  <dcterms:modified xsi:type="dcterms:W3CDTF">2026-06-12T09:40:39Z</dcterms:modified>
</cp:coreProperties>
</file>