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1"/>
  </p:notesMasterIdLst>
  <p:sldIdLst>
    <p:sldId id="256" r:id="rId2"/>
    <p:sldId id="257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6" r:id="rId14"/>
    <p:sldId id="275" r:id="rId15"/>
    <p:sldId id="277" r:id="rId16"/>
    <p:sldId id="280" r:id="rId17"/>
    <p:sldId id="278" r:id="rId18"/>
    <p:sldId id="281" r:id="rId19"/>
    <p:sldId id="264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29047E-7FFA-4DB7-A21B-9AB4BD3F1EE9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23FAB1-65BF-482A-8D77-440A76CE51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728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9108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7933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4212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1010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137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989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45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5543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0372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367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866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26/02/2018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241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vironmentlaw.org.uk/" TargetMode="External"/><Relationship Id="rId2" Type="http://schemas.openxmlformats.org/officeDocument/2006/relationships/hyperlink" Target="http://www.gov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egislation.gov.uk/" TargetMode="External"/><Relationship Id="rId4" Type="http://schemas.openxmlformats.org/officeDocument/2006/relationships/hyperlink" Target="http://www.naturalresourceswale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Contaminated land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1800" dirty="0"/>
              <a:t>Lara Hopkinson</a:t>
            </a:r>
          </a:p>
          <a:p>
            <a:r>
              <a:rPr lang="en-GB" sz="1800" dirty="0"/>
              <a:t>M6X01894 – Environmental law &amp; policy</a:t>
            </a:r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Contaminated land</a:t>
            </a:r>
          </a:p>
          <a:p>
            <a:pPr lvl="1"/>
            <a:r>
              <a:rPr lang="en-GB" dirty="0"/>
              <a:t>Definition</a:t>
            </a:r>
          </a:p>
          <a:p>
            <a:pPr lvl="1"/>
            <a:r>
              <a:rPr lang="en-GB" dirty="0"/>
              <a:t>Pollutant linkage</a:t>
            </a:r>
          </a:p>
          <a:p>
            <a:pPr lvl="1"/>
            <a:r>
              <a:rPr lang="en-GB" dirty="0"/>
              <a:t>Legislative controls</a:t>
            </a:r>
          </a:p>
          <a:p>
            <a:pPr lvl="1"/>
            <a:r>
              <a:rPr lang="en-GB" dirty="0"/>
              <a:t>Types of liability</a:t>
            </a:r>
          </a:p>
          <a:p>
            <a:pPr lvl="1"/>
            <a:r>
              <a:rPr lang="en-GB" dirty="0"/>
              <a:t>Once land has been identified as contaminated…</a:t>
            </a:r>
          </a:p>
          <a:p>
            <a:pPr lvl="1"/>
            <a:r>
              <a:rPr lang="en-GB" dirty="0"/>
              <a:t>Case law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3491" y="2636912"/>
            <a:ext cx="6832675" cy="3312368"/>
          </a:xfrm>
        </p:spPr>
        <p:txBody>
          <a:bodyPr/>
          <a:lstStyle/>
          <a:p>
            <a:r>
              <a:rPr lang="en-GB" dirty="0"/>
              <a:t>UK Government: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“</a:t>
            </a:r>
            <a:r>
              <a:rPr lang="en-GB" i="1" dirty="0"/>
              <a:t>substances are causing or could cause:</a:t>
            </a:r>
          </a:p>
          <a:p>
            <a:pPr marL="759143" lvl="1" indent="-457200">
              <a:buFont typeface="+mj-lt"/>
              <a:buAutoNum type="alphaLcParenR"/>
            </a:pPr>
            <a:r>
              <a:rPr lang="en-GB" i="1" dirty="0"/>
              <a:t>significant harm to people, property or protected species; </a:t>
            </a:r>
          </a:p>
          <a:p>
            <a:pPr marL="759143" lvl="1" indent="-457200">
              <a:buFont typeface="+mj-lt"/>
              <a:buAutoNum type="alphaLcParenR"/>
            </a:pPr>
            <a:r>
              <a:rPr lang="en-GB" i="1" dirty="0"/>
              <a:t>significant pollution of surface or ground waters; </a:t>
            </a:r>
          </a:p>
          <a:p>
            <a:pPr marL="759143" lvl="1" indent="-457200">
              <a:buFont typeface="+mj-lt"/>
              <a:buAutoNum type="alphaLcParenR"/>
            </a:pPr>
            <a:r>
              <a:rPr lang="en-GB" i="1" dirty="0"/>
              <a:t>harm to people as a result of radioactivity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85868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Definition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EPA90:</a:t>
            </a:r>
          </a:p>
          <a:p>
            <a:pPr marL="0" indent="0">
              <a:buNone/>
            </a:pPr>
            <a:r>
              <a:rPr lang="en-GB" dirty="0"/>
              <a:t>“</a:t>
            </a:r>
            <a:r>
              <a:rPr lang="en-GB" i="1" dirty="0"/>
              <a:t>any land which appears to the local authority in whose area it is situated to be in such a condition, by reason of substances in, on or under the land, that:</a:t>
            </a:r>
          </a:p>
          <a:p>
            <a:pPr marL="759143" lvl="1" indent="-457200">
              <a:buFont typeface="+mj-lt"/>
              <a:buAutoNum type="alphaLcParenR"/>
            </a:pPr>
            <a:r>
              <a:rPr lang="en-GB" i="1" dirty="0"/>
              <a:t>Significant harm is being caused or there is a significant possibility of such harm being caused, OR</a:t>
            </a:r>
          </a:p>
          <a:p>
            <a:pPr marL="759143" lvl="1" indent="-457200">
              <a:buFont typeface="+mj-lt"/>
              <a:buAutoNum type="alphaLcParenR"/>
            </a:pPr>
            <a:r>
              <a:rPr lang="en-GB" i="1" dirty="0"/>
              <a:t>Significant pollution of controlled waters is being caused, or there is a significant possibility of such pollution being caused</a:t>
            </a:r>
            <a:r>
              <a:rPr lang="en-GB" dirty="0"/>
              <a:t>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59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Pollutant linkage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47785" y="2996952"/>
            <a:ext cx="6492567" cy="2738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989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Legislative control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EPA90 Pt 2A</a:t>
            </a:r>
          </a:p>
          <a:p>
            <a:pPr lvl="1"/>
            <a:r>
              <a:rPr lang="en-GB" dirty="0"/>
              <a:t>Historic legacy of contaminated land</a:t>
            </a:r>
          </a:p>
          <a:p>
            <a:pPr lvl="1"/>
            <a:r>
              <a:rPr lang="en-GB" dirty="0"/>
              <a:t>Statutory duty on local authorities</a:t>
            </a:r>
          </a:p>
          <a:p>
            <a:pPr lvl="1"/>
            <a:r>
              <a:rPr lang="en-GB" dirty="0"/>
              <a:t>Inspection of land to identify contaminated land</a:t>
            </a:r>
          </a:p>
          <a:p>
            <a:pPr lvl="1"/>
            <a:r>
              <a:rPr lang="en-GB" dirty="0"/>
              <a:t>Then ensure remediation</a:t>
            </a:r>
          </a:p>
          <a:p>
            <a:pPr lvl="2"/>
            <a:r>
              <a:rPr lang="en-GB" dirty="0"/>
              <a:t>Agreement with appropriate person(s)</a:t>
            </a:r>
          </a:p>
          <a:p>
            <a:pPr lvl="2"/>
            <a:r>
              <a:rPr lang="en-GB" dirty="0"/>
              <a:t>Remediation notice outlining requirement</a:t>
            </a:r>
          </a:p>
          <a:p>
            <a:pPr lvl="2"/>
            <a:r>
              <a:rPr lang="en-GB" dirty="0"/>
              <a:t>Undertake work &amp; recover cost</a:t>
            </a:r>
          </a:p>
        </p:txBody>
      </p:sp>
    </p:spTree>
    <p:extLst>
      <p:ext uri="{BB962C8B-B14F-4D97-AF65-F5344CB8AC3E}">
        <p14:creationId xmlns:p14="http://schemas.microsoft.com/office/powerpoint/2010/main" val="2930907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receptor / target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Humans</a:t>
            </a:r>
          </a:p>
          <a:p>
            <a:pPr>
              <a:lnSpc>
                <a:spcPct val="150000"/>
              </a:lnSpc>
            </a:pPr>
            <a:r>
              <a:rPr lang="en-GB" dirty="0"/>
              <a:t>Nature conservation sites</a:t>
            </a:r>
          </a:p>
          <a:p>
            <a:pPr>
              <a:lnSpc>
                <a:spcPct val="150000"/>
              </a:lnSpc>
            </a:pPr>
            <a:r>
              <a:rPr lang="en-GB" dirty="0"/>
              <a:t>Buildings</a:t>
            </a:r>
          </a:p>
          <a:p>
            <a:pPr>
              <a:lnSpc>
                <a:spcPct val="150000"/>
              </a:lnSpc>
            </a:pPr>
            <a:r>
              <a:rPr lang="en-GB" dirty="0"/>
              <a:t>Other property</a:t>
            </a:r>
          </a:p>
          <a:p>
            <a:pPr>
              <a:lnSpc>
                <a:spcPct val="150000"/>
              </a:lnSpc>
            </a:pPr>
            <a:r>
              <a:rPr lang="en-GB" dirty="0"/>
              <a:t>ISSUE: </a:t>
            </a:r>
            <a:r>
              <a:rPr lang="en-GB" b="1" dirty="0"/>
              <a:t>significant</a:t>
            </a:r>
            <a:r>
              <a:rPr lang="en-GB" dirty="0"/>
              <a:t> harm has to be caused</a:t>
            </a:r>
          </a:p>
        </p:txBody>
      </p:sp>
    </p:spTree>
    <p:extLst>
      <p:ext uri="{BB962C8B-B14F-4D97-AF65-F5344CB8AC3E}">
        <p14:creationId xmlns:p14="http://schemas.microsoft.com/office/powerpoint/2010/main" val="3560300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liability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891" y="2420888"/>
            <a:ext cx="4182218" cy="4182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819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liability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Criminal</a:t>
            </a:r>
          </a:p>
          <a:p>
            <a:endParaRPr lang="en-GB" dirty="0"/>
          </a:p>
          <a:p>
            <a:r>
              <a:rPr lang="en-GB" dirty="0"/>
              <a:t>Civil (statutory nuisance)</a:t>
            </a:r>
          </a:p>
        </p:txBody>
      </p:sp>
    </p:spTree>
    <p:extLst>
      <p:ext uri="{BB962C8B-B14F-4D97-AF65-F5344CB8AC3E}">
        <p14:creationId xmlns:p14="http://schemas.microsoft.com/office/powerpoint/2010/main" val="831448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a site is contaminated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Responsibility of local authority to identify &amp; notify:</a:t>
            </a:r>
          </a:p>
          <a:p>
            <a:pPr lvl="1"/>
            <a:r>
              <a:rPr lang="en-GB" dirty="0"/>
              <a:t>Owner of land</a:t>
            </a:r>
          </a:p>
          <a:p>
            <a:pPr lvl="1"/>
            <a:r>
              <a:rPr lang="en-GB" dirty="0"/>
              <a:t>Occupier of land</a:t>
            </a:r>
          </a:p>
          <a:p>
            <a:pPr lvl="1"/>
            <a:r>
              <a:rPr lang="en-GB" dirty="0"/>
              <a:t>“Appropriate person(s)”</a:t>
            </a:r>
          </a:p>
          <a:p>
            <a:pPr lvl="1"/>
            <a:r>
              <a:rPr lang="en-GB" dirty="0"/>
              <a:t>Environmental regulator (EA / NRW)</a:t>
            </a:r>
          </a:p>
        </p:txBody>
      </p:sp>
    </p:spTree>
    <p:extLst>
      <p:ext uri="{BB962C8B-B14F-4D97-AF65-F5344CB8AC3E}">
        <p14:creationId xmlns:p14="http://schemas.microsoft.com/office/powerpoint/2010/main" val="322136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Appropriate person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 A</a:t>
            </a:r>
          </a:p>
          <a:p>
            <a:pPr lvl="1"/>
            <a:r>
              <a:rPr lang="en-GB" dirty="0"/>
              <a:t>Circular Facilities (London) Ltd. v Sevenoaks District Council [2005]</a:t>
            </a:r>
          </a:p>
          <a:p>
            <a:endParaRPr lang="en-GB" dirty="0"/>
          </a:p>
          <a:p>
            <a:r>
              <a:rPr lang="en-GB" dirty="0"/>
              <a:t>Class B</a:t>
            </a:r>
          </a:p>
          <a:p>
            <a:pPr lvl="1"/>
            <a:r>
              <a:rPr lang="en-GB" dirty="0"/>
              <a:t>R (National Grid plc, formally Transco plc) v Environment Agency [2008]</a:t>
            </a:r>
          </a:p>
        </p:txBody>
      </p:sp>
    </p:spTree>
    <p:extLst>
      <p:ext uri="{BB962C8B-B14F-4D97-AF65-F5344CB8AC3E}">
        <p14:creationId xmlns:p14="http://schemas.microsoft.com/office/powerpoint/2010/main" val="36416672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 sites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Regulated by the Environment Agency / NRW</a:t>
            </a:r>
          </a:p>
          <a:p>
            <a:pPr lvl="1"/>
            <a:r>
              <a:rPr lang="en-GB" dirty="0"/>
              <a:t>Seriously affects drinking, surface or other waters</a:t>
            </a:r>
          </a:p>
          <a:p>
            <a:pPr lvl="1"/>
            <a:r>
              <a:rPr lang="en-GB" dirty="0"/>
              <a:t>Historical or current industrial activity</a:t>
            </a:r>
          </a:p>
          <a:p>
            <a:pPr lvl="1"/>
            <a:r>
              <a:rPr lang="en-GB" dirty="0"/>
              <a:t>Regulated under permit under IPC / IPPC</a:t>
            </a:r>
          </a:p>
          <a:p>
            <a:pPr lvl="1"/>
            <a:r>
              <a:rPr lang="en-GB" dirty="0"/>
              <a:t>Disposal of waste acid tars</a:t>
            </a:r>
          </a:p>
          <a:p>
            <a:pPr lvl="1"/>
            <a:r>
              <a:rPr lang="en-GB" dirty="0"/>
              <a:t>Owned / occupied by MoD</a:t>
            </a:r>
          </a:p>
          <a:p>
            <a:pPr lvl="1"/>
            <a:r>
              <a:rPr lang="en-GB" dirty="0"/>
              <a:t>Contaminated by radioactivity</a:t>
            </a:r>
          </a:p>
          <a:p>
            <a:pPr lvl="1"/>
            <a:r>
              <a:rPr lang="en-GB" dirty="0"/>
              <a:t>Nuclear site</a:t>
            </a:r>
          </a:p>
        </p:txBody>
      </p:sp>
    </p:spTree>
    <p:extLst>
      <p:ext uri="{BB962C8B-B14F-4D97-AF65-F5344CB8AC3E}">
        <p14:creationId xmlns:p14="http://schemas.microsoft.com/office/powerpoint/2010/main" val="18519768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07"/>
            <a:ext cx="9144000" cy="6237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540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Remediation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Overarching aims:</a:t>
            </a:r>
          </a:p>
          <a:p>
            <a:pPr lvl="1"/>
            <a:r>
              <a:rPr lang="en-GB" dirty="0"/>
              <a:t>Land no longer poses human or environmental risk</a:t>
            </a:r>
          </a:p>
          <a:p>
            <a:pPr lvl="1"/>
            <a:r>
              <a:rPr lang="en-GB" dirty="0"/>
              <a:t>Reasonable measures to remedy the harm / pollution</a:t>
            </a:r>
          </a:p>
          <a:p>
            <a:r>
              <a:rPr lang="en-GB" dirty="0"/>
              <a:t>Land suitable for ‘current use’</a:t>
            </a:r>
          </a:p>
          <a:p>
            <a:r>
              <a:rPr lang="en-GB" dirty="0"/>
              <a:t>Cost &amp; benefit perspective of remediation</a:t>
            </a:r>
          </a:p>
          <a:p>
            <a:r>
              <a:rPr lang="en-GB" dirty="0"/>
              <a:t>Best practicable technique</a:t>
            </a:r>
          </a:p>
          <a:p>
            <a:r>
              <a:rPr lang="en-GB" dirty="0"/>
              <a:t>Assessment &amp; monitoring </a:t>
            </a:r>
          </a:p>
        </p:txBody>
      </p:sp>
    </p:spTree>
    <p:extLst>
      <p:ext uri="{BB962C8B-B14F-4D97-AF65-F5344CB8AC3E}">
        <p14:creationId xmlns:p14="http://schemas.microsoft.com/office/powerpoint/2010/main" val="638974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Remediation notices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921885"/>
          </a:xfrm>
        </p:spPr>
        <p:txBody>
          <a:bodyPr/>
          <a:lstStyle/>
          <a:p>
            <a:r>
              <a:rPr lang="en-GB" dirty="0"/>
              <a:t>Served by the local authority:</a:t>
            </a:r>
          </a:p>
          <a:p>
            <a:pPr lvl="1"/>
            <a:r>
              <a:rPr lang="en-GB" dirty="0"/>
              <a:t>Nature of the work</a:t>
            </a:r>
          </a:p>
          <a:p>
            <a:pPr lvl="1"/>
            <a:r>
              <a:rPr lang="en-GB" dirty="0"/>
              <a:t>Responsibility</a:t>
            </a:r>
          </a:p>
          <a:p>
            <a:pPr lvl="1"/>
            <a:r>
              <a:rPr lang="en-GB" dirty="0"/>
              <a:t>Contribution to costs (multiple persons)</a:t>
            </a:r>
          </a:p>
          <a:p>
            <a:pPr lvl="1"/>
            <a:r>
              <a:rPr lang="en-GB" dirty="0"/>
              <a:t>When the work must be carried out by</a:t>
            </a:r>
          </a:p>
          <a:p>
            <a:pPr lvl="1"/>
            <a:r>
              <a:rPr lang="en-GB" dirty="0"/>
              <a:t>Identity of appropriate person(s)</a:t>
            </a:r>
          </a:p>
          <a:p>
            <a:pPr lvl="1"/>
            <a:r>
              <a:rPr lang="en-GB" dirty="0"/>
              <a:t>Reason for serving</a:t>
            </a:r>
          </a:p>
          <a:p>
            <a:pPr lvl="1"/>
            <a:r>
              <a:rPr lang="en-GB" dirty="0"/>
              <a:t>Rights of appeal</a:t>
            </a:r>
          </a:p>
          <a:p>
            <a:pPr lvl="1"/>
            <a:r>
              <a:rPr lang="en-GB" dirty="0"/>
              <a:t>Any other relevant info</a:t>
            </a:r>
          </a:p>
        </p:txBody>
      </p:sp>
    </p:spTree>
    <p:extLst>
      <p:ext uri="{BB962C8B-B14F-4D97-AF65-F5344CB8AC3E}">
        <p14:creationId xmlns:p14="http://schemas.microsoft.com/office/powerpoint/2010/main" val="3042169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serving notice…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possible outcomes: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Notice is complied with</a:t>
            </a:r>
          </a:p>
          <a:p>
            <a:pPr lvl="1"/>
            <a:r>
              <a:rPr lang="en-GB" dirty="0"/>
              <a:t>May result in additional notices depending on findings</a:t>
            </a:r>
          </a:p>
          <a:p>
            <a:pPr lvl="1"/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Notice is NOT complied with</a:t>
            </a:r>
          </a:p>
          <a:p>
            <a:pPr lvl="1"/>
            <a:r>
              <a:rPr lang="en-GB" dirty="0"/>
              <a:t>Legal offence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28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v historic contamination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Current contamination is covered</a:t>
            </a:r>
          </a:p>
          <a:p>
            <a:r>
              <a:rPr lang="en-GB" dirty="0"/>
              <a:t>Problem = historic contamination</a:t>
            </a:r>
          </a:p>
          <a:p>
            <a:pPr lvl="1"/>
            <a:r>
              <a:rPr lang="en-GB" dirty="0"/>
              <a:t>Overlapping controls</a:t>
            </a:r>
          </a:p>
          <a:p>
            <a:pPr lvl="1"/>
            <a:r>
              <a:rPr lang="en-GB" dirty="0"/>
              <a:t>Which are relevant?</a:t>
            </a:r>
          </a:p>
          <a:p>
            <a:pPr lvl="1"/>
            <a:r>
              <a:rPr lang="en-GB" dirty="0"/>
              <a:t>Is remediation sufficient?</a:t>
            </a:r>
          </a:p>
          <a:p>
            <a:r>
              <a:rPr lang="en-GB" dirty="0"/>
              <a:t>Retrospective / retroactive liability</a:t>
            </a:r>
          </a:p>
        </p:txBody>
      </p:sp>
    </p:spTree>
    <p:extLst>
      <p:ext uri="{BB962C8B-B14F-4D97-AF65-F5344CB8AC3E}">
        <p14:creationId xmlns:p14="http://schemas.microsoft.com/office/powerpoint/2010/main" val="23052824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Dealing with historic contamination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 to balance between a number of factors:</a:t>
            </a:r>
          </a:p>
          <a:p>
            <a:pPr lvl="1"/>
            <a:r>
              <a:rPr lang="en-GB" dirty="0"/>
              <a:t>Risk-based criteria for determining land as contaminated</a:t>
            </a:r>
          </a:p>
          <a:p>
            <a:pPr lvl="1"/>
            <a:r>
              <a:rPr lang="en-GB" dirty="0"/>
              <a:t>Allowing private parties to allocate liability</a:t>
            </a:r>
          </a:p>
          <a:p>
            <a:pPr lvl="1"/>
            <a:r>
              <a:rPr lang="en-GB" dirty="0"/>
              <a:t>Exclusion for certain parties</a:t>
            </a:r>
          </a:p>
          <a:p>
            <a:pPr lvl="1"/>
            <a:r>
              <a:rPr lang="en-GB" dirty="0"/>
              <a:t>Exclusion where liability would cause hardship</a:t>
            </a:r>
          </a:p>
        </p:txBody>
      </p:sp>
    </p:spTree>
    <p:extLst>
      <p:ext uri="{BB962C8B-B14F-4D97-AF65-F5344CB8AC3E}">
        <p14:creationId xmlns:p14="http://schemas.microsoft.com/office/powerpoint/2010/main" val="9331118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7"/>
            <a:ext cx="7732381" cy="3450696"/>
          </a:xfrm>
        </p:spPr>
        <p:txBody>
          <a:bodyPr/>
          <a:lstStyle/>
          <a:p>
            <a:r>
              <a:rPr lang="en-GB" dirty="0"/>
              <a:t>Environmental law, ch16 (Contaminated land)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2"/>
              </a:rPr>
              <a:t>www.gov.uk</a:t>
            </a:r>
            <a:r>
              <a:rPr lang="en-GB" dirty="0"/>
              <a:t>) </a:t>
            </a:r>
          </a:p>
          <a:p>
            <a:r>
              <a:rPr lang="en-GB" dirty="0"/>
              <a:t>Law &amp; your environment (</a:t>
            </a:r>
            <a:r>
              <a:rPr lang="en-GB" dirty="0">
                <a:hlinkClick r:id="rId3"/>
              </a:rPr>
              <a:t>www.environmentlaw.org.uk</a:t>
            </a:r>
            <a:r>
              <a:rPr lang="en-GB" dirty="0"/>
              <a:t>)</a:t>
            </a:r>
          </a:p>
          <a:p>
            <a:r>
              <a:rPr lang="en-GB" dirty="0"/>
              <a:t>Natural Resources Wales (</a:t>
            </a:r>
            <a:r>
              <a:rPr lang="en-GB" dirty="0">
                <a:hlinkClick r:id="rId4"/>
              </a:rPr>
              <a:t>www.naturalresourceswales.gov.uk</a:t>
            </a:r>
            <a:r>
              <a:rPr lang="en-GB" dirty="0"/>
              <a:t>)</a:t>
            </a:r>
          </a:p>
          <a:p>
            <a:r>
              <a:rPr lang="en-GB" dirty="0"/>
              <a:t>Online legislation (</a:t>
            </a:r>
            <a:r>
              <a:rPr lang="en-GB" dirty="0">
                <a:hlinkClick r:id="rId5"/>
              </a:rPr>
              <a:t>www.legislation.gov.uk</a:t>
            </a:r>
            <a:r>
              <a:rPr lang="en-GB" dirty="0"/>
              <a:t>) 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1874</TotalTime>
  <Words>564</Words>
  <Application>Microsoft Office PowerPoint</Application>
  <PresentationFormat>On-screen Show (4:3)</PresentationFormat>
  <Paragraphs>112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Gill Sans MT</vt:lpstr>
      <vt:lpstr>Gallery</vt:lpstr>
      <vt:lpstr>Contaminated land</vt:lpstr>
      <vt:lpstr>Overview</vt:lpstr>
      <vt:lpstr>Definition </vt:lpstr>
      <vt:lpstr>Definition</vt:lpstr>
      <vt:lpstr>Pollutant linkage</vt:lpstr>
      <vt:lpstr>Legislative control</vt:lpstr>
      <vt:lpstr>Types of receptor / target</vt:lpstr>
      <vt:lpstr>Types of liability</vt:lpstr>
      <vt:lpstr>Types of liability</vt:lpstr>
      <vt:lpstr>When a site is contaminated</vt:lpstr>
      <vt:lpstr>Appropriate person</vt:lpstr>
      <vt:lpstr>Special sites</vt:lpstr>
      <vt:lpstr>PowerPoint Presentation</vt:lpstr>
      <vt:lpstr>Remediation </vt:lpstr>
      <vt:lpstr>Remediation notices</vt:lpstr>
      <vt:lpstr>After serving notice…</vt:lpstr>
      <vt:lpstr>Current v historic contamination</vt:lpstr>
      <vt:lpstr>Dealing with historic contamination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Owner</cp:lastModifiedBy>
  <cp:revision>45</cp:revision>
  <dcterms:created xsi:type="dcterms:W3CDTF">2016-08-23T07:49:55Z</dcterms:created>
  <dcterms:modified xsi:type="dcterms:W3CDTF">2018-02-26T18:54:35Z</dcterms:modified>
</cp:coreProperties>
</file>