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3" r:id="rId2"/>
  </p:sldMasterIdLst>
  <p:notesMasterIdLst>
    <p:notesMasterId r:id="rId23"/>
  </p:notesMasterIdLst>
  <p:handoutMasterIdLst>
    <p:handoutMasterId r:id="rId24"/>
  </p:handoutMasterIdLst>
  <p:sldIdLst>
    <p:sldId id="816" r:id="rId3"/>
    <p:sldId id="267" r:id="rId4"/>
    <p:sldId id="808" r:id="rId5"/>
    <p:sldId id="809" r:id="rId6"/>
    <p:sldId id="814" r:id="rId7"/>
    <p:sldId id="810" r:id="rId8"/>
    <p:sldId id="811" r:id="rId9"/>
    <p:sldId id="812" r:id="rId10"/>
    <p:sldId id="588" r:id="rId11"/>
    <p:sldId id="795" r:id="rId12"/>
    <p:sldId id="807" r:id="rId13"/>
    <p:sldId id="796" r:id="rId14"/>
    <p:sldId id="797" r:id="rId15"/>
    <p:sldId id="798" r:id="rId16"/>
    <p:sldId id="799" r:id="rId17"/>
    <p:sldId id="815" r:id="rId18"/>
    <p:sldId id="800" r:id="rId19"/>
    <p:sldId id="820" r:id="rId20"/>
    <p:sldId id="817" r:id="rId21"/>
    <p:sldId id="819" r:id="rId22"/>
  </p:sldIdLst>
  <p:sldSz cx="9144000" cy="6858000" type="screen4x3"/>
  <p:notesSz cx="6797675" cy="9874250"/>
  <p:defaultTextStyle>
    <a:defPPr>
      <a:defRPr lang="en-GB"/>
    </a:defPPr>
    <a:lvl1pPr algn="l" rtl="0" eaLnBrk="0" fontAlgn="base" hangingPunct="0">
      <a:spcBef>
        <a:spcPct val="0"/>
      </a:spcBef>
      <a:spcAft>
        <a:spcPct val="0"/>
      </a:spcAft>
      <a:defRPr b="1" kern="1200">
        <a:solidFill>
          <a:schemeClr val="tx1"/>
        </a:solidFill>
        <a:latin typeface="ITC Avant Garde Std Bk" pitchFamily="34" charset="0"/>
        <a:ea typeface="+mn-ea"/>
        <a:cs typeface="+mn-cs"/>
      </a:defRPr>
    </a:lvl1pPr>
    <a:lvl2pPr marL="457200" algn="l" rtl="0" eaLnBrk="0" fontAlgn="base" hangingPunct="0">
      <a:spcBef>
        <a:spcPct val="0"/>
      </a:spcBef>
      <a:spcAft>
        <a:spcPct val="0"/>
      </a:spcAft>
      <a:defRPr b="1" kern="1200">
        <a:solidFill>
          <a:schemeClr val="tx1"/>
        </a:solidFill>
        <a:latin typeface="ITC Avant Garde Std Bk" pitchFamily="34" charset="0"/>
        <a:ea typeface="+mn-ea"/>
        <a:cs typeface="+mn-cs"/>
      </a:defRPr>
    </a:lvl2pPr>
    <a:lvl3pPr marL="914400" algn="l" rtl="0" eaLnBrk="0" fontAlgn="base" hangingPunct="0">
      <a:spcBef>
        <a:spcPct val="0"/>
      </a:spcBef>
      <a:spcAft>
        <a:spcPct val="0"/>
      </a:spcAft>
      <a:defRPr b="1" kern="1200">
        <a:solidFill>
          <a:schemeClr val="tx1"/>
        </a:solidFill>
        <a:latin typeface="ITC Avant Garde Std Bk" pitchFamily="34" charset="0"/>
        <a:ea typeface="+mn-ea"/>
        <a:cs typeface="+mn-cs"/>
      </a:defRPr>
    </a:lvl3pPr>
    <a:lvl4pPr marL="1371600" algn="l" rtl="0" eaLnBrk="0" fontAlgn="base" hangingPunct="0">
      <a:spcBef>
        <a:spcPct val="0"/>
      </a:spcBef>
      <a:spcAft>
        <a:spcPct val="0"/>
      </a:spcAft>
      <a:defRPr b="1" kern="1200">
        <a:solidFill>
          <a:schemeClr val="tx1"/>
        </a:solidFill>
        <a:latin typeface="ITC Avant Garde Std Bk" pitchFamily="34" charset="0"/>
        <a:ea typeface="+mn-ea"/>
        <a:cs typeface="+mn-cs"/>
      </a:defRPr>
    </a:lvl4pPr>
    <a:lvl5pPr marL="1828800" algn="l" rtl="0" eaLnBrk="0" fontAlgn="base" hangingPunct="0">
      <a:spcBef>
        <a:spcPct val="0"/>
      </a:spcBef>
      <a:spcAft>
        <a:spcPct val="0"/>
      </a:spcAft>
      <a:defRPr b="1" kern="1200">
        <a:solidFill>
          <a:schemeClr val="tx1"/>
        </a:solidFill>
        <a:latin typeface="ITC Avant Garde Std Bk" pitchFamily="34" charset="0"/>
        <a:ea typeface="+mn-ea"/>
        <a:cs typeface="+mn-cs"/>
      </a:defRPr>
    </a:lvl5pPr>
    <a:lvl6pPr marL="2286000" algn="l" defTabSz="914400" rtl="0" eaLnBrk="1" latinLnBrk="0" hangingPunct="1">
      <a:defRPr b="1" kern="1200">
        <a:solidFill>
          <a:schemeClr val="tx1"/>
        </a:solidFill>
        <a:latin typeface="ITC Avant Garde Std Bk" pitchFamily="34" charset="0"/>
        <a:ea typeface="+mn-ea"/>
        <a:cs typeface="+mn-cs"/>
      </a:defRPr>
    </a:lvl6pPr>
    <a:lvl7pPr marL="2743200" algn="l" defTabSz="914400" rtl="0" eaLnBrk="1" latinLnBrk="0" hangingPunct="1">
      <a:defRPr b="1" kern="1200">
        <a:solidFill>
          <a:schemeClr val="tx1"/>
        </a:solidFill>
        <a:latin typeface="ITC Avant Garde Std Bk" pitchFamily="34" charset="0"/>
        <a:ea typeface="+mn-ea"/>
        <a:cs typeface="+mn-cs"/>
      </a:defRPr>
    </a:lvl7pPr>
    <a:lvl8pPr marL="3200400" algn="l" defTabSz="914400" rtl="0" eaLnBrk="1" latinLnBrk="0" hangingPunct="1">
      <a:defRPr b="1" kern="1200">
        <a:solidFill>
          <a:schemeClr val="tx1"/>
        </a:solidFill>
        <a:latin typeface="ITC Avant Garde Std Bk" pitchFamily="34" charset="0"/>
        <a:ea typeface="+mn-ea"/>
        <a:cs typeface="+mn-cs"/>
      </a:defRPr>
    </a:lvl8pPr>
    <a:lvl9pPr marL="3657600" algn="l" defTabSz="914400" rtl="0" eaLnBrk="1" latinLnBrk="0" hangingPunct="1">
      <a:defRPr b="1" kern="1200">
        <a:solidFill>
          <a:schemeClr val="tx1"/>
        </a:solidFill>
        <a:latin typeface="ITC Avant Garde Std B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10">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92B2B"/>
    <a:srgbClr val="79CB18"/>
    <a:srgbClr val="DDDDDD"/>
    <a:srgbClr val="B2B2B2"/>
    <a:srgbClr val="008BBD"/>
    <a:srgbClr val="F9F9F4"/>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33413-686B-4DFF-BB15-851513C5FFC5}" v="68" dt="2024-02-12T17:57:59.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432" autoAdjust="0"/>
  </p:normalViewPr>
  <p:slideViewPr>
    <p:cSldViewPr snapToGrid="0">
      <p:cViewPr varScale="1">
        <p:scale>
          <a:sx n="74" d="100"/>
          <a:sy n="74" d="100"/>
        </p:scale>
        <p:origin x="1714" y="67"/>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08A33413-686B-4DFF-BB15-851513C5FFC5}"/>
    <pc:docChg chg="undo custSel addSld delSld modSld sldOrd delMainMaster">
      <pc:chgData name="Matthew Archer" userId="aad98465-9c59-4159-8df1-a13be7bdef7f" providerId="ADAL" clId="{08A33413-686B-4DFF-BB15-851513C5FFC5}" dt="2024-02-12T17:58:28.289" v="921" actId="6549"/>
      <pc:docMkLst>
        <pc:docMk/>
      </pc:docMkLst>
      <pc:sldChg chg="modSp mod">
        <pc:chgData name="Matthew Archer" userId="aad98465-9c59-4159-8df1-a13be7bdef7f" providerId="ADAL" clId="{08A33413-686B-4DFF-BB15-851513C5FFC5}" dt="2024-01-30T08:55:46.393" v="46" actId="20577"/>
        <pc:sldMkLst>
          <pc:docMk/>
          <pc:sldMk cId="0" sldId="267"/>
        </pc:sldMkLst>
        <pc:spChg chg="mod">
          <ac:chgData name="Matthew Archer" userId="aad98465-9c59-4159-8df1-a13be7bdef7f" providerId="ADAL" clId="{08A33413-686B-4DFF-BB15-851513C5FFC5}" dt="2024-01-30T08:55:10.047" v="40" actId="21"/>
          <ac:spMkLst>
            <pc:docMk/>
            <pc:sldMk cId="0" sldId="267"/>
            <ac:spMk id="7170" creationId="{61245FAA-CF62-E452-3E08-92A61615DECF}"/>
          </ac:spMkLst>
        </pc:spChg>
        <pc:spChg chg="mod">
          <ac:chgData name="Matthew Archer" userId="aad98465-9c59-4159-8df1-a13be7bdef7f" providerId="ADAL" clId="{08A33413-686B-4DFF-BB15-851513C5FFC5}" dt="2024-01-30T08:55:46.393" v="46" actId="20577"/>
          <ac:spMkLst>
            <pc:docMk/>
            <pc:sldMk cId="0" sldId="267"/>
            <ac:spMk id="7171" creationId="{6E1EB829-2DE0-E38E-EE99-3318813066F8}"/>
          </ac:spMkLst>
        </pc:spChg>
      </pc:sldChg>
      <pc:sldChg chg="del">
        <pc:chgData name="Matthew Archer" userId="aad98465-9c59-4159-8df1-a13be7bdef7f" providerId="ADAL" clId="{08A33413-686B-4DFF-BB15-851513C5FFC5}" dt="2024-01-30T08:51:19.949" v="0" actId="47"/>
        <pc:sldMkLst>
          <pc:docMk/>
          <pc:sldMk cId="0" sldId="813"/>
        </pc:sldMkLst>
      </pc:sldChg>
      <pc:sldChg chg="addSp delSp modSp add mod ord modNotesTx">
        <pc:chgData name="Matthew Archer" userId="aad98465-9c59-4159-8df1-a13be7bdef7f" providerId="ADAL" clId="{08A33413-686B-4DFF-BB15-851513C5FFC5}" dt="2024-02-12T17:43:40.121" v="646" actId="1036"/>
        <pc:sldMkLst>
          <pc:docMk/>
          <pc:sldMk cId="2130638536" sldId="817"/>
        </pc:sldMkLst>
        <pc:spChg chg="del">
          <ac:chgData name="Matthew Archer" userId="aad98465-9c59-4159-8df1-a13be7bdef7f" providerId="ADAL" clId="{08A33413-686B-4DFF-BB15-851513C5FFC5}" dt="2024-02-12T16:06:13.707" v="56" actId="478"/>
          <ac:spMkLst>
            <pc:docMk/>
            <pc:sldMk cId="2130638536" sldId="817"/>
            <ac:spMk id="24578" creationId="{269E2DC5-956E-990B-074D-3F53FB150E50}"/>
          </ac:spMkLst>
        </pc:spChg>
        <pc:picChg chg="add mod modCrop">
          <ac:chgData name="Matthew Archer" userId="aad98465-9c59-4159-8df1-a13be7bdef7f" providerId="ADAL" clId="{08A33413-686B-4DFF-BB15-851513C5FFC5}" dt="2024-02-12T17:43:40.121" v="646" actId="1036"/>
          <ac:picMkLst>
            <pc:docMk/>
            <pc:sldMk cId="2130638536" sldId="817"/>
            <ac:picMk id="2" creationId="{FA63B11D-FC59-3785-753A-117EBE81B2FD}"/>
          </ac:picMkLst>
        </pc:picChg>
        <pc:picChg chg="add mod">
          <ac:chgData name="Matthew Archer" userId="aad98465-9c59-4159-8df1-a13be7bdef7f" providerId="ADAL" clId="{08A33413-686B-4DFF-BB15-851513C5FFC5}" dt="2024-02-12T17:43:07.933" v="640" actId="1036"/>
          <ac:picMkLst>
            <pc:docMk/>
            <pc:sldMk cId="2130638536" sldId="817"/>
            <ac:picMk id="3" creationId="{82776515-6423-2648-960F-128283AC5440}"/>
          </ac:picMkLst>
        </pc:picChg>
        <pc:picChg chg="del">
          <ac:chgData name="Matthew Archer" userId="aad98465-9c59-4159-8df1-a13be7bdef7f" providerId="ADAL" clId="{08A33413-686B-4DFF-BB15-851513C5FFC5}" dt="2024-02-12T16:06:06.734" v="55" actId="478"/>
          <ac:picMkLst>
            <pc:docMk/>
            <pc:sldMk cId="2130638536" sldId="817"/>
            <ac:picMk id="24579" creationId="{675BB7D7-14F4-137B-B98C-7D1695A4BBA5}"/>
          </ac:picMkLst>
        </pc:picChg>
        <pc:picChg chg="del">
          <ac:chgData name="Matthew Archer" userId="aad98465-9c59-4159-8df1-a13be7bdef7f" providerId="ADAL" clId="{08A33413-686B-4DFF-BB15-851513C5FFC5}" dt="2024-02-12T16:06:05.232" v="54" actId="478"/>
          <ac:picMkLst>
            <pc:docMk/>
            <pc:sldMk cId="2130638536" sldId="817"/>
            <ac:picMk id="24580" creationId="{6FEFACBD-5E8A-7825-ED56-1200AFAB195D}"/>
          </ac:picMkLst>
        </pc:picChg>
      </pc:sldChg>
      <pc:sldChg chg="addSp delSp modSp add del mod modNotesTx">
        <pc:chgData name="Matthew Archer" userId="aad98465-9c59-4159-8df1-a13be7bdef7f" providerId="ADAL" clId="{08A33413-686B-4DFF-BB15-851513C5FFC5}" dt="2024-02-12T17:54:49.825" v="916" actId="2696"/>
        <pc:sldMkLst>
          <pc:docMk/>
          <pc:sldMk cId="3796009377" sldId="818"/>
        </pc:sldMkLst>
        <pc:spChg chg="add mod">
          <ac:chgData name="Matthew Archer" userId="aad98465-9c59-4159-8df1-a13be7bdef7f" providerId="ADAL" clId="{08A33413-686B-4DFF-BB15-851513C5FFC5}" dt="2024-02-12T17:31:53.084" v="226" actId="207"/>
          <ac:spMkLst>
            <pc:docMk/>
            <pc:sldMk cId="3796009377" sldId="818"/>
            <ac:spMk id="5" creationId="{85621173-6FA5-56F2-D20C-20B0B112923F}"/>
          </ac:spMkLst>
        </pc:spChg>
        <pc:spChg chg="mod">
          <ac:chgData name="Matthew Archer" userId="aad98465-9c59-4159-8df1-a13be7bdef7f" providerId="ADAL" clId="{08A33413-686B-4DFF-BB15-851513C5FFC5}" dt="2024-02-12T17:41:23.046" v="603" actId="20577"/>
          <ac:spMkLst>
            <pc:docMk/>
            <pc:sldMk cId="3796009377" sldId="818"/>
            <ac:spMk id="34818" creationId="{192247F7-0E39-66F2-2E77-639ECC15D214}"/>
          </ac:spMkLst>
        </pc:spChg>
        <pc:picChg chg="add del">
          <ac:chgData name="Matthew Archer" userId="aad98465-9c59-4159-8df1-a13be7bdef7f" providerId="ADAL" clId="{08A33413-686B-4DFF-BB15-851513C5FFC5}" dt="2024-02-12T17:31:16.556" v="220" actId="478"/>
          <ac:picMkLst>
            <pc:docMk/>
            <pc:sldMk cId="3796009377" sldId="818"/>
            <ac:picMk id="2" creationId="{98430EB7-ED72-0CAC-9E5A-95C5893B2035}"/>
          </ac:picMkLst>
        </pc:picChg>
        <pc:picChg chg="add del">
          <ac:chgData name="Matthew Archer" userId="aad98465-9c59-4159-8df1-a13be7bdef7f" providerId="ADAL" clId="{08A33413-686B-4DFF-BB15-851513C5FFC5}" dt="2024-02-12T17:31:15.331" v="219" actId="478"/>
          <ac:picMkLst>
            <pc:docMk/>
            <pc:sldMk cId="3796009377" sldId="818"/>
            <ac:picMk id="3" creationId="{6A16A89B-F79A-499D-50A3-A538A5FA6573}"/>
          </ac:picMkLst>
        </pc:picChg>
        <pc:picChg chg="add del mod">
          <ac:chgData name="Matthew Archer" userId="aad98465-9c59-4159-8df1-a13be7bdef7f" providerId="ADAL" clId="{08A33413-686B-4DFF-BB15-851513C5FFC5}" dt="2024-02-12T17:46:51.816" v="649" actId="478"/>
          <ac:picMkLst>
            <pc:docMk/>
            <pc:sldMk cId="3796009377" sldId="818"/>
            <ac:picMk id="4" creationId="{77D9E668-F366-190B-371D-AB5684ABAA11}"/>
          </ac:picMkLst>
        </pc:picChg>
        <pc:picChg chg="add mod">
          <ac:chgData name="Matthew Archer" userId="aad98465-9c59-4159-8df1-a13be7bdef7f" providerId="ADAL" clId="{08A33413-686B-4DFF-BB15-851513C5FFC5}" dt="2024-02-12T17:47:07.264" v="652" actId="1076"/>
          <ac:picMkLst>
            <pc:docMk/>
            <pc:sldMk cId="3796009377" sldId="818"/>
            <ac:picMk id="7" creationId="{F0C3B6C8-AC8A-4F5B-2940-682A64C9C2C5}"/>
          </ac:picMkLst>
        </pc:picChg>
        <pc:picChg chg="del">
          <ac:chgData name="Matthew Archer" userId="aad98465-9c59-4159-8df1-a13be7bdef7f" providerId="ADAL" clId="{08A33413-686B-4DFF-BB15-851513C5FFC5}" dt="2024-02-12T17:31:20.011" v="221" actId="478"/>
          <ac:picMkLst>
            <pc:docMk/>
            <pc:sldMk cId="3796009377" sldId="818"/>
            <ac:picMk id="34819" creationId="{00ECD800-F5A9-46EB-5EAB-CA215C58C4D0}"/>
          </ac:picMkLst>
        </pc:picChg>
      </pc:sldChg>
      <pc:sldChg chg="delSp modSp add mod ord">
        <pc:chgData name="Matthew Archer" userId="aad98465-9c59-4159-8df1-a13be7bdef7f" providerId="ADAL" clId="{08A33413-686B-4DFF-BB15-851513C5FFC5}" dt="2024-02-12T17:33:17.460" v="238"/>
        <pc:sldMkLst>
          <pc:docMk/>
          <pc:sldMk cId="2633286519" sldId="819"/>
        </pc:sldMkLst>
        <pc:spChg chg="del">
          <ac:chgData name="Matthew Archer" userId="aad98465-9c59-4159-8df1-a13be7bdef7f" providerId="ADAL" clId="{08A33413-686B-4DFF-BB15-851513C5FFC5}" dt="2024-02-12T17:33:04.263" v="236" actId="478"/>
          <ac:spMkLst>
            <pc:docMk/>
            <pc:sldMk cId="2633286519" sldId="819"/>
            <ac:spMk id="34818" creationId="{192247F7-0E39-66F2-2E77-639ECC15D214}"/>
          </ac:spMkLst>
        </pc:spChg>
        <pc:picChg chg="del">
          <ac:chgData name="Matthew Archer" userId="aad98465-9c59-4159-8df1-a13be7bdef7f" providerId="ADAL" clId="{08A33413-686B-4DFF-BB15-851513C5FFC5}" dt="2024-02-12T17:32:33.409" v="230" actId="478"/>
          <ac:picMkLst>
            <pc:docMk/>
            <pc:sldMk cId="2633286519" sldId="819"/>
            <ac:picMk id="2" creationId="{98430EB7-ED72-0CAC-9E5A-95C5893B2035}"/>
          </ac:picMkLst>
        </pc:picChg>
        <pc:picChg chg="mod">
          <ac:chgData name="Matthew Archer" userId="aad98465-9c59-4159-8df1-a13be7bdef7f" providerId="ADAL" clId="{08A33413-686B-4DFF-BB15-851513C5FFC5}" dt="2024-02-12T17:33:01.612" v="235" actId="1076"/>
          <ac:picMkLst>
            <pc:docMk/>
            <pc:sldMk cId="2633286519" sldId="819"/>
            <ac:picMk id="3" creationId="{6A16A89B-F79A-499D-50A3-A538A5FA6573}"/>
          </ac:picMkLst>
        </pc:picChg>
        <pc:picChg chg="del">
          <ac:chgData name="Matthew Archer" userId="aad98465-9c59-4159-8df1-a13be7bdef7f" providerId="ADAL" clId="{08A33413-686B-4DFF-BB15-851513C5FFC5}" dt="2024-02-12T17:32:25.344" v="228" actId="478"/>
          <ac:picMkLst>
            <pc:docMk/>
            <pc:sldMk cId="2633286519" sldId="819"/>
            <ac:picMk id="4" creationId="{77D9E668-F366-190B-371D-AB5684ABAA11}"/>
          </ac:picMkLst>
        </pc:picChg>
        <pc:picChg chg="del">
          <ac:chgData name="Matthew Archer" userId="aad98465-9c59-4159-8df1-a13be7bdef7f" providerId="ADAL" clId="{08A33413-686B-4DFF-BB15-851513C5FFC5}" dt="2024-02-12T17:32:47.040" v="232" actId="478"/>
          <ac:picMkLst>
            <pc:docMk/>
            <pc:sldMk cId="2633286519" sldId="819"/>
            <ac:picMk id="34819" creationId="{00ECD800-F5A9-46EB-5EAB-CA215C58C4D0}"/>
          </ac:picMkLst>
        </pc:picChg>
      </pc:sldChg>
      <pc:sldChg chg="addSp delSp modSp add mod modNotesTx">
        <pc:chgData name="Matthew Archer" userId="aad98465-9c59-4159-8df1-a13be7bdef7f" providerId="ADAL" clId="{08A33413-686B-4DFF-BB15-851513C5FFC5}" dt="2024-02-12T17:58:28.289" v="921" actId="6549"/>
        <pc:sldMkLst>
          <pc:docMk/>
          <pc:sldMk cId="2576808099" sldId="820"/>
        </pc:sldMkLst>
        <pc:spChg chg="mod">
          <ac:chgData name="Matthew Archer" userId="aad98465-9c59-4159-8df1-a13be7bdef7f" providerId="ADAL" clId="{08A33413-686B-4DFF-BB15-851513C5FFC5}" dt="2024-02-12T17:54:39.072" v="915" actId="313"/>
          <ac:spMkLst>
            <pc:docMk/>
            <pc:sldMk cId="2576808099" sldId="820"/>
            <ac:spMk id="34818" creationId="{192247F7-0E39-66F2-2E77-639ECC15D214}"/>
          </ac:spMkLst>
        </pc:spChg>
        <pc:picChg chg="add mod">
          <ac:chgData name="Matthew Archer" userId="aad98465-9c59-4159-8df1-a13be7bdef7f" providerId="ADAL" clId="{08A33413-686B-4DFF-BB15-851513C5FFC5}" dt="2024-02-12T17:57:59.844" v="920"/>
          <ac:picMkLst>
            <pc:docMk/>
            <pc:sldMk cId="2576808099" sldId="820"/>
            <ac:picMk id="3" creationId="{76CE6B07-0980-BBE0-C5BD-5B938C64269E}"/>
          </ac:picMkLst>
        </pc:picChg>
        <pc:picChg chg="del">
          <ac:chgData name="Matthew Archer" userId="aad98465-9c59-4159-8df1-a13be7bdef7f" providerId="ADAL" clId="{08A33413-686B-4DFF-BB15-851513C5FFC5}" dt="2024-02-12T17:57:33.112" v="919" actId="478"/>
          <ac:picMkLst>
            <pc:docMk/>
            <pc:sldMk cId="2576808099" sldId="820"/>
            <ac:picMk id="4" creationId="{77D9E668-F366-190B-371D-AB5684ABAA11}"/>
          </ac:picMkLst>
        </pc:picChg>
        <pc:picChg chg="del">
          <ac:chgData name="Matthew Archer" userId="aad98465-9c59-4159-8df1-a13be7bdef7f" providerId="ADAL" clId="{08A33413-686B-4DFF-BB15-851513C5FFC5}" dt="2024-02-12T17:48:39.293" v="653" actId="478"/>
          <ac:picMkLst>
            <pc:docMk/>
            <pc:sldMk cId="2576808099" sldId="820"/>
            <ac:picMk id="7" creationId="{F0C3B6C8-AC8A-4F5B-2940-682A64C9C2C5}"/>
          </ac:picMkLst>
        </pc:picChg>
      </pc:sldChg>
      <pc:sldMasterChg chg="del delSldLayout">
        <pc:chgData name="Matthew Archer" userId="aad98465-9c59-4159-8df1-a13be7bdef7f" providerId="ADAL" clId="{08A33413-686B-4DFF-BB15-851513C5FFC5}" dt="2024-01-30T08:51:19.949" v="0" actId="47"/>
        <pc:sldMasterMkLst>
          <pc:docMk/>
          <pc:sldMasterMk cId="0" sldId="2147483660"/>
        </pc:sldMasterMkLst>
        <pc:sldLayoutChg chg="del">
          <pc:chgData name="Matthew Archer" userId="aad98465-9c59-4159-8df1-a13be7bdef7f" providerId="ADAL" clId="{08A33413-686B-4DFF-BB15-851513C5FFC5}" dt="2024-01-30T08:51:19.949" v="0" actId="47"/>
          <pc:sldLayoutMkLst>
            <pc:docMk/>
            <pc:sldMasterMk cId="0" sldId="2147483660"/>
            <pc:sldLayoutMk cId="1641075223" sldId="2147483672"/>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1028783850" sldId="2147483673"/>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3926817369" sldId="2147483674"/>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2755862747" sldId="2147483675"/>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3598526410" sldId="2147483676"/>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2346078314" sldId="2147483677"/>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1581585131" sldId="2147483678"/>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2085885247" sldId="2147483679"/>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3372499102" sldId="2147483680"/>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870320306" sldId="2147483681"/>
          </pc:sldLayoutMkLst>
        </pc:sldLayoutChg>
        <pc:sldLayoutChg chg="del">
          <pc:chgData name="Matthew Archer" userId="aad98465-9c59-4159-8df1-a13be7bdef7f" providerId="ADAL" clId="{08A33413-686B-4DFF-BB15-851513C5FFC5}" dt="2024-01-30T08:51:19.949" v="0" actId="47"/>
          <pc:sldLayoutMkLst>
            <pc:docMk/>
            <pc:sldMasterMk cId="0" sldId="2147483660"/>
            <pc:sldLayoutMk cId="594880714" sldId="214748368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0130" name="Rectangle 2">
            <a:extLst>
              <a:ext uri="{FF2B5EF4-FFF2-40B4-BE49-F238E27FC236}">
                <a16:creationId xmlns:a16="http://schemas.microsoft.com/office/drawing/2014/main" id="{869BA304-1300-0CBF-C771-1B9176CF7447}"/>
              </a:ext>
            </a:extLst>
          </p:cNvPr>
          <p:cNvSpPr>
            <a:spLocks noGrp="1" noChangeArrowheads="1"/>
          </p:cNvSpPr>
          <p:nvPr>
            <p:ph type="hdr" sz="quarter"/>
          </p:nvPr>
        </p:nvSpPr>
        <p:spPr bwMode="auto">
          <a:xfrm>
            <a:off x="0"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1200131" name="Rectangle 3">
            <a:extLst>
              <a:ext uri="{FF2B5EF4-FFF2-40B4-BE49-F238E27FC236}">
                <a16:creationId xmlns:a16="http://schemas.microsoft.com/office/drawing/2014/main" id="{BA37BCF9-3729-3120-D4E5-0686D7D71C4E}"/>
              </a:ext>
            </a:extLst>
          </p:cNvPr>
          <p:cNvSpPr>
            <a:spLocks noGrp="1" noChangeArrowheads="1"/>
          </p:cNvSpPr>
          <p:nvPr>
            <p:ph type="dt" sz="quarter" idx="1"/>
          </p:nvPr>
        </p:nvSpPr>
        <p:spPr bwMode="auto">
          <a:xfrm>
            <a:off x="3849688"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ltLang="en-US"/>
          </a:p>
        </p:txBody>
      </p:sp>
      <p:sp>
        <p:nvSpPr>
          <p:cNvPr id="1200132" name="Rectangle 4">
            <a:extLst>
              <a:ext uri="{FF2B5EF4-FFF2-40B4-BE49-F238E27FC236}">
                <a16:creationId xmlns:a16="http://schemas.microsoft.com/office/drawing/2014/main" id="{DEBEDA02-BAE5-5C18-B17B-E206384B69A7}"/>
              </a:ext>
            </a:extLst>
          </p:cNvPr>
          <p:cNvSpPr>
            <a:spLocks noGrp="1" noChangeArrowheads="1"/>
          </p:cNvSpPr>
          <p:nvPr>
            <p:ph type="ftr" sz="quarter" idx="2"/>
          </p:nvPr>
        </p:nvSpPr>
        <p:spPr bwMode="auto">
          <a:xfrm>
            <a:off x="0"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1200133" name="Rectangle 5">
            <a:extLst>
              <a:ext uri="{FF2B5EF4-FFF2-40B4-BE49-F238E27FC236}">
                <a16:creationId xmlns:a16="http://schemas.microsoft.com/office/drawing/2014/main" id="{83ABBD8B-74F2-3071-2035-E7886A258E39}"/>
              </a:ext>
            </a:extLst>
          </p:cNvPr>
          <p:cNvSpPr>
            <a:spLocks noGrp="1" noChangeArrowheads="1"/>
          </p:cNvSpPr>
          <p:nvPr>
            <p:ph type="sldNum" sz="quarter" idx="3"/>
          </p:nvPr>
        </p:nvSpPr>
        <p:spPr bwMode="auto">
          <a:xfrm>
            <a:off x="3849688"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b="0" smtClean="0">
                <a:latin typeface="Arial" panose="020B0604020202020204" pitchFamily="34" charset="0"/>
              </a:defRPr>
            </a:lvl1pPr>
          </a:lstStyle>
          <a:p>
            <a:pPr>
              <a:defRPr/>
            </a:pPr>
            <a:fld id="{8D482021-7CBD-45ED-B472-DE551415F35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FBF1DDC8-2CA7-ACA6-61E9-6DEDB938C2E9}"/>
              </a:ext>
            </a:extLst>
          </p:cNvPr>
          <p:cNvSpPr>
            <a:spLocks noGrp="1" noChangeArrowheads="1"/>
          </p:cNvSpPr>
          <p:nvPr>
            <p:ph type="hdr" sz="quarter"/>
          </p:nvPr>
        </p:nvSpPr>
        <p:spPr bwMode="auto">
          <a:xfrm>
            <a:off x="0"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69635" name="Rectangle 3">
            <a:extLst>
              <a:ext uri="{FF2B5EF4-FFF2-40B4-BE49-F238E27FC236}">
                <a16:creationId xmlns:a16="http://schemas.microsoft.com/office/drawing/2014/main" id="{0CB5D294-6A4F-8883-1593-A014BA6AF573}"/>
              </a:ext>
            </a:extLst>
          </p:cNvPr>
          <p:cNvSpPr>
            <a:spLocks noGrp="1" noChangeArrowheads="1"/>
          </p:cNvSpPr>
          <p:nvPr>
            <p:ph type="dt" idx="1"/>
          </p:nvPr>
        </p:nvSpPr>
        <p:spPr bwMode="auto">
          <a:xfrm>
            <a:off x="3849688"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ltLang="en-US"/>
          </a:p>
        </p:txBody>
      </p:sp>
      <p:sp>
        <p:nvSpPr>
          <p:cNvPr id="3076" name="Rectangle 4">
            <a:extLst>
              <a:ext uri="{FF2B5EF4-FFF2-40B4-BE49-F238E27FC236}">
                <a16:creationId xmlns:a16="http://schemas.microsoft.com/office/drawing/2014/main" id="{286C0B50-FA62-CD13-9B0D-86876F3B91F8}"/>
              </a:ext>
            </a:extLst>
          </p:cNvPr>
          <p:cNvSpPr>
            <a:spLocks noGrp="1" noRot="1" noChangeAspect="1" noChangeArrowheads="1" noTextEdit="1"/>
          </p:cNvSpPr>
          <p:nvPr>
            <p:ph type="sldImg" idx="2"/>
          </p:nvPr>
        </p:nvSpPr>
        <p:spPr bwMode="auto">
          <a:xfrm>
            <a:off x="931863" y="741363"/>
            <a:ext cx="4935537" cy="37020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9637" name="Rectangle 5">
            <a:extLst>
              <a:ext uri="{FF2B5EF4-FFF2-40B4-BE49-F238E27FC236}">
                <a16:creationId xmlns:a16="http://schemas.microsoft.com/office/drawing/2014/main" id="{F31AB210-AF3B-ED25-0D1A-212B5FF025E2}"/>
              </a:ext>
            </a:extLst>
          </p:cNvPr>
          <p:cNvSpPr>
            <a:spLocks noGrp="1" noChangeArrowheads="1"/>
          </p:cNvSpPr>
          <p:nvPr>
            <p:ph type="body" sz="quarter" idx="3"/>
          </p:nvPr>
        </p:nvSpPr>
        <p:spPr bwMode="auto">
          <a:xfrm>
            <a:off x="679450" y="4691063"/>
            <a:ext cx="5438775" cy="4443412"/>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69638" name="Rectangle 6">
            <a:extLst>
              <a:ext uri="{FF2B5EF4-FFF2-40B4-BE49-F238E27FC236}">
                <a16:creationId xmlns:a16="http://schemas.microsoft.com/office/drawing/2014/main" id="{8D89E8F6-0621-B5DC-E668-DB685D5D1E88}"/>
              </a:ext>
            </a:extLst>
          </p:cNvPr>
          <p:cNvSpPr>
            <a:spLocks noGrp="1" noChangeArrowheads="1"/>
          </p:cNvSpPr>
          <p:nvPr>
            <p:ph type="ftr" sz="quarter" idx="4"/>
          </p:nvPr>
        </p:nvSpPr>
        <p:spPr bwMode="auto">
          <a:xfrm>
            <a:off x="0"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69639" name="Rectangle 7">
            <a:extLst>
              <a:ext uri="{FF2B5EF4-FFF2-40B4-BE49-F238E27FC236}">
                <a16:creationId xmlns:a16="http://schemas.microsoft.com/office/drawing/2014/main" id="{4B25D0DA-E1CF-7A35-8DBA-2FAB6A379B9E}"/>
              </a:ext>
            </a:extLst>
          </p:cNvPr>
          <p:cNvSpPr>
            <a:spLocks noGrp="1" noChangeArrowheads="1"/>
          </p:cNvSpPr>
          <p:nvPr>
            <p:ph type="sldNum" sz="quarter" idx="5"/>
          </p:nvPr>
        </p:nvSpPr>
        <p:spPr bwMode="auto">
          <a:xfrm>
            <a:off x="3849688"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b="0" smtClean="0">
                <a:latin typeface="Arial" panose="020B0604020202020204" pitchFamily="34" charset="0"/>
              </a:defRPr>
            </a:lvl1pPr>
          </a:lstStyle>
          <a:p>
            <a:pPr>
              <a:defRPr/>
            </a:pPr>
            <a:fld id="{A592FE90-6C2A-49A6-877C-6E09861542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unfccc.int/essential_background/feeling_the_heat/items/2902.ph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arth.gsfc.nasa.gov/cryo/data/current-state-sea-ice-cover"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nsidc.org/arcticseaicenews/category/daily-image/"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722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0A3B4B73-7587-4A33-BE0D-E59B3AACA6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38390B5-1048-4EB2-A904-6827BF78E958}" type="slidenum">
              <a:rPr lang="en-GB" altLang="en-US"/>
              <a:pPr>
                <a:spcBef>
                  <a:spcPct val="0"/>
                </a:spcBef>
              </a:pPr>
              <a:t>2</a:t>
            </a:fld>
            <a:endParaRPr lang="en-GB" altLang="en-US"/>
          </a:p>
        </p:txBody>
      </p:sp>
      <p:sp>
        <p:nvSpPr>
          <p:cNvPr id="8195" name="Rectangle 2">
            <a:extLst>
              <a:ext uri="{FF2B5EF4-FFF2-40B4-BE49-F238E27FC236}">
                <a16:creationId xmlns:a16="http://schemas.microsoft.com/office/drawing/2014/main" id="{15D884A0-B30A-DBBD-E9AD-F77812884A68}"/>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A1FF2366-312D-87B9-FCF4-55A472A0A86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B069EAA7-2482-AFD8-3F5C-52B4AC54827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959F38E-D9DA-4102-A0BE-B4310EBAC167}" type="slidenum">
              <a:rPr lang="en-GB" altLang="en-US"/>
              <a:pPr>
                <a:spcBef>
                  <a:spcPct val="0"/>
                </a:spcBef>
              </a:pPr>
              <a:t>4</a:t>
            </a:fld>
            <a:endParaRPr lang="en-GB" altLang="en-US"/>
          </a:p>
        </p:txBody>
      </p:sp>
      <p:sp>
        <p:nvSpPr>
          <p:cNvPr id="9219" name="Rectangle 2">
            <a:extLst>
              <a:ext uri="{FF2B5EF4-FFF2-40B4-BE49-F238E27FC236}">
                <a16:creationId xmlns:a16="http://schemas.microsoft.com/office/drawing/2014/main" id="{434CE455-B728-E844-FA6B-A3AF924D355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F667EC65-E4FD-A788-B7A0-E6FE1E31B51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Nokia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B138647A-2250-C166-EFD8-A0F96EB120E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75CE72E-CAAB-403F-AA27-CC090E662417}" type="slidenum">
              <a:rPr lang="en-GB" altLang="en-US"/>
              <a:pPr>
                <a:spcBef>
                  <a:spcPct val="0"/>
                </a:spcBef>
              </a:pPr>
              <a:t>5</a:t>
            </a:fld>
            <a:endParaRPr lang="en-GB" altLang="en-US"/>
          </a:p>
        </p:txBody>
      </p:sp>
      <p:sp>
        <p:nvSpPr>
          <p:cNvPr id="11267" name="Rectangle 2">
            <a:extLst>
              <a:ext uri="{FF2B5EF4-FFF2-40B4-BE49-F238E27FC236}">
                <a16:creationId xmlns:a16="http://schemas.microsoft.com/office/drawing/2014/main" id="{B7CF1923-D30A-036F-B77C-6F3496AA6737}"/>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624DF38E-8B38-2407-5A02-399D48EC359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Nokia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1E103A07-3817-0C06-AED2-5B36136BD8C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0CF92BB-B256-4DF9-9E41-CB7F6D2CF79F}" type="slidenum">
              <a:rPr lang="en-GB" altLang="en-US"/>
              <a:pPr>
                <a:spcBef>
                  <a:spcPct val="0"/>
                </a:spcBef>
              </a:pPr>
              <a:t>6</a:t>
            </a:fld>
            <a:endParaRPr lang="en-GB" altLang="en-US"/>
          </a:p>
        </p:txBody>
      </p:sp>
      <p:sp>
        <p:nvSpPr>
          <p:cNvPr id="13315" name="Rectangle 2">
            <a:extLst>
              <a:ext uri="{FF2B5EF4-FFF2-40B4-BE49-F238E27FC236}">
                <a16:creationId xmlns:a16="http://schemas.microsoft.com/office/drawing/2014/main" id="{A85DBFA9-8AA8-563C-AFAC-C9867F12250C}"/>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E13F8917-C885-019B-42AC-282AD81B31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Nokia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A931E016-59EE-BC17-AA5E-30DCCBBC4DB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1F1E145-544C-4D6C-9C14-30353B05C44F}" type="slidenum">
              <a:rPr lang="en-GB" altLang="en-US"/>
              <a:pPr>
                <a:spcBef>
                  <a:spcPct val="0"/>
                </a:spcBef>
              </a:pPr>
              <a:t>7</a:t>
            </a:fld>
            <a:endParaRPr lang="en-GB" altLang="en-US"/>
          </a:p>
        </p:txBody>
      </p:sp>
      <p:sp>
        <p:nvSpPr>
          <p:cNvPr id="15363" name="Rectangle 2">
            <a:extLst>
              <a:ext uri="{FF2B5EF4-FFF2-40B4-BE49-F238E27FC236}">
                <a16:creationId xmlns:a16="http://schemas.microsoft.com/office/drawing/2014/main" id="{8B9D507B-57FE-AD68-513A-1E2EA7E0D24F}"/>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20A9D474-D282-44CD-3C35-3B93C9CC32D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Nokia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2A46B61-9A85-D140-757B-D9FAF6BD752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B8A5D62-E573-4528-94E8-0F4EAA8C01EE}" type="slidenum">
              <a:rPr lang="en-GB" altLang="en-US"/>
              <a:pPr>
                <a:spcBef>
                  <a:spcPct val="0"/>
                </a:spcBef>
              </a:pPr>
              <a:t>8</a:t>
            </a:fld>
            <a:endParaRPr lang="en-GB" altLang="en-US"/>
          </a:p>
        </p:txBody>
      </p:sp>
      <p:sp>
        <p:nvSpPr>
          <p:cNvPr id="17411" name="Rectangle 2">
            <a:extLst>
              <a:ext uri="{FF2B5EF4-FFF2-40B4-BE49-F238E27FC236}">
                <a16:creationId xmlns:a16="http://schemas.microsoft.com/office/drawing/2014/main" id="{D82D41F0-D728-0E3C-98DB-FE8C23129899}"/>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8734A939-A347-E274-BDA8-18B66CCB4A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Nokia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C5159EB8-2C26-DF66-90A4-70D35DAB366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260469C-243F-42CE-BA7B-0212C5639EE6}" type="slidenum">
              <a:rPr lang="en-GB" altLang="en-US"/>
              <a:pPr>
                <a:spcBef>
                  <a:spcPct val="0"/>
                </a:spcBef>
              </a:pPr>
              <a:t>9</a:t>
            </a:fld>
            <a:endParaRPr lang="en-GB" altLang="en-US"/>
          </a:p>
        </p:txBody>
      </p:sp>
      <p:sp>
        <p:nvSpPr>
          <p:cNvPr id="19459" name="Rectangle 2">
            <a:extLst>
              <a:ext uri="{FF2B5EF4-FFF2-40B4-BE49-F238E27FC236}">
                <a16:creationId xmlns:a16="http://schemas.microsoft.com/office/drawing/2014/main" id="{4E9A967B-F80B-BE18-E81C-3CB548D81FFC}"/>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61913DC0-FD73-790B-C188-B7A38F6272D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NASA</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b="1">
                <a:latin typeface="Arial" panose="020B0604020202020204" pitchFamily="34" charset="0"/>
              </a:rPr>
              <a:t>The greenhouse effect</a:t>
            </a:r>
          </a:p>
          <a:p>
            <a:pPr eaLnBrk="1" hangingPunct="1"/>
            <a:r>
              <a:rPr lang="en-GB" altLang="en-US">
                <a:latin typeface="Arial" panose="020B0604020202020204" pitchFamily="34" charset="0"/>
              </a:rPr>
              <a:t>The earth is surrounded by a layer of gases which act like the glass walls of a greenhouse: they let the sun’s rays enter, but stop much of the heat from leaving. This is a natural process, and it is this layer of ‘greenhouse gases’ (mainly carbon dioxide and water vapour) that keeps the planet warm enough for people and animals to live.</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However, as humans emit more greenhouse gases into the atmosphere, the greenhouse effect becomes stronger. More heat is trapped, and the earth's climate begins to change unnaturally.</a:t>
            </a:r>
          </a:p>
          <a:p>
            <a:pPr eaLnBrk="1" hangingPunct="1"/>
            <a:r>
              <a:rPr lang="en-GB" altLang="en-US">
                <a:latin typeface="Arial" panose="020B0604020202020204" pitchFamily="34" charset="0"/>
              </a:rPr>
              <a:t>Since the industrial revolution, which began in the 18th century, the amount of carbon dioxide (CO2) in the atmosphere has increased by 35 per cent. In fact, the concentration of CO2 is now higher than at any point in the past 650,000 years.</a:t>
            </a:r>
            <a:br>
              <a:rPr lang="en-GB" altLang="en-US">
                <a:latin typeface="Arial" panose="020B0604020202020204" pitchFamily="34" charset="0"/>
              </a:rPr>
            </a:br>
            <a:endParaRPr lang="en-GB" altLang="en-US">
              <a:latin typeface="Arial" panose="020B0604020202020204" pitchFamily="34" charset="0"/>
            </a:endParaRPr>
          </a:p>
          <a:p>
            <a:pPr eaLnBrk="1" hangingPunct="1"/>
            <a:r>
              <a:rPr lang="en-GB" altLang="en-US">
                <a:latin typeface="Arial" panose="020B0604020202020204" pitchFamily="34" charset="0"/>
                <a:hlinkClick r:id="rId3" tooltip="link leaves site"/>
              </a:rPr>
              <a:t>United Nations Framework Convention on Climate Change - climate change science (opens new window)</a:t>
            </a:r>
            <a:r>
              <a:rPr lang="en-GB" altLang="en-US">
                <a:latin typeface="Arial" panose="020B0604020202020204" pitchFamily="34" charset="0"/>
              </a:rPr>
              <a:t> </a:t>
            </a:r>
          </a:p>
          <a:p>
            <a:pPr eaLnBrk="1" hangingPunct="1"/>
            <a:r>
              <a:rPr lang="en-GB" altLang="en-US" b="1">
                <a:latin typeface="Arial" panose="020B0604020202020204" pitchFamily="34" charset="0"/>
              </a:rPr>
              <a:t>Why greenhouse gases have increased</a:t>
            </a:r>
          </a:p>
          <a:p>
            <a:pPr eaLnBrk="1" hangingPunct="1"/>
            <a:r>
              <a:rPr lang="en-GB" altLang="en-US">
                <a:latin typeface="Arial" panose="020B0604020202020204" pitchFamily="34" charset="0"/>
              </a:rPr>
              <a:t>Human activity has changed the amount of greenhouse gases in the atmosphere in three important ways:</a:t>
            </a:r>
          </a:p>
          <a:p>
            <a:pPr eaLnBrk="1" hangingPunct="1"/>
            <a:r>
              <a:rPr lang="en-GB" altLang="en-US">
                <a:latin typeface="Arial" panose="020B0604020202020204" pitchFamily="34" charset="0"/>
              </a:rPr>
              <a:t>Forests have been cut down. Trees absorb carbon dioxide so, with fewer trees, more carbon dioxide builds up in the atmosphere. Also, the agriculture and industry that replaces the forests can often be a source of emissions. The Intergovernmental Panel on Climate Change (IPCC) estimates that deforestation produces 5.9 billion tonnes of CO2 per year or 18 per cent of global CO2. </a:t>
            </a:r>
          </a:p>
          <a:p>
            <a:pPr eaLnBrk="1" hangingPunct="1"/>
            <a:r>
              <a:rPr lang="en-GB" altLang="en-US">
                <a:latin typeface="Arial" panose="020B0604020202020204" pitchFamily="34" charset="0"/>
              </a:rPr>
              <a:t>Burning fossil fuels like coal, oil and gas releases greenhouse gases. In 2005, burning fossil fuels emitted about 27 billion tonnes of carbon dioxide. </a:t>
            </a:r>
          </a:p>
          <a:p>
            <a:pPr eaLnBrk="1" hangingPunct="1"/>
            <a:r>
              <a:rPr lang="en-GB" altLang="en-US">
                <a:latin typeface="Arial" panose="020B0604020202020204" pitchFamily="34" charset="0"/>
              </a:rPr>
              <a:t>The world’s population is growing. This is leading to an increased demand for food, livestock and energy, which is in turn leading to increased emissions.</a:t>
            </a:r>
            <a:br>
              <a:rPr lang="en-GB" altLang="en-US">
                <a:latin typeface="Arial" panose="020B0604020202020204" pitchFamily="34" charset="0"/>
              </a:rPr>
            </a:br>
            <a:endParaRPr lang="en-GB" altLang="en-US">
              <a:latin typeface="Arial" panose="020B0604020202020204" pitchFamily="34" charset="0"/>
            </a:endParaRPr>
          </a:p>
          <a:p>
            <a:pPr eaLnBrk="1" hangingPunct="1"/>
            <a:r>
              <a:rPr lang="en-GB" altLang="en-US" b="1">
                <a:latin typeface="Arial" panose="020B0604020202020204" pitchFamily="34" charset="0"/>
              </a:rPr>
              <a:t>The main contributors to climate change in the UK</a:t>
            </a:r>
          </a:p>
          <a:p>
            <a:pPr eaLnBrk="1" hangingPunct="1"/>
            <a:r>
              <a:rPr lang="en-GB" altLang="en-US">
                <a:latin typeface="Arial" panose="020B0604020202020204" pitchFamily="34" charset="0"/>
              </a:rPr>
              <a:t>In the UK, around:</a:t>
            </a:r>
          </a:p>
          <a:p>
            <a:pPr eaLnBrk="1" hangingPunct="1">
              <a:buFontTx/>
              <a:buChar char="•"/>
            </a:pPr>
            <a:r>
              <a:rPr lang="en-GB" altLang="en-US">
                <a:latin typeface="Arial" panose="020B0604020202020204" pitchFamily="34" charset="0"/>
              </a:rPr>
              <a:t>4 per cent of emissions come from industrial processes </a:t>
            </a:r>
          </a:p>
          <a:p>
            <a:pPr eaLnBrk="1" hangingPunct="1">
              <a:buFontTx/>
              <a:buChar char="•"/>
            </a:pPr>
            <a:r>
              <a:rPr lang="en-GB" altLang="en-US">
                <a:latin typeface="Arial" panose="020B0604020202020204" pitchFamily="34" charset="0"/>
              </a:rPr>
              <a:t>7 per cent are from agriculture – for example methane emissions from livestock and manure, and nitrous oxide emissions from chemical fertilisers </a:t>
            </a:r>
          </a:p>
          <a:p>
            <a:pPr eaLnBrk="1" hangingPunct="1">
              <a:buFontTx/>
              <a:buChar char="•"/>
            </a:pPr>
            <a:r>
              <a:rPr lang="en-GB" altLang="en-US">
                <a:latin typeface="Arial" panose="020B0604020202020204" pitchFamily="34" charset="0"/>
              </a:rPr>
              <a:t>21 per cent are from transport  </a:t>
            </a:r>
          </a:p>
          <a:p>
            <a:pPr eaLnBrk="1" hangingPunct="1">
              <a:buFontTx/>
              <a:buChar char="•"/>
            </a:pPr>
            <a:r>
              <a:rPr lang="en-GB" altLang="en-US">
                <a:latin typeface="Arial" panose="020B0604020202020204" pitchFamily="34" charset="0"/>
              </a:rPr>
              <a:t>65 per cent come from the consumption of fuel to generate energy (excluding transport)</a:t>
            </a:r>
          </a:p>
          <a:p>
            <a:pPr eaLnBrk="1" hangingPunct="1"/>
            <a:r>
              <a:rPr lang="en-GB" altLang="en-US">
                <a:latin typeface="Arial" panose="020B0604020202020204" pitchFamily="34" charset="0"/>
              </a:rPr>
              <a:t>About 40 per cent of emissions in the UK are the result of decisions taken directly by individuals. The biggest sources of emissions for most people are likely to be:</a:t>
            </a:r>
          </a:p>
          <a:p>
            <a:pPr eaLnBrk="1" hangingPunct="1">
              <a:buFontTx/>
              <a:buChar char="•"/>
            </a:pPr>
            <a:r>
              <a:rPr lang="en-GB" altLang="en-US">
                <a:latin typeface="Arial" panose="020B0604020202020204" pitchFamily="34" charset="0"/>
              </a:rPr>
              <a:t>the energy you use in your home (the main use is heating) </a:t>
            </a:r>
          </a:p>
          <a:p>
            <a:pPr eaLnBrk="1" hangingPunct="1">
              <a:buFontTx/>
              <a:buChar char="•"/>
            </a:pPr>
            <a:r>
              <a:rPr lang="en-GB" altLang="en-US">
                <a:latin typeface="Arial" panose="020B0604020202020204" pitchFamily="34" charset="0"/>
              </a:rPr>
              <a:t>driving </a:t>
            </a:r>
          </a:p>
          <a:p>
            <a:pPr eaLnBrk="1" hangingPunct="1">
              <a:buFontTx/>
              <a:buChar char="•"/>
            </a:pPr>
            <a:r>
              <a:rPr lang="en-GB" altLang="en-US">
                <a:latin typeface="Arial" panose="020B0604020202020204" pitchFamily="34" charset="0"/>
              </a:rPr>
              <a:t>air travel</a:t>
            </a:r>
          </a:p>
          <a:p>
            <a:pPr eaLnBrk="1" hangingPunct="1"/>
            <a:r>
              <a:rPr lang="en-GB" altLang="en-US">
                <a:latin typeface="Arial" panose="020B0604020202020204" pitchFamily="34" charset="0"/>
              </a:rPr>
              <a:t>Other things in people's homes contribute to climate change indirectly. Everything, from furniture to computers, from clothes to carpets, uses energy when it is produced and transported – and this causes emissions to be released.</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http://www.direct.gov.uk/en/Environmentandgreenerliving/Thewiderenvironment/Climatechange/DG_072920</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ADD1DEF6-4A86-BF1F-EEF6-EA328584435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ABDA2C-E8B3-4E31-BEA6-F34F91D43A6C}" type="slidenum">
              <a:rPr lang="en-GB" altLang="en-US"/>
              <a:pPr>
                <a:spcBef>
                  <a:spcPct val="0"/>
                </a:spcBef>
              </a:pPr>
              <a:t>10</a:t>
            </a:fld>
            <a:endParaRPr lang="en-GB" altLang="en-US"/>
          </a:p>
        </p:txBody>
      </p:sp>
      <p:sp>
        <p:nvSpPr>
          <p:cNvPr id="21507" name="Rectangle 2">
            <a:extLst>
              <a:ext uri="{FF2B5EF4-FFF2-40B4-BE49-F238E27FC236}">
                <a16:creationId xmlns:a16="http://schemas.microsoft.com/office/drawing/2014/main" id="{2C536890-CE58-8C2F-98E7-E728EBD760C4}"/>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427A916D-A291-E39E-C078-729F5505127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http://www.flickr.com/photos/dmason/43857005/sizes/o/</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b="1">
              <a:latin typeface="Arial" panose="020B0604020202020204" pitchFamily="34" charset="0"/>
            </a:endParaRPr>
          </a:p>
          <a:p>
            <a:pPr eaLnBrk="1" hangingPunct="1"/>
            <a:r>
              <a:rPr lang="en-GB" altLang="en-US" b="1">
                <a:latin typeface="Arial" panose="020B0604020202020204" pitchFamily="34" charset="0"/>
              </a:rPr>
              <a:t>What is acid rain? </a:t>
            </a:r>
            <a:br>
              <a:rPr lang="en-GB" altLang="en-US" b="1">
                <a:latin typeface="Arial" panose="020B0604020202020204" pitchFamily="34" charset="0"/>
              </a:rPr>
            </a:br>
            <a:r>
              <a:rPr lang="en-GB" altLang="en-US">
                <a:latin typeface="Arial" panose="020B0604020202020204" pitchFamily="34" charset="0"/>
              </a:rPr>
              <a:t>Acid rain is formed when industrial emissions of gases including sulphur dioxide, nitrogen oxides and hydrogen chloride combine with water droplets in the atmosphere. This chemical reaction forms weak sulphuric and nitric acids that cause acid rain.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are the current acidification levels? </a:t>
            </a:r>
            <a:br>
              <a:rPr lang="en-GB" altLang="en-US" b="1">
                <a:latin typeface="Arial" panose="020B0604020202020204" pitchFamily="34" charset="0"/>
              </a:rPr>
            </a:br>
            <a:r>
              <a:rPr lang="en-GB" altLang="en-US">
                <a:latin typeface="Arial" panose="020B0604020202020204" pitchFamily="34" charset="0"/>
              </a:rPr>
              <a:t>Sulphur deposition levels have fallen in recent years (Indicator: Sulphur deposition). Sulphur dioxide emissions decreased by 78% from 1987 to 2004, which led to 82% less dry deposition and 50% less wet deposition. </a:t>
            </a:r>
          </a:p>
          <a:p>
            <a:pPr eaLnBrk="1" hangingPunct="1"/>
            <a:r>
              <a:rPr lang="en-GB" altLang="en-US">
                <a:latin typeface="Arial" panose="020B0604020202020204" pitchFamily="34" charset="0"/>
              </a:rPr>
              <a:t>Sulphur levels have fallen because power stations have invested in technologies that remove sulphur from flue gases and use alternative, less sulphurous fuel sources such as natural gas. Also there are international agreements in place to reduce air pollutant emissions.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How is acid and acid rain deposited? </a:t>
            </a:r>
            <a:br>
              <a:rPr lang="en-GB" altLang="en-US" b="1">
                <a:latin typeface="Arial" panose="020B0604020202020204" pitchFamily="34" charset="0"/>
              </a:rPr>
            </a:br>
            <a:r>
              <a:rPr lang="en-GB" altLang="en-US">
                <a:latin typeface="Arial" panose="020B0604020202020204" pitchFamily="34" charset="0"/>
              </a:rPr>
              <a:t>Acidic pollutants can be deposited in three different ways: </a:t>
            </a:r>
          </a:p>
          <a:p>
            <a:pPr eaLnBrk="1" hangingPunct="1"/>
            <a:r>
              <a:rPr lang="en-GB" altLang="en-US">
                <a:latin typeface="Arial" panose="020B0604020202020204" pitchFamily="34" charset="0"/>
              </a:rPr>
              <a:t>wet deposition - pollutants are deposited in rain and snow (commonly termed "acid rain"). This happens mainly in upland areas where rainfall is highest. </a:t>
            </a:r>
          </a:p>
          <a:p>
            <a:pPr eaLnBrk="1" hangingPunct="1"/>
            <a:r>
              <a:rPr lang="en-GB" altLang="en-US">
                <a:latin typeface="Arial" panose="020B0604020202020204" pitchFamily="34" charset="0"/>
              </a:rPr>
              <a:t>dry deposition – gases and particles are deposited directly onto the land. This is greater than wet deposition in many parts of the UK </a:t>
            </a:r>
          </a:p>
          <a:p>
            <a:pPr eaLnBrk="1" hangingPunct="1"/>
            <a:r>
              <a:rPr lang="en-GB" altLang="en-US">
                <a:latin typeface="Arial" panose="020B0604020202020204" pitchFamily="34" charset="0"/>
              </a:rPr>
              <a:t>cloud deposition – clouds can deposit acidic pollutants over high ground.</a:t>
            </a:r>
          </a:p>
          <a:p>
            <a:pPr eaLnBrk="1" hangingPunct="1"/>
            <a:r>
              <a:rPr lang="en-GB" altLang="en-US">
                <a:latin typeface="Arial" panose="020B0604020202020204" pitchFamily="34" charset="0"/>
              </a:rPr>
              <a:t>Sulphur dioxide and nitrogen oxides are relatively insoluble. This means that they might not combine with water in the air to make acid rain until they have travelled a long way from their source. For example, sulphur dioxide released into the air in the UK can be blown hundreds of miles away before it falls as acid rain on countries such as Canada, Norway, Sweden and Finland.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Where is acid rain and acidification a problem? </a:t>
            </a:r>
            <a:br>
              <a:rPr lang="en-GB" altLang="en-US" b="1">
                <a:latin typeface="Arial" panose="020B0604020202020204" pitchFamily="34" charset="0"/>
              </a:rPr>
            </a:br>
            <a:r>
              <a:rPr lang="en-GB" altLang="en-US">
                <a:latin typeface="Arial" panose="020B0604020202020204" pitchFamily="34" charset="0"/>
              </a:rPr>
              <a:t>In the UK, most sulphur is deposited close to the area of highest man-made emissions - the Midlands. Nitrogen is deposited over a large area because a lot of nitrogen oxides come from traffic. High deposits of both sulphur and nitrogen are found where rainfall is highest, such as northern England and the Welsh hills. </a:t>
            </a:r>
          </a:p>
          <a:p>
            <a:pPr eaLnBrk="1" hangingPunct="1"/>
            <a:r>
              <a:rPr lang="en-GB" altLang="en-US">
                <a:latin typeface="Arial" panose="020B0604020202020204" pitchFamily="34" charset="0"/>
              </a:rPr>
              <a:t>How does acid rain and acidification harm the environment? </a:t>
            </a:r>
            <a:br>
              <a:rPr lang="en-GB" altLang="en-US">
                <a:latin typeface="Arial" panose="020B0604020202020204" pitchFamily="34" charset="0"/>
              </a:rPr>
            </a:br>
            <a:r>
              <a:rPr lang="en-GB" altLang="en-US">
                <a:latin typeface="Arial" panose="020B0604020202020204" pitchFamily="34" charset="0"/>
              </a:rPr>
              <a:t>Different parts of the environment respond differently to acid rain, and some are more easily harmed than others.</a:t>
            </a:r>
            <a:br>
              <a:rPr lang="en-GB" altLang="en-US">
                <a:latin typeface="Arial" panose="020B0604020202020204" pitchFamily="34" charset="0"/>
              </a:rPr>
            </a:br>
            <a:r>
              <a:rPr lang="en-GB" altLang="en-US">
                <a:latin typeface="Arial" panose="020B0604020202020204" pitchFamily="34" charset="0"/>
              </a:rPr>
              <a:t>Acid rain can upset the chemical balance in rivers and lakes, killing fish and other organisms. It can also damage plants, trees and buildings.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Effect on soils </a:t>
            </a:r>
            <a:br>
              <a:rPr lang="en-GB" altLang="en-US" b="1">
                <a:latin typeface="Arial" panose="020B0604020202020204" pitchFamily="34" charset="0"/>
              </a:rPr>
            </a:br>
            <a:r>
              <a:rPr lang="en-GB" altLang="en-US">
                <a:latin typeface="Arial" panose="020B0604020202020204" pitchFamily="34" charset="0"/>
              </a:rPr>
              <a:t>Soils on chalk and limestone are naturally alkaline and neutralise acidic deposits. Naturally acidic soils, like those found in much of Cumbria and Snowdonia, are more sensitive to acidic deposits.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Effect on plants</a:t>
            </a:r>
            <a:r>
              <a:rPr lang="en-GB" altLang="en-US">
                <a:latin typeface="Arial" panose="020B0604020202020204" pitchFamily="34" charset="0"/>
              </a:rPr>
              <a:t> </a:t>
            </a:r>
            <a:br>
              <a:rPr lang="en-GB" altLang="en-US">
                <a:latin typeface="Arial" panose="020B0604020202020204" pitchFamily="34" charset="0"/>
              </a:rPr>
            </a:br>
            <a:r>
              <a:rPr lang="en-GB" altLang="en-US">
                <a:latin typeface="Arial" panose="020B0604020202020204" pitchFamily="34" charset="0"/>
              </a:rPr>
              <a:t>Nitrogen deposits (from nitrogen oxides) can act to fertilise the soil. This can alter the soil’s chemistry, which in turn alters the plants that normally grow on it. Changes in plant communities can then affect the wildlife living on them. At the same time acid rain also releases toxic substances such as aluminium into the soil. Even a limited exposure can be very harmful. </a:t>
            </a:r>
          </a:p>
          <a:p>
            <a:pPr eaLnBrk="1" hangingPunct="1"/>
            <a:r>
              <a:rPr lang="en-GB" altLang="en-US">
                <a:latin typeface="Arial" panose="020B0604020202020204" pitchFamily="34" charset="0"/>
              </a:rPr>
              <a:t>Acid rain can damage plants and trees. Leaves feed plants through photosynthesis (turning sunlight into food). A tree may not produce enough food to remain healthy if its leaves are damaged. A weakened tree is more likely to suffer from disease, insect attacks and cold weather.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Effect on rivers and lakes </a:t>
            </a:r>
            <a:br>
              <a:rPr lang="en-GB" altLang="en-US" b="1">
                <a:latin typeface="Arial" panose="020B0604020202020204" pitchFamily="34" charset="0"/>
              </a:rPr>
            </a:br>
            <a:r>
              <a:rPr lang="en-GB" altLang="en-US">
                <a:latin typeface="Arial" panose="020B0604020202020204" pitchFamily="34" charset="0"/>
              </a:rPr>
              <a:t>Acid rain can acidify the water bodies it falls into. Acidified water releases aluminium from the soil that the lake covers. The released aluminium can be toxic to plants, fish and insects. In Sweden, acid rain has made over 18,000 lakes so acidic that all the fish have died. Acid rain has affected some salmon and trout fisheries in small headwater rivers in Wales. Natterjack toads in the south of England may have been lost due to the their spawning ponds becoming more acidic, and dippers (a river bird) have lost some of their food supply. </a:t>
            </a:r>
            <a:endParaRPr lang="en-US" altLang="en-US">
              <a:latin typeface="Arial" panose="020B0604020202020204" pitchFamily="34" charset="0"/>
            </a:endParaRP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Environment agency - http://www.environment-agency.gov.uk/yourenv/eff/1190084/pollution/acid_rain/?lang=_e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D733A36-D728-4A1C-5E09-E1013CB1A20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27EA981-54AE-4618-AFA7-776366CA9859}" type="slidenum">
              <a:rPr lang="en-GB" altLang="en-US"/>
              <a:pPr>
                <a:spcBef>
                  <a:spcPct val="0"/>
                </a:spcBef>
              </a:pPr>
              <a:t>11</a:t>
            </a:fld>
            <a:endParaRPr lang="en-GB" altLang="en-US"/>
          </a:p>
        </p:txBody>
      </p:sp>
      <p:sp>
        <p:nvSpPr>
          <p:cNvPr id="23555" name="Rectangle 2">
            <a:extLst>
              <a:ext uri="{FF2B5EF4-FFF2-40B4-BE49-F238E27FC236}">
                <a16:creationId xmlns:a16="http://schemas.microsoft.com/office/drawing/2014/main" id="{A3EB9A15-1085-5401-2952-A4E0A901FA89}"/>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F5718A96-025A-65F4-C27B-6F32053B558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http://www.flickr.com/photos/micke-fi/1199423945/sizes/o/</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b="1">
                <a:latin typeface="Arial" panose="020B0604020202020204" pitchFamily="34" charset="0"/>
              </a:rPr>
              <a:t>What is eutrophication?</a:t>
            </a:r>
            <a:r>
              <a:rPr lang="en-GB" altLang="en-US">
                <a:latin typeface="Arial" panose="020B0604020202020204" pitchFamily="34" charset="0"/>
              </a:rPr>
              <a:t> </a:t>
            </a:r>
            <a:br>
              <a:rPr lang="en-GB" altLang="en-US">
                <a:latin typeface="Arial" panose="020B0604020202020204" pitchFamily="34" charset="0"/>
              </a:rPr>
            </a:br>
            <a:r>
              <a:rPr lang="en-GB" altLang="en-US">
                <a:latin typeface="Arial" panose="020B0604020202020204" pitchFamily="34" charset="0"/>
              </a:rPr>
              <a:t>When a body of water has too many nutrients in it, we say that eutrophication has occurred. Higher than natural nutrient levels can cause plant growth, especially the growth of algae. Algae remove oxygen from the water, which makes it difficult for other plants and animals to get enough oxygen to survive.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causes eutrophication? </a:t>
            </a:r>
            <a:br>
              <a:rPr lang="en-GB" altLang="en-US" b="1">
                <a:latin typeface="Arial" panose="020B0604020202020204" pitchFamily="34" charset="0"/>
              </a:rPr>
            </a:br>
            <a:r>
              <a:rPr lang="en-GB" altLang="en-US">
                <a:latin typeface="Arial" panose="020B0604020202020204" pitchFamily="34" charset="0"/>
              </a:rPr>
              <a:t>Eutrophication happens naturally. But we're concerned about the number of rivers, lakes, estuaries, and coastal waters where human activity is causing eutrophication. The main sources of additional nutrients are sewage effluents, nutrients washed out of farm land and nitrogen deposited from the air (e.g. from vehicles exhaust gases and ammonia released by animal manure and urine). </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What are the effects of eutrophication? </a:t>
            </a:r>
            <a:br>
              <a:rPr lang="en-GB" altLang="en-US" b="1">
                <a:latin typeface="Arial" panose="020B0604020202020204" pitchFamily="34" charset="0"/>
              </a:rPr>
            </a:br>
            <a:r>
              <a:rPr lang="en-GB" altLang="en-US">
                <a:latin typeface="Arial" panose="020B0604020202020204" pitchFamily="34" charset="0"/>
              </a:rPr>
              <a:t>When eutrophication leads to an algal growth, several things can happen: </a:t>
            </a:r>
          </a:p>
          <a:p>
            <a:pPr eaLnBrk="1" hangingPunct="1"/>
            <a:r>
              <a:rPr lang="en-GB" altLang="en-US">
                <a:latin typeface="Arial" panose="020B0604020202020204" pitchFamily="34" charset="0"/>
              </a:rPr>
              <a:t>Algae can make water less clear and can block sunlight, stopping plants in the water from growing . </a:t>
            </a:r>
          </a:p>
          <a:p>
            <a:pPr eaLnBrk="1" hangingPunct="1"/>
            <a:r>
              <a:rPr lang="en-GB" altLang="en-US">
                <a:latin typeface="Arial" panose="020B0604020202020204" pitchFamily="34" charset="0"/>
              </a:rPr>
              <a:t>Algae photosynthesise (i.e. use sunlight to make food) during daylight hours. This adds oxygen to the water. But algae also consume oxygen at night, which means that oxygen levels can be very low in the early morning. This can suffocate fish and other creatures. </a:t>
            </a:r>
          </a:p>
          <a:p>
            <a:pPr eaLnBrk="1" hangingPunct="1"/>
            <a:r>
              <a:rPr lang="en-GB" altLang="en-US">
                <a:latin typeface="Arial" panose="020B0604020202020204" pitchFamily="34" charset="0"/>
              </a:rPr>
              <a:t>When algae and other plants rot, the bacteria causing the decay can remove large amounts of oxygen from the water. </a:t>
            </a:r>
          </a:p>
          <a:p>
            <a:pPr eaLnBrk="1" hangingPunct="1"/>
            <a:r>
              <a:rPr lang="en-GB" altLang="en-US">
                <a:latin typeface="Arial" panose="020B0604020202020204" pitchFamily="34" charset="0"/>
              </a:rPr>
              <a:t>High concentrations of algae can block filters at water treatment plants and affect the taste and smell of the water. </a:t>
            </a:r>
          </a:p>
          <a:p>
            <a:pPr eaLnBrk="1" hangingPunct="1"/>
            <a:r>
              <a:rPr lang="en-GB" altLang="en-US">
                <a:latin typeface="Arial" panose="020B0604020202020204" pitchFamily="34" charset="0"/>
              </a:rPr>
              <a:t>We are also concerned about eutrophication in waters that are naturally low in nutrients (called oligotrophic). Small increases in nutrient levels in these waters can have large impacts on their plants and animals. </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What are the current nutrient levels like? </a:t>
            </a:r>
            <a:br>
              <a:rPr lang="en-GB" altLang="en-US" b="1">
                <a:latin typeface="Arial" panose="020B0604020202020204" pitchFamily="34" charset="0"/>
              </a:rPr>
            </a:br>
            <a:r>
              <a:rPr lang="en-GB" altLang="en-US">
                <a:latin typeface="Arial" panose="020B0604020202020204" pitchFamily="34" charset="0"/>
              </a:rPr>
              <a:t>The nutrients most likely to influence algal growth in water are phosphate and nitrate. Natural phosphate levels in freshwaters tend to be low, which limits algal growth. In seas and estuaries nitrate is more important in limiting plant growth. This is because marine plants have different nutritional needs to freshwater plants. Unnaturally high levels of either nutrient can lead to eutrophication.</a:t>
            </a:r>
          </a:p>
          <a:p>
            <a:pPr eaLnBrk="1" hangingPunct="1"/>
            <a:r>
              <a:rPr lang="en-GB" altLang="en-US">
                <a:latin typeface="Arial" panose="020B0604020202020204" pitchFamily="34" charset="0"/>
              </a:rPr>
              <a:t>In 2006, 50% of rivers had high concentrations of phosphate (greater than 0.1mg/l), compared with 50% in 1995. </a:t>
            </a:r>
          </a:p>
          <a:p>
            <a:pPr eaLnBrk="1" hangingPunct="1"/>
            <a:r>
              <a:rPr lang="en-GB" altLang="en-US">
                <a:latin typeface="Arial" panose="020B0604020202020204" pitchFamily="34" charset="0"/>
              </a:rPr>
              <a:t>In 2006, 28% of rivers had high concentrations of nitrate (greater than 30mg/l), compared with 32% in 2000 and 30% in 1995. Nitrate concentrations fluctuate from year to year and there is no clear overall trend. .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is being done to stop eutrophication?</a:t>
            </a:r>
            <a:r>
              <a:rPr lang="en-GB" altLang="en-US">
                <a:latin typeface="Arial" panose="020B0604020202020204" pitchFamily="34" charset="0"/>
              </a:rPr>
              <a:t> </a:t>
            </a:r>
            <a:br>
              <a:rPr lang="en-GB" altLang="en-US">
                <a:latin typeface="Arial" panose="020B0604020202020204" pitchFamily="34" charset="0"/>
              </a:rPr>
            </a:br>
            <a:r>
              <a:rPr lang="en-GB" altLang="en-US">
                <a:latin typeface="Arial" panose="020B0604020202020204" pitchFamily="34" charset="0"/>
              </a:rPr>
              <a:t>In England and Wales 119 water bodies have been designated as areas sensitive to eutrophication. This number includes rivers, lakes and estuaries. These are areas where eutrophication has disturbed the living organisms in a water body. Any sewage going to into these sensitive areas must be treated to very high standards to make sure that all phosphates (nitrates for seas and estuaries) have been removed. The designations are reviewed every four years.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The Nitrates Directive is designed to protect the water environment against nitrate pollution from agricultural land. In certain areas vulnerable to eutrophication farmers are legally required to reduce nitrate pollution from their land. One way of doing this is to reduce the amount of fertiliser they use.</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Environment Agency - http://www.environment-agency.gov.uk/yourenv/eff/1190084/water/210440/</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9054DBD9-4CA8-0AC0-068D-F2B68820965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D0635D8-51A9-4094-94D0-9325128132AA}" type="slidenum">
              <a:rPr lang="en-GB" altLang="en-US"/>
              <a:pPr>
                <a:spcBef>
                  <a:spcPct val="0"/>
                </a:spcBef>
              </a:pPr>
              <a:t>12</a:t>
            </a:fld>
            <a:endParaRPr lang="en-GB" altLang="en-US"/>
          </a:p>
        </p:txBody>
      </p:sp>
      <p:sp>
        <p:nvSpPr>
          <p:cNvPr id="25603" name="Rectangle 2">
            <a:extLst>
              <a:ext uri="{FF2B5EF4-FFF2-40B4-BE49-F238E27FC236}">
                <a16:creationId xmlns:a16="http://schemas.microsoft.com/office/drawing/2014/main" id="{F7D312B1-4B63-B7BE-9FA4-0CE7522F4B28}"/>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3999E2DE-1699-79FC-48B6-DA8C8BB97D6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http://atmos.caf.dlr.de/projects/scops/sciamachy_book/sciamachy_book_figures/chapter_10_figures.html</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is ozone? </a:t>
            </a:r>
            <a:br>
              <a:rPr lang="en-GB" altLang="en-US" b="1">
                <a:latin typeface="Arial" panose="020B0604020202020204" pitchFamily="34" charset="0"/>
              </a:rPr>
            </a:br>
            <a:r>
              <a:rPr lang="en-GB" altLang="en-US">
                <a:latin typeface="Arial" panose="020B0604020202020204" pitchFamily="34" charset="0"/>
              </a:rPr>
              <a:t>Ozone is a gas made of oxygen atoms. It can be found at ground level where it is a pollutant and a health hazard (see </a:t>
            </a:r>
            <a:r>
              <a:rPr lang="en-GB" altLang="en-US" b="1">
                <a:latin typeface="Arial" panose="020B0604020202020204" pitchFamily="34" charset="0"/>
              </a:rPr>
              <a:t>Air quality - Ground level ozone</a:t>
            </a:r>
            <a:r>
              <a:rPr lang="en-GB" altLang="en-US">
                <a:latin typeface="Arial" panose="020B0604020202020204" pitchFamily="34" charset="0"/>
              </a:rPr>
              <a:t>). But the useful ozone in the upper atmosphere, known as the ozone layer, is being destroyed. Here, ozone absorbs some of the potentially harmful ultraviolet radiation from the sun.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Which chemicals damage the ozone layer? </a:t>
            </a:r>
            <a:br>
              <a:rPr lang="en-GB" altLang="en-US" b="1">
                <a:latin typeface="Arial" panose="020B0604020202020204" pitchFamily="34" charset="0"/>
              </a:rPr>
            </a:br>
            <a:r>
              <a:rPr lang="en-GB" altLang="en-US">
                <a:latin typeface="Arial" panose="020B0604020202020204" pitchFamily="34" charset="0"/>
              </a:rPr>
              <a:t>A group of chemicals known as halocarbons destroy ozone. The most familiar of these are chlorofluorocarbons (CFCs). </a:t>
            </a:r>
          </a:p>
          <a:p>
            <a:pPr eaLnBrk="1" hangingPunct="1"/>
            <a:r>
              <a:rPr lang="en-GB" altLang="en-US">
                <a:latin typeface="Arial" panose="020B0604020202020204" pitchFamily="34" charset="0"/>
              </a:rPr>
              <a:t>Aerosols and old refrigerators have released CFCs into the atmosphere. UV radiation breaks down CFCs in the upper stratosphere, releasing chlorine. Once released, chlorine becomes a catalyst of ozone destruction. A catalyst is something that makes a chemical reaction happen more easily, but it remains unchanged or reforms by the end of the reaction. It can then take part in the reaction again.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During this process, the ozone molecule is destroyed while the chlorine catalyst reforms. A single chlorine atom in the stratosphere can destroy about 100,000 ozone molecules.</a:t>
            </a:r>
          </a:p>
          <a:p>
            <a:pPr eaLnBrk="1" hangingPunct="1"/>
            <a:r>
              <a:rPr lang="en-GB" altLang="en-US">
                <a:latin typeface="Arial" panose="020B0604020202020204" pitchFamily="34" charset="0"/>
              </a:rPr>
              <a:t>The chemicals released into the upper atmosphere destroy ozone. However, pollution at </a:t>
            </a:r>
            <a:r>
              <a:rPr lang="en-GB" altLang="en-US" b="1">
                <a:latin typeface="Arial" panose="020B0604020202020204" pitchFamily="34" charset="0"/>
              </a:rPr>
              <a:t>ground level creates ozone</a:t>
            </a:r>
            <a:r>
              <a:rPr lang="en-GB" altLang="en-US">
                <a:latin typeface="Arial" panose="020B0604020202020204" pitchFamily="34" charset="0"/>
              </a:rPr>
              <a:t>, which can also affect life</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How much of the ozone layer has been damaged? </a:t>
            </a:r>
            <a:br>
              <a:rPr lang="en-GB" altLang="en-US" b="1">
                <a:latin typeface="Arial" panose="020B0604020202020204" pitchFamily="34" charset="0"/>
              </a:rPr>
            </a:br>
            <a:r>
              <a:rPr lang="en-GB" altLang="en-US">
                <a:latin typeface="Arial" panose="020B0604020202020204" pitchFamily="34" charset="0"/>
              </a:rPr>
              <a:t>In the past 30 years the ozone holes over the north and south poles have grown and shrunk.It was first suggested in 1974 that CFCs might damage the ozone layer. Scientists discovered a hole in the ozone layer over Antarctica in 1985. In September 2000, the ozone hole reached a record size of 30 million km2 - larger than North America. In September 2002, the ozone hole was just 15 million km2 - the smallest it has been since 1988.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Does the ozone layer damage affect the UK? </a:t>
            </a:r>
            <a:br>
              <a:rPr lang="en-GB" altLang="en-US" b="1">
                <a:latin typeface="Arial" panose="020B0604020202020204" pitchFamily="34" charset="0"/>
              </a:rPr>
            </a:br>
            <a:r>
              <a:rPr lang="en-GB" altLang="en-US">
                <a:latin typeface="Arial" panose="020B0604020202020204" pitchFamily="34" charset="0"/>
              </a:rPr>
              <a:t>Yes. Ozone layer damage extends from the Arctic to northern Europe, including the UK. At Camborne in Cornwall and Lerwick in the Shetland Islands, total ozone concentrations have generally fallen since 1979 (suggesting ozone loss), although there has been an increase in recent years (</a:t>
            </a:r>
            <a:r>
              <a:rPr lang="en-GB" altLang="en-US" b="1">
                <a:latin typeface="Arial" panose="020B0604020202020204" pitchFamily="34" charset="0"/>
              </a:rPr>
              <a:t>Figure 1</a:t>
            </a:r>
            <a:r>
              <a:rPr lang="en-GB" altLang="en-US">
                <a:latin typeface="Arial" panose="020B0604020202020204" pitchFamily="34" charset="0"/>
              </a:rPr>
              <a:t>). </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are the effects of ozone loss?</a:t>
            </a:r>
            <a:br>
              <a:rPr lang="en-GB" altLang="en-US" b="1">
                <a:latin typeface="Arial" panose="020B0604020202020204" pitchFamily="34" charset="0"/>
              </a:rPr>
            </a:br>
            <a:r>
              <a:rPr lang="en-GB" altLang="en-US">
                <a:latin typeface="Arial" panose="020B0604020202020204" pitchFamily="34" charset="0"/>
              </a:rPr>
              <a:t>Declining ozone values mean UV levels have increased over the UK. UV exposure stops our immune systems working properly. We can develop eye cataracts and skin cancers. Deaths in England and Wales from malignant skin melanomas rose from 200 to 300 per year in the early 1950s to to 2167 in 2008.</a:t>
            </a:r>
          </a:p>
          <a:p>
            <a:pPr eaLnBrk="1" hangingPunct="1"/>
            <a:r>
              <a:rPr lang="en-GB" altLang="en-US">
                <a:latin typeface="Arial" panose="020B0604020202020204" pitchFamily="34" charset="0"/>
              </a:rPr>
              <a:t>UV radiation may also damage plants, and the young stages of aquatic wildlife.</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is being done to stop ozone layer damage? </a:t>
            </a:r>
            <a:br>
              <a:rPr lang="en-GB" altLang="en-US" b="1">
                <a:latin typeface="Arial" panose="020B0604020202020204" pitchFamily="34" charset="0"/>
              </a:rPr>
            </a:br>
            <a:r>
              <a:rPr lang="en-GB" altLang="en-US">
                <a:latin typeface="Arial" panose="020B0604020202020204" pitchFamily="34" charset="0"/>
              </a:rPr>
              <a:t>Industrialised countries have agreed to phase out halocarbons. Some critical uses are exempt and developing countries have been given longer time-scales. The UK did not stop CFC production until 2000.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By the late 1990s, atmospheric concentrations of other halocarbons had levelled out. Bromine concentrations should peak between 2000 and 2010, but will decline only slowly because a high proportion comes from uncontrolled sources, including the oceans.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HCFC (hydrochlorofluorocarbons) concentrations have increased from the early 1990s because they are used as a substitute for CFCs. Globally, HCFCs must be cut by 99.5% by 2020. They should begin to decline after 2010 as they are phased out. HCFCs will be banned in the European Union from 2015. </a:t>
            </a:r>
          </a:p>
          <a:p>
            <a:pPr eaLnBrk="1" hangingPunct="1"/>
            <a:r>
              <a:rPr lang="en-GB" altLang="en-US">
                <a:latin typeface="Arial" panose="020B0604020202020204" pitchFamily="34" charset="0"/>
              </a:rPr>
              <a:t>Stockpiled, recycled and illegally traded CFCs, together with those in refrigeration and fire-fighting equipment, will still be around for many years. The EU has regulations to prevent leaks of ozone depleting substances and promote recovery after use in industrial processes, although not in manufactured products.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Will ozone levels ever return to normal? </a:t>
            </a:r>
            <a:br>
              <a:rPr lang="en-GB" altLang="en-US" b="1">
                <a:latin typeface="Arial" panose="020B0604020202020204" pitchFamily="34" charset="0"/>
              </a:rPr>
            </a:br>
            <a:r>
              <a:rPr lang="en-GB" altLang="en-US">
                <a:latin typeface="Arial" panose="020B0604020202020204" pitchFamily="34" charset="0"/>
              </a:rPr>
              <a:t>We don’t expect to see the signs of recovery in the ozone layer for 15 to 20 years. If the provisions of the Montreal Protocol on Substances that Deplete the Ozone Layer of 1987 are strengthened and followed, there is a prospect that the Antarctic ozone hole will be repaired by 2100. But greenhouse gases and changing global temperatures which are also altering the atmosphere make the nature of recovery uncertain. However, if the provisions of the Montreal Protocol are strengthened and followed, we could see the Antarctic ozone hole repaired by 2100. </a:t>
            </a:r>
            <a:endParaRPr lang="en-US" altLang="en-US">
              <a:latin typeface="Arial" panose="020B0604020202020204" pitchFamily="34" charset="0"/>
            </a:endParaRP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Environment Agency - http://www.environment-agency.gov.uk/yourenv/eff/1190084/pollution/544857/?version=1&amp;lang=_e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19B587E2-24A6-34A4-2CCC-7FD520038C3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F5EAB1C-635D-4947-A364-4C8527F9C75B}" type="slidenum">
              <a:rPr lang="en-GB" altLang="en-US"/>
              <a:pPr>
                <a:spcBef>
                  <a:spcPct val="0"/>
                </a:spcBef>
              </a:pPr>
              <a:t>13</a:t>
            </a:fld>
            <a:endParaRPr lang="en-GB" altLang="en-US"/>
          </a:p>
        </p:txBody>
      </p:sp>
      <p:sp>
        <p:nvSpPr>
          <p:cNvPr id="27651" name="Rectangle 2">
            <a:extLst>
              <a:ext uri="{FF2B5EF4-FFF2-40B4-BE49-F238E27FC236}">
                <a16:creationId xmlns:a16="http://schemas.microsoft.com/office/drawing/2014/main" id="{17101864-7F59-49CA-C528-1EC5E8625981}"/>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10E00FBC-C601-9DED-FD4C-A5D129C6AFA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http://www.flickr.com/photos/bobtravis/431927416/sizes/o/</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a:latin typeface="Arial" panose="020B0604020202020204" pitchFamily="34" charset="0"/>
              </a:rPr>
              <a:t>Just 50 years ago, major UK cities regularly suffered thick smogs caused by the burning of coal, with thousands dying as a result each year.</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The problem was tackled by the introduction of ‘smokeless fuel’ zones, cleaner coal and the use of electricity or gas. Today, our air is cleaner than at any time since the industrial revolution, for several pollutants - although challenges remain to reduce emissions further, particularly from car exhausts.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UK Government - http://www.direct.gov.uk/en/Environmentandgreenerliving/Thewiderenvironment/DG_064406</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B2AE74F8-356E-40D7-A010-3319CF2B313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DBD284F-5572-4E9D-96C9-E8CBB9E8ADAA}" type="slidenum">
              <a:rPr lang="en-GB" altLang="en-US"/>
              <a:pPr>
                <a:spcBef>
                  <a:spcPct val="0"/>
                </a:spcBef>
              </a:pPr>
              <a:t>14</a:t>
            </a:fld>
            <a:endParaRPr lang="en-GB" altLang="en-US"/>
          </a:p>
        </p:txBody>
      </p:sp>
      <p:sp>
        <p:nvSpPr>
          <p:cNvPr id="29699" name="Rectangle 2">
            <a:extLst>
              <a:ext uri="{FF2B5EF4-FFF2-40B4-BE49-F238E27FC236}">
                <a16:creationId xmlns:a16="http://schemas.microsoft.com/office/drawing/2014/main" id="{572F42A4-3FA3-7768-6845-80E32582BEF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F21E3B6-D300-32A4-C161-9DE53A69EBA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http://www.flickr.com/photos/jpn/514524754/sizes/o/</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b="1">
              <a:latin typeface="Arial" panose="020B0604020202020204" pitchFamily="34" charset="0"/>
            </a:endParaRPr>
          </a:p>
          <a:p>
            <a:pPr eaLnBrk="1" hangingPunct="1"/>
            <a:r>
              <a:rPr lang="en-GB" altLang="en-US">
                <a:latin typeface="Arial" panose="020B0604020202020204" pitchFamily="34" charset="0"/>
              </a:rPr>
              <a:t>Chemicals are used in the home everyday; from cleaning fluids, paint, plant food and fuels. Even our homes contain chemicals within plastics used for insulation and flooring.</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Recognising chemicals</a:t>
            </a:r>
          </a:p>
          <a:p>
            <a:pPr eaLnBrk="1" hangingPunct="1"/>
            <a:r>
              <a:rPr lang="en-GB" altLang="en-US">
                <a:latin typeface="Arial" panose="020B0604020202020204" pitchFamily="34" charset="0"/>
              </a:rPr>
              <a:t>You need to be able to know when we you are using a chemical that may harm you. For example, certain household cleaning fluids can have damage your skin.</a:t>
            </a:r>
          </a:p>
          <a:p>
            <a:pPr eaLnBrk="1" hangingPunct="1"/>
            <a:r>
              <a:rPr lang="en-GB" altLang="en-US">
                <a:latin typeface="Arial" panose="020B0604020202020204" pitchFamily="34" charset="0"/>
              </a:rPr>
              <a:t>All users of chemicals must be able to read the labels, take note of the hazards and follow the instructions and advice given by the manufacturer.</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Pollution incidents</a:t>
            </a:r>
          </a:p>
          <a:p>
            <a:pPr eaLnBrk="1" hangingPunct="1"/>
            <a:r>
              <a:rPr lang="en-GB" altLang="en-US">
                <a:latin typeface="Arial" panose="020B0604020202020204" pitchFamily="34" charset="0"/>
              </a:rPr>
              <a:t>Pollution events such as oil spills or the accidental release of raw sewage can harm the environment. These events can kill fish and other waterlife, and can threaten human health. Other events, such as fly-tipping, degrade our neighbourhoods and spoil the countryside.</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In 2005, almost 1,000 pollution incidents had a serious impact on the environment in England and Wales - over 100 of these caused major environmental damage.</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In 2005, sewage and waste materials - like asbestos, household rubbish and vehicle parts - were the most common pollutants in these incidents. Chemicals (mostly hazardous chemicals) were the most common pollutant in the most serious incidents. Over half of domestic pollution incidents involved hazardous pollutants.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C46400E0-512E-149C-CA18-A985413186A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BAB84F3-9065-4233-B7CF-4F316DFD6CE2}" type="slidenum">
              <a:rPr lang="en-GB" altLang="en-US"/>
              <a:pPr>
                <a:spcBef>
                  <a:spcPct val="0"/>
                </a:spcBef>
              </a:pPr>
              <a:t>15</a:t>
            </a:fld>
            <a:endParaRPr lang="en-GB" altLang="en-US"/>
          </a:p>
        </p:txBody>
      </p:sp>
      <p:sp>
        <p:nvSpPr>
          <p:cNvPr id="31747" name="Rectangle 2">
            <a:extLst>
              <a:ext uri="{FF2B5EF4-FFF2-40B4-BE49-F238E27FC236}">
                <a16:creationId xmlns:a16="http://schemas.microsoft.com/office/drawing/2014/main" id="{9B16294B-87F3-4260-45D4-220513F03063}"/>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0AAF3482-8731-1D43-25EF-353D826E302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http://www.flickr.com/photos/sboggan/1242634585/</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b="1">
                <a:latin typeface="Arial" panose="020B0604020202020204" pitchFamily="34" charset="0"/>
              </a:rPr>
              <a:t>The problem</a:t>
            </a:r>
          </a:p>
          <a:p>
            <a:pPr eaLnBrk="1" hangingPunct="1"/>
            <a:r>
              <a:rPr lang="en-GB" altLang="en-US">
                <a:latin typeface="Arial" panose="020B0604020202020204" pitchFamily="34" charset="0"/>
              </a:rPr>
              <a:t>Human demands on world resources have doubled over the last 40 years.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Like most developed countries, the UK currently uses more than our fair share of resources like fuel, raw materials and water. As the things people buy are often made elsewhere, our lifestyles don’t just affect us here in the UK, they damage the environment in other parts of the world too. Developed countries need to move towards using only their fair share of the world’s resources – this idea has been described as one planet living.</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Using resources wisely</a:t>
            </a:r>
          </a:p>
          <a:p>
            <a:pPr eaLnBrk="1" hangingPunct="1"/>
            <a:r>
              <a:rPr lang="en-GB" altLang="en-US">
                <a:latin typeface="Arial" panose="020B0604020202020204" pitchFamily="34" charset="0"/>
              </a:rPr>
              <a:t>Decisions people make in their everyday lives – what type of home to live in, how to travel and what products to buy – can help us move towards living within one planet’s worth of resources.</a:t>
            </a:r>
          </a:p>
          <a:p>
            <a:pPr eaLnBrk="1" hangingPunct="1"/>
            <a:r>
              <a:rPr lang="en-GB" altLang="en-US">
                <a:latin typeface="Arial" panose="020B0604020202020204" pitchFamily="34" charset="0"/>
              </a:rPr>
              <a:t>Human activity has led to many natural resources being depleted and created some major environmental problems:</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Fossil fuels</a:t>
            </a:r>
            <a:br>
              <a:rPr lang="en-GB" altLang="en-US">
                <a:latin typeface="Arial" panose="020B0604020202020204" pitchFamily="34" charset="0"/>
              </a:rPr>
            </a:br>
            <a:r>
              <a:rPr lang="en-GB" altLang="en-US">
                <a:latin typeface="Arial" panose="020B0604020202020204" pitchFamily="34" charset="0"/>
              </a:rPr>
              <a:t>Increasing amounts of fossil fuels are burned to produce electricity and for transport – this produces carbon dioxide which causes climate change:</a:t>
            </a:r>
          </a:p>
          <a:p>
            <a:pPr eaLnBrk="1" hangingPunct="1"/>
            <a:r>
              <a:rPr lang="en-GB" altLang="en-US">
                <a:latin typeface="Arial" panose="020B0604020202020204" pitchFamily="34" charset="0"/>
              </a:rPr>
              <a:t>the use of coal has risen by more than half over the last 20 years and will continue to go up </a:t>
            </a:r>
          </a:p>
          <a:p>
            <a:pPr eaLnBrk="1" hangingPunct="1"/>
            <a:r>
              <a:rPr lang="en-GB" altLang="en-US">
                <a:latin typeface="Arial" panose="020B0604020202020204" pitchFamily="34" charset="0"/>
              </a:rPr>
              <a:t>the use of oil is predicted to rise by the same amount by 2030</a:t>
            </a:r>
            <a:br>
              <a:rPr lang="en-GB" altLang="en-US">
                <a:latin typeface="Arial" panose="020B0604020202020204" pitchFamily="34" charset="0"/>
              </a:rPr>
            </a:br>
            <a:endParaRPr lang="en-GB" altLang="en-US">
              <a:latin typeface="Arial" panose="020B0604020202020204" pitchFamily="34" charset="0"/>
            </a:endParaRPr>
          </a:p>
          <a:p>
            <a:pPr eaLnBrk="1" hangingPunct="1"/>
            <a:r>
              <a:rPr lang="en-GB" altLang="en-US" b="1">
                <a:latin typeface="Arial" panose="020B0604020202020204" pitchFamily="34" charset="0"/>
              </a:rPr>
              <a:t>Water</a:t>
            </a:r>
            <a:br>
              <a:rPr lang="en-GB" altLang="en-US">
                <a:latin typeface="Arial" panose="020B0604020202020204" pitchFamily="34" charset="0"/>
              </a:rPr>
            </a:br>
            <a:r>
              <a:rPr lang="en-GB" altLang="en-US">
                <a:latin typeface="Arial" panose="020B0604020202020204" pitchFamily="34" charset="0"/>
              </a:rPr>
              <a:t>Food and other products put huge demands on water supplies at home and abroad. For example:</a:t>
            </a:r>
          </a:p>
          <a:p>
            <a:pPr eaLnBrk="1" hangingPunct="1"/>
            <a:r>
              <a:rPr lang="en-GB" altLang="en-US">
                <a:latin typeface="Arial" panose="020B0604020202020204" pitchFamily="34" charset="0"/>
              </a:rPr>
              <a:t>It takes around 4,000 litres of water to make a cotton T-shirt - some lakes in cotton-producing areas are drying up, causing the collapse of fish stocks </a:t>
            </a:r>
          </a:p>
          <a:p>
            <a:pPr eaLnBrk="1" hangingPunct="1"/>
            <a:r>
              <a:rPr lang="en-GB" altLang="en-US">
                <a:latin typeface="Arial" panose="020B0604020202020204" pitchFamily="34" charset="0"/>
              </a:rPr>
              <a:t>World populations of freshwater fish have nearly halved since 1970 due to increased demand for water in producing food, fibre and energy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Grazing land</a:t>
            </a:r>
            <a:br>
              <a:rPr lang="en-GB" altLang="en-US">
                <a:latin typeface="Arial" panose="020B0604020202020204" pitchFamily="34" charset="0"/>
              </a:rPr>
            </a:br>
            <a:r>
              <a:rPr lang="en-GB" altLang="en-US">
                <a:latin typeface="Arial" panose="020B0604020202020204" pitchFamily="34" charset="0"/>
              </a:rPr>
              <a:t>Demand for animal products is rising rapidly and it is estimated that the impact of grazing has doubled globally over the last 30 years - more land is being converted to grassland - reducing other wildlife habitats, while over-grazing reduces the number of species that can be supported.</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Forests</a:t>
            </a:r>
            <a:br>
              <a:rPr lang="en-GB" altLang="en-US" b="1">
                <a:latin typeface="Arial" panose="020B0604020202020204" pitchFamily="34" charset="0"/>
              </a:rPr>
            </a:br>
            <a:r>
              <a:rPr lang="en-GB" altLang="en-US">
                <a:latin typeface="Arial" panose="020B0604020202020204" pitchFamily="34" charset="0"/>
              </a:rPr>
              <a:t>Wood can be a great renewable resource. But the way people currently use it is causing the world’s ancient forests to shrink. Trees are being lost at about an average of 36 football fields a minute because of the spread of urban development, illegal logging, agriculture and industry.</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Fish</a:t>
            </a:r>
            <a:br>
              <a:rPr lang="en-GB" altLang="en-US">
                <a:latin typeface="Arial" panose="020B0604020202020204" pitchFamily="34" charset="0"/>
              </a:rPr>
            </a:br>
            <a:r>
              <a:rPr lang="en-GB" altLang="en-US">
                <a:latin typeface="Arial" panose="020B0604020202020204" pitchFamily="34" charset="0"/>
              </a:rPr>
              <a:t>Over-fishing is a threat to ocean-life and to the food and livelihoods of over a billion people. As many as 90 per cent of all the oceans' large fish have been fished out. More than ever before, responsible fisheries management is needed to help protect marine life and conserve habitats for future generations.</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Cutting waste</a:t>
            </a:r>
          </a:p>
          <a:p>
            <a:pPr eaLnBrk="1" hangingPunct="1"/>
            <a:r>
              <a:rPr lang="en-GB" altLang="en-US">
                <a:latin typeface="Arial" panose="020B0604020202020204" pitchFamily="34" charset="0"/>
              </a:rPr>
              <a:t>The UK generates rubbish fast enough to fill the Albert Hall in London every two hours, and our landfill sites are filling up fast. What is more, as rubbish decays in landfill sites, it produces methane, a damaging greenhouse gas with climate change effects judged to be over 20 times more powerful than carbon dioxide.</a:t>
            </a:r>
          </a:p>
          <a:p>
            <a:pPr eaLnBrk="1" hangingPunct="1"/>
            <a:r>
              <a:rPr lang="en-GB" altLang="en-US">
                <a:latin typeface="Arial" panose="020B0604020202020204" pitchFamily="34" charset="0"/>
              </a:rPr>
              <a:t>The good news is that recycling has doubled over the last four years.</a:t>
            </a:r>
          </a:p>
          <a:p>
            <a:pPr eaLnBrk="1" hangingPunct="1"/>
            <a:endParaRPr lang="en-GB"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UK Government - http://www.direct.gov.uk/en/Environmentandgreenerliving/Thewiderenvironment/DG_064402</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DFC49A48-2817-44E2-D142-5F08CA3418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B2DB17B-74CE-436E-B651-66F578AE30C9}" type="slidenum">
              <a:rPr lang="en-GB" altLang="en-US"/>
              <a:pPr>
                <a:spcBef>
                  <a:spcPct val="0"/>
                </a:spcBef>
              </a:pPr>
              <a:t>16</a:t>
            </a:fld>
            <a:endParaRPr lang="en-GB" altLang="en-US"/>
          </a:p>
        </p:txBody>
      </p:sp>
      <p:sp>
        <p:nvSpPr>
          <p:cNvPr id="33795" name="Rectangle 2">
            <a:extLst>
              <a:ext uri="{FF2B5EF4-FFF2-40B4-BE49-F238E27FC236}">
                <a16:creationId xmlns:a16="http://schemas.microsoft.com/office/drawing/2014/main" id="{6DB15052-F192-8E48-2E7C-D3B27F2E8B9B}"/>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EB1298BC-A8C9-C2EE-BCF2-4512E77AB07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http://www.flickr.com/photos/sboggan/1242634585/</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b="1">
                <a:latin typeface="Arial" panose="020B0604020202020204" pitchFamily="34" charset="0"/>
              </a:rPr>
              <a:t>The problem</a:t>
            </a:r>
          </a:p>
          <a:p>
            <a:pPr eaLnBrk="1" hangingPunct="1"/>
            <a:r>
              <a:rPr lang="en-GB" altLang="en-US">
                <a:latin typeface="Arial" panose="020B0604020202020204" pitchFamily="34" charset="0"/>
              </a:rPr>
              <a:t>Human demands on world resources have doubled over the last 40 years.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Like most developed countries, the UK currently uses more than our fair share of resources like fuel, raw materials and water. As the things people buy are often made elsewhere, our lifestyles don’t just affect us here in the UK, they damage the environment in other parts of the world too. Developed countries need to move towards using only their fair share of the world’s resources – this idea has been described as one planet living.</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Using resources wisely</a:t>
            </a:r>
          </a:p>
          <a:p>
            <a:pPr eaLnBrk="1" hangingPunct="1"/>
            <a:r>
              <a:rPr lang="en-GB" altLang="en-US">
                <a:latin typeface="Arial" panose="020B0604020202020204" pitchFamily="34" charset="0"/>
              </a:rPr>
              <a:t>Decisions people make in their everyday lives – what type of home to live in, how to travel and what products to buy – can help us move towards living within one planet’s worth of resources.</a:t>
            </a:r>
          </a:p>
          <a:p>
            <a:pPr eaLnBrk="1" hangingPunct="1"/>
            <a:r>
              <a:rPr lang="en-GB" altLang="en-US">
                <a:latin typeface="Arial" panose="020B0604020202020204" pitchFamily="34" charset="0"/>
              </a:rPr>
              <a:t>Human activity has led to many natural resources being depleted and created some major environmental problems:</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Fossil fuels</a:t>
            </a:r>
            <a:br>
              <a:rPr lang="en-GB" altLang="en-US">
                <a:latin typeface="Arial" panose="020B0604020202020204" pitchFamily="34" charset="0"/>
              </a:rPr>
            </a:br>
            <a:r>
              <a:rPr lang="en-GB" altLang="en-US">
                <a:latin typeface="Arial" panose="020B0604020202020204" pitchFamily="34" charset="0"/>
              </a:rPr>
              <a:t>Increasing amounts of fossil fuels are burned to produce electricity and for transport – this produces carbon dioxide which causes climate change:</a:t>
            </a:r>
          </a:p>
          <a:p>
            <a:pPr eaLnBrk="1" hangingPunct="1"/>
            <a:r>
              <a:rPr lang="en-GB" altLang="en-US">
                <a:latin typeface="Arial" panose="020B0604020202020204" pitchFamily="34" charset="0"/>
              </a:rPr>
              <a:t>the use of coal has risen by more than half over the last 20 years and will continue to go up </a:t>
            </a:r>
          </a:p>
          <a:p>
            <a:pPr eaLnBrk="1" hangingPunct="1"/>
            <a:r>
              <a:rPr lang="en-GB" altLang="en-US">
                <a:latin typeface="Arial" panose="020B0604020202020204" pitchFamily="34" charset="0"/>
              </a:rPr>
              <a:t>the use of oil is predicted to rise by the same amount by 2030</a:t>
            </a:r>
            <a:br>
              <a:rPr lang="en-GB" altLang="en-US">
                <a:latin typeface="Arial" panose="020B0604020202020204" pitchFamily="34" charset="0"/>
              </a:rPr>
            </a:br>
            <a:endParaRPr lang="en-GB" altLang="en-US">
              <a:latin typeface="Arial" panose="020B0604020202020204" pitchFamily="34" charset="0"/>
            </a:endParaRPr>
          </a:p>
          <a:p>
            <a:pPr eaLnBrk="1" hangingPunct="1"/>
            <a:r>
              <a:rPr lang="en-GB" altLang="en-US" b="1">
                <a:latin typeface="Arial" panose="020B0604020202020204" pitchFamily="34" charset="0"/>
              </a:rPr>
              <a:t>Water</a:t>
            </a:r>
            <a:br>
              <a:rPr lang="en-GB" altLang="en-US">
                <a:latin typeface="Arial" panose="020B0604020202020204" pitchFamily="34" charset="0"/>
              </a:rPr>
            </a:br>
            <a:r>
              <a:rPr lang="en-GB" altLang="en-US">
                <a:latin typeface="Arial" panose="020B0604020202020204" pitchFamily="34" charset="0"/>
              </a:rPr>
              <a:t>Food and other products put huge demands on water supplies at home and abroad. For example:</a:t>
            </a:r>
          </a:p>
          <a:p>
            <a:pPr eaLnBrk="1" hangingPunct="1"/>
            <a:r>
              <a:rPr lang="en-GB" altLang="en-US">
                <a:latin typeface="Arial" panose="020B0604020202020204" pitchFamily="34" charset="0"/>
              </a:rPr>
              <a:t>It takes around 4,000 litres of water to make a cotton T-shirt - some lakes in cotton-producing areas are drying up, causing the collapse of fish stocks </a:t>
            </a:r>
          </a:p>
          <a:p>
            <a:pPr eaLnBrk="1" hangingPunct="1"/>
            <a:r>
              <a:rPr lang="en-GB" altLang="en-US">
                <a:latin typeface="Arial" panose="020B0604020202020204" pitchFamily="34" charset="0"/>
              </a:rPr>
              <a:t>World populations of freshwater fish have nearly halved since 1970 due to increased demand for water in producing food, fibre and energy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Grazing land</a:t>
            </a:r>
            <a:br>
              <a:rPr lang="en-GB" altLang="en-US">
                <a:latin typeface="Arial" panose="020B0604020202020204" pitchFamily="34" charset="0"/>
              </a:rPr>
            </a:br>
            <a:r>
              <a:rPr lang="en-GB" altLang="en-US">
                <a:latin typeface="Arial" panose="020B0604020202020204" pitchFamily="34" charset="0"/>
              </a:rPr>
              <a:t>Demand for animal products is rising rapidly and it is estimated that the impact of grazing has doubled globally over the last 30 years - more land is being converted to grassland - reducing other wildlife habitats, while over-grazing reduces the number of species that can be supported.</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Forests</a:t>
            </a:r>
            <a:br>
              <a:rPr lang="en-GB" altLang="en-US" b="1">
                <a:latin typeface="Arial" panose="020B0604020202020204" pitchFamily="34" charset="0"/>
              </a:rPr>
            </a:br>
            <a:r>
              <a:rPr lang="en-GB" altLang="en-US">
                <a:latin typeface="Arial" panose="020B0604020202020204" pitchFamily="34" charset="0"/>
              </a:rPr>
              <a:t>Wood can be a great renewable resource. But the way people currently use it is causing the world’s ancient forests to shrink. Trees are being lost at about an average of 36 football fields a minute because of the spread of urban development, illegal logging, agriculture and industry.</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Fish</a:t>
            </a:r>
            <a:br>
              <a:rPr lang="en-GB" altLang="en-US">
                <a:latin typeface="Arial" panose="020B0604020202020204" pitchFamily="34" charset="0"/>
              </a:rPr>
            </a:br>
            <a:r>
              <a:rPr lang="en-GB" altLang="en-US">
                <a:latin typeface="Arial" panose="020B0604020202020204" pitchFamily="34" charset="0"/>
              </a:rPr>
              <a:t>Over-fishing is a threat to ocean-life and to the food and livelihoods of over a billion people. As many as 90 per cent of all the oceans' large fish have been fished out. More than ever before, responsible fisheries management is needed to help protect marine life and conserve habitats for future generations.</a:t>
            </a:r>
            <a:endParaRPr lang="en-GB" altLang="en-US" b="1">
              <a:latin typeface="Arial" panose="020B0604020202020204" pitchFamily="34" charset="0"/>
            </a:endParaRP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Cutting waste</a:t>
            </a:r>
          </a:p>
          <a:p>
            <a:pPr eaLnBrk="1" hangingPunct="1"/>
            <a:r>
              <a:rPr lang="en-GB" altLang="en-US">
                <a:latin typeface="Arial" panose="020B0604020202020204" pitchFamily="34" charset="0"/>
              </a:rPr>
              <a:t>The UK generates rubbish fast enough to fill the Albert Hall in London every two hours, and our landfill sites are filling up fast. What is more, as rubbish decays in landfill sites, it produces methane, a damaging greenhouse gas with climate change effects judged to be over 20 times more powerful than carbon dioxide.</a:t>
            </a:r>
          </a:p>
          <a:p>
            <a:pPr eaLnBrk="1" hangingPunct="1"/>
            <a:r>
              <a:rPr lang="en-GB" altLang="en-US">
                <a:latin typeface="Arial" panose="020B0604020202020204" pitchFamily="34" charset="0"/>
              </a:rPr>
              <a:t>The good news is that recycling has doubled over the last four years.</a:t>
            </a:r>
          </a:p>
          <a:p>
            <a:pPr eaLnBrk="1" hangingPunct="1"/>
            <a:endParaRPr lang="en-GB"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UK Government - http://www.direct.gov.uk/en/Environmentandgreenerliving/Thewiderenvironment/DG_064402</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28ACAA37-00CF-F961-4CDC-D1444B4941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82C5C5F-B321-4A3E-830D-3D425ADA248C}" type="slidenum">
              <a:rPr lang="en-GB" altLang="en-US"/>
              <a:pPr>
                <a:spcBef>
                  <a:spcPct val="0"/>
                </a:spcBef>
              </a:pPr>
              <a:t>17</a:t>
            </a:fld>
            <a:endParaRPr lang="en-GB" altLang="en-US"/>
          </a:p>
        </p:txBody>
      </p:sp>
      <p:sp>
        <p:nvSpPr>
          <p:cNvPr id="35843" name="Rectangle 2">
            <a:extLst>
              <a:ext uri="{FF2B5EF4-FFF2-40B4-BE49-F238E27FC236}">
                <a16:creationId xmlns:a16="http://schemas.microsoft.com/office/drawing/2014/main" id="{2BA11818-8A33-870F-FB67-FA9C46A51096}"/>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788AC373-F1C5-80C4-87A5-0C2A3B3A6AE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Image source: http://www.flickr.com/photos/fermata_daily/1209528217/sizes/o/</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b="1">
                <a:latin typeface="Arial" panose="020B0604020202020204" pitchFamily="34" charset="0"/>
              </a:rPr>
              <a:t>What is air pollution?</a:t>
            </a:r>
            <a:r>
              <a:rPr lang="en-GB" altLang="en-US">
                <a:latin typeface="Arial" panose="020B0604020202020204" pitchFamily="34" charset="0"/>
              </a:rPr>
              <a:t> </a:t>
            </a:r>
            <a:br>
              <a:rPr lang="en-GB" altLang="en-US">
                <a:latin typeface="Arial" panose="020B0604020202020204" pitchFamily="34" charset="0"/>
              </a:rPr>
            </a:br>
            <a:r>
              <a:rPr lang="en-GB" altLang="en-US">
                <a:latin typeface="Arial" panose="020B0604020202020204" pitchFamily="34" charset="0"/>
              </a:rPr>
              <a:t>Air pollution happens when harmful substances are allowed into the air. The main pollutants affecting the air in England and Wales are carbon monoxide, nitrogen dioxide, sulphur dioxide, lead, ground level ozone, small particles and cancer causing chemicals like benzene. </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What are air pollution levels?</a:t>
            </a:r>
            <a:r>
              <a:rPr lang="en-GB" altLang="en-US">
                <a:latin typeface="Arial" panose="020B0604020202020204" pitchFamily="34" charset="0"/>
              </a:rPr>
              <a:t> </a:t>
            </a:r>
          </a:p>
          <a:p>
            <a:pPr eaLnBrk="1" hangingPunct="1"/>
            <a:r>
              <a:rPr lang="en-GB" altLang="en-US">
                <a:latin typeface="Arial" panose="020B0604020202020204" pitchFamily="34" charset="0"/>
              </a:rPr>
              <a:t>The Government has air pollution standards in place to protect people’s health and the environment </a:t>
            </a:r>
          </a:p>
          <a:p>
            <a:pPr eaLnBrk="1" hangingPunct="1"/>
            <a:r>
              <a:rPr lang="en-GB" altLang="en-US">
                <a:latin typeface="Arial" panose="020B0604020202020204" pitchFamily="34" charset="0"/>
              </a:rPr>
              <a:t>The average number of days when air pollution levels are above these standard levels has fallen over the last decade. However, the number of pollution days can vary from year to year as the weather changes. In urban areas pollution days have fallen steadily since1993, but then rose from 20 days in 2002, to 50 days in 2003. In 2007 only 23 days were recorded. </a:t>
            </a:r>
          </a:p>
          <a:p>
            <a:pPr eaLnBrk="1" hangingPunct="1"/>
            <a:r>
              <a:rPr lang="en-GB" altLang="en-US">
                <a:latin typeface="Arial" panose="020B0604020202020204" pitchFamily="34" charset="0"/>
              </a:rPr>
              <a:t>In rural areas pollution days have varied between 21 days in 1987 and 56 in 2006, without any clear trend.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are greenhouse gases?</a:t>
            </a:r>
            <a:r>
              <a:rPr lang="en-GB" altLang="en-US">
                <a:latin typeface="Arial" panose="020B0604020202020204" pitchFamily="34" charset="0"/>
              </a:rPr>
              <a:t> </a:t>
            </a:r>
            <a:br>
              <a:rPr lang="en-GB" altLang="en-US">
                <a:latin typeface="Arial" panose="020B0604020202020204" pitchFamily="34" charset="0"/>
              </a:rPr>
            </a:br>
            <a:r>
              <a:rPr lang="en-GB" altLang="en-US">
                <a:latin typeface="Arial" panose="020B0604020202020204" pitchFamily="34" charset="0"/>
              </a:rPr>
              <a:t>Greenhouse gases are gases in the atmosphere that absorb the sun’s energy and cause the planet to warm up, known as the greenhouse effect. Most of these gases are found naturally in the environment but their levels have been raised artificially by emissions from vehicles, electricity generation and industry. The main greenhouse gases are carbon dioxide, methane, dinitrogen (nitrous) oxide (N2O), hydrofluorocarbons (HFCs), perfluorocarbons (PFCs) and sulphur hexafluoride (SF6). </a:t>
            </a:r>
          </a:p>
          <a:p>
            <a:pPr eaLnBrk="1" hangingPunct="1"/>
            <a:endParaRPr lang="en-GB" altLang="en-US">
              <a:latin typeface="Arial" panose="020B0604020202020204" pitchFamily="34" charset="0"/>
            </a:endParaRPr>
          </a:p>
          <a:p>
            <a:pPr eaLnBrk="1" hangingPunct="1"/>
            <a:r>
              <a:rPr lang="en-GB" altLang="en-US" b="1">
                <a:latin typeface="Arial" panose="020B0604020202020204" pitchFamily="34" charset="0"/>
              </a:rPr>
              <a:t>What are greenhouse gas levels? </a:t>
            </a:r>
            <a:br>
              <a:rPr lang="en-GB" altLang="en-US" b="1">
                <a:latin typeface="Arial" panose="020B0604020202020204" pitchFamily="34" charset="0"/>
              </a:rPr>
            </a:br>
            <a:r>
              <a:rPr lang="en-GB" altLang="en-US">
                <a:latin typeface="Arial" panose="020B0604020202020204" pitchFamily="34" charset="0"/>
              </a:rPr>
              <a:t>Between 1990 and 2002 UK greenhouse gas emissions fell by about 12%. This was mainly because industry used less coal and oil for generating electricity and more natural gas and nuclear, which produce less greenhouse gas emssions. But in the past two years an increase in gas prices and maintenance costs at combined cycle gas turbines (CCGT) and nuclear power stations has led to more coal being used. As a result carbon dioxide emissions rose by about 2% between 2002 and 2005. </a:t>
            </a:r>
          </a:p>
          <a:p>
            <a:pPr eaLnBrk="1" hangingPunct="1"/>
            <a:endParaRPr lang="en-GB" altLang="en-US" b="1">
              <a:latin typeface="Arial" panose="020B0604020202020204" pitchFamily="34" charset="0"/>
            </a:endParaRPr>
          </a:p>
          <a:p>
            <a:pPr eaLnBrk="1" hangingPunct="1"/>
            <a:r>
              <a:rPr lang="en-GB" altLang="en-US" b="1">
                <a:latin typeface="Arial" panose="020B0604020202020204" pitchFamily="34" charset="0"/>
              </a:rPr>
              <a:t>What are acidifying emissions?</a:t>
            </a:r>
            <a:r>
              <a:rPr lang="en-GB" altLang="en-US">
                <a:latin typeface="Arial" panose="020B0604020202020204" pitchFamily="34" charset="0"/>
              </a:rPr>
              <a:t> </a:t>
            </a:r>
            <a:br>
              <a:rPr lang="en-GB" altLang="en-US">
                <a:latin typeface="Arial" panose="020B0604020202020204" pitchFamily="34" charset="0"/>
              </a:rPr>
            </a:br>
            <a:r>
              <a:rPr lang="en-GB" altLang="en-US">
                <a:latin typeface="Arial" panose="020B0604020202020204" pitchFamily="34" charset="0"/>
              </a:rPr>
              <a:t>Acid deposition is mainly caused by sulphur dioxide (SO2), nitrogen oxides (NOx) and ammonia (NH3) . The greatest proportion of sulphur dioxide emissions comes from large combustion plants such as power stations and refineries. Nitrogen oxide emissions are mostly from traffic. Over 70% of NH3 emissions come from agricultural sources. </a:t>
            </a:r>
            <a:endParaRPr lang="en-US" altLang="en-US">
              <a:latin typeface="Arial" panose="020B0604020202020204" pitchFamily="34" charset="0"/>
            </a:endParaRP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Environment Agency - http://www.environment-agency.gov.uk/yourenv/eff/1190084/air/1158715/?version=1&amp;lang=_e</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UK Government - http://www.direct.gov.uk/en/Environmentandgreenerliving/Thewiderenvironment/DG_064397</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28ACAA37-00CF-F961-4CDC-D1444B4941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82C5C5F-B321-4A3E-830D-3D425ADA248C}" type="slidenum">
              <a:rPr lang="en-GB" altLang="en-US"/>
              <a:pPr>
                <a:spcBef>
                  <a:spcPct val="0"/>
                </a:spcBef>
              </a:pPr>
              <a:t>18</a:t>
            </a:fld>
            <a:endParaRPr lang="en-GB" altLang="en-US"/>
          </a:p>
        </p:txBody>
      </p:sp>
      <p:sp>
        <p:nvSpPr>
          <p:cNvPr id="35843" name="Rectangle 2">
            <a:extLst>
              <a:ext uri="{FF2B5EF4-FFF2-40B4-BE49-F238E27FC236}">
                <a16:creationId xmlns:a16="http://schemas.microsoft.com/office/drawing/2014/main" id="{2BA11818-8A33-870F-FB67-FA9C46A51096}"/>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788AC373-F1C5-80C4-87A5-0C2A3B3A6AE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b="0" dirty="0">
              <a:latin typeface="Arial" panose="020B0604020202020204" pitchFamily="34" charset="0"/>
            </a:endParaRPr>
          </a:p>
        </p:txBody>
      </p:sp>
    </p:spTree>
    <p:extLst>
      <p:ext uri="{BB962C8B-B14F-4D97-AF65-F5344CB8AC3E}">
        <p14:creationId xmlns:p14="http://schemas.microsoft.com/office/powerpoint/2010/main" val="2414551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9054DBD9-4CA8-0AC0-068D-F2B68820965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D0635D8-51A9-4094-94D0-9325128132AA}" type="slidenum">
              <a:rPr lang="en-GB" altLang="en-US"/>
              <a:pPr>
                <a:spcBef>
                  <a:spcPct val="0"/>
                </a:spcBef>
              </a:pPr>
              <a:t>19</a:t>
            </a:fld>
            <a:endParaRPr lang="en-GB" altLang="en-US"/>
          </a:p>
        </p:txBody>
      </p:sp>
      <p:sp>
        <p:nvSpPr>
          <p:cNvPr id="25603" name="Rectangle 2">
            <a:extLst>
              <a:ext uri="{FF2B5EF4-FFF2-40B4-BE49-F238E27FC236}">
                <a16:creationId xmlns:a16="http://schemas.microsoft.com/office/drawing/2014/main" id="{F7D312B1-4B63-B7BE-9FA4-0CE7522F4B28}"/>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3999E2DE-1699-79FC-48B6-DA8C8BB97D6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dirty="0">
                <a:latin typeface="Arial" panose="020B0604020202020204" pitchFamily="34" charset="0"/>
              </a:rPr>
              <a:t>Web resources: </a:t>
            </a:r>
          </a:p>
          <a:p>
            <a:pPr eaLnBrk="1" hangingPunct="1"/>
            <a:r>
              <a:rPr lang="en-US" dirty="0">
                <a:hlinkClick r:id="rId3"/>
              </a:rPr>
              <a:t>Current State of Sea Ice Cover | Earth (nasa.gov)</a:t>
            </a:r>
            <a:endParaRPr lang="en-US" dirty="0"/>
          </a:p>
          <a:p>
            <a:pPr eaLnBrk="1" hangingPunct="1"/>
            <a:r>
              <a:rPr lang="en-US" dirty="0">
                <a:hlinkClick r:id="rId4"/>
              </a:rPr>
              <a:t>Daily Image | Arctic Sea Ice News and Analysis (nsidc.org)</a:t>
            </a:r>
            <a:endParaRPr lang="en-US" altLang="en-US" b="1" dirty="0">
              <a:latin typeface="Arial" panose="020B0604020202020204" pitchFamily="34" charset="0"/>
            </a:endParaRPr>
          </a:p>
          <a:p>
            <a:pPr eaLnBrk="1" hangingPunct="1"/>
            <a:endParaRPr lang="en-US" altLang="en-US" b="1" dirty="0">
              <a:latin typeface="Arial" panose="020B0604020202020204" pitchFamily="34" charset="0"/>
            </a:endParaRPr>
          </a:p>
          <a:p>
            <a:pPr eaLnBrk="1" hangingPunct="1"/>
            <a:endParaRPr lang="en-US" altLang="en-US" b="1" dirty="0">
              <a:latin typeface="Arial" panose="020B0604020202020204" pitchFamily="34" charset="0"/>
            </a:endParaRPr>
          </a:p>
        </p:txBody>
      </p:sp>
    </p:spTree>
    <p:extLst>
      <p:ext uri="{BB962C8B-B14F-4D97-AF65-F5344CB8AC3E}">
        <p14:creationId xmlns:p14="http://schemas.microsoft.com/office/powerpoint/2010/main" val="1259729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28ACAA37-00CF-F961-4CDC-D1444B4941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82C5C5F-B321-4A3E-830D-3D425ADA248C}" type="slidenum">
              <a:rPr lang="en-GB" altLang="en-US"/>
              <a:pPr>
                <a:spcBef>
                  <a:spcPct val="0"/>
                </a:spcBef>
              </a:pPr>
              <a:t>20</a:t>
            </a:fld>
            <a:endParaRPr lang="en-GB" altLang="en-US"/>
          </a:p>
        </p:txBody>
      </p:sp>
      <p:sp>
        <p:nvSpPr>
          <p:cNvPr id="35843" name="Rectangle 2">
            <a:extLst>
              <a:ext uri="{FF2B5EF4-FFF2-40B4-BE49-F238E27FC236}">
                <a16:creationId xmlns:a16="http://schemas.microsoft.com/office/drawing/2014/main" id="{2BA11818-8A33-870F-FB67-FA9C46A51096}"/>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788AC373-F1C5-80C4-87A5-0C2A3B3A6AE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0" dirty="0">
                <a:latin typeface="Arial" panose="020B0604020202020204" pitchFamily="34" charset="0"/>
              </a:rPr>
              <a:t>A stunning image of a young polar bear drifting to sleep on an iceberg, by British amateur photographer Nima </a:t>
            </a:r>
            <a:r>
              <a:rPr lang="en-US" altLang="en-US" b="0" dirty="0" err="1">
                <a:latin typeface="Arial" panose="020B0604020202020204" pitchFamily="34" charset="0"/>
              </a:rPr>
              <a:t>Sarikhani</a:t>
            </a:r>
            <a:r>
              <a:rPr lang="en-US" altLang="en-US" b="0" dirty="0">
                <a:latin typeface="Arial" panose="020B0604020202020204" pitchFamily="34" charset="0"/>
              </a:rPr>
              <a:t>, has won the Wildlife Photographer of the Year People's Choice Award.</a:t>
            </a:r>
          </a:p>
        </p:txBody>
      </p:sp>
    </p:spTree>
    <p:extLst>
      <p:ext uri="{BB962C8B-B14F-4D97-AF65-F5344CB8AC3E}">
        <p14:creationId xmlns:p14="http://schemas.microsoft.com/office/powerpoint/2010/main" val="139926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4063455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6763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915966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52400" y="2476500"/>
            <a:ext cx="4257675"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62475" y="2476500"/>
            <a:ext cx="4257675"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25699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68133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132514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0617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309170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609558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6021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3213" y="1828800"/>
            <a:ext cx="2166937" cy="38163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52400" y="1828800"/>
            <a:ext cx="6348413" cy="3816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28022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32318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604235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3">
            <a:extLst>
              <a:ext uri="{FF2B5EF4-FFF2-40B4-BE49-F238E27FC236}">
                <a16:creationId xmlns:a16="http://schemas.microsoft.com/office/drawing/2014/main" id="{242CA0F3-4EAB-8C52-28DC-F3C486EBB007}"/>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11150" y="254000"/>
            <a:ext cx="8604250" cy="629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a:extLst>
              <a:ext uri="{FF2B5EF4-FFF2-40B4-BE49-F238E27FC236}">
                <a16:creationId xmlns:a16="http://schemas.microsoft.com/office/drawing/2014/main" id="{C9C7D4FC-FC1F-3340-22DD-95BBAD1163CF}"/>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A61F0DC7-3050-C765-EA66-DCC4B160A0F4}"/>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pic>
        <p:nvPicPr>
          <p:cNvPr id="1029" name="Picture 24">
            <a:extLst>
              <a:ext uri="{FF2B5EF4-FFF2-40B4-BE49-F238E27FC236}">
                <a16:creationId xmlns:a16="http://schemas.microsoft.com/office/drawing/2014/main" id="{4536DF19-347B-9F8D-74BF-346FD58BF7A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t="65544" r="63965"/>
          <a:stretch>
            <a:fillRect/>
          </a:stretch>
        </p:blipFill>
        <p:spPr bwMode="auto">
          <a:xfrm>
            <a:off x="4787900" y="4389438"/>
            <a:ext cx="3100388" cy="217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0" name="Rectangle 25">
            <a:extLst>
              <a:ext uri="{FF2B5EF4-FFF2-40B4-BE49-F238E27FC236}">
                <a16:creationId xmlns:a16="http://schemas.microsoft.com/office/drawing/2014/main" id="{31520142-1B28-2194-4216-D09C7B64CAFB}"/>
              </a:ext>
            </a:extLst>
          </p:cNvPr>
          <p:cNvSpPr>
            <a:spLocks noChangeArrowheads="1"/>
          </p:cNvSpPr>
          <p:nvPr/>
        </p:nvSpPr>
        <p:spPr bwMode="auto">
          <a:xfrm>
            <a:off x="250825" y="5949950"/>
            <a:ext cx="3241675" cy="792163"/>
          </a:xfrm>
          <a:prstGeom prst="rect">
            <a:avLst/>
          </a:prstGeom>
          <a:solidFill>
            <a:schemeClr val="bg1"/>
          </a:solidFill>
          <a:ln>
            <a:noFill/>
          </a:ln>
          <a:effectLst/>
        </p:spPr>
        <p:txBody>
          <a:bodyPr wrap="none" anchor="ctr"/>
          <a:lstStyle>
            <a:lvl1pPr eaLnBrk="0" hangingPunct="0">
              <a:defRPr b="1">
                <a:solidFill>
                  <a:schemeClr val="tx1"/>
                </a:solidFill>
                <a:latin typeface="ITC Avant Garde Std Bk" pitchFamily="34" charset="0"/>
              </a:defRPr>
            </a:lvl1pPr>
            <a:lvl2pPr marL="742950" indent="-285750" eaLnBrk="0" hangingPunct="0">
              <a:defRPr b="1">
                <a:solidFill>
                  <a:schemeClr val="tx1"/>
                </a:solidFill>
                <a:latin typeface="ITC Avant Garde Std Bk" pitchFamily="34" charset="0"/>
              </a:defRPr>
            </a:lvl2pPr>
            <a:lvl3pPr marL="1143000" indent="-228600" eaLnBrk="0" hangingPunct="0">
              <a:defRPr b="1">
                <a:solidFill>
                  <a:schemeClr val="tx1"/>
                </a:solidFill>
                <a:latin typeface="ITC Avant Garde Std Bk" pitchFamily="34" charset="0"/>
              </a:defRPr>
            </a:lvl3pPr>
            <a:lvl4pPr marL="1600200" indent="-228600" eaLnBrk="0" hangingPunct="0">
              <a:defRPr b="1">
                <a:solidFill>
                  <a:schemeClr val="tx1"/>
                </a:solidFill>
                <a:latin typeface="ITC Avant Garde Std Bk" pitchFamily="34" charset="0"/>
              </a:defRPr>
            </a:lvl4pPr>
            <a:lvl5pPr marL="2057400" indent="-228600" eaLnBrk="0" hangingPunct="0">
              <a:defRPr b="1">
                <a:solidFill>
                  <a:schemeClr val="tx1"/>
                </a:solidFill>
                <a:latin typeface="ITC Avant Garde Std Bk" pitchFamily="34" charset="0"/>
              </a:defRPr>
            </a:lvl5pPr>
            <a:lvl6pPr marL="2514600" indent="-228600" eaLnBrk="0" fontAlgn="base" hangingPunct="0">
              <a:spcBef>
                <a:spcPct val="0"/>
              </a:spcBef>
              <a:spcAft>
                <a:spcPct val="0"/>
              </a:spcAft>
              <a:defRPr b="1">
                <a:solidFill>
                  <a:schemeClr val="tx1"/>
                </a:solidFill>
                <a:latin typeface="ITC Avant Garde Std Bk" pitchFamily="34" charset="0"/>
              </a:defRPr>
            </a:lvl6pPr>
            <a:lvl7pPr marL="2971800" indent="-228600" eaLnBrk="0" fontAlgn="base" hangingPunct="0">
              <a:spcBef>
                <a:spcPct val="0"/>
              </a:spcBef>
              <a:spcAft>
                <a:spcPct val="0"/>
              </a:spcAft>
              <a:defRPr b="1">
                <a:solidFill>
                  <a:schemeClr val="tx1"/>
                </a:solidFill>
                <a:latin typeface="ITC Avant Garde Std Bk" pitchFamily="34" charset="0"/>
              </a:defRPr>
            </a:lvl7pPr>
            <a:lvl8pPr marL="3429000" indent="-228600" eaLnBrk="0" fontAlgn="base" hangingPunct="0">
              <a:spcBef>
                <a:spcPct val="0"/>
              </a:spcBef>
              <a:spcAft>
                <a:spcPct val="0"/>
              </a:spcAft>
              <a:defRPr b="1">
                <a:solidFill>
                  <a:schemeClr val="tx1"/>
                </a:solidFill>
                <a:latin typeface="ITC Avant Garde Std Bk" pitchFamily="34" charset="0"/>
              </a:defRPr>
            </a:lvl8pPr>
            <a:lvl9pPr marL="3886200" indent="-228600" eaLnBrk="0" fontAlgn="base" hangingPunct="0">
              <a:spcBef>
                <a:spcPct val="0"/>
              </a:spcBef>
              <a:spcAft>
                <a:spcPct val="0"/>
              </a:spcAft>
              <a:defRPr b="1">
                <a:solidFill>
                  <a:schemeClr val="tx1"/>
                </a:solidFill>
                <a:latin typeface="ITC Avant Garde Std Bk" pitchFamily="34" charset="0"/>
              </a:defRPr>
            </a:lvl9pPr>
          </a:lstStyle>
          <a:p>
            <a:pPr eaLnBrk="1" hangingPunct="1">
              <a:defRPr/>
            </a:pPr>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ITC Avant Garde Std Bk" pitchFamily="34" charset="0"/>
        </a:defRPr>
      </a:lvl2pPr>
      <a:lvl3pPr algn="l" rtl="0" eaLnBrk="0" fontAlgn="base" hangingPunct="0">
        <a:spcBef>
          <a:spcPct val="0"/>
        </a:spcBef>
        <a:spcAft>
          <a:spcPct val="0"/>
        </a:spcAft>
        <a:defRPr sz="2400" b="1">
          <a:solidFill>
            <a:srgbClr val="008BBD"/>
          </a:solidFill>
          <a:latin typeface="ITC Avant Garde Std Bk" pitchFamily="34" charset="0"/>
        </a:defRPr>
      </a:lvl3pPr>
      <a:lvl4pPr algn="l" rtl="0" eaLnBrk="0" fontAlgn="base" hangingPunct="0">
        <a:spcBef>
          <a:spcPct val="0"/>
        </a:spcBef>
        <a:spcAft>
          <a:spcPct val="0"/>
        </a:spcAft>
        <a:defRPr sz="2400" b="1">
          <a:solidFill>
            <a:srgbClr val="008BBD"/>
          </a:solidFill>
          <a:latin typeface="ITC Avant Garde Std Bk" pitchFamily="34" charset="0"/>
        </a:defRPr>
      </a:lvl4pPr>
      <a:lvl5pPr algn="l" rtl="0" eaLnBrk="0" fontAlgn="base" hangingPunct="0">
        <a:spcBef>
          <a:spcPct val="0"/>
        </a:spcBef>
        <a:spcAft>
          <a:spcPct val="0"/>
        </a:spcAft>
        <a:defRPr sz="2400" b="1">
          <a:solidFill>
            <a:srgbClr val="008BBD"/>
          </a:solidFill>
          <a:latin typeface="ITC Avant Garde Std Bk" pitchFamily="34" charset="0"/>
        </a:defRPr>
      </a:lvl5pPr>
      <a:lvl6pPr marL="457200" algn="l" rtl="0" fontAlgn="base">
        <a:spcBef>
          <a:spcPct val="0"/>
        </a:spcBef>
        <a:spcAft>
          <a:spcPct val="0"/>
        </a:spcAft>
        <a:defRPr sz="2400" b="1">
          <a:solidFill>
            <a:srgbClr val="008BBD"/>
          </a:solidFill>
          <a:latin typeface="ITC Avant Garde Std Bk" pitchFamily="34" charset="0"/>
        </a:defRPr>
      </a:lvl6pPr>
      <a:lvl7pPr marL="914400" algn="l" rtl="0" fontAlgn="base">
        <a:spcBef>
          <a:spcPct val="0"/>
        </a:spcBef>
        <a:spcAft>
          <a:spcPct val="0"/>
        </a:spcAft>
        <a:defRPr sz="2400" b="1">
          <a:solidFill>
            <a:srgbClr val="008BBD"/>
          </a:solidFill>
          <a:latin typeface="ITC Avant Garde Std Bk" pitchFamily="34" charset="0"/>
        </a:defRPr>
      </a:lvl7pPr>
      <a:lvl8pPr marL="1371600" algn="l" rtl="0" fontAlgn="base">
        <a:spcBef>
          <a:spcPct val="0"/>
        </a:spcBef>
        <a:spcAft>
          <a:spcPct val="0"/>
        </a:spcAft>
        <a:defRPr sz="2400" b="1">
          <a:solidFill>
            <a:srgbClr val="008BBD"/>
          </a:solidFill>
          <a:latin typeface="ITC Avant Garde Std Bk" pitchFamily="34" charset="0"/>
        </a:defRPr>
      </a:lvl8pPr>
      <a:lvl9pPr marL="1828800" algn="l" rtl="0" fontAlgn="base">
        <a:spcBef>
          <a:spcPct val="0"/>
        </a:spcBef>
        <a:spcAft>
          <a:spcPct val="0"/>
        </a:spcAft>
        <a:defRPr sz="2400" b="1">
          <a:solidFill>
            <a:srgbClr val="008BBD"/>
          </a:solidFill>
          <a:latin typeface="ITC Avant Garde Std Bk"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2ED2ABB4-0D05-1477-A618-C95E9B8195F4}"/>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493F4281-2566-24EF-4341-4F47D6BDA0EC}"/>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0" name="Rectangle 25">
            <a:extLst>
              <a:ext uri="{FF2B5EF4-FFF2-40B4-BE49-F238E27FC236}">
                <a16:creationId xmlns:a16="http://schemas.microsoft.com/office/drawing/2014/main" id="{1BDCE3DA-2F60-8B1D-0D1E-BFE70134CE4E}"/>
              </a:ext>
            </a:extLst>
          </p:cNvPr>
          <p:cNvSpPr>
            <a:spLocks noChangeArrowheads="1"/>
          </p:cNvSpPr>
          <p:nvPr userDrawn="1"/>
        </p:nvSpPr>
        <p:spPr bwMode="auto">
          <a:xfrm>
            <a:off x="250825" y="5949950"/>
            <a:ext cx="3241675" cy="792163"/>
          </a:xfrm>
          <a:prstGeom prst="rect">
            <a:avLst/>
          </a:prstGeom>
          <a:solidFill>
            <a:schemeClr val="bg1"/>
          </a:solidFill>
          <a:ln>
            <a:noFill/>
          </a:ln>
          <a:effectLst/>
        </p:spPr>
        <p:txBody>
          <a:bodyPr wrap="none" anchor="ctr"/>
          <a:lstStyle>
            <a:lvl1pPr eaLnBrk="0" hangingPunct="0">
              <a:defRPr b="1" u="sng">
                <a:solidFill>
                  <a:schemeClr val="tx1"/>
                </a:solidFill>
                <a:latin typeface="Century Gothic" panose="020B0502020202020204" pitchFamily="34" charset="0"/>
              </a:defRPr>
            </a:lvl1pPr>
            <a:lvl2pPr marL="742950" indent="-285750" eaLnBrk="0" hangingPunct="0">
              <a:defRPr b="1" u="sng">
                <a:solidFill>
                  <a:schemeClr val="tx1"/>
                </a:solidFill>
                <a:latin typeface="Century Gothic" panose="020B0502020202020204" pitchFamily="34" charset="0"/>
              </a:defRPr>
            </a:lvl2pPr>
            <a:lvl3pPr marL="1143000" indent="-228600" eaLnBrk="0" hangingPunct="0">
              <a:defRPr b="1" u="sng">
                <a:solidFill>
                  <a:schemeClr val="tx1"/>
                </a:solidFill>
                <a:latin typeface="Century Gothic" panose="020B0502020202020204" pitchFamily="34" charset="0"/>
              </a:defRPr>
            </a:lvl3pPr>
            <a:lvl4pPr marL="1600200" indent="-228600" eaLnBrk="0" hangingPunct="0">
              <a:defRPr b="1" u="sng">
                <a:solidFill>
                  <a:schemeClr val="tx1"/>
                </a:solidFill>
                <a:latin typeface="Century Gothic" panose="020B0502020202020204" pitchFamily="34" charset="0"/>
              </a:defRPr>
            </a:lvl4pPr>
            <a:lvl5pPr marL="2057400" indent="-228600" eaLnBrk="0" hangingPunct="0">
              <a:defRPr b="1" u="sng">
                <a:solidFill>
                  <a:schemeClr val="tx1"/>
                </a:solidFill>
                <a:latin typeface="Century Gothic" panose="020B0502020202020204" pitchFamily="34" charset="0"/>
              </a:defRPr>
            </a:lvl5pPr>
            <a:lvl6pPr marL="2514600" indent="-228600" eaLnBrk="0" fontAlgn="base" hangingPunct="0">
              <a:spcBef>
                <a:spcPct val="0"/>
              </a:spcBef>
              <a:spcAft>
                <a:spcPct val="0"/>
              </a:spcAft>
              <a:defRPr b="1" u="sng">
                <a:solidFill>
                  <a:schemeClr val="tx1"/>
                </a:solidFill>
                <a:latin typeface="Century Gothic" panose="020B0502020202020204" pitchFamily="34" charset="0"/>
              </a:defRPr>
            </a:lvl6pPr>
            <a:lvl7pPr marL="2971800" indent="-228600" eaLnBrk="0" fontAlgn="base" hangingPunct="0">
              <a:spcBef>
                <a:spcPct val="0"/>
              </a:spcBef>
              <a:spcAft>
                <a:spcPct val="0"/>
              </a:spcAft>
              <a:defRPr b="1" u="sng">
                <a:solidFill>
                  <a:schemeClr val="tx1"/>
                </a:solidFill>
                <a:latin typeface="Century Gothic" panose="020B0502020202020204" pitchFamily="34" charset="0"/>
              </a:defRPr>
            </a:lvl7pPr>
            <a:lvl8pPr marL="3429000" indent="-228600" eaLnBrk="0" fontAlgn="base" hangingPunct="0">
              <a:spcBef>
                <a:spcPct val="0"/>
              </a:spcBef>
              <a:spcAft>
                <a:spcPct val="0"/>
              </a:spcAft>
              <a:defRPr b="1" u="sng">
                <a:solidFill>
                  <a:schemeClr val="tx1"/>
                </a:solidFill>
                <a:latin typeface="Century Gothic" panose="020B0502020202020204" pitchFamily="34" charset="0"/>
              </a:defRPr>
            </a:lvl8pPr>
            <a:lvl9pPr marL="3886200" indent="-228600" eaLnBrk="0" fontAlgn="base" hangingPunct="0">
              <a:spcBef>
                <a:spcPct val="0"/>
              </a:spcBef>
              <a:spcAft>
                <a:spcPct val="0"/>
              </a:spcAft>
              <a:defRPr b="1" u="sng">
                <a:solidFill>
                  <a:schemeClr val="tx1"/>
                </a:solidFill>
                <a:latin typeface="Century Gothic" panose="020B0502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2848494321"/>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Century Gothic" pitchFamily="34" charset="0"/>
        </a:defRPr>
      </a:lvl2pPr>
      <a:lvl3pPr algn="l" rtl="0" eaLnBrk="0" fontAlgn="base" hangingPunct="0">
        <a:spcBef>
          <a:spcPct val="0"/>
        </a:spcBef>
        <a:spcAft>
          <a:spcPct val="0"/>
        </a:spcAft>
        <a:defRPr sz="2400" b="1">
          <a:solidFill>
            <a:srgbClr val="008BBD"/>
          </a:solidFill>
          <a:latin typeface="Century Gothic" pitchFamily="34" charset="0"/>
        </a:defRPr>
      </a:lvl3pPr>
      <a:lvl4pPr algn="l" rtl="0" eaLnBrk="0" fontAlgn="base" hangingPunct="0">
        <a:spcBef>
          <a:spcPct val="0"/>
        </a:spcBef>
        <a:spcAft>
          <a:spcPct val="0"/>
        </a:spcAft>
        <a:defRPr sz="2400" b="1">
          <a:solidFill>
            <a:srgbClr val="008BBD"/>
          </a:solidFill>
          <a:latin typeface="Century Gothic" pitchFamily="34" charset="0"/>
        </a:defRPr>
      </a:lvl4pPr>
      <a:lvl5pPr algn="l" rtl="0" eaLnBrk="0" fontAlgn="base" hangingPunct="0">
        <a:spcBef>
          <a:spcPct val="0"/>
        </a:spcBef>
        <a:spcAft>
          <a:spcPct val="0"/>
        </a:spcAft>
        <a:defRPr sz="2400" b="1">
          <a:solidFill>
            <a:srgbClr val="008BBD"/>
          </a:solidFill>
          <a:latin typeface="Century Gothic" pitchFamily="34" charset="0"/>
        </a:defRPr>
      </a:lvl5pPr>
      <a:lvl6pPr marL="457200" algn="l" rtl="0" fontAlgn="base">
        <a:spcBef>
          <a:spcPct val="0"/>
        </a:spcBef>
        <a:spcAft>
          <a:spcPct val="0"/>
        </a:spcAft>
        <a:defRPr sz="2400" b="1">
          <a:solidFill>
            <a:srgbClr val="008BBD"/>
          </a:solidFill>
          <a:latin typeface="Century Gothic" pitchFamily="34" charset="0"/>
        </a:defRPr>
      </a:lvl6pPr>
      <a:lvl7pPr marL="914400" algn="l" rtl="0" fontAlgn="base">
        <a:spcBef>
          <a:spcPct val="0"/>
        </a:spcBef>
        <a:spcAft>
          <a:spcPct val="0"/>
        </a:spcAft>
        <a:defRPr sz="2400" b="1">
          <a:solidFill>
            <a:srgbClr val="008BBD"/>
          </a:solidFill>
          <a:latin typeface="Century Gothic" pitchFamily="34" charset="0"/>
        </a:defRPr>
      </a:lvl7pPr>
      <a:lvl8pPr marL="1371600" algn="l" rtl="0" fontAlgn="base">
        <a:spcBef>
          <a:spcPct val="0"/>
        </a:spcBef>
        <a:spcAft>
          <a:spcPct val="0"/>
        </a:spcAft>
        <a:defRPr sz="2400" b="1">
          <a:solidFill>
            <a:srgbClr val="008BBD"/>
          </a:solidFill>
          <a:latin typeface="Century Gothic" pitchFamily="34" charset="0"/>
        </a:defRPr>
      </a:lvl8pPr>
      <a:lvl9pPr marL="1828800" algn="l" rtl="0" fontAlgn="base">
        <a:spcBef>
          <a:spcPct val="0"/>
        </a:spcBef>
        <a:spcAft>
          <a:spcPct val="0"/>
        </a:spcAft>
        <a:defRPr sz="2400" b="1">
          <a:solidFill>
            <a:srgbClr val="008BBD"/>
          </a:solidFill>
          <a:latin typeface="Century Gothic"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globe-conscious.com/trees-cut-down-each-day-year/"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uk-air.defra.gov.uk/air-pollutio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hyperlink" Target="https://climate.nasa.gov/vital-signs/global-temperatur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932ECF01-A6B1-C001-FB76-726634FCE4DF}"/>
              </a:ext>
            </a:extLst>
          </p:cNvPr>
          <p:cNvSpPr>
            <a:spLocks noChangeArrowheads="1"/>
          </p:cNvSpPr>
          <p:nvPr/>
        </p:nvSpPr>
        <p:spPr bwMode="auto">
          <a:xfrm>
            <a:off x="0" y="2505959"/>
            <a:ext cx="9144000" cy="1800225"/>
          </a:xfrm>
          <a:prstGeom prst="rect">
            <a:avLst/>
          </a:prstGeom>
          <a:solidFill>
            <a:srgbClr val="00B0F0"/>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1" i="0" u="sng" strike="noStrike" kern="1200" cap="none" spc="0" normalizeH="0" baseline="0" noProof="0">
              <a:ln>
                <a:noFill/>
              </a:ln>
              <a:solidFill>
                <a:srgbClr val="000000"/>
              </a:solidFill>
              <a:effectLst/>
              <a:uLnTx/>
              <a:uFillTx/>
              <a:latin typeface="Century Gothic" panose="020B0502020202090204" pitchFamily="34" charset="0"/>
              <a:ea typeface="+mn-ea"/>
              <a:cs typeface="+mn-cs"/>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4" name="object 19">
            <a:extLst>
              <a:ext uri="{FF2B5EF4-FFF2-40B4-BE49-F238E27FC236}">
                <a16:creationId xmlns:a16="http://schemas.microsoft.com/office/drawing/2014/main" id="{0749E255-3807-ACFF-1C1C-3E15906FBD8D}"/>
              </a:ext>
            </a:extLst>
          </p:cNvPr>
          <p:cNvSpPr txBox="1">
            <a:spLocks/>
          </p:cNvSpPr>
          <p:nvPr/>
        </p:nvSpPr>
        <p:spPr>
          <a:xfrm>
            <a:off x="0" y="2636912"/>
            <a:ext cx="9144000" cy="146706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a:ln>
                  <a:noFill/>
                </a:ln>
                <a:solidFill>
                  <a:sysClr val="window" lastClr="FFFFFF"/>
                </a:solidFill>
                <a:effectLst/>
                <a:uLnTx/>
                <a:uFillTx/>
                <a:latin typeface="Arial Rounded MT Bold"/>
                <a:ea typeface="+mj-ea"/>
              </a:rPr>
              <a:t>DC:ST</a:t>
            </a: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2000" b="0" i="0" u="none" strike="noStrike" kern="0" cap="none" spc="15" normalizeH="0" baseline="0" noProof="0">
                <a:ln>
                  <a:noFill/>
                </a:ln>
                <a:solidFill>
                  <a:sysClr val="window" lastClr="FFFFFF"/>
                </a:solidFill>
                <a:effectLst/>
                <a:uLnTx/>
                <a:uFillTx/>
                <a:latin typeface="Arial Rounded MT Bold"/>
                <a:ea typeface="+mj-ea"/>
              </a:rPr>
              <a:t>DESIGN CIRCULARITY : SUSTAINABLE THINKING</a:t>
            </a:r>
          </a:p>
          <a:p>
            <a:pPr marL="12700" marR="0" lvl="0" indent="0" algn="ctr" defTabSz="914400" rtl="0" eaLnBrk="1" fontAlgn="auto" latinLnBrk="0" hangingPunct="1">
              <a:lnSpc>
                <a:spcPct val="100000"/>
              </a:lnSpc>
              <a:spcBef>
                <a:spcPts val="100"/>
              </a:spcBef>
              <a:spcAft>
                <a:spcPts val="0"/>
              </a:spcAft>
              <a:buClrTx/>
              <a:buSzTx/>
              <a:buFontTx/>
              <a:buNone/>
              <a:tabLst/>
              <a:defRPr/>
            </a:pPr>
            <a:endParaRPr kumimoji="0" lang="en-GB" sz="1600" b="0" i="0" u="none" strike="noStrike" kern="0" cap="none" spc="15" normalizeH="0" baseline="0" noProof="0">
              <a:ln>
                <a:noFill/>
              </a:ln>
              <a:solidFill>
                <a:sysClr val="window" lastClr="FFFFFF"/>
              </a:solidFill>
              <a:effectLst/>
              <a:uLnTx/>
              <a:uFillTx/>
              <a:latin typeface="Arial Rounded MT Bold"/>
              <a:ea typeface="+mj-ea"/>
            </a:endParaRP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1600" b="0" i="0" u="none" strike="noStrike" kern="0" cap="none" spc="15" normalizeH="0" baseline="0" noProof="0">
                <a:ln>
                  <a:noFill/>
                </a:ln>
                <a:solidFill>
                  <a:sysClr val="window" lastClr="FFFFFF"/>
                </a:solidFill>
                <a:effectLst/>
                <a:uLnTx/>
                <a:uFillTx/>
                <a:latin typeface="Arial Rounded MT Bold"/>
                <a:ea typeface="+mj-ea"/>
              </a:rPr>
              <a:t>M ARCHER</a:t>
            </a:r>
          </a:p>
        </p:txBody>
      </p:sp>
    </p:spTree>
    <p:extLst>
      <p:ext uri="{BB962C8B-B14F-4D97-AF65-F5344CB8AC3E}">
        <p14:creationId xmlns:p14="http://schemas.microsoft.com/office/powerpoint/2010/main" val="1805858165"/>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1245FAA-CF62-E452-3E08-92A61615DECF}"/>
              </a:ext>
            </a:extLst>
          </p:cNvPr>
          <p:cNvSpPr>
            <a:spLocks noGrp="1" noChangeArrowheads="1"/>
          </p:cNvSpPr>
          <p:nvPr>
            <p:ph type="ctrTitle"/>
          </p:nvPr>
        </p:nvSpPr>
        <p:spPr>
          <a:xfrm>
            <a:off x="193675" y="1828800"/>
            <a:ext cx="8950325" cy="504825"/>
          </a:xfrm>
        </p:spPr>
        <p:txBody>
          <a:bodyPr/>
          <a:lstStyle/>
          <a:p>
            <a:pPr eaLnBrk="1" hangingPunct="1"/>
            <a:r>
              <a:rPr lang="en-GB" altLang="en-US"/>
              <a:t>6.1 LCA</a:t>
            </a:r>
          </a:p>
        </p:txBody>
      </p:sp>
      <p:sp>
        <p:nvSpPr>
          <p:cNvPr id="7171" name="Rectangle 3">
            <a:extLst>
              <a:ext uri="{FF2B5EF4-FFF2-40B4-BE49-F238E27FC236}">
                <a16:creationId xmlns:a16="http://schemas.microsoft.com/office/drawing/2014/main" id="{6E1EB829-2DE0-E38E-EE99-3318813066F8}"/>
              </a:ext>
            </a:extLst>
          </p:cNvPr>
          <p:cNvSpPr>
            <a:spLocks noGrp="1" noChangeArrowheads="1"/>
          </p:cNvSpPr>
          <p:nvPr>
            <p:ph type="subTitle" idx="1"/>
          </p:nvPr>
        </p:nvSpPr>
        <p:spPr>
          <a:xfrm>
            <a:off x="193675" y="2362200"/>
            <a:ext cx="8569325" cy="3505200"/>
          </a:xfrm>
        </p:spPr>
        <p:txBody>
          <a:bodyPr/>
          <a:lstStyle/>
          <a:p>
            <a:pPr marL="361950" indent="-361950" algn="l" eaLnBrk="1" hangingPunct="1"/>
            <a:r>
              <a:rPr lang="en-GB" altLang="en-US" b="1">
                <a:latin typeface="ITC Avant Garde Std Bk" pitchFamily="34" charset="0"/>
              </a:rPr>
              <a:t>key learning objective</a:t>
            </a:r>
            <a:r>
              <a:rPr lang="en-GB" altLang="en-US">
                <a:latin typeface="ITC Avant Garde Std Bk" pitchFamily="34" charset="0"/>
              </a:rPr>
              <a:t> : impact categories</a:t>
            </a:r>
          </a:p>
          <a:p>
            <a:pPr marL="361950" indent="-361950" algn="l" eaLnBrk="1" hangingPunct="1"/>
            <a:r>
              <a:rPr lang="en-GB" altLang="en-US" b="1">
                <a:latin typeface="ITC Avant Garde Std Bk" pitchFamily="34" charset="0"/>
              </a:rPr>
              <a:t>	</a:t>
            </a:r>
          </a:p>
          <a:p>
            <a:pPr marL="361950" indent="-361950" algn="l" eaLnBrk="1" hangingPunct="1">
              <a:buFontTx/>
              <a:buChar char="•"/>
            </a:pPr>
            <a:r>
              <a:rPr lang="en-GB" altLang="en-US">
                <a:latin typeface="ITC Avant Garde Std Bk" pitchFamily="34" charset="0"/>
              </a:rPr>
              <a:t>LCA case study - Nokia</a:t>
            </a:r>
          </a:p>
          <a:p>
            <a:pPr marL="361950" indent="-361950" algn="l" eaLnBrk="1" hangingPunct="1"/>
            <a:endParaRPr lang="en-GB" altLang="en-US">
              <a:latin typeface="ITC Avant Garde Std Bk" pitchFamily="34" charset="0"/>
            </a:endParaRPr>
          </a:p>
          <a:p>
            <a:pPr marL="361950" indent="-361950" algn="l" eaLnBrk="1" hangingPunct="1"/>
            <a:endParaRPr lang="en-GB" altLang="en-US">
              <a:latin typeface="ITC Avant Garde Std Bk" pitchFamily="34" charset="0"/>
            </a:endParaRPr>
          </a:p>
        </p:txBody>
      </p:sp>
      <p:sp>
        <p:nvSpPr>
          <p:cNvPr id="7172" name="Rectangle 3">
            <a:extLst>
              <a:ext uri="{FF2B5EF4-FFF2-40B4-BE49-F238E27FC236}">
                <a16:creationId xmlns:a16="http://schemas.microsoft.com/office/drawing/2014/main" id="{CA54F230-6CBD-B13B-C4AF-DD8E15AC58DC}"/>
              </a:ext>
            </a:extLst>
          </p:cNvPr>
          <p:cNvSpPr>
            <a:spLocks noChangeArrowheads="1"/>
          </p:cNvSpPr>
          <p:nvPr/>
        </p:nvSpPr>
        <p:spPr bwMode="auto">
          <a:xfrm>
            <a:off x="107950" y="115888"/>
            <a:ext cx="8928100" cy="172878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endParaRPr lang="en-US" altLang="en-US" u="sng">
              <a:solidFill>
                <a:schemeClr val="tx1"/>
              </a:solidFill>
              <a:latin typeface="Century Gothic" panose="020B0502020202090204" pitchFamily="34" charset="0"/>
            </a:endParaRPr>
          </a:p>
        </p:txBody>
      </p:sp>
      <p:sp>
        <p:nvSpPr>
          <p:cNvPr id="7173" name="Rectangle 4">
            <a:extLst>
              <a:ext uri="{FF2B5EF4-FFF2-40B4-BE49-F238E27FC236}">
                <a16:creationId xmlns:a16="http://schemas.microsoft.com/office/drawing/2014/main" id="{96CAD66D-9DC8-BB42-4D7E-DDA70BA13F2B}"/>
              </a:ext>
            </a:extLst>
          </p:cNvPr>
          <p:cNvSpPr>
            <a:spLocks noChangeArrowheads="1"/>
          </p:cNvSpPr>
          <p:nvPr/>
        </p:nvSpPr>
        <p:spPr bwMode="auto">
          <a:xfrm>
            <a:off x="4427538" y="5661025"/>
            <a:ext cx="4608512" cy="108108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endParaRPr lang="en-US" altLang="en-US" u="sng">
              <a:solidFill>
                <a:schemeClr val="tx1"/>
              </a:solidFill>
              <a:latin typeface="Century Gothic" panose="020B0502020202090204" pitchFamily="34" charset="0"/>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Text Box 2">
            <a:extLst>
              <a:ext uri="{FF2B5EF4-FFF2-40B4-BE49-F238E27FC236}">
                <a16:creationId xmlns:a16="http://schemas.microsoft.com/office/drawing/2014/main" id="{D7FE4A2F-E2D0-6141-4F7C-FCDC849F42F9}"/>
              </a:ext>
            </a:extLst>
          </p:cNvPr>
          <p:cNvSpPr txBox="1">
            <a:spLocks noChangeArrowheads="1"/>
          </p:cNvSpPr>
          <p:nvPr/>
        </p:nvSpPr>
        <p:spPr bwMode="auto">
          <a:xfrm>
            <a:off x="0" y="29241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50000"/>
              </a:spcBef>
              <a:buFontTx/>
              <a:buNone/>
            </a:pPr>
            <a:r>
              <a:rPr lang="en-GB" altLang="en-US" sz="2400" b="0">
                <a:solidFill>
                  <a:schemeClr val="tx1"/>
                </a:solidFill>
                <a:latin typeface="Century Gothic" panose="020B0502020202020204" pitchFamily="34" charset="0"/>
              </a:rPr>
              <a:t>LCA case study - Nokia</a:t>
            </a: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194" name="Picture 2" descr="nokia">
            <a:extLst>
              <a:ext uri="{FF2B5EF4-FFF2-40B4-BE49-F238E27FC236}">
                <a16:creationId xmlns:a16="http://schemas.microsoft.com/office/drawing/2014/main" id="{160C698F-7AA3-1653-8265-8837FFFB74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2060575"/>
            <a:ext cx="3816350" cy="422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5" name="Picture 3" descr="nokia2">
            <a:extLst>
              <a:ext uri="{FF2B5EF4-FFF2-40B4-BE49-F238E27FC236}">
                <a16:creationId xmlns:a16="http://schemas.microsoft.com/office/drawing/2014/main" id="{5329DFA4-D5B3-5F70-7124-9C87C280C5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6013" y="1954213"/>
            <a:ext cx="1978025" cy="421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4" descr="nokia-logo">
            <a:extLst>
              <a:ext uri="{FF2B5EF4-FFF2-40B4-BE49-F238E27FC236}">
                <a16:creationId xmlns:a16="http://schemas.microsoft.com/office/drawing/2014/main" id="{D2FD14FA-882E-77BF-4195-CAFB47C4ED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850" y="476250"/>
            <a:ext cx="1727200"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Text Box 5">
            <a:extLst>
              <a:ext uri="{FF2B5EF4-FFF2-40B4-BE49-F238E27FC236}">
                <a16:creationId xmlns:a16="http://schemas.microsoft.com/office/drawing/2014/main" id="{CE4CA4B8-7CD2-5140-9185-5ECFA0531EB7}"/>
              </a:ext>
            </a:extLst>
          </p:cNvPr>
          <p:cNvSpPr txBox="1">
            <a:spLocks noChangeArrowheads="1"/>
          </p:cNvSpPr>
          <p:nvPr/>
        </p:nvSpPr>
        <p:spPr bwMode="auto">
          <a:xfrm>
            <a:off x="144463" y="6597650"/>
            <a:ext cx="49323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Nokia</a:t>
            </a:r>
          </a:p>
        </p:txBody>
      </p:sp>
      <p:sp>
        <p:nvSpPr>
          <p:cNvPr id="8198" name="Rectangle 6">
            <a:extLst>
              <a:ext uri="{FF2B5EF4-FFF2-40B4-BE49-F238E27FC236}">
                <a16:creationId xmlns:a16="http://schemas.microsoft.com/office/drawing/2014/main" id="{34844B79-8CDF-43B5-B124-41772F1F1AE3}"/>
              </a:ext>
            </a:extLst>
          </p:cNvPr>
          <p:cNvSpPr>
            <a:spLocks noChangeArrowheads="1"/>
          </p:cNvSpPr>
          <p:nvPr/>
        </p:nvSpPr>
        <p:spPr bwMode="auto">
          <a:xfrm>
            <a:off x="6804025" y="476250"/>
            <a:ext cx="20224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LCA Case Study</a:t>
            </a: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7" descr="nokia1">
            <a:extLst>
              <a:ext uri="{FF2B5EF4-FFF2-40B4-BE49-F238E27FC236}">
                <a16:creationId xmlns:a16="http://schemas.microsoft.com/office/drawing/2014/main" id="{E70838C7-0A05-7AAE-816F-71CB296F37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0" y="2019300"/>
            <a:ext cx="8643938"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9" descr="nokia-logo">
            <a:extLst>
              <a:ext uri="{FF2B5EF4-FFF2-40B4-BE49-F238E27FC236}">
                <a16:creationId xmlns:a16="http://schemas.microsoft.com/office/drawing/2014/main" id="{FF2F2079-8F81-DA37-E539-BFB17A9262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476250"/>
            <a:ext cx="1727200"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Text Box 10">
            <a:extLst>
              <a:ext uri="{FF2B5EF4-FFF2-40B4-BE49-F238E27FC236}">
                <a16:creationId xmlns:a16="http://schemas.microsoft.com/office/drawing/2014/main" id="{CA805707-33E5-25E1-E7E7-4923D79FDEF9}"/>
              </a:ext>
            </a:extLst>
          </p:cNvPr>
          <p:cNvSpPr txBox="1">
            <a:spLocks noChangeArrowheads="1"/>
          </p:cNvSpPr>
          <p:nvPr/>
        </p:nvSpPr>
        <p:spPr bwMode="auto">
          <a:xfrm>
            <a:off x="144463" y="6597650"/>
            <a:ext cx="4932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Nokia</a:t>
            </a:r>
          </a:p>
        </p:txBody>
      </p:sp>
      <p:sp>
        <p:nvSpPr>
          <p:cNvPr id="10245" name="Rectangle 11">
            <a:extLst>
              <a:ext uri="{FF2B5EF4-FFF2-40B4-BE49-F238E27FC236}">
                <a16:creationId xmlns:a16="http://schemas.microsoft.com/office/drawing/2014/main" id="{E88584CF-2957-4264-F292-1671A155B518}"/>
              </a:ext>
            </a:extLst>
          </p:cNvPr>
          <p:cNvSpPr>
            <a:spLocks noChangeArrowheads="1"/>
          </p:cNvSpPr>
          <p:nvPr/>
        </p:nvSpPr>
        <p:spPr bwMode="auto">
          <a:xfrm>
            <a:off x="6804025" y="476250"/>
            <a:ext cx="20224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LCA Case Study</a:t>
            </a:r>
          </a:p>
        </p:txBody>
      </p:sp>
      <p:sp>
        <p:nvSpPr>
          <p:cNvPr id="10246" name="Text Box 12">
            <a:extLst>
              <a:ext uri="{FF2B5EF4-FFF2-40B4-BE49-F238E27FC236}">
                <a16:creationId xmlns:a16="http://schemas.microsoft.com/office/drawing/2014/main" id="{DCB00900-542E-21F7-611D-4CEE9ED0A226}"/>
              </a:ext>
            </a:extLst>
          </p:cNvPr>
          <p:cNvSpPr txBox="1">
            <a:spLocks noChangeArrowheads="1"/>
          </p:cNvSpPr>
          <p:nvPr/>
        </p:nvSpPr>
        <p:spPr bwMode="auto">
          <a:xfrm>
            <a:off x="0" y="1406525"/>
            <a:ext cx="9144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50000"/>
              </a:spcBef>
              <a:buFontTx/>
              <a:buNone/>
            </a:pPr>
            <a:r>
              <a:rPr lang="en-GB" altLang="en-US">
                <a:solidFill>
                  <a:schemeClr val="tx1"/>
                </a:solidFill>
                <a:latin typeface="ITC Avant Garde Std Bk" pitchFamily="34" charset="0"/>
              </a:rPr>
              <a:t>material composition from a typical mobile phone</a:t>
            </a: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290" name="Picture 2" descr="nokia-logo">
            <a:extLst>
              <a:ext uri="{FF2B5EF4-FFF2-40B4-BE49-F238E27FC236}">
                <a16:creationId xmlns:a16="http://schemas.microsoft.com/office/drawing/2014/main" id="{2873A569-88BD-44D2-88FE-06794379E2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76250"/>
            <a:ext cx="1727200"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 Box 3">
            <a:extLst>
              <a:ext uri="{FF2B5EF4-FFF2-40B4-BE49-F238E27FC236}">
                <a16:creationId xmlns:a16="http://schemas.microsoft.com/office/drawing/2014/main" id="{A9F6B2FC-49AA-40AF-D5DE-94FDDE8A7A4C}"/>
              </a:ext>
            </a:extLst>
          </p:cNvPr>
          <p:cNvSpPr txBox="1">
            <a:spLocks noChangeArrowheads="1"/>
          </p:cNvSpPr>
          <p:nvPr/>
        </p:nvSpPr>
        <p:spPr bwMode="auto">
          <a:xfrm>
            <a:off x="144463" y="6597650"/>
            <a:ext cx="49323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Nokia</a:t>
            </a:r>
          </a:p>
        </p:txBody>
      </p:sp>
      <p:sp>
        <p:nvSpPr>
          <p:cNvPr id="12292" name="Rectangle 4">
            <a:extLst>
              <a:ext uri="{FF2B5EF4-FFF2-40B4-BE49-F238E27FC236}">
                <a16:creationId xmlns:a16="http://schemas.microsoft.com/office/drawing/2014/main" id="{9BF2B016-ABF2-370A-C220-87B5406B6E60}"/>
              </a:ext>
            </a:extLst>
          </p:cNvPr>
          <p:cNvSpPr>
            <a:spLocks noChangeArrowheads="1"/>
          </p:cNvSpPr>
          <p:nvPr/>
        </p:nvSpPr>
        <p:spPr bwMode="auto">
          <a:xfrm>
            <a:off x="6804025" y="476250"/>
            <a:ext cx="20224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LCA Case Study</a:t>
            </a:r>
          </a:p>
        </p:txBody>
      </p:sp>
      <p:sp>
        <p:nvSpPr>
          <p:cNvPr id="12293" name="Text Box 5">
            <a:extLst>
              <a:ext uri="{FF2B5EF4-FFF2-40B4-BE49-F238E27FC236}">
                <a16:creationId xmlns:a16="http://schemas.microsoft.com/office/drawing/2014/main" id="{3166421A-A4AB-B929-A053-6AE1DB7DAA36}"/>
              </a:ext>
            </a:extLst>
          </p:cNvPr>
          <p:cNvSpPr txBox="1">
            <a:spLocks noChangeArrowheads="1"/>
          </p:cNvSpPr>
          <p:nvPr/>
        </p:nvSpPr>
        <p:spPr bwMode="auto">
          <a:xfrm>
            <a:off x="0" y="1406525"/>
            <a:ext cx="9144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50000"/>
              </a:spcBef>
              <a:buFontTx/>
              <a:buNone/>
            </a:pPr>
            <a:r>
              <a:rPr lang="en-GB" altLang="en-US">
                <a:solidFill>
                  <a:schemeClr val="tx1"/>
                </a:solidFill>
                <a:latin typeface="ITC Avant Garde Std Bk" pitchFamily="34" charset="0"/>
              </a:rPr>
              <a:t>environmental impact distribution for mobile phones - 2 year lifetime</a:t>
            </a:r>
          </a:p>
        </p:txBody>
      </p:sp>
      <p:pic>
        <p:nvPicPr>
          <p:cNvPr id="12294" name="Picture 6" descr="nokia8">
            <a:extLst>
              <a:ext uri="{FF2B5EF4-FFF2-40B4-BE49-F238E27FC236}">
                <a16:creationId xmlns:a16="http://schemas.microsoft.com/office/drawing/2014/main" id="{9D0DD285-B4B6-7619-890A-364BA5A6A3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038" y="1773238"/>
            <a:ext cx="8177212" cy="430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38" name="Picture 2" descr="nokia3">
            <a:extLst>
              <a:ext uri="{FF2B5EF4-FFF2-40B4-BE49-F238E27FC236}">
                <a16:creationId xmlns:a16="http://schemas.microsoft.com/office/drawing/2014/main" id="{116CA506-3682-3036-DA79-9A9E77DE8C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1025" y="865188"/>
            <a:ext cx="5322888" cy="573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Picture 3" descr="nokia-logo">
            <a:extLst>
              <a:ext uri="{FF2B5EF4-FFF2-40B4-BE49-F238E27FC236}">
                <a16:creationId xmlns:a16="http://schemas.microsoft.com/office/drawing/2014/main" id="{85855B8B-C84D-04AA-927C-B3CB439A2C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476250"/>
            <a:ext cx="1727200"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4">
            <a:extLst>
              <a:ext uri="{FF2B5EF4-FFF2-40B4-BE49-F238E27FC236}">
                <a16:creationId xmlns:a16="http://schemas.microsoft.com/office/drawing/2014/main" id="{45CE9797-8F42-8B32-A0E7-66790E843CB0}"/>
              </a:ext>
            </a:extLst>
          </p:cNvPr>
          <p:cNvSpPr txBox="1">
            <a:spLocks noChangeArrowheads="1"/>
          </p:cNvSpPr>
          <p:nvPr/>
        </p:nvSpPr>
        <p:spPr bwMode="auto">
          <a:xfrm>
            <a:off x="144463" y="6597650"/>
            <a:ext cx="49323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Nokia</a:t>
            </a:r>
          </a:p>
        </p:txBody>
      </p:sp>
      <p:sp>
        <p:nvSpPr>
          <p:cNvPr id="14341" name="Rectangle 5">
            <a:extLst>
              <a:ext uri="{FF2B5EF4-FFF2-40B4-BE49-F238E27FC236}">
                <a16:creationId xmlns:a16="http://schemas.microsoft.com/office/drawing/2014/main" id="{704A3100-CC64-1547-A16B-3242D5915197}"/>
              </a:ext>
            </a:extLst>
          </p:cNvPr>
          <p:cNvSpPr>
            <a:spLocks noChangeArrowheads="1"/>
          </p:cNvSpPr>
          <p:nvPr/>
        </p:nvSpPr>
        <p:spPr bwMode="auto">
          <a:xfrm>
            <a:off x="6804025" y="476250"/>
            <a:ext cx="20224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LCA Case Study</a:t>
            </a: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386" name="Picture 2" descr="nokia-logo">
            <a:extLst>
              <a:ext uri="{FF2B5EF4-FFF2-40B4-BE49-F238E27FC236}">
                <a16:creationId xmlns:a16="http://schemas.microsoft.com/office/drawing/2014/main" id="{11D9E29A-BE8B-ACDE-3975-3F6C0DF14D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76250"/>
            <a:ext cx="1727200"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 Box 3">
            <a:extLst>
              <a:ext uri="{FF2B5EF4-FFF2-40B4-BE49-F238E27FC236}">
                <a16:creationId xmlns:a16="http://schemas.microsoft.com/office/drawing/2014/main" id="{B90E0E8C-090C-129E-FAB8-FCF3AB82AC86}"/>
              </a:ext>
            </a:extLst>
          </p:cNvPr>
          <p:cNvSpPr txBox="1">
            <a:spLocks noChangeArrowheads="1"/>
          </p:cNvSpPr>
          <p:nvPr/>
        </p:nvSpPr>
        <p:spPr bwMode="auto">
          <a:xfrm>
            <a:off x="144463" y="6597650"/>
            <a:ext cx="49323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Nokia</a:t>
            </a:r>
          </a:p>
        </p:txBody>
      </p:sp>
      <p:sp>
        <p:nvSpPr>
          <p:cNvPr id="16388" name="Rectangle 4">
            <a:extLst>
              <a:ext uri="{FF2B5EF4-FFF2-40B4-BE49-F238E27FC236}">
                <a16:creationId xmlns:a16="http://schemas.microsoft.com/office/drawing/2014/main" id="{5AC0581A-5AB0-6343-14D3-CFC026118A43}"/>
              </a:ext>
            </a:extLst>
          </p:cNvPr>
          <p:cNvSpPr>
            <a:spLocks noChangeArrowheads="1"/>
          </p:cNvSpPr>
          <p:nvPr/>
        </p:nvSpPr>
        <p:spPr bwMode="auto">
          <a:xfrm>
            <a:off x="6804025" y="476250"/>
            <a:ext cx="20224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LCA Case Study</a:t>
            </a:r>
          </a:p>
        </p:txBody>
      </p:sp>
      <p:grpSp>
        <p:nvGrpSpPr>
          <p:cNvPr id="16389" name="Group 5">
            <a:extLst>
              <a:ext uri="{FF2B5EF4-FFF2-40B4-BE49-F238E27FC236}">
                <a16:creationId xmlns:a16="http://schemas.microsoft.com/office/drawing/2014/main" id="{A69282A0-A555-FA82-4911-82E224DC6963}"/>
              </a:ext>
            </a:extLst>
          </p:cNvPr>
          <p:cNvGrpSpPr>
            <a:grpSpLocks/>
          </p:cNvGrpSpPr>
          <p:nvPr/>
        </p:nvGrpSpPr>
        <p:grpSpPr bwMode="auto">
          <a:xfrm>
            <a:off x="250825" y="1196975"/>
            <a:ext cx="8642350" cy="2735263"/>
            <a:chOff x="204" y="712"/>
            <a:chExt cx="11022" cy="3489"/>
          </a:xfrm>
        </p:grpSpPr>
        <p:pic>
          <p:nvPicPr>
            <p:cNvPr id="16393" name="Picture 6" descr="nokia4">
              <a:extLst>
                <a:ext uri="{FF2B5EF4-FFF2-40B4-BE49-F238E27FC236}">
                  <a16:creationId xmlns:a16="http://schemas.microsoft.com/office/drawing/2014/main" id="{4FAE3564-81A3-5C6D-155F-C606EACC30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4" y="722"/>
              <a:ext cx="5398" cy="3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7" descr="nokia5">
              <a:extLst>
                <a:ext uri="{FF2B5EF4-FFF2-40B4-BE49-F238E27FC236}">
                  <a16:creationId xmlns:a16="http://schemas.microsoft.com/office/drawing/2014/main" id="{257588E3-5F63-B466-D8FA-9CFFBA228A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82" y="712"/>
              <a:ext cx="5544" cy="3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6390" name="Group 8">
            <a:extLst>
              <a:ext uri="{FF2B5EF4-FFF2-40B4-BE49-F238E27FC236}">
                <a16:creationId xmlns:a16="http://schemas.microsoft.com/office/drawing/2014/main" id="{3759C7A9-9757-DAA1-E3F6-4F57A8DCCAC9}"/>
              </a:ext>
            </a:extLst>
          </p:cNvPr>
          <p:cNvGrpSpPr>
            <a:grpSpLocks/>
          </p:cNvGrpSpPr>
          <p:nvPr/>
        </p:nvGrpSpPr>
        <p:grpSpPr bwMode="auto">
          <a:xfrm>
            <a:off x="250825" y="3933825"/>
            <a:ext cx="8642350" cy="2659063"/>
            <a:chOff x="0" y="0"/>
            <a:chExt cx="11191" cy="3444"/>
          </a:xfrm>
        </p:grpSpPr>
        <p:pic>
          <p:nvPicPr>
            <p:cNvPr id="16391" name="Picture 9" descr="nokia7">
              <a:extLst>
                <a:ext uri="{FF2B5EF4-FFF2-40B4-BE49-F238E27FC236}">
                  <a16:creationId xmlns:a16="http://schemas.microsoft.com/office/drawing/2014/main" id="{A2B4B497-18BD-8FAC-EF99-FB1E1D7119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5544" cy="3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2" name="Picture 10" descr="nokia6">
              <a:extLst>
                <a:ext uri="{FF2B5EF4-FFF2-40B4-BE49-F238E27FC236}">
                  <a16:creationId xmlns:a16="http://schemas.microsoft.com/office/drawing/2014/main" id="{13252CC3-8045-23D3-1A15-CF1A387026A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47" y="0"/>
              <a:ext cx="5544" cy="3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46" descr="Beryl_amo_2006201_lrg">
            <a:extLst>
              <a:ext uri="{FF2B5EF4-FFF2-40B4-BE49-F238E27FC236}">
                <a16:creationId xmlns:a16="http://schemas.microsoft.com/office/drawing/2014/main" id="{4ABE244C-22F2-A323-6E86-53E1F318A2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5952" r="1773" b="34422"/>
          <a:stretch>
            <a:fillRect/>
          </a:stretch>
        </p:blipFill>
        <p:spPr bwMode="auto">
          <a:xfrm>
            <a:off x="0" y="2349500"/>
            <a:ext cx="9144000" cy="450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a:extLst>
              <a:ext uri="{FF2B5EF4-FFF2-40B4-BE49-F238E27FC236}">
                <a16:creationId xmlns:a16="http://schemas.microsoft.com/office/drawing/2014/main" id="{1F1F120F-7DCA-77EC-7440-AF7170E28EF1}"/>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global warming potential</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Global warming (or climate change) results from the addition of gases  to the atmosphere from the burning fossil fuels, agriculture and industrial practices that affect the temperature of the Earth’s atmosphere.</a:t>
            </a:r>
          </a:p>
          <a:p>
            <a:pPr eaLnBrk="1" hangingPunct="1">
              <a:spcBef>
                <a:spcPct val="0"/>
              </a:spcBef>
            </a:pPr>
            <a:r>
              <a:rPr lang="en-GB" altLang="en-US" b="0">
                <a:solidFill>
                  <a:schemeClr val="bg1"/>
                </a:solidFill>
                <a:latin typeface="ITC Avant Garde Std Bk" pitchFamily="34" charset="0"/>
              </a:rPr>
              <a:t>The Intergovernmental Panel on Climate Change (IPCC) estimates that deforestation produces 5.9 billion tonnes of CO2 per year or 18 per cent of global CO2. </a:t>
            </a:r>
          </a:p>
          <a:p>
            <a:pPr eaLnBrk="1" hangingPunct="1">
              <a:spcBef>
                <a:spcPct val="0"/>
              </a:spcBef>
            </a:pPr>
            <a:r>
              <a:rPr lang="en-GB" altLang="en-US" b="0">
                <a:solidFill>
                  <a:schemeClr val="bg1"/>
                </a:solidFill>
                <a:latin typeface="ITC Avant Garde Std Bk" pitchFamily="34" charset="0"/>
              </a:rPr>
              <a:t>Burning fossil fuels like coal, oil and gas releases greenhouse gases.  </a:t>
            </a:r>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482" name="Picture 13" descr="43857005_95c7c1b96f_o_d">
            <a:extLst>
              <a:ext uri="{FF2B5EF4-FFF2-40B4-BE49-F238E27FC236}">
                <a16:creationId xmlns:a16="http://schemas.microsoft.com/office/drawing/2014/main" id="{E14823AD-33C6-5518-3ED5-E77C75EF42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122" t="3362" r="2522" b="12685"/>
          <a:stretch>
            <a:fillRect/>
          </a:stretch>
        </p:blipFill>
        <p:spPr bwMode="auto">
          <a:xfrm>
            <a:off x="0" y="1268413"/>
            <a:ext cx="9144000" cy="558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Rectangle 2">
            <a:extLst>
              <a:ext uri="{FF2B5EF4-FFF2-40B4-BE49-F238E27FC236}">
                <a16:creationId xmlns:a16="http://schemas.microsoft.com/office/drawing/2014/main" id="{882A14EE-B121-756D-A705-C33E43CF78F6}"/>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acidification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Acid rain is caused by the release of acidic gases, primarily from burning fossil fuels. </a:t>
            </a:r>
          </a:p>
          <a:p>
            <a:pPr eaLnBrk="1" hangingPunct="1">
              <a:spcBef>
                <a:spcPct val="0"/>
              </a:spcBef>
            </a:pPr>
            <a:r>
              <a:rPr lang="en-GB" altLang="en-US" b="0">
                <a:solidFill>
                  <a:schemeClr val="bg1"/>
                </a:solidFill>
                <a:latin typeface="ITC Avant Garde Std Bk" pitchFamily="34" charset="0"/>
              </a:rPr>
              <a:t>Acidic rain can dissolve cement and minerals in buildings. </a:t>
            </a:r>
          </a:p>
          <a:p>
            <a:pPr eaLnBrk="1" hangingPunct="1">
              <a:spcBef>
                <a:spcPct val="0"/>
              </a:spcBef>
            </a:pPr>
            <a:r>
              <a:rPr lang="en-GB" altLang="en-US" b="0">
                <a:solidFill>
                  <a:schemeClr val="bg1"/>
                </a:solidFill>
                <a:latin typeface="ITC Avant Garde Std Bk" pitchFamily="34" charset="0"/>
              </a:rPr>
              <a:t>It also dissolves aluminium and other metals from soils which is toxic to plants and to aquatic organisms. </a:t>
            </a: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4" descr="1199423945_91c3bdf926_o">
            <a:extLst>
              <a:ext uri="{FF2B5EF4-FFF2-40B4-BE49-F238E27FC236}">
                <a16:creationId xmlns:a16="http://schemas.microsoft.com/office/drawing/2014/main" id="{44FA26C1-C433-AEF7-C0B1-ED3E93DD7F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60575"/>
            <a:ext cx="91440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2">
            <a:extLst>
              <a:ext uri="{FF2B5EF4-FFF2-40B4-BE49-F238E27FC236}">
                <a16:creationId xmlns:a16="http://schemas.microsoft.com/office/drawing/2014/main" id="{F6AB335E-B24A-9B2E-9AE5-C81F6D47812F}"/>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Water eutrophication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Caused by the presence of excess nutrients to water. This leads to a reduction of available oxygen. </a:t>
            </a:r>
          </a:p>
          <a:p>
            <a:pPr eaLnBrk="1" hangingPunct="1">
              <a:spcBef>
                <a:spcPct val="0"/>
              </a:spcBef>
            </a:pPr>
            <a:r>
              <a:rPr lang="en-GB" altLang="en-US" b="0">
                <a:solidFill>
                  <a:schemeClr val="bg1"/>
                </a:solidFill>
                <a:latin typeface="ITC Avant Garde Std Bk" pitchFamily="34" charset="0"/>
              </a:rPr>
              <a:t>Nitrogen and phosphorous compounds from municipal wastewater and agriculture pollute surface waters. </a:t>
            </a:r>
          </a:p>
          <a:p>
            <a:pPr eaLnBrk="1" hangingPunct="1">
              <a:spcBef>
                <a:spcPct val="0"/>
              </a:spcBef>
            </a:pPr>
            <a:r>
              <a:rPr lang="en-GB" altLang="en-US" b="0">
                <a:solidFill>
                  <a:schemeClr val="bg1"/>
                </a:solidFill>
                <a:latin typeface="ITC Avant Garde Std Bk" pitchFamily="34" charset="0"/>
              </a:rPr>
              <a:t>Eutrophication removes the oxygen from the water, killing fish and other aquatic organisms. </a:t>
            </a: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69E2DC5-956E-990B-074D-3F53FB150E50}"/>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ozone depletion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Caused by emissions of chlorinated fluorocarbons (CFCs) such as Freon. These destroy ozone in the upper atmosphere, leading to "ozone holes“.</a:t>
            </a:r>
          </a:p>
          <a:p>
            <a:pPr eaLnBrk="1" hangingPunct="1">
              <a:spcBef>
                <a:spcPct val="0"/>
              </a:spcBef>
            </a:pPr>
            <a:r>
              <a:rPr lang="en-GB" altLang="en-US" b="0">
                <a:solidFill>
                  <a:schemeClr val="bg1"/>
                </a:solidFill>
                <a:latin typeface="ITC Avant Garde Std Bk" pitchFamily="34" charset="0"/>
              </a:rPr>
              <a:t>This increases the amount of ultraviolet (UV) light falling on the Earth, leading to increases in cancers, reduction of productivity of plants and affects marine algae. The 1992 Montreal Protocol banned use of 42 ozone depleting chemicals internationally.</a:t>
            </a:r>
          </a:p>
        </p:txBody>
      </p:sp>
      <p:pic>
        <p:nvPicPr>
          <p:cNvPr id="24579" name="Picture 1">
            <a:extLst>
              <a:ext uri="{FF2B5EF4-FFF2-40B4-BE49-F238E27FC236}">
                <a16:creationId xmlns:a16="http://schemas.microsoft.com/office/drawing/2014/main" id="{675BB7D7-14F4-137B-B98C-7D1695A4BB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250" y="2924175"/>
            <a:ext cx="5181600"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2">
            <a:extLst>
              <a:ext uri="{FF2B5EF4-FFF2-40B4-BE49-F238E27FC236}">
                <a16:creationId xmlns:a16="http://schemas.microsoft.com/office/drawing/2014/main" id="{6FEFACBD-5E8A-7825-ED56-1200AFAB19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924175"/>
            <a:ext cx="4645025"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6626" name="Picture 5" descr="431927416_2b76a7d0b1_o">
            <a:extLst>
              <a:ext uri="{FF2B5EF4-FFF2-40B4-BE49-F238E27FC236}">
                <a16:creationId xmlns:a16="http://schemas.microsoft.com/office/drawing/2014/main" id="{04AA6646-AD00-CF50-0279-CB590DC6D0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49475"/>
            <a:ext cx="9144000" cy="473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Rectangle 2">
            <a:extLst>
              <a:ext uri="{FF2B5EF4-FFF2-40B4-BE49-F238E27FC236}">
                <a16:creationId xmlns:a16="http://schemas.microsoft.com/office/drawing/2014/main" id="{CDA04259-14F4-C8E9-2E05-F7F6C1E46B65}"/>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photochemical oxidation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Photochemical smog is caused by the emissions of nitrogen oxides and volatile organic substances that generate ground level ozone (O3) in the presence of sunlight. </a:t>
            </a:r>
          </a:p>
          <a:p>
            <a:pPr eaLnBrk="1" hangingPunct="1">
              <a:spcBef>
                <a:spcPct val="0"/>
              </a:spcBef>
            </a:pPr>
            <a:r>
              <a:rPr lang="en-GB" altLang="en-US" b="0">
                <a:solidFill>
                  <a:schemeClr val="bg1"/>
                </a:solidFill>
                <a:latin typeface="ITC Avant Garde Std Bk" pitchFamily="34" charset="0"/>
              </a:rPr>
              <a:t>Smog and air pollutants increase the   incidence of asthma in humans and reduce the photosynthetic capacity of plants.</a:t>
            </a:r>
          </a:p>
          <a:p>
            <a:pPr eaLnBrk="1" hangingPunct="1">
              <a:spcBef>
                <a:spcPct val="0"/>
              </a:spcBef>
            </a:pPr>
            <a:endParaRPr lang="en-GB" altLang="en-US" b="0">
              <a:solidFill>
                <a:schemeClr val="bg1"/>
              </a:solidFill>
              <a:latin typeface="ITC Avant Garde Std Bk" pitchFamily="34" charset="0"/>
            </a:endParaRP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8674" name="Picture 4" descr="514524754_e8ba1d928f_o">
            <a:extLst>
              <a:ext uri="{FF2B5EF4-FFF2-40B4-BE49-F238E27FC236}">
                <a16:creationId xmlns:a16="http://schemas.microsoft.com/office/drawing/2014/main" id="{61ABBAFC-B2D1-79E9-5759-1B147B97AF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40" t="6837" r="4340" b="6535"/>
          <a:stretch>
            <a:fillRect/>
          </a:stretch>
        </p:blipFill>
        <p:spPr bwMode="auto">
          <a:xfrm>
            <a:off x="0" y="1412875"/>
            <a:ext cx="9144000" cy="599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Rectangle 2">
            <a:extLst>
              <a:ext uri="{FF2B5EF4-FFF2-40B4-BE49-F238E27FC236}">
                <a16:creationId xmlns:a16="http://schemas.microsoft.com/office/drawing/2014/main" id="{B1963B11-BC7D-BCD1-1CF8-D88F7F4C6C7E}"/>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human toxicity</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Human toxicity is the effect of toxic substances on humans</a:t>
            </a:r>
          </a:p>
          <a:p>
            <a:pPr eaLnBrk="1" hangingPunct="1">
              <a:spcBef>
                <a:spcPct val="0"/>
              </a:spcBef>
            </a:pPr>
            <a:r>
              <a:rPr lang="en-GB" altLang="en-US" b="0">
                <a:solidFill>
                  <a:schemeClr val="bg1"/>
                </a:solidFill>
                <a:latin typeface="ITC Avant Garde Std Bk" pitchFamily="34" charset="0"/>
              </a:rPr>
              <a:t>This can include skin irritants, growth inhibitors, and hormone disrupting chemicals (endocrine disruptors). </a:t>
            </a:r>
          </a:p>
          <a:p>
            <a:pPr eaLnBrk="1" hangingPunct="1">
              <a:spcBef>
                <a:spcPct val="0"/>
              </a:spcBef>
            </a:pPr>
            <a:r>
              <a:rPr lang="en-GB" altLang="en-US" b="0">
                <a:solidFill>
                  <a:schemeClr val="bg1"/>
                </a:solidFill>
                <a:latin typeface="ITC Avant Garde Std Bk" pitchFamily="34" charset="0"/>
              </a:rPr>
              <a:t>Potential toxic effects can include transient irritation, physical or mental disability, inhibition of physical or mental development, temporary or permanent disability and/or death. </a:t>
            </a:r>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DBE2479-5B7F-E844-8ADC-196851841D38}"/>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resource depletion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Human demands on world resources have doubled over the last 40 years</a:t>
            </a:r>
          </a:p>
          <a:p>
            <a:pPr eaLnBrk="1" hangingPunct="1">
              <a:spcBef>
                <a:spcPct val="0"/>
              </a:spcBef>
            </a:pPr>
            <a:r>
              <a:rPr lang="en-GB" altLang="en-US" b="0">
                <a:solidFill>
                  <a:schemeClr val="bg1"/>
                </a:solidFill>
                <a:latin typeface="ITC Avant Garde Std Bk" pitchFamily="34" charset="0"/>
              </a:rPr>
              <a:t>It takes around 4,000 litres of water to make a cotton T-shirt - some lakes in cotton-producing areas are drying up, causing the collapse of fish stocks</a:t>
            </a:r>
          </a:p>
          <a:p>
            <a:pPr eaLnBrk="1" hangingPunct="1">
              <a:spcBef>
                <a:spcPct val="0"/>
              </a:spcBef>
            </a:pPr>
            <a:r>
              <a:rPr lang="en-GB" altLang="en-US" b="0">
                <a:solidFill>
                  <a:schemeClr val="bg1"/>
                </a:solidFill>
                <a:latin typeface="ITC Avant Garde Std Bk" pitchFamily="34" charset="0"/>
              </a:rPr>
              <a:t>The use of coal has risen by more than half over the last 20 years and will continue to go up</a:t>
            </a:r>
          </a:p>
          <a:p>
            <a:pPr eaLnBrk="1" hangingPunct="1">
              <a:spcBef>
                <a:spcPct val="0"/>
              </a:spcBef>
            </a:pPr>
            <a:r>
              <a:rPr lang="en-GB" altLang="en-US" b="0">
                <a:solidFill>
                  <a:schemeClr val="bg1"/>
                </a:solidFill>
                <a:latin typeface="ITC Avant Garde Std Bk" pitchFamily="34" charset="0"/>
              </a:rPr>
              <a:t>World populations of freshwater fish have nearly halved since 1970 due to increased demand for water in producing food, fibre and energy </a:t>
            </a:r>
          </a:p>
        </p:txBody>
      </p:sp>
      <p:pic>
        <p:nvPicPr>
          <p:cNvPr id="30723" name="Picture 3" descr="1242634585_34088b6235_o">
            <a:extLst>
              <a:ext uri="{FF2B5EF4-FFF2-40B4-BE49-F238E27FC236}">
                <a16:creationId xmlns:a16="http://schemas.microsoft.com/office/drawing/2014/main" id="{F2503154-9C6C-C562-0782-7DF65C3B15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24175"/>
            <a:ext cx="9144000" cy="595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2770" name="Picture 1">
            <a:extLst>
              <a:ext uri="{FF2B5EF4-FFF2-40B4-BE49-F238E27FC236}">
                <a16:creationId xmlns:a16="http://schemas.microsoft.com/office/drawing/2014/main" id="{12325B04-A7FD-FB69-E5F9-170D9196D0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0"/>
            <a:ext cx="10321926"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Rectangle 2">
            <a:extLst>
              <a:ext uri="{FF2B5EF4-FFF2-40B4-BE49-F238E27FC236}">
                <a16:creationId xmlns:a16="http://schemas.microsoft.com/office/drawing/2014/main" id="{0ED17B15-7BC6-565C-94A0-C09799E87CD1}"/>
              </a:ext>
            </a:extLst>
          </p:cNvPr>
          <p:cNvSpPr>
            <a:spLocks noChangeArrowheads="1"/>
          </p:cNvSpPr>
          <p:nvPr/>
        </p:nvSpPr>
        <p:spPr bwMode="auto">
          <a:xfrm>
            <a:off x="2268538" y="0"/>
            <a:ext cx="6048375"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b="0">
                <a:solidFill>
                  <a:schemeClr val="bg1"/>
                </a:solidFill>
                <a:latin typeface="ITC Avant Garde Std Bk" pitchFamily="34" charset="0"/>
              </a:rPr>
              <a:t>42 million every day</a:t>
            </a:r>
          </a:p>
          <a:p>
            <a:pPr eaLnBrk="1" hangingPunct="1">
              <a:spcBef>
                <a:spcPct val="0"/>
              </a:spcBef>
              <a:buFontTx/>
              <a:buNone/>
            </a:pPr>
            <a:r>
              <a:rPr lang="en-GB" altLang="en-US" b="0">
                <a:solidFill>
                  <a:srgbClr val="FFFFFF"/>
                </a:solidFill>
                <a:latin typeface="ITC Avant Garde Std Bk" pitchFamily="34" charset="0"/>
                <a:hlinkClick r:id="rId4"/>
              </a:rPr>
              <a:t>https://globe-conscious.com/trees-cut-down-each-day-year/</a:t>
            </a:r>
            <a:endParaRPr lang="en-GB" altLang="en-US" b="0">
              <a:solidFill>
                <a:srgbClr val="FFFFFF"/>
              </a:solidFill>
              <a:latin typeface="ITC Avant Garde Std Bk" pitchFamily="34" charset="0"/>
            </a:endParaRP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92247F7-0E39-66F2-2E77-639ECC15D214}"/>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impact: air pollution</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Air pollution happens when harmful substances are allowed into the air. </a:t>
            </a:r>
          </a:p>
          <a:p>
            <a:pPr eaLnBrk="1" hangingPunct="1">
              <a:spcBef>
                <a:spcPct val="0"/>
              </a:spcBef>
            </a:pPr>
            <a:r>
              <a:rPr lang="en-GB" altLang="en-US" b="0">
                <a:solidFill>
                  <a:schemeClr val="bg1"/>
                </a:solidFill>
                <a:latin typeface="ITC Avant Garde Std Bk" pitchFamily="34" charset="0"/>
              </a:rPr>
              <a:t>The main pollutants affecting the air in England and Wales are carbon monoxide, nitrogen dioxide, sulphur dioxide, lead, ground level ozone, small particles and cancer causing chemicals like benzene.</a:t>
            </a:r>
          </a:p>
          <a:p>
            <a:pPr eaLnBrk="1" hangingPunct="1">
              <a:spcBef>
                <a:spcPct val="0"/>
              </a:spcBef>
            </a:pPr>
            <a:r>
              <a:rPr lang="en-GB" altLang="en-US" b="0">
                <a:solidFill>
                  <a:srgbClr val="FFFFFF"/>
                </a:solidFill>
                <a:latin typeface="ITC Avant Garde Std Bk" pitchFamily="34" charset="0"/>
                <a:hlinkClick r:id="rId3"/>
              </a:rPr>
              <a:t>https://uk-air.defra.gov.uk/air-pollution/</a:t>
            </a:r>
            <a:endParaRPr lang="en-GB" altLang="en-US" b="0">
              <a:solidFill>
                <a:srgbClr val="FFFFFF"/>
              </a:solidFill>
              <a:latin typeface="ITC Avant Garde Std Bk" pitchFamily="34" charset="0"/>
            </a:endParaRPr>
          </a:p>
        </p:txBody>
      </p:sp>
      <p:pic>
        <p:nvPicPr>
          <p:cNvPr id="34819" name="Picture 4" descr="1209528217_6b48f886d9_o">
            <a:extLst>
              <a:ext uri="{FF2B5EF4-FFF2-40B4-BE49-F238E27FC236}">
                <a16:creationId xmlns:a16="http://schemas.microsoft.com/office/drawing/2014/main" id="{00ECD800-F5A9-46EB-5EAB-CA215C58C4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924175"/>
            <a:ext cx="9144000" cy="612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92247F7-0E39-66F2-2E77-639ECC15D214}"/>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impact: global temperature change</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US" altLang="en-US" b="0" dirty="0">
                <a:solidFill>
                  <a:schemeClr val="bg1"/>
                </a:solidFill>
                <a:latin typeface="ITC Avant Garde Std Bk" pitchFamily="34" charset="0"/>
              </a:rPr>
              <a:t>Rapid melting of glaciers and ice sheets, contributing to sea-level rise, would in some regions flood many coastal cities.</a:t>
            </a:r>
            <a:endParaRPr lang="en-GB" altLang="en-US" b="0"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Increase in extreme weather patterns across the global.</a:t>
            </a:r>
          </a:p>
          <a:p>
            <a:pPr eaLnBrk="1" hangingPunct="1">
              <a:spcBef>
                <a:spcPct val="0"/>
              </a:spcBef>
            </a:pPr>
            <a:r>
              <a:rPr lang="en-GB" altLang="en-US" b="0" dirty="0">
                <a:solidFill>
                  <a:schemeClr val="bg1"/>
                </a:solidFill>
                <a:latin typeface="ITC Avant Garde Std Bk" pitchFamily="34" charset="0"/>
              </a:rPr>
              <a:t>Vegetation and vertebrates will be exposed to unsuitable climate conditions.</a:t>
            </a:r>
          </a:p>
          <a:p>
            <a:pPr eaLnBrk="1" hangingPunct="1">
              <a:spcBef>
                <a:spcPct val="0"/>
              </a:spcBef>
            </a:pPr>
            <a:endParaRPr lang="en-GB" altLang="en-US" b="0" dirty="0">
              <a:solidFill>
                <a:srgbClr val="FFFFFF"/>
              </a:solidFill>
              <a:latin typeface="ITC Avant Garde Std Bk" pitchFamily="34" charset="0"/>
            </a:endParaRPr>
          </a:p>
        </p:txBody>
      </p:sp>
      <p:sp>
        <p:nvSpPr>
          <p:cNvPr id="5" name="Rectangle 4">
            <a:extLst>
              <a:ext uri="{FF2B5EF4-FFF2-40B4-BE49-F238E27FC236}">
                <a16:creationId xmlns:a16="http://schemas.microsoft.com/office/drawing/2014/main" id="{85621173-6FA5-56F2-D20C-20B0B112923F}"/>
              </a:ext>
            </a:extLst>
          </p:cNvPr>
          <p:cNvSpPr/>
          <p:nvPr/>
        </p:nvSpPr>
        <p:spPr bwMode="auto">
          <a:xfrm>
            <a:off x="3117273" y="3231573"/>
            <a:ext cx="1631372" cy="197427"/>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ITC Avant Garde Std Bk" pitchFamily="34" charset="0"/>
            </a:endParaRPr>
          </a:p>
        </p:txBody>
      </p:sp>
      <p:pic>
        <p:nvPicPr>
          <p:cNvPr id="3" name="Picture 2">
            <a:hlinkClick r:id="rId3"/>
            <a:extLst>
              <a:ext uri="{FF2B5EF4-FFF2-40B4-BE49-F238E27FC236}">
                <a16:creationId xmlns:a16="http://schemas.microsoft.com/office/drawing/2014/main" id="{76CE6B07-0980-BBE0-C5BD-5B938C64269E}"/>
              </a:ext>
            </a:extLst>
          </p:cNvPr>
          <p:cNvPicPr>
            <a:picLocks noChangeAspect="1"/>
          </p:cNvPicPr>
          <p:nvPr/>
        </p:nvPicPr>
        <p:blipFill>
          <a:blip r:embed="rId4"/>
          <a:stretch>
            <a:fillRect/>
          </a:stretch>
        </p:blipFill>
        <p:spPr>
          <a:xfrm>
            <a:off x="-1" y="3376455"/>
            <a:ext cx="9144000" cy="2566004"/>
          </a:xfrm>
          <a:prstGeom prst="rect">
            <a:avLst/>
          </a:prstGeom>
        </p:spPr>
      </p:pic>
    </p:spTree>
    <p:extLst>
      <p:ext uri="{BB962C8B-B14F-4D97-AF65-F5344CB8AC3E}">
        <p14:creationId xmlns:p14="http://schemas.microsoft.com/office/powerpoint/2010/main" val="257680809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A63B11D-FC59-3785-753A-117EBE81B2FD}"/>
              </a:ext>
            </a:extLst>
          </p:cNvPr>
          <p:cNvPicPr>
            <a:picLocks noChangeAspect="1"/>
          </p:cNvPicPr>
          <p:nvPr/>
        </p:nvPicPr>
        <p:blipFill rotWithShape="1">
          <a:blip r:embed="rId3"/>
          <a:srcRect l="2317"/>
          <a:stretch/>
        </p:blipFill>
        <p:spPr>
          <a:xfrm>
            <a:off x="-1" y="545778"/>
            <a:ext cx="4538851" cy="6014622"/>
          </a:xfrm>
          <a:prstGeom prst="rect">
            <a:avLst/>
          </a:prstGeom>
        </p:spPr>
      </p:pic>
      <p:pic>
        <p:nvPicPr>
          <p:cNvPr id="3" name="Picture 2">
            <a:extLst>
              <a:ext uri="{FF2B5EF4-FFF2-40B4-BE49-F238E27FC236}">
                <a16:creationId xmlns:a16="http://schemas.microsoft.com/office/drawing/2014/main" id="{82776515-6423-2648-960F-128283AC5440}"/>
              </a:ext>
            </a:extLst>
          </p:cNvPr>
          <p:cNvPicPr>
            <a:picLocks noChangeAspect="1"/>
          </p:cNvPicPr>
          <p:nvPr/>
        </p:nvPicPr>
        <p:blipFill>
          <a:blip r:embed="rId4"/>
          <a:stretch>
            <a:fillRect/>
          </a:stretch>
        </p:blipFill>
        <p:spPr>
          <a:xfrm>
            <a:off x="4390976" y="545777"/>
            <a:ext cx="4646490" cy="6014623"/>
          </a:xfrm>
          <a:prstGeom prst="rect">
            <a:avLst/>
          </a:prstGeom>
        </p:spPr>
      </p:pic>
    </p:spTree>
    <p:extLst>
      <p:ext uri="{BB962C8B-B14F-4D97-AF65-F5344CB8AC3E}">
        <p14:creationId xmlns:p14="http://schemas.microsoft.com/office/powerpoint/2010/main" val="213063853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16A89B-F79A-499D-50A3-A538A5FA6573}"/>
              </a:ext>
            </a:extLst>
          </p:cNvPr>
          <p:cNvPicPr>
            <a:picLocks noChangeAspect="1"/>
          </p:cNvPicPr>
          <p:nvPr/>
        </p:nvPicPr>
        <p:blipFill>
          <a:blip r:embed="rId3"/>
          <a:stretch>
            <a:fillRect/>
          </a:stretch>
        </p:blipFill>
        <p:spPr>
          <a:xfrm>
            <a:off x="0" y="381000"/>
            <a:ext cx="9144000" cy="6096000"/>
          </a:xfrm>
          <a:prstGeom prst="rect">
            <a:avLst/>
          </a:prstGeom>
        </p:spPr>
      </p:pic>
    </p:spTree>
    <p:extLst>
      <p:ext uri="{BB962C8B-B14F-4D97-AF65-F5344CB8AC3E}">
        <p14:creationId xmlns:p14="http://schemas.microsoft.com/office/powerpoint/2010/main" val="2633286519"/>
      </p:ext>
    </p:extLst>
  </p:cSld>
  <p:clrMapOvr>
    <a:masterClrMapping/>
  </p:clrMapOvr>
  <p:transition>
    <p:fade/>
  </p:transition>
</p:sld>
</file>

<file path=ppt/theme/theme1.xml><?xml version="1.0" encoding="utf-8"?>
<a:theme xmlns:a="http://schemas.openxmlformats.org/drawingml/2006/main" name="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ITC Avant Garde Std B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ITC Avant Garde Std Bk"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ITC Avant Garde Std Bk"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sng"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sng" strike="noStrike" cap="none" normalizeH="0" baseline="0" smtClean="0">
            <a:ln>
              <a:noFill/>
            </a:ln>
            <a:solidFill>
              <a:schemeClr val="tx1"/>
            </a:solidFill>
            <a:effectLst/>
            <a:latin typeface="Century Gothic"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Eco Presentation_blu_nofr</Template>
  <TotalTime>37</TotalTime>
  <Words>5586</Words>
  <Application>Microsoft Office PowerPoint</Application>
  <PresentationFormat>On-screen Show (4:3)</PresentationFormat>
  <Paragraphs>344</Paragraphs>
  <Slides>20</Slides>
  <Notes>19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ITC Avant Garde Std Bk</vt:lpstr>
      <vt:lpstr>Arial</vt:lpstr>
      <vt:lpstr>Arial Rounded MT Bold</vt:lpstr>
      <vt:lpstr>Century Gothic</vt:lpstr>
      <vt:lpstr>Eco Presentation_blu_nofr</vt:lpstr>
      <vt:lpstr>2_Eco Presentation_blu_nofr</vt:lpstr>
      <vt:lpstr>PowerPoint Presentation</vt:lpstr>
      <vt:lpstr>6.1 LCA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ECODESIGN OPPORTUNITIES IN FASHION &amp; TEXTILES</dc:title>
  <dc:creator>Standalone</dc:creator>
  <cp:lastModifiedBy>Matthew Archer</cp:lastModifiedBy>
  <cp:revision>1</cp:revision>
  <dcterms:created xsi:type="dcterms:W3CDTF">2007-02-27T09:16:04Z</dcterms:created>
  <dcterms:modified xsi:type="dcterms:W3CDTF">2024-02-12T17:58:37Z</dcterms:modified>
</cp:coreProperties>
</file>