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1" r:id="rId10"/>
    <p:sldId id="266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afeguarding-guidance" TargetMode="External"/><Relationship Id="rId2" Type="http://schemas.openxmlformats.org/officeDocument/2006/relationships/hyperlink" Target="https://www.hse.gov.uk/lone-working/index.htm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wc.wales/site/index.php/en/fitness-to-practise/code-of-professional-conduct-and-practice/the-code" TargetMode="External"/><Relationship Id="rId2" Type="http://schemas.openxmlformats.org/officeDocument/2006/relationships/hyperlink" Target="https://basw.co.uk/policy-practice/standards/code-ethi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yw.org.uk/code-of-ethics/" TargetMode="External"/><Relationship Id="rId4" Type="http://schemas.openxmlformats.org/officeDocument/2006/relationships/hyperlink" Target="https://www.college.police.uk/ethics/code-of-ethics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afeguarding-guidance" TargetMode="External"/><Relationship Id="rId3" Type="http://schemas.openxmlformats.org/officeDocument/2006/relationships/hyperlink" Target="https://www.college.police.uk/ethics/code-of-ethics" TargetMode="External"/><Relationship Id="rId7" Type="http://schemas.openxmlformats.org/officeDocument/2006/relationships/hyperlink" Target="https://assets.publishing.service.gov.uk/media/5a7c5edeed915d696ccfc51b/5730.pdf" TargetMode="External"/><Relationship Id="rId2" Type="http://schemas.openxmlformats.org/officeDocument/2006/relationships/hyperlink" Target="https://basw.co.uk/policy-practice/standards/code-ethi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yw.org.uk/code-of-ethics/" TargetMode="External"/><Relationship Id="rId5" Type="http://schemas.openxmlformats.org/officeDocument/2006/relationships/hyperlink" Target="https://www.hse.gov.uk/lone-working/index.htm" TargetMode="External"/><Relationship Id="rId4" Type="http://schemas.openxmlformats.org/officeDocument/2006/relationships/hyperlink" Target="https://www.ewc.wales/site/index.php/en/fitness-to-practise/code-of-professional-conduct-and-practice/the-co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611560" y="47251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ECSO5004 Reflective Practice: Maintaining Professional Standards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2195736" y="5676172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4: Ethical Considerations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150" y="17432"/>
            <a:ext cx="8229600" cy="850106"/>
          </a:xfrm>
        </p:spPr>
        <p:txBody>
          <a:bodyPr/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Reflective practice is the process of thinking about and analyzing one's actions and experiences to improve professional practice.</a:t>
            </a:r>
            <a:endParaRPr lang="en-GB" dirty="0"/>
          </a:p>
          <a:p>
            <a:r>
              <a:rPr dirty="0"/>
              <a:t> It involves self-awareness, critical thinking, and ethical considerations.</a:t>
            </a:r>
            <a:endParaRPr lang="en-GB" dirty="0"/>
          </a:p>
          <a:p>
            <a:pPr marL="0" indent="0" algn="ctr">
              <a:buNone/>
            </a:pPr>
            <a:r>
              <a:rPr lang="en-GB" i="1" dirty="0"/>
              <a:t>Why do you think that it involves Ethical Considerations?</a:t>
            </a:r>
          </a:p>
          <a:p>
            <a:pPr marL="0" indent="0" algn="ctr">
              <a:buNone/>
            </a:pPr>
            <a:r>
              <a:rPr lang="en-GB" i="1" dirty="0"/>
              <a:t>Feedback to your Tutor.</a:t>
            </a:r>
            <a:endParaRPr i="1" dirty="0"/>
          </a:p>
        </p:txBody>
      </p:sp>
    </p:spTree>
    <p:extLst>
      <p:ext uri="{BB962C8B-B14F-4D97-AF65-F5344CB8AC3E}">
        <p14:creationId xmlns:p14="http://schemas.microsoft.com/office/powerpoint/2010/main" val="3557532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Importance of Ethics in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268960"/>
          </a:xfrm>
        </p:spPr>
        <p:txBody>
          <a:bodyPr/>
          <a:lstStyle/>
          <a:p>
            <a:r>
              <a:rPr dirty="0"/>
              <a:t>Ethics play a crucial role in reflective practice as they guide professionals in making morally sound decisions. </a:t>
            </a:r>
            <a:endParaRPr lang="en-GB" dirty="0"/>
          </a:p>
          <a:p>
            <a:r>
              <a:rPr dirty="0"/>
              <a:t>Ethical considerations ensure that reflective practice is conducted with integrity, respect, and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115365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dirty="0"/>
              <a:t>Key Ethical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7638"/>
            <a:ext cx="8507288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dirty="0"/>
              <a:t>Confidentiality: Maintaining the privacy of individuals involved.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Safeguarding: Ensuring the safety of </a:t>
            </a:r>
            <a:r>
              <a:rPr lang="en-GB" dirty="0">
                <a:hlinkClick r:id="rId2"/>
              </a:rPr>
              <a:t>yourself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others</a:t>
            </a:r>
            <a:endParaRPr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Honesty: Being truthful and transparent in reflections.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Respect: Valuing the perspectives and experiences of others.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Responsibility: Acknowledging the impact of one's actions on others.</a:t>
            </a:r>
          </a:p>
        </p:txBody>
      </p:sp>
    </p:spTree>
    <p:extLst>
      <p:ext uri="{BB962C8B-B14F-4D97-AF65-F5344CB8AC3E}">
        <p14:creationId xmlns:p14="http://schemas.microsoft.com/office/powerpoint/2010/main" val="39024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Ethical Challenges in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Balancing honesty with sensitivity to others' feelings.</a:t>
            </a:r>
          </a:p>
          <a:p>
            <a:r>
              <a:rPr dirty="0"/>
              <a:t>2. Navigating conflicts of interest.</a:t>
            </a:r>
          </a:p>
          <a:p>
            <a:r>
              <a:rPr dirty="0"/>
              <a:t>3. Ensuring confidentiality while sharing reflections.</a:t>
            </a:r>
          </a:p>
          <a:p>
            <a:r>
              <a:rPr dirty="0"/>
              <a:t>4. Addressing biases and prejudices in reflections.</a:t>
            </a:r>
          </a:p>
        </p:txBody>
      </p:sp>
    </p:spTree>
    <p:extLst>
      <p:ext uri="{BB962C8B-B14F-4D97-AF65-F5344CB8AC3E}">
        <p14:creationId xmlns:p14="http://schemas.microsoft.com/office/powerpoint/2010/main" val="2300194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Things Go Wrong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Ethical considerations are integral to reflective practice, ensuring that professionals act with integrity and responsibility. </a:t>
            </a:r>
            <a:endParaRPr lang="en-GB" dirty="0"/>
          </a:p>
          <a:p>
            <a:r>
              <a:rPr dirty="0"/>
              <a:t>By adhering to ethical principles, professionals can enhance their practice and contribute positively to their field.</a:t>
            </a:r>
            <a:endParaRPr lang="en-GB" dirty="0"/>
          </a:p>
          <a:p>
            <a:r>
              <a:rPr lang="en-GB" dirty="0"/>
              <a:t>When professionals do not do this or are not allowed to do this then things can go wrong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4433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Things Go Wrong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For example, the following evidence was given to Lord Laming’s inquiry into the death of Victoria Climbié</a:t>
            </a:r>
          </a:p>
          <a:p>
            <a:r>
              <a:rPr lang="en-GB" sz="2800" dirty="0"/>
              <a:t>‘However, like her colleagues before her, Ms Jones recorded none of these observations about […]Victoria’s physical appearance. She told the Inquiry that in a busy duty system, the need to write down events and contacts as they happened did not allow time for proper </a:t>
            </a:r>
            <a:r>
              <a:rPr lang="en-GB" sz="2800" b="1" dirty="0"/>
              <a:t>reflection and evaluation</a:t>
            </a:r>
            <a:r>
              <a:rPr lang="en-GB" sz="2800" dirty="0"/>
              <a:t>’.</a:t>
            </a:r>
          </a:p>
          <a:p>
            <a:pPr marL="0" indent="0" algn="r">
              <a:buNone/>
            </a:pPr>
            <a:r>
              <a:rPr lang="en-GB" sz="2800" dirty="0"/>
              <a:t>(Laming, 2003, p.60)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402916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Things Go Wrong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same message was repeated in further evidence:</a:t>
            </a:r>
          </a:p>
          <a:p>
            <a:r>
              <a:rPr lang="en-GB" sz="2800" dirty="0"/>
              <a:t>‘there can often be limited time available for careful </a:t>
            </a:r>
            <a:r>
              <a:rPr lang="en-GB" sz="2800" b="1" dirty="0"/>
              <a:t>reflection</a:t>
            </a:r>
            <a:r>
              <a:rPr lang="en-GB" sz="2800" dirty="0"/>
              <a:t> and consideration as to how best to respond to the child’s immediate needs’.</a:t>
            </a:r>
          </a:p>
          <a:p>
            <a:pPr marL="0" indent="0" algn="r">
              <a:buNone/>
            </a:pPr>
            <a:r>
              <a:rPr lang="en-GB" sz="2800" dirty="0"/>
              <a:t>(Laming, 2003, p.105)</a:t>
            </a:r>
          </a:p>
          <a:p>
            <a:r>
              <a:rPr lang="en-GB" sz="2800" dirty="0"/>
              <a:t>Thus, it can be seen that a failure to reflect effectively can have serious legal and ethical implications for both service users and professionals.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200787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Strategies for Ethical Reflective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Establish clear </a:t>
            </a:r>
            <a:r>
              <a:rPr b="1" dirty="0"/>
              <a:t>ethical guidelines </a:t>
            </a:r>
            <a:r>
              <a:rPr dirty="0"/>
              <a:t>for reflection.</a:t>
            </a:r>
          </a:p>
          <a:p>
            <a:r>
              <a:rPr dirty="0"/>
              <a:t>2. Engage in regular ethical training and </a:t>
            </a:r>
            <a:r>
              <a:rPr lang="en-GB" b="1" dirty="0"/>
              <a:t>supervision</a:t>
            </a:r>
            <a:r>
              <a:rPr dirty="0"/>
              <a:t>.</a:t>
            </a:r>
          </a:p>
          <a:p>
            <a:r>
              <a:rPr dirty="0"/>
              <a:t>3. Seek feedback from peers and mentors.</a:t>
            </a:r>
          </a:p>
          <a:p>
            <a:r>
              <a:rPr dirty="0"/>
              <a:t>4. Reflect on ethical dilemmas and learn from them.</a:t>
            </a:r>
          </a:p>
        </p:txBody>
      </p:sp>
    </p:spTree>
    <p:extLst>
      <p:ext uri="{BB962C8B-B14F-4D97-AF65-F5344CB8AC3E}">
        <p14:creationId xmlns:p14="http://schemas.microsoft.com/office/powerpoint/2010/main" val="1186332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529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Ethical Guidelines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Each profession will have its own Ethical Guidelines for example;</a:t>
            </a:r>
          </a:p>
          <a:p>
            <a:r>
              <a:rPr lang="en-GB" sz="2800" dirty="0">
                <a:hlinkClick r:id="rId2"/>
              </a:rPr>
              <a:t>British Association of Social Workers</a:t>
            </a:r>
            <a:endParaRPr lang="en-GB" sz="2800" dirty="0"/>
          </a:p>
          <a:p>
            <a:r>
              <a:rPr lang="en-GB" sz="2800" dirty="0">
                <a:hlinkClick r:id="rId3"/>
              </a:rPr>
              <a:t>Education Workforce Council</a:t>
            </a:r>
            <a:endParaRPr lang="en-GB" sz="2800" dirty="0"/>
          </a:p>
          <a:p>
            <a:r>
              <a:rPr lang="en-GB" sz="2800" dirty="0">
                <a:hlinkClick r:id="rId4"/>
              </a:rPr>
              <a:t>College of Policing</a:t>
            </a:r>
            <a:endParaRPr lang="en-GB" sz="2800" dirty="0"/>
          </a:p>
          <a:p>
            <a:r>
              <a:rPr lang="en-GB" sz="2800" dirty="0">
                <a:hlinkClick r:id="rId5"/>
              </a:rPr>
              <a:t>Institute of Youth Work</a:t>
            </a:r>
            <a:endParaRPr lang="en-GB" sz="2800" dirty="0"/>
          </a:p>
          <a:p>
            <a:r>
              <a:rPr lang="en-GB" sz="2800" dirty="0"/>
              <a:t>Employers will also have Ethical Practice policies and procedures</a:t>
            </a:r>
          </a:p>
          <a:p>
            <a:r>
              <a:rPr lang="en-GB" sz="2800" dirty="0"/>
              <a:t>It is the responsibility of the professional to ensure that they follow these.</a:t>
            </a:r>
            <a:endParaRPr sz="2800" dirty="0"/>
          </a:p>
        </p:txBody>
      </p:sp>
    </p:spTree>
    <p:extLst>
      <p:ext uri="{BB962C8B-B14F-4D97-AF65-F5344CB8AC3E}">
        <p14:creationId xmlns:p14="http://schemas.microsoft.com/office/powerpoint/2010/main" val="1313831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400" dirty="0"/>
          </a:p>
          <a:p>
            <a:r>
              <a:rPr lang="en-GB" sz="1400" dirty="0"/>
              <a:t>British Association of Social Workers (2021) </a:t>
            </a:r>
            <a:r>
              <a:rPr lang="en-GB" sz="1400" i="1" dirty="0"/>
              <a:t>Code of Ethics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Code of Ethics | BASW</a:t>
            </a:r>
            <a:r>
              <a:rPr lang="en-GB" sz="1400" dirty="0"/>
              <a:t> [Accessed 19/11/2024] </a:t>
            </a:r>
          </a:p>
          <a:p>
            <a:r>
              <a:rPr lang="en-GB" sz="1400" dirty="0"/>
              <a:t>College of Policing (2024) </a:t>
            </a:r>
            <a:r>
              <a:rPr lang="en-GB" sz="1400" i="1" dirty="0"/>
              <a:t>Code of Ethics</a:t>
            </a:r>
            <a:r>
              <a:rPr lang="en-GB" sz="1400" dirty="0"/>
              <a:t> Available at: </a:t>
            </a:r>
            <a:r>
              <a:rPr lang="en-GB" sz="1400" dirty="0">
                <a:hlinkClick r:id="rId3"/>
              </a:rPr>
              <a:t>Code of Ethics | College of Policing</a:t>
            </a:r>
            <a:r>
              <a:rPr lang="en-GB" sz="1400" dirty="0"/>
              <a:t> [Accessed 24/11/2024]</a:t>
            </a:r>
            <a:endParaRPr lang="en-GB" sz="1400" i="1" dirty="0"/>
          </a:p>
          <a:p>
            <a:r>
              <a:rPr lang="en-GB" sz="1400" dirty="0"/>
              <a:t>Education Workforce Council (2024) </a:t>
            </a:r>
            <a:r>
              <a:rPr lang="en-GB" sz="1400" i="1" dirty="0"/>
              <a:t>Code of Professional Conduct and Practice for registrants</a:t>
            </a:r>
            <a:r>
              <a:rPr lang="en-GB" sz="1400" dirty="0"/>
              <a:t> Available at: </a:t>
            </a:r>
            <a:r>
              <a:rPr lang="en-GB" sz="1400" dirty="0">
                <a:hlinkClick r:id="rId4"/>
              </a:rPr>
              <a:t>Code of Professional Conduct and Practice</a:t>
            </a:r>
            <a:r>
              <a:rPr lang="en-GB" sz="1400" dirty="0"/>
              <a:t> [Accessed 19/11/2024]</a:t>
            </a:r>
            <a:endParaRPr lang="en-GB" sz="1400" i="1" dirty="0"/>
          </a:p>
          <a:p>
            <a:r>
              <a:rPr lang="en-GB" sz="1400" dirty="0"/>
              <a:t>Health &amp; Safety Executive (No Date) </a:t>
            </a:r>
            <a:r>
              <a:rPr lang="en-GB" sz="1400" i="1" dirty="0"/>
              <a:t>Lone working: The basics for employers</a:t>
            </a:r>
            <a:r>
              <a:rPr lang="en-GB" sz="1400" dirty="0"/>
              <a:t> Available at: </a:t>
            </a:r>
            <a:r>
              <a:rPr lang="en-GB" sz="1400" dirty="0">
                <a:hlinkClick r:id="rId5"/>
              </a:rPr>
              <a:t>Lone working – HSE</a:t>
            </a:r>
            <a:r>
              <a:rPr lang="en-GB" sz="1400" dirty="0"/>
              <a:t> [Accessed 19/11/2024]</a:t>
            </a:r>
          </a:p>
          <a:p>
            <a:r>
              <a:rPr lang="en-GB" sz="1400" dirty="0"/>
              <a:t>Institute of Youth Work (2024) </a:t>
            </a:r>
            <a:r>
              <a:rPr lang="en-GB" sz="1400" i="1" dirty="0"/>
              <a:t>Code of Ethics</a:t>
            </a:r>
            <a:r>
              <a:rPr lang="en-GB" sz="1400" dirty="0"/>
              <a:t> Available at: </a:t>
            </a:r>
            <a:r>
              <a:rPr lang="en-GB" sz="1400" dirty="0">
                <a:hlinkClick r:id="rId6"/>
              </a:rPr>
              <a:t>Code of Ethics - The Institute for Youth Work – Membership</a:t>
            </a:r>
            <a:r>
              <a:rPr lang="en-GB" sz="1400" dirty="0"/>
              <a:t> [Accessed 19/11/2024]</a:t>
            </a:r>
          </a:p>
          <a:p>
            <a:r>
              <a:rPr lang="en-GB" sz="1400" dirty="0"/>
              <a:t>Laming, Lord (2003) </a:t>
            </a:r>
            <a:r>
              <a:rPr lang="en-GB" sz="1400" i="1" dirty="0"/>
              <a:t>The Victoria Climbié Inquiry</a:t>
            </a:r>
            <a:r>
              <a:rPr lang="en-GB" sz="1400" dirty="0"/>
              <a:t> London: HMSO Available at: </a:t>
            </a:r>
            <a:r>
              <a:rPr lang="en-GB" sz="1400" dirty="0">
                <a:hlinkClick r:id="rId7"/>
              </a:rPr>
              <a:t>The Victoria </a:t>
            </a:r>
            <a:r>
              <a:rPr lang="en-GB" sz="1400" dirty="0" err="1">
                <a:hlinkClick r:id="rId7"/>
              </a:rPr>
              <a:t>ClimbiÃ</a:t>
            </a:r>
            <a:r>
              <a:rPr lang="en-GB" sz="1400" dirty="0">
                <a:hlinkClick r:id="rId7"/>
              </a:rPr>
              <a:t>© Inquiry</a:t>
            </a:r>
            <a:r>
              <a:rPr lang="en-GB" sz="1400" dirty="0"/>
              <a:t> [Accessed 19/11/2024]</a:t>
            </a:r>
          </a:p>
          <a:p>
            <a:r>
              <a:rPr lang="en-GB" sz="1400" dirty="0"/>
              <a:t>Welsh Government (2024) </a:t>
            </a:r>
            <a:r>
              <a:rPr lang="en-GB" sz="1400" i="1" dirty="0"/>
              <a:t>Safeguarding Guidance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Safeguarding guidance | GOV.WALES</a:t>
            </a:r>
            <a:r>
              <a:rPr lang="en-GB" sz="1400" dirty="0"/>
              <a:t> [Accessed 19/11/2024]</a:t>
            </a:r>
            <a:endParaRPr sz="1400" i="1" dirty="0"/>
          </a:p>
        </p:txBody>
      </p:sp>
    </p:spTree>
    <p:extLst>
      <p:ext uri="{BB962C8B-B14F-4D97-AF65-F5344CB8AC3E}">
        <p14:creationId xmlns:p14="http://schemas.microsoft.com/office/powerpoint/2010/main" val="115487921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453</TotalTime>
  <Words>682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UWTSD blue background</vt:lpstr>
      <vt:lpstr>PowerPoint Presentation</vt:lpstr>
      <vt:lpstr>Introduction</vt:lpstr>
      <vt:lpstr>Importance of Ethics in Reflective Practice</vt:lpstr>
      <vt:lpstr>Key Ethical Principles</vt:lpstr>
      <vt:lpstr>Ethical Challenges in Reflective Practice</vt:lpstr>
      <vt:lpstr>When Things Go Wrong</vt:lpstr>
      <vt:lpstr>When Things Go Wrong</vt:lpstr>
      <vt:lpstr>When Things Go Wrong</vt:lpstr>
      <vt:lpstr>Strategies for Ethical Reflective Practice</vt:lpstr>
      <vt:lpstr>Ethical Guidelines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37</cp:revision>
  <dcterms:created xsi:type="dcterms:W3CDTF">2018-09-29T14:18:48Z</dcterms:created>
  <dcterms:modified xsi:type="dcterms:W3CDTF">2024-11-19T15:22:06Z</dcterms:modified>
</cp:coreProperties>
</file>