
<file path=[Content_Types].xml><?xml version="1.0" encoding="utf-8"?>
<Types xmlns="http://schemas.openxmlformats.org/package/2006/content-types">
  <Default Extension="xml" ContentType="application/xml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Override PartName="/ppt/slides/slide2.xml" ContentType="application/vnd.openxmlformats-officedocument.presentationml.slide+xml"/>
  <Override PartName="/ppt/diagrams/colors3.xml" ContentType="application/vnd.openxmlformats-officedocument.drawingml.diagramColors+xml"/>
  <Override PartName="/ppt/presentation.xml" ContentType="application/vnd.openxmlformats-officedocument.presentationml.presentation.main+xml"/>
  <Override PartName="/ppt/diagrams/data3.xml" ContentType="application/vnd.openxmlformats-officedocument.drawingml.diagramData+xml"/>
  <Override PartName="/ppt/slides/slide5.xml" ContentType="application/vnd.openxmlformats-officedocument.presentationml.slide+xml"/>
  <Override PartName="/ppt/diagrams/layout2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docProps/core.xml" ContentType="application/vnd.openxmlformats-package.core-properties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diagrams/quickStyle5.xml" ContentType="application/vnd.openxmlformats-officedocument.drawingml.diagramStyl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diagrams/data5.xml" ContentType="application/vnd.openxmlformats-officedocument.drawingml.diagramData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ata2.xml" ContentType="application/vnd.openxmlformats-officedocument.drawingml.diagramData+xml"/>
  <Override PartName="/ppt/diagrams/quickStyle2.xml" ContentType="application/vnd.openxmlformats-officedocument.drawingml.diagramStyle+xml"/>
  <Override PartName="/ppt/notesSlides/notesSlide5.xml" ContentType="application/vnd.openxmlformats-officedocument.presentationml.notesSlide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notesSlides/notesSlide4.xml" ContentType="application/vnd.openxmlformats-officedocument.presentationml.notesSlide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colors4.xml" ContentType="application/vnd.openxmlformats-officedocument.drawingml.diagramColor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notesSlides/notesSlide3.xml" ContentType="application/vnd.openxmlformats-officedocument.presentationml.notesSlide+xml"/>
  <Override PartName="/ppt/diagrams/drawing4.xml" ContentType="application/vnd.ms-office.drawingml.diagramDrawing+xml"/>
  <Override PartName="/ppt/diagrams/layout5.xml" ContentType="application/vnd.openxmlformats-officedocument.drawingml.diagramLayout+xml"/>
  <Override PartName="/ppt/diagrams/drawing5.xml" ContentType="application/vnd.ms-office.drawingml.diagramDrawing+xml"/>
  <Override PartName="/docProps/app.xml" ContentType="application/vnd.openxmlformats-officedocument.extended-properties+xml"/>
  <Override PartName="/ppt/notesMasters/notesMaster1.xml" ContentType="application/vnd.openxmlformats-officedocument.presentationml.notesMaster+xml"/>
  <Override PartName="/ppt/notesSlides/notesSlide1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commentAuthors.xml" ContentType="application/vnd.openxmlformats-officedocument.presentationml.commentAuthors+xml"/>
  <Override PartName="/ppt/theme/theme3.xml" ContentType="application/vnd.openxmlformats-officedocument.theme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56" r:id="rId1"/>
  </p:sldMasterIdLst>
  <p:notesMasterIdLst>
    <p:notesMasterId r:id="rId2"/>
  </p:notesMasterIdLst>
  <p:sldIdLst>
    <p:sldId id="272" r:id="rId3"/>
    <p:sldId id="260" r:id="rId4"/>
    <p:sldId id="267" r:id="rId5"/>
    <p:sldId id="264" r:id="rId6"/>
    <p:sldId id="269" r:id="rId7"/>
    <p:sldId id="257" r:id="rId8"/>
    <p:sldId id="258" r:id="rId9"/>
    <p:sldId id="259" r:id="rId10"/>
    <p:sldId id="262" r:id="rId11"/>
    <p:sldId id="270" r:id="rId12"/>
    <p:sldId id="271" r:id="rId13"/>
    <p:sldId id="263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cGOGO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76" y="28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tableStyles" Target="tableStyles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3.xml"/><Relationship Id="rId2" Type="http://schemas.openxmlformats.org/officeDocument/2006/relationships/notesMaster" Target="notesMasters/notesMaster1.xml"/><Relationship Id="rId20" Type="http://schemas.openxmlformats.org/officeDocument/2006/relationships/commentAuthors" Target="commentAuthors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6-08-12T16:09:26" idx="1">
    <p:pos x="0" y="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  <a:p>
            <a:endParaRPr lang="en-US"/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/>
          <a:p>
            <a:r>
              <a:rPr lang="en-US" smtClean="0"/>
              <a:t>*</a:t>
            </a:r>
            <a:endParaRPr lang="en-US"/>
          </a:p>
        </p:txBody>
      </p:sp>
      <p:sp>
        <p:nvSpPr>
          <p:cNvPr id="4" name="Slide Image Placeholder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  <a:p>
            <a:endParaRPr lang="en-US"/>
          </a:p>
        </p:txBody>
      </p:sp>
      <p:sp>
        <p:nvSpPr>
          <p:cNvPr id="5" name="Notes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/>
          <a:p>
            <a:r>
              <a:rPr lang="en-US" smtClean="0"/>
              <a:t>#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966BE78E-18B2-4324-B61E-553720C465F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F20F87AE-37A5-452A-911E-0350C8040A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D6C5B5FB-F3F2-4FED-93F7-870520519B2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0CF182B-13C8-4FF5-AE58-B9E808A250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E24316DE-18F2-4062-9174-10549E738D3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CF79EB92-453E-4DB5-8904-B5CF64276D0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B9D52373-E7F6-4DFD-8C2C-23914B8EAD0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B5C441BE-BD46-4CCD-A757-6A960C4C627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631497A1-3430-4F25-819C-840210EB00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08EE5433-7009-460A-A908-6CE70765F3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7EB35826-B061-42A7-86B4-D303B019DC9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98DBFC1C-C7E8-4417-9FB7-5915FF2D3F7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9106F53-003C-430A-AA3D-6AEE6F2A85F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 flipV="1">
            <a:off x="5541054" y="2505113"/>
            <a:ext cx="6674761" cy="32285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 flipV="1">
            <a:off x="19052" y="2299011"/>
            <a:ext cx="6674761" cy="32285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0" y="476157"/>
            <a:ext cx="12172948" cy="601495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519349" y="1673658"/>
            <a:ext cx="9167815" cy="4135005"/>
          </a:xfrm>
          <a:prstGeom prst="rect">
            <a:avLst/>
          </a:prstGeom>
          <a:solidFill>
            <a:schemeClr val="tx2">
              <a:alpha val="94000"/>
            </a:schemeClr>
          </a:solidFill>
          <a:ln>
            <a:noFill/>
          </a:ln>
          <a:effectLst>
            <a:outerShdw blurRad="1270000" dist="50800" dir="5400000" algn="ctr" rotWithShape="0">
              <a:schemeClr val="accent5">
                <a:lumMod val="20000"/>
                <a:lumOff val="80000"/>
                <a:alpha val="3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1524000" y="1678955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 noEditPoints="1"/>
          </p:cNvSpPr>
          <p:nvPr>
            <p:ph type="subTitle" idx="1"/>
          </p:nvPr>
        </p:nvSpPr>
        <p:spPr>
          <a:xfrm>
            <a:off x="1524000" y="4158630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9" name="AutoShape 3"/>
          <p:cNvSpPr>
            <a:spLocks noChangeAspect="1" noChangeArrowheads="1" noTextEdit="1"/>
          </p:cNvSpPr>
          <p:nvPr/>
        </p:nvSpPr>
        <p:spPr bwMode="auto">
          <a:xfrm>
            <a:off x="0" y="4468813"/>
            <a:ext cx="12196763" cy="1339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BA52180-6A41-4E62-B203-74DFCDFC3F57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F9DA0CD-D0D2-49F9-91D8-903BD2A6FD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BA52180-6A41-4E62-B203-74DFCDFC3F57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F9DA0CD-D0D2-49F9-91D8-903BD2A6FD0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AutoShape 3"/>
          <p:cNvSpPr>
            <a:spLocks noChangeAspect="1" noChangeArrowheads="1" noTextEdit="1"/>
          </p:cNvSpPr>
          <p:nvPr/>
        </p:nvSpPr>
        <p:spPr bwMode="auto">
          <a:xfrm rot="10800000">
            <a:off x="0" y="-68263"/>
            <a:ext cx="12192000" cy="177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AutoShape 3"/>
          <p:cNvSpPr>
            <a:spLocks noChangeAspect="1" noChangeArrowheads="1" noTextEdit="1"/>
          </p:cNvSpPr>
          <p:nvPr/>
        </p:nvSpPr>
        <p:spPr bwMode="auto">
          <a:xfrm>
            <a:off x="0" y="0"/>
            <a:ext cx="12192000" cy="11160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BA52180-6A41-4E62-B203-74DFCDFC3F57}" type="datetimeFigureOut">
              <a:rPr lang="en-US" smtClean="0"/>
              <a:t/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F9DA0CD-D0D2-49F9-91D8-903BD2A6FD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BA52180-6A41-4E62-B203-74DFCDFC3F57}" type="datetimeFigureOut">
              <a:rPr lang="en-US" smtClean="0"/>
              <a:t/>
            </a:fld>
            <a:endParaRPr lang="en-US"/>
          </a:p>
        </p:txBody>
      </p:sp>
      <p:sp>
        <p:nvSpPr>
          <p:cNvPr id="8" name="Footer Placeholder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F9DA0CD-D0D2-49F9-91D8-903BD2A6FD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BA52180-6A41-4E62-B203-74DFCDFC3F57}" type="datetimeFigureOut">
              <a:rPr lang="en-US" smtClean="0"/>
              <a:t/>
            </a:fld>
            <a:endParaRPr lang="en-US"/>
          </a:p>
        </p:txBody>
      </p:sp>
      <p:sp>
        <p:nvSpPr>
          <p:cNvPr id="4" name="Footer Placeholder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F9DA0CD-D0D2-49F9-91D8-903BD2A6FD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BA52180-6A41-4E62-B203-74DFCDFC3F57}" type="datetimeFigureOut">
              <a:rPr lang="en-US" smtClean="0"/>
              <a:t/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F9DA0CD-D0D2-49F9-91D8-903BD2A6FD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7BA52180-6A41-4E62-B203-74DFCDFC3F57}" type="datetimeFigureOut">
              <a:rPr lang="en-US" smtClean="0"/>
              <a:t/>
            </a:fld>
            <a:endParaRPr lang="en-US"/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AF9DA0CD-D0D2-49F9-91D8-903BD2A6FD0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Slide Number Placeholder 5"/>
          <p:cNvSpPr txBox="1"/>
          <p:nvPr/>
        </p:nvSpPr>
        <p:spPr>
          <a:xfrm flipH="1">
            <a:off x="21494460" y="6356349"/>
            <a:ext cx="27428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F9DA0CD-D0D2-49F9-91D8-903BD2A6FD0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AutoShape 3"/>
          <p:cNvSpPr>
            <a:spLocks noChangeAspect="1" noChangeArrowheads="1" noTextEdit="1"/>
          </p:cNvSpPr>
          <p:nvPr/>
        </p:nvSpPr>
        <p:spPr bwMode="auto">
          <a:xfrm>
            <a:off x="0" y="5514975"/>
            <a:ext cx="12192000" cy="1339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3"/>
          <p:cNvSpPr>
            <a:spLocks noChangeAspect="1" noChangeArrowheads="1" noTextEdit="1"/>
          </p:cNvSpPr>
          <p:nvPr/>
        </p:nvSpPr>
        <p:spPr bwMode="auto">
          <a:xfrm>
            <a:off x="0" y="5514975"/>
            <a:ext cx="12192000" cy="1339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Vertical Title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90000"/>
                <a:lumOff val="10000"/>
              </a:schemeClr>
            </a:gs>
            <a:gs pos="54000">
              <a:schemeClr val="tx2"/>
            </a:gs>
            <a:gs pos="100000">
              <a:schemeClr val="accent6">
                <a:lumMod val="50000"/>
              </a:schemeClr>
            </a:gs>
            <a:gs pos="100000">
              <a:schemeClr val="accent6"/>
            </a:gs>
          </a:gsLst>
          <a:lin ang="18900000" scaled="1"/>
          <a:tileRect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1"/>
          <a:srcRect b="63181"/>
          <a:stretch/>
        </p:blipFill>
        <p:spPr>
          <a:xfrm rot="16200000" flipV="1">
            <a:off x="-2966155" y="2966155"/>
            <a:ext cx="6858000" cy="92568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 noEditPoints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7BA52180-6A41-4E62-B203-74DFCDFC3F57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AF9DA0CD-D0D2-49F9-91D8-903BD2A6FD07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AutoShape 3"/>
          <p:cNvSpPr>
            <a:spLocks noChangeAspect="1" noChangeArrowheads="1" noTextEdit="1"/>
          </p:cNvSpPr>
          <p:nvPr/>
        </p:nvSpPr>
        <p:spPr bwMode="auto">
          <a:xfrm>
            <a:off x="0" y="5080000"/>
            <a:ext cx="12192000" cy="177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"/>
          <a:srcRect l="5" r="49327" b="63181"/>
          <a:stretch/>
        </p:blipFill>
        <p:spPr>
          <a:xfrm rot="16200000" flipH="1" flipV="1">
            <a:off x="-1274516" y="4659599"/>
            <a:ext cx="3474720" cy="9256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</p:sldLayoutIdLst>
  <p:hf dt="0"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 panose="020B0604020202020204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7.xml"/><Relationship Id="rId4" Type="http://schemas.openxmlformats.org/officeDocument/2006/relationships/comments" Target="../comments/commen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hyperlink" Target="https://reflection.ed.ac.uk/reflectors-toolkit/reflecting-on-experience/gibbs-reflective-cycle" TargetMode="External"/><Relationship Id="rId2" Type="http://schemas.openxmlformats.org/officeDocument/2006/relationships/hyperlink" Target="https://moodle.uwtsd.ac.uk/mod/scorm/view.php?id=471945" TargetMode="Externa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9312040" cy="4178014"/>
          </a:xfrm>
        </p:spPr>
        <p:txBody>
          <a:bodyPr/>
          <a:lstStyle/>
          <a:p>
            <a:endParaRPr lang="en-GB" sz="320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US" sz="32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Assignment Title</a:t>
            </a:r>
            <a:r>
              <a:rPr lang="en-GB" sz="32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: </a:t>
            </a:r>
            <a:r>
              <a:rPr lang="en-GB" sz="3200">
                <a:solidFill>
                  <a:srgbClr val="FF0000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lang="en-GB" sz="3200" b="1" i="1">
                <a:solidFill>
                  <a:srgbClr val="FF0000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Professional</a:t>
            </a:r>
          </a:p>
          <a:p>
            <a:r>
              <a:rPr lang="en-GB" sz="3200" b="1" i="1">
                <a:solidFill>
                  <a:srgbClr val="FF0000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Development Plan (PDP)</a:t>
            </a:r>
          </a:p>
          <a:p>
            <a:r>
              <a:rPr lang="en-GB" sz="32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S</a:t>
            </a:r>
            <a:r>
              <a:rPr lang="en-US" sz="32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tudent number</a:t>
            </a:r>
            <a:r>
              <a:rPr lang="en-GB" sz="32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: 2513347</a:t>
            </a:r>
          </a:p>
          <a:p>
            <a:r>
              <a:rPr lang="en-US" sz="32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Student Name</a:t>
            </a:r>
            <a:r>
              <a:rPr lang="en-GB" sz="32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: Makawe </a:t>
            </a:r>
            <a:r>
              <a:rPr lang="en-GB" sz="3200" noProof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Alsir</a:t>
            </a:r>
          </a:p>
          <a:p>
            <a:r>
              <a:rPr lang="en-GB" sz="32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Module No: (ACCA4025)</a:t>
            </a:r>
          </a:p>
          <a:p>
            <a:r>
              <a:rPr lang="en-GB" sz="32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Lecturer: Fernando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6837" y="856937"/>
            <a:ext cx="11209312" cy="3435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lang="en-GB" sz="44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University Of Wales Trinity Saint David </a:t>
            </a:r>
          </a:p>
          <a:p>
            <a:pPr algn="ctr"/>
            <a:endParaRPr lang="en-GB" sz="440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algn="ctr"/>
            <a:endParaRPr lang="en-GB" sz="440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algn="ctr"/>
            <a:endParaRPr lang="en-GB" sz="440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algn="ctr"/>
            <a:endParaRPr lang="en-GB" sz="440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8200" y="365125"/>
            <a:ext cx="10515600" cy="1109039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Introduction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66033" y="1465705"/>
            <a:ext cx="10692983" cy="2555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  </a:t>
            </a:r>
            <a:r>
              <a:rPr lang="en-GB" sz="28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</a:t>
            </a:r>
            <a:r>
              <a:rPr lang="en-GB" sz="36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Welcome to my Learning in the Digital Era assignment 2 presentation:</a:t>
            </a:r>
            <a:r>
              <a:rPr lang="en-GB" sz="24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</a:t>
            </a:r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 sz="240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 sz="24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Student Name: Makawe Alsir </a:t>
            </a:r>
          </a:p>
          <a:p>
            <a:r>
              <a:rPr lang="en-GB" sz="24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Student ID: 2513347</a:t>
            </a:r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2656" y="4047344"/>
            <a:ext cx="10626360" cy="1030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aseline="-250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This presentation evaluates my personal strengths and areas of development, present a professional development plan and summaries a select Topic from Unit 4.</a:t>
            </a:r>
            <a:endParaRPr lang="en-US" sz="3200" baseline="-2500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31475" y="2105514"/>
            <a:ext cx="6529050" cy="2646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charset="0"/>
              <a:buChar char="v"/>
            </a:pPr>
            <a:r>
              <a:rPr lang="en-GB" sz="2400">
                <a:solidFill>
                  <a:schemeClr val="bg1"/>
                </a:solidFill>
              </a:rPr>
              <a:t>    Self-Reflection</a:t>
            </a:r>
          </a:p>
          <a:p>
            <a:pPr marL="342900" indent="-342900">
              <a:buFont typeface="Wingdings" charset="0"/>
              <a:buChar char="Ø"/>
            </a:pPr>
            <a:endParaRPr lang="en-GB" sz="2400">
              <a:solidFill>
                <a:schemeClr val="bg1"/>
              </a:solidFill>
            </a:endParaRPr>
          </a:p>
          <a:p>
            <a:pPr marL="342900" indent="-342900">
              <a:buFont typeface="Wingdings" charset="0"/>
              <a:buChar char="Ø"/>
            </a:pPr>
            <a:endParaRPr lang="en-GB" sz="2400">
              <a:solidFill>
                <a:schemeClr val="bg1"/>
              </a:solidFill>
            </a:endParaRPr>
          </a:p>
          <a:p>
            <a:pPr marL="342900" indent="-342900">
              <a:buClr>
                <a:srgbClr val="FF0000"/>
              </a:buClr>
              <a:buFont typeface="Wingdings" charset="0"/>
              <a:buChar char="v"/>
            </a:pPr>
            <a:r>
              <a:rPr lang="en-GB" sz="2400">
                <a:solidFill>
                  <a:schemeClr val="bg1"/>
                </a:solidFill>
              </a:rPr>
              <a:t>    Personal Development</a:t>
            </a:r>
          </a:p>
          <a:p>
            <a:pPr marL="0" indent="0">
              <a:buFont typeface="Wingdings" charset="0"/>
              <a:buNone/>
            </a:pPr>
            <a:r>
              <a:rPr lang="en-GB" sz="2400">
                <a:solidFill>
                  <a:schemeClr val="bg1"/>
                </a:solidFill>
              </a:rPr>
              <a:t> </a:t>
            </a:r>
          </a:p>
          <a:p>
            <a:pPr marL="0" indent="0">
              <a:buFont typeface="Wingdings" charset="0"/>
              <a:buNone/>
            </a:pPr>
            <a:endParaRPr lang="en-GB" sz="2400">
              <a:solidFill>
                <a:schemeClr val="bg1"/>
              </a:solidFill>
            </a:endParaRPr>
          </a:p>
          <a:p>
            <a:pPr marL="342900" indent="-342900">
              <a:buClr>
                <a:srgbClr val="FF0000"/>
              </a:buClr>
              <a:buFont typeface="Wingdings" charset="0"/>
              <a:buChar char="v"/>
            </a:pPr>
            <a:r>
              <a:rPr lang="en-GB" sz="2400">
                <a:solidFill>
                  <a:schemeClr val="bg1"/>
                </a:solidFill>
              </a:rPr>
              <a:t>    Professional Learning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Reflective Model Diagram 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738496" y="1537533"/>
            <a:ext cx="11101136" cy="506361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600" dirty="0">
              <a:solidFill>
                <a:srgbClr val="FFFF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738496" y="1537533"/>
            <a:ext cx="11101136" cy="518201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Gibbs' Reflective Cycle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3983" y="2631607"/>
            <a:ext cx="10293245" cy="3806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Gibbs' Reflective Cycle was developed by Graham Gibbs in 1988 to give structure to learning from experiences.  It offers a framework for examining experiences, and given its cyclic nature lends itself </a:t>
            </a:r>
            <a:r>
              <a:rPr lang="en-GB" sz="24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particularly</a:t>
            </a:r>
            <a:r>
              <a:rPr lang="en-GB" sz="20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well to repeated experiences, allowing you to learn and plan from things that either went well or didn’t go well. It covers 6 stages:</a:t>
            </a:r>
          </a:p>
          <a:p>
            <a:endParaRPr lang="en-GB" sz="200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 sz="20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Description of the experience</a:t>
            </a:r>
          </a:p>
          <a:p>
            <a:r>
              <a:rPr lang="en-GB" sz="20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Feelings and thoughts about the experience</a:t>
            </a:r>
          </a:p>
          <a:p>
            <a:r>
              <a:rPr lang="en-GB" sz="20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Evaluation of the experience, both good and bad</a:t>
            </a:r>
          </a:p>
          <a:p>
            <a:r>
              <a:rPr lang="en-GB" sz="20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Analysis to make sense of the situation</a:t>
            </a:r>
          </a:p>
          <a:p>
            <a:r>
              <a:rPr lang="en-GB" sz="20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Conclusion about what you learned and what you could have done differently</a:t>
            </a:r>
          </a:p>
          <a:p>
            <a:r>
              <a:rPr lang="en-GB" sz="200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Action plan for how you would deal with similar situations in the future, or general changes you might find appropriate.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-84504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charset="0"/>
              <a:buChar char="ü"/>
            </a:pPr>
            <a:r>
              <a:rPr lang="en-GB"/>
              <a:t>q</a:t>
            </a:r>
            <a:endParaRPr lang="en-US"/>
          </a:p>
        </p:txBody>
      </p:sp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540000" y="540000"/>
            <a:ext cx="11101135" cy="1809500"/>
          </a:xfrm>
        </p:spPr>
        <p:txBody>
          <a:bodyPr anchor="t">
            <a:normAutofit/>
          </a:bodyPr>
          <a:lstStyle/>
          <a:p>
            <a:r>
              <a:rPr lang="en-GB" dirty="0"/>
              <a:t>Task 1: Self-Evaluation</a:t>
            </a:r>
          </a:p>
        </p:txBody>
      </p:sp>
      <p:sp>
        <p:nvSpPr>
          <p:cNvPr id="54" name="Alternate Process Flow 53"/>
          <p:cNvSpPr/>
          <p:nvPr/>
        </p:nvSpPr>
        <p:spPr>
          <a:xfrm>
            <a:off x="233180" y="699541"/>
            <a:ext cx="5629638" cy="745209"/>
          </a:xfrm>
          <a:prstGeom prst="flowChartAlternateProcess">
            <a:avLst/>
          </a:prstGeom>
          <a:solidFill>
            <a:schemeClr val="tx2">
              <a:lumMod val="90000"/>
              <a:lumOff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i="0" u="none">
                <a:solidFill>
                  <a:schemeClr val="bg1"/>
                </a:solidFill>
                <a:highlight>
                  <a:srgbClr val="FF0000"/>
                </a:highlight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Strengths </a:t>
            </a:r>
            <a:endParaRPr lang="en-US" sz="3600" b="1" i="0" u="none">
              <a:solidFill>
                <a:schemeClr val="bg1"/>
              </a:solidFill>
              <a:highlight>
                <a:srgbClr val="FF0000"/>
              </a:highlight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</p:txBody>
      </p:sp>
      <p:sp>
        <p:nvSpPr>
          <p:cNvPr id="55" name="Alternate Process Flow 53"/>
          <p:cNvSpPr/>
          <p:nvPr/>
        </p:nvSpPr>
        <p:spPr>
          <a:xfrm>
            <a:off x="6011496" y="699541"/>
            <a:ext cx="5629638" cy="745209"/>
          </a:xfrm>
          <a:prstGeom prst="flowChartAlternateProcess">
            <a:avLst/>
          </a:prstGeom>
          <a:solidFill>
            <a:schemeClr val="tx2">
              <a:lumMod val="90000"/>
              <a:lumOff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>
                <a:solidFill>
                  <a:schemeClr val="bg1"/>
                </a:solidFill>
                <a:highlight>
                  <a:srgbClr val="FF0000"/>
                </a:highlight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Areas for improvement </a:t>
            </a:r>
            <a:endParaRPr lang="en-US" sz="3600" b="1">
              <a:solidFill>
                <a:schemeClr val="bg1"/>
              </a:solidFill>
              <a:highlight>
                <a:srgbClr val="FF0000"/>
              </a:highlight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</p:txBody>
      </p:sp>
      <p:sp>
        <p:nvSpPr>
          <p:cNvPr id="56" name="Internal Storage Flow 55"/>
          <p:cNvSpPr/>
          <p:nvPr/>
        </p:nvSpPr>
        <p:spPr>
          <a:xfrm>
            <a:off x="6411233" y="1732968"/>
            <a:ext cx="5696263" cy="5063344"/>
          </a:xfrm>
          <a:prstGeom prst="flowChartInternalStora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Clr>
                <a:schemeClr val="bg1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</p:txBody>
      </p:sp>
      <p:sp>
        <p:nvSpPr>
          <p:cNvPr id="57" name="TextBox 56"/>
          <p:cNvSpPr txBox="1"/>
          <p:nvPr/>
        </p:nvSpPr>
        <p:spPr>
          <a:xfrm>
            <a:off x="982689" y="2315147"/>
            <a:ext cx="4746885" cy="4328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endParaRPr lang="en-GB" sz="2800"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457200" indent="-457200">
              <a:buClr>
                <a:srgbClr val="FF0000"/>
              </a:buClr>
              <a:buFont typeface="Wingdings" charset="0"/>
              <a:buChar char="ü"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 Willing to learn</a:t>
            </a:r>
          </a:p>
          <a:p>
            <a:pPr marL="457200" indent="-457200">
              <a:buClr>
                <a:srgbClr val="FF0000"/>
              </a:buClr>
              <a:buFont typeface="Wingdings" charset="0"/>
              <a:buChar char="ü"/>
            </a:pPr>
            <a:endParaRPr lang="en-GB" sz="2800" b="1"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457200" indent="-457200">
              <a:buClr>
                <a:srgbClr val="FF0000"/>
              </a:buClr>
              <a:buFont typeface="Wingdings" charset="0"/>
              <a:buChar char="ü"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 Resilient</a:t>
            </a:r>
          </a:p>
          <a:p>
            <a:pPr marL="457200" indent="-457200">
              <a:buClr>
                <a:srgbClr val="FF0000"/>
              </a:buClr>
              <a:buFont typeface="Wingdings" charset="0"/>
              <a:buChar char="ü"/>
            </a:pPr>
            <a:endParaRPr lang="en-GB" sz="2800" b="1"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457200" indent="-457200">
              <a:buClr>
                <a:srgbClr val="FF0000"/>
              </a:buClr>
              <a:buFont typeface="Wingdings" charset="0"/>
              <a:buChar char="ü"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Quick learner</a:t>
            </a:r>
          </a:p>
          <a:p>
            <a:pPr marL="0" indent="0">
              <a:buClr>
                <a:srgbClr val="FF0000"/>
              </a:buClr>
              <a:buFont typeface="Wingdings" charset="0"/>
              <a:buNone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  </a:t>
            </a:r>
          </a:p>
          <a:p>
            <a:pPr marL="457200" indent="-457200">
              <a:buClr>
                <a:srgbClr val="FF0000"/>
              </a:buClr>
              <a:buFont typeface="Wingdings" charset="0"/>
              <a:buChar char="ü"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Attention to details</a:t>
            </a:r>
            <a:endParaRPr lang="en-GB" b="1"/>
          </a:p>
          <a:p>
            <a:pPr>
              <a:buClr>
                <a:srgbClr val="FF0000"/>
              </a:buClr>
            </a:pPr>
            <a:endParaRPr lang="en-GB"/>
          </a:p>
          <a:p>
            <a:pPr>
              <a:buClr>
                <a:srgbClr val="FF0000"/>
              </a:buClr>
            </a:pPr>
            <a:endParaRPr lang="en-GB"/>
          </a:p>
          <a:p>
            <a:pPr>
              <a:buClr>
                <a:srgbClr val="FF0000"/>
              </a:buClr>
            </a:pPr>
            <a:endParaRPr lang="en-GB"/>
          </a:p>
        </p:txBody>
      </p:sp>
      <p:sp>
        <p:nvSpPr>
          <p:cNvPr id="58" name="Internal Storage Flow 55"/>
          <p:cNvSpPr/>
          <p:nvPr/>
        </p:nvSpPr>
        <p:spPr>
          <a:xfrm>
            <a:off x="385580" y="1732968"/>
            <a:ext cx="5696263" cy="5063344"/>
          </a:xfrm>
          <a:prstGeom prst="flowChartInternalStorag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Clr>
                <a:schemeClr val="bg1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 algn="ctr">
              <a:buClr>
                <a:srgbClr val="FF0000"/>
              </a:buClr>
              <a:buFont typeface="Wingdings" charset="0"/>
              <a:buChar char="v"/>
            </a:pPr>
            <a:endParaRPr lang="en-GB"/>
          </a:p>
        </p:txBody>
      </p:sp>
      <p:sp>
        <p:nvSpPr>
          <p:cNvPr id="59" name="TextBox 56"/>
          <p:cNvSpPr txBox="1"/>
          <p:nvPr/>
        </p:nvSpPr>
        <p:spPr>
          <a:xfrm>
            <a:off x="7131154" y="2349500"/>
            <a:ext cx="4746885" cy="4328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FF0000"/>
              </a:buClr>
              <a:buFont typeface="Wingdings" charset="0"/>
              <a:buChar char="v"/>
            </a:pPr>
            <a:endParaRPr lang="en-GB" sz="2800"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457200" indent="-457200">
              <a:buClr>
                <a:srgbClr val="FF0000"/>
              </a:buClr>
              <a:buFont typeface="Wingdings" charset="0"/>
              <a:buChar char="v"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 Academic writing</a:t>
            </a:r>
          </a:p>
          <a:p>
            <a:pPr marL="457200" indent="-457200">
              <a:buClr>
                <a:srgbClr val="FF0000"/>
              </a:buClr>
              <a:buFont typeface="Wingdings" charset="0"/>
              <a:buChar char="v"/>
            </a:pPr>
            <a:endParaRPr lang="en-GB" sz="2800" b="1"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457200" indent="-457200">
              <a:buClr>
                <a:srgbClr val="FF0000"/>
              </a:buClr>
              <a:buFont typeface="Wingdings" charset="0"/>
              <a:buChar char="v"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 Time management </a:t>
            </a:r>
          </a:p>
          <a:p>
            <a:pPr marL="457200" indent="-457200">
              <a:buClr>
                <a:srgbClr val="FF0000"/>
              </a:buClr>
              <a:buFont typeface="Wingdings" charset="0"/>
              <a:buChar char="v"/>
            </a:pPr>
            <a:endParaRPr lang="en-GB" sz="2800" b="1"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457200" indent="-457200">
              <a:buClr>
                <a:srgbClr val="FF0000"/>
              </a:buClr>
              <a:buFont typeface="Wingdings" charset="0"/>
              <a:buChar char="v"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Stress management</a:t>
            </a:r>
          </a:p>
          <a:p>
            <a:pPr marL="0" indent="0">
              <a:buFont typeface="Wingdings" charset="0"/>
              <a:buNone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  </a:t>
            </a:r>
          </a:p>
          <a:p>
            <a:pPr marL="457200" indent="-457200">
              <a:buClr>
                <a:srgbClr val="FF0000"/>
              </a:buClr>
              <a:buFont typeface="Wingdings" charset="0"/>
              <a:buChar char="v"/>
            </a:pPr>
            <a:r>
              <a:rPr lang="en-GB" sz="2800" b="1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Teamwork skills</a:t>
            </a:r>
            <a:endParaRPr lang="en-GB" b="1"/>
          </a:p>
          <a:p>
            <a:pPr marL="285750" indent="-285750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>
              <a:buClr>
                <a:srgbClr val="FF0000"/>
              </a:buClr>
              <a:buFont typeface="Wingdings" charset="0"/>
              <a:buChar char="v"/>
            </a:pPr>
            <a:endParaRPr lang="en-GB"/>
          </a:p>
          <a:p>
            <a:pPr marL="285750" indent="-285750">
              <a:buClr>
                <a:srgbClr val="FF0000"/>
              </a:buClr>
              <a:buFont typeface="Wingdings" charset="0"/>
              <a:buChar char="v"/>
            </a:pPr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>
            <a:grpSpLocks noGrp="1" noRot="1" noChangeAspect="1" noMove="1" noResize="1"/>
          </p:cNvGrpSpPr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/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/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/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/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/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/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/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1" name="Rectangle 2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pic>
        <p:nvPicPr>
          <p:cNvPr id="5" name="Picture 4" descr="Reflections of palm trees in a swimming pool"/>
          <p:cNvPicPr>
            <a:picLocks noChangeAspect="1"/>
          </p:cNvPicPr>
          <p:nvPr/>
        </p:nvPicPr>
        <p:blipFill>
          <a:blip r:embed="rId1">
            <a:alphaModFix/>
          </a:blip>
          <a:srcRect r="1" b="15736"/>
          <a:stretch/>
        </p:blipFill>
        <p:spPr>
          <a:xfrm>
            <a:off x="-966612" y="-554080"/>
            <a:ext cx="14125226" cy="7944993"/>
          </a:xfrm>
          <a:prstGeom prst="rect">
            <a:avLst/>
          </a:prstGeom>
        </p:spPr>
      </p:pic>
      <p:grpSp>
        <p:nvGrpSpPr>
          <p:cNvPr id="23" name="Group 22"/>
          <p:cNvGrpSpPr>
            <a:grpSpLocks noGrp="1" noRot="1" noChangeAspect="1" noMove="1" noResize="1"/>
          </p:cNvGrpSpPr>
          <p:nvPr/>
        </p:nvGrpSpPr>
        <p:grpSpPr>
          <a:xfrm flipH="1">
            <a:off x="0" y="0"/>
            <a:ext cx="9785926" cy="2706889"/>
            <a:chOff x="2406074" y="-5"/>
            <a:chExt cx="9785926" cy="6858005"/>
          </a:xfrm>
        </p:grpSpPr>
        <p:grpSp>
          <p:nvGrpSpPr>
            <p:cNvPr id="24" name="Group 23"/>
            <p:cNvGrpSpPr/>
            <p:nvPr/>
          </p:nvGrpSpPr>
          <p:grpSpPr>
            <a:xfrm rot="10800000">
              <a:off x="2424112" y="-4"/>
              <a:ext cx="9767888" cy="6858003"/>
              <a:chOff x="0" y="-3"/>
              <a:chExt cx="9767888" cy="6858003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0" y="3428999"/>
                <a:ext cx="9767888" cy="342900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80000"/>
                    </a:schemeClr>
                  </a:gs>
                  <a:gs pos="32000">
                    <a:schemeClr val="bg1">
                      <a:alpha val="60000"/>
                    </a:schemeClr>
                  </a:gs>
                  <a:gs pos="63000">
                    <a:schemeClr val="bg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" name="Rectangle 32"/>
              <p:cNvSpPr/>
              <p:nvPr/>
            </p:nvSpPr>
            <p:spPr>
              <a:xfrm flipV="1">
                <a:off x="0" y="-3"/>
                <a:ext cx="9767888" cy="3428999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alpha val="80000"/>
                    </a:schemeClr>
                  </a:gs>
                  <a:gs pos="32000">
                    <a:schemeClr val="bg1">
                      <a:alpha val="60000"/>
                    </a:schemeClr>
                  </a:gs>
                  <a:gs pos="63000">
                    <a:schemeClr val="bg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 rot="10800000">
              <a:off x="2406074" y="-5"/>
              <a:ext cx="9785926" cy="6858002"/>
              <a:chOff x="0" y="-1"/>
              <a:chExt cx="9785926" cy="6858002"/>
            </a:xfrm>
          </p:grpSpPr>
          <p:sp>
            <p:nvSpPr>
              <p:cNvPr id="30" name="Rectangle 29"/>
              <p:cNvSpPr/>
              <p:nvPr/>
            </p:nvSpPr>
            <p:spPr>
              <a:xfrm>
                <a:off x="0" y="3429000"/>
                <a:ext cx="9785926" cy="342900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/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1" name="Rectangle 30"/>
              <p:cNvSpPr/>
              <p:nvPr/>
            </p:nvSpPr>
            <p:spPr>
              <a:xfrm flipV="1">
                <a:off x="0" y="-1"/>
                <a:ext cx="9785926" cy="342899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/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2423330" y="-5"/>
              <a:ext cx="9768670" cy="6858002"/>
              <a:chOff x="2423330" y="-5"/>
              <a:chExt cx="9768670" cy="6858002"/>
            </a:xfrm>
          </p:grpSpPr>
          <p:sp>
            <p:nvSpPr>
              <p:cNvPr id="28" name="Rectangle 27"/>
              <p:cNvSpPr/>
              <p:nvPr/>
            </p:nvSpPr>
            <p:spPr>
              <a:xfrm rot="10800000">
                <a:off x="2423330" y="-5"/>
                <a:ext cx="9767888" cy="342900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4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9" name="Rectangle 28"/>
              <p:cNvSpPr/>
              <p:nvPr/>
            </p:nvSpPr>
            <p:spPr>
              <a:xfrm rot="10800000" flipV="1">
                <a:off x="2424112" y="3428998"/>
                <a:ext cx="9767888" cy="342899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4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7" name="Rectangle 26"/>
            <p:cNvSpPr/>
            <p:nvPr/>
          </p:nvSpPr>
          <p:spPr>
            <a:xfrm rot="16200000" flipV="1">
              <a:off x="4637393" y="-696606"/>
              <a:ext cx="6312874" cy="8796338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414528" y="87154"/>
            <a:ext cx="11362943" cy="1775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>
                <a:solidFill>
                  <a:srgbClr val="FFFFFF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Traits gained from the self-reflection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77405" y="5143500"/>
            <a:ext cx="10683303" cy="636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. It has also encouraged me to take greater responsibility for managing my time and stress and for improving the way I contribute when working with others.</a:t>
            </a:r>
          </a:p>
        </p:txBody>
      </p:sp>
      <p:sp>
        <p:nvSpPr>
          <p:cNvPr id="41" name="TextBox 39"/>
          <p:cNvSpPr txBox="1"/>
          <p:nvPr/>
        </p:nvSpPr>
        <p:spPr>
          <a:xfrm>
            <a:off x="748439" y="4074754"/>
            <a:ext cx="10683303" cy="636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Self-reflection has helped me understand the importance of remaining resilient when facing challenges</a:t>
            </a:r>
          </a:p>
        </p:txBody>
      </p:sp>
      <p:sp>
        <p:nvSpPr>
          <p:cNvPr id="43" name="TextBox 39"/>
          <p:cNvSpPr txBox="1"/>
          <p:nvPr/>
        </p:nvSpPr>
        <p:spPr>
          <a:xfrm>
            <a:off x="690091" y="2960914"/>
            <a:ext cx="10683303" cy="910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Self-awareness:</a:t>
            </a:r>
          </a:p>
          <a:p>
            <a:r>
              <a:rPr lang="en-GB" sz="18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Reflecting on my abilities has helped me understand my strengths, and weaknesses, It has also helped me recognise areas that require improvement.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8200" y="365125"/>
            <a:ext cx="10515600" cy="759268"/>
          </a:xfrm>
        </p:spPr>
        <p:txBody>
          <a:bodyPr/>
          <a:lstStyle/>
          <a:p>
            <a:r>
              <a:rPr lang="en-GB" sz="3200" dirty="0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Professional Development Plan with SMART Goals</a:t>
            </a:r>
            <a:endParaRPr lang="en-GB" dirty="0"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50865" y="1124393"/>
          <a:ext cx="11288613" cy="56777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0742"/>
                <a:gridCol w="2092698"/>
                <a:gridCol w="2472883"/>
                <a:gridCol w="2297118"/>
                <a:gridCol w="2345172"/>
              </a:tblGrid>
              <a:tr h="1336744">
                <a:tc>
                  <a:txBody>
                    <a:bodyPr/>
                    <a:lstStyle/>
                    <a:p>
                      <a:r>
                        <a:rPr lang="en-GB" dirty="0"/>
                        <a:t>Goal to Achieve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Personal Action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Development Opportunity with Professional Qualification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Performance Measurement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Expected Completion Date</a:t>
                      </a:r>
                    </a:p>
                  </a:txBody>
                  <a:tcPr/>
                </a:tc>
              </a:tr>
              <a:tr h="1576267"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itchFamily="34" charset="0" panose="020B0604020202020204"/>
                          <a:ea typeface="Arial" pitchFamily="34" charset="0" panose="020B0604020202020204"/>
                          <a:cs typeface="Arial" pitchFamily="34" charset="0" panose="020B0604020202020204"/>
                        </a:rPr>
                        <a:t>Improve Academic writing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Practise essay writing, read academic sources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Academic writing workshop or study skill support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Submit my assignment with clear structure and correct referencing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10 weeks</a:t>
                      </a:r>
                    </a:p>
                  </a:txBody>
                  <a:tcPr/>
                </a:tc>
              </a:tr>
              <a:tr h="1280717">
                <a:tc>
                  <a:txBody>
                    <a:bodyPr/>
                    <a:lstStyle/>
                    <a:p>
                      <a:r>
                        <a:rPr lang="en-GB"/>
                        <a:t>Improve time management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create a weekly study, set deadlines before the original date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Time management or study support sessions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Complete 60% before the deadline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8 weeks</a:t>
                      </a:r>
                    </a:p>
                  </a:txBody>
                  <a:tcPr/>
                </a:tc>
              </a:tr>
              <a:tr h="569650">
                <a:tc>
                  <a:txBody>
                    <a:bodyPr/>
                    <a:lstStyle/>
                    <a:p>
                      <a:r>
                        <a:rPr lang="en-GB"/>
                        <a:t>Improve Stress management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divide large tasks into smaller tasks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personal develop or wellbeing workshop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Feel confident and reduce last minute pressure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8 weeks</a:t>
                      </a:r>
                    </a:p>
                  </a:txBody>
                  <a:tcPr/>
                </a:tc>
              </a:tr>
              <a:tr h="56965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Content Placeholder 8"/>
          <p:cNvSpPr>
            <a:spLocks noGrp="1" noEditPoints="1"/>
          </p:cNvSpPr>
          <p:nvPr>
            <p:ph idx="1"/>
          </p:nvPr>
        </p:nvSpPr>
        <p:spPr>
          <a:xfrm>
            <a:off x="550865" y="2038001"/>
            <a:ext cx="11101136" cy="417188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3: Unit 4 Topic Summary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marL="0" indent="0">
              <a:buClr>
                <a:srgbClr val="FFC000"/>
              </a:buClr>
              <a:buNone/>
            </a:pPr>
            <a:r>
              <a:rPr lang="en-GB" sz="2400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                         </a:t>
            </a:r>
            <a:r>
              <a:rPr lang="en-GB" sz="2400" dirty="0">
                <a:solidFill>
                  <a:srgbClr val="FFC000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</a:t>
            </a:r>
            <a:r>
              <a:rPr lang="en-GB" sz="2800" b="1" dirty="0">
                <a:solidFill>
                  <a:srgbClr val="FFC000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Bouncing Forward</a:t>
            </a:r>
          </a:p>
          <a:p>
            <a:pPr>
              <a:buClr>
                <a:srgbClr val="FFC000"/>
              </a:buClr>
              <a:buFont typeface="Wingdings" charset="0"/>
              <a:buChar char="v"/>
            </a:pPr>
            <a:r>
              <a:rPr lang="en-GB" sz="28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Developing Resilience:-</a:t>
            </a:r>
          </a:p>
          <a:p>
            <a:pPr marL="0" indent="0">
              <a:buFont typeface="Wingdings" charset="0"/>
              <a:buNone/>
            </a:pPr>
            <a:r>
              <a:rPr lang="en-GB" sz="20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Resilience is a personal quality that allows you to adapt to difficult situation and overcome adversity </a:t>
            </a:r>
          </a:p>
          <a:p>
            <a:pPr marL="0" indent="0">
              <a:buFont typeface="Wingdings" charset="0"/>
              <a:buNone/>
            </a:pPr>
            <a:r>
              <a:rPr lang="en-GB" sz="20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Four elements of resilience:</a:t>
            </a:r>
          </a:p>
          <a:p>
            <a:pPr marL="0" indent="0">
              <a:buFont typeface="Wingdings" charset="0"/>
              <a:buNone/>
            </a:pPr>
            <a:r>
              <a:rPr lang="en-GB" sz="20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according to Cooper, Flint.  </a:t>
            </a:r>
          </a:p>
          <a:p>
            <a:pPr>
              <a:buFont typeface="Arial" pitchFamily="34" charset="0" panose="020B0604020202020204"/>
              <a:buChar char="•"/>
            </a:pPr>
            <a:r>
              <a:rPr lang="en-GB" sz="20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Confidence                 </a:t>
            </a:r>
          </a:p>
          <a:p>
            <a:pPr>
              <a:buFont typeface="Arial" pitchFamily="34" charset="0" panose="020B0604020202020204"/>
              <a:buChar char="•"/>
            </a:pPr>
            <a:r>
              <a:rPr lang="en-GB" sz="20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Adaptability               </a:t>
            </a:r>
          </a:p>
          <a:p>
            <a:pPr>
              <a:buFont typeface="Arial" pitchFamily="34" charset="0" panose="020B0604020202020204"/>
              <a:buChar char="•"/>
            </a:pPr>
            <a:r>
              <a:rPr lang="en-GB" sz="20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Social support             </a:t>
            </a:r>
          </a:p>
          <a:p>
            <a:pPr>
              <a:buFont typeface="Arial" pitchFamily="34" charset="0" panose="020B0604020202020204"/>
              <a:buChar char="•"/>
            </a:pPr>
            <a:r>
              <a:rPr lang="en-GB" sz="20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Purposefulness</a:t>
            </a:r>
            <a:endParaRPr lang="en-GB" sz="2800" b="1" dirty="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0" indent="0">
              <a:buFont typeface="Wingdings" charset="0"/>
              <a:buNone/>
            </a:pPr>
            <a:endParaRPr lang="en-GB" sz="2800" b="1" dirty="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0" indent="0">
              <a:buFont typeface="Wingdings" charset="0"/>
              <a:buNone/>
            </a:pPr>
            <a:endParaRPr lang="en-GB" sz="2800" b="1" dirty="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0" indent="0">
              <a:buFont typeface="Wingdings" charset="0"/>
              <a:buNone/>
            </a:pPr>
            <a:endParaRPr lang="en-GB" sz="2800" b="1" dirty="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0" indent="0">
              <a:buFont typeface="Wingdings" charset="0"/>
              <a:buNone/>
            </a:pPr>
            <a:endParaRPr lang="en-GB" sz="2800" b="1" dirty="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>
              <a:buClr>
                <a:srgbClr val="FFC000"/>
              </a:buClr>
            </a:pPr>
            <a:endParaRPr lang="en-GB" sz="2400" dirty="0">
              <a:solidFill>
                <a:srgbClr val="FFFF00"/>
              </a:solidFill>
            </a:endParaRPr>
          </a:p>
          <a:p>
            <a:pPr>
              <a:buClr>
                <a:srgbClr val="FFC000"/>
              </a:buClr>
            </a:pPr>
            <a:endParaRPr lang="en-GB" sz="2400" dirty="0">
              <a:solidFill>
                <a:srgbClr val="FFFF00"/>
              </a:solidFill>
            </a:endParaRPr>
          </a:p>
          <a:p>
            <a:pPr>
              <a:buClr>
                <a:srgbClr val="FFC000"/>
              </a:buClr>
            </a:pPr>
            <a:endParaRPr lang="en-GB" sz="2400" dirty="0">
              <a:solidFill>
                <a:srgbClr val="FFFF00"/>
              </a:solidFill>
            </a:endParaRPr>
          </a:p>
          <a:p>
            <a:pPr>
              <a:buClr>
                <a:srgbClr val="FFC000"/>
              </a:buClr>
            </a:pPr>
            <a:endParaRPr lang="en-GB" sz="2400" dirty="0">
              <a:solidFill>
                <a:srgbClr val="FFFF00"/>
              </a:solidFill>
            </a:endParaRPr>
          </a:p>
          <a:p>
            <a:pPr>
              <a:buClr>
                <a:srgbClr val="FFC000"/>
              </a:buClr>
            </a:pPr>
            <a:r>
              <a:rPr lang="en-GB" sz="2400" dirty="0">
                <a:solidFill>
                  <a:srgbClr val="FFFF00"/>
                </a:solidFill>
              </a:rPr>
              <a:t>References are required in this task (Use in-text citation in the body)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Font typeface="Wingdings" charset="0"/>
              <a:buNone/>
            </a:pPr>
            <a:r>
              <a:rPr lang="en-GB"/>
              <a:t>        </a:t>
            </a:r>
            <a:endParaRPr lang="en-GB" sz="3200" b="1" dirty="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>
              <a:buClr>
                <a:srgbClr val="FFC000"/>
              </a:buClr>
              <a:buFont typeface="Wingdings" charset="0"/>
              <a:buChar char="v"/>
            </a:pPr>
            <a:r>
              <a:rPr lang="en-GB" sz="32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Reducing stress and anxiety: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" charset="0"/>
              <a:buNone/>
            </a:pPr>
            <a:endParaRPr lang="en-GB" sz="2400" b="1" dirty="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0" indent="0">
              <a:buFont typeface="Wingdings" charset="0"/>
              <a:buNone/>
            </a:pPr>
            <a:endParaRPr lang="en-GB" sz="2400" b="1" dirty="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 marL="0" indent="0">
              <a:buFont typeface="Wingdings" charset="0"/>
              <a:buNone/>
            </a:pPr>
            <a:r>
              <a:rPr lang="en-GB" sz="24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• Identify common causes of stress and anxiety.</a:t>
            </a:r>
          </a:p>
          <a:p>
            <a:pPr marL="0" indent="0">
              <a:buFont typeface="Wingdings" charset="0"/>
              <a:buNone/>
            </a:pPr>
            <a:r>
              <a:rPr lang="en-GB" sz="24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• Use protective factors to reduce vulnerability to stress.</a:t>
            </a:r>
          </a:p>
          <a:p>
            <a:pPr marL="0" indent="0">
              <a:buFont typeface="Wingdings" charset="0"/>
              <a:buNone/>
            </a:pPr>
            <a:r>
              <a:rPr lang="en-GB" sz="24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• Understand how change can create anxiety.</a:t>
            </a:r>
          </a:p>
          <a:p>
            <a:pPr marL="0" indent="0">
              <a:buFont typeface="Wingdings" charset="0"/>
              <a:buNone/>
            </a:pPr>
            <a:r>
              <a:rPr lang="en-GB" sz="24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• Build resilience to manage change more effectively.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Font typeface="Wingdings" charset="0"/>
              <a:buNone/>
            </a:pPr>
            <a:endParaRPr lang="en-GB" sz="3200" b="1" dirty="0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>
              <a:buClr>
                <a:srgbClr val="FFC000"/>
              </a:buClr>
              <a:buFont typeface="Wingdings" charset="0"/>
              <a:buChar char="v"/>
            </a:pPr>
            <a:r>
              <a:rPr lang="en-GB" sz="3200" b="1" dirty="0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 Optimising well-being for learning:-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3200"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>
              <a:buFont typeface="Arial" pitchFamily="34" charset="0" panose="020B0604020202020204"/>
              <a:buChar char="•"/>
            </a:pPr>
            <a:r>
              <a:rPr lang="en-GB" sz="3200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I recognized the physical and mental health benefits of being more active.</a:t>
            </a:r>
          </a:p>
          <a:p>
            <a:pPr marL="0" indent="0">
              <a:buFont typeface="Arial" pitchFamily="34" charset="0" panose="020B0604020202020204"/>
              <a:buNone/>
            </a:pPr>
            <a:endParaRPr lang="en-GB" sz="3200"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pPr>
              <a:buFont typeface="Arial" pitchFamily="34" charset="0" panose="020B0604020202020204"/>
              <a:buChar char="•"/>
            </a:pPr>
            <a:r>
              <a:rPr lang="en-GB" sz="3200"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I identified ways in which I can improve my physical and mental well-being to optimize learning.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4525" y="1265836"/>
            <a:ext cx="10742951" cy="5695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The overall summary:</a:t>
            </a:r>
          </a:p>
          <a:p>
            <a:endParaRPr lang="en-GB" sz="16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 sz="16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This presentation discussed my self-evaluation, personal strengths, areas for improvement, SMART professional development plan, and Unit 4 topic, Bouncing Forward.</a:t>
            </a:r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 sz="20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Lesson Learnt:</a:t>
            </a:r>
          </a:p>
          <a:p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 sz="16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I learned that self-reflection helps me understand my abilities, recognise areas I need to improve, and plan realistic actions for my development.</a:t>
            </a:r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 sz="20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Personal Evaluation and recommendation:</a:t>
            </a:r>
          </a:p>
          <a:p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 sz="1600" b="1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I will continue building on my strengths, such as resilience and willingness to learn, while improving my academic writing, time management, stress management, and teamwork skills. I will also apply resilience and well-being strategies to support my learning and future professional growth.</a:t>
            </a:r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 sz="2000" b="1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5934" y="1765508"/>
            <a:ext cx="10005070" cy="4751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Task 1:</a:t>
            </a:r>
          </a:p>
          <a:p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hlinkClick r:id="rId1"/>
              </a:rPr>
              <a:t>https://reflection.ed.ac.uk/reflectors-toolkit/reflecting-on-experience/gibbs-reflective-cycle</a:t>
            </a:r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W. Suzuki, “4 Ways Exercise Strengthens the Brain | Wendy Suzuki”, Available: https://www.youtube.com/watch?v=fbLol8q9zCE</a:t>
            </a:r>
          </a:p>
          <a:p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Task3: </a:t>
            </a:r>
          </a:p>
          <a:p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[1]</a:t>
            </a:r>
          </a:p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UWTSD, “Bouncing forward”, Available: </a:t>
            </a:r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  <a:hlinkClick r:id="rId2"/>
              </a:rPr>
              <a:t>https://moodle.uwtsd.ac.uk/mod/scorm/view.php?id=471945</a:t>
            </a:r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endParaRPr lang="en-GB">
              <a:solidFill>
                <a:schemeClr val="bg1"/>
              </a:solidFill>
              <a:latin typeface="Arial" pitchFamily="34" charset="0" panose="020B0604020202020204"/>
              <a:ea typeface="Arial" pitchFamily="34" charset="0" panose="020B0604020202020204"/>
              <a:cs typeface="Arial" pitchFamily="34" charset="0" panose="020B0604020202020204"/>
            </a:endParaRPr>
          </a:p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[2]</a:t>
            </a:r>
          </a:p>
          <a:p>
            <a:r>
              <a:rPr lang="en-GB">
                <a:solidFill>
                  <a:schemeClr val="bg1"/>
                </a:solidFill>
                <a:latin typeface="Arial" pitchFamily="34" charset="0" panose="020B0604020202020204"/>
                <a:ea typeface="Arial" pitchFamily="34" charset="0" panose="020B0604020202020204"/>
                <a:cs typeface="Arial" pitchFamily="34" charset="0" panose="020B0604020202020204"/>
              </a:rPr>
              <a:t>P. Al Siebert, “Resiliency Quiz - How Resilient Are You?”, Available: https://www.resiliencyquiz.com/index.shtml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arry Sky">
  <a:themeElements>
    <a:clrScheme name="Starry Sky">
      <a:dk1>
        <a:sysClr val="windowText" lastClr="000000"/>
      </a:dk1>
      <a:lt1>
        <a:sysClr val="window" lastClr="FFFFFF"/>
      </a:lt1>
      <a:dk2>
        <a:srgbClr val="002F4C"/>
      </a:dk2>
      <a:lt2>
        <a:srgbClr val="E7E6E6"/>
      </a:lt2>
      <a:accent1>
        <a:srgbClr val="381028"/>
      </a:accent1>
      <a:accent2>
        <a:srgbClr val="C12929"/>
      </a:accent2>
      <a:accent3>
        <a:srgbClr val="81D1C9"/>
      </a:accent3>
      <a:accent4>
        <a:srgbClr val="E5FEC5"/>
      </a:accent4>
      <a:accent5>
        <a:srgbClr val="FFF871"/>
      </a:accent5>
      <a:accent6>
        <a:srgbClr val="8C0254"/>
      </a:accent6>
      <a:hlink>
        <a:srgbClr val="56AEC3"/>
      </a:hlink>
      <a:folHlink>
        <a:srgbClr val="8EC9D7"/>
      </a:folHlink>
    </a:clrScheme>
    <a:fontScheme name="Starry Sky">
      <a:majorFont>
        <a:latin typeface="Verdana bold"/>
        <a:ea typeface=""/>
        <a:cs typeface=""/>
      </a:majorFont>
      <a:minorFont>
        <a:latin typeface="Verdana"/>
        <a:ea typeface=""/>
        <a:cs typeface=""/>
      </a:minorFont>
    </a:fontScheme>
    <a:fmtScheme name="Starry Sky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GlowVTI">
  <a:themeElements>
    <a:clrScheme name="AnalogousFromRegularSeedRightStep">
      <a:dk1>
        <a:srgbClr val="000000"/>
      </a:dk1>
      <a:lt1>
        <a:srgbClr val="FFFFFF"/>
      </a:lt1>
      <a:dk2>
        <a:srgbClr val="1C2732"/>
      </a:dk2>
      <a:lt2>
        <a:srgbClr val="F3F0F1"/>
      </a:lt2>
      <a:accent1>
        <a:srgbClr val="21B782"/>
      </a:accent1>
      <a:accent2>
        <a:srgbClr val="14B1BC"/>
      </a:accent2>
      <a:accent3>
        <a:srgbClr val="298CE7"/>
      </a:accent3>
      <a:accent4>
        <a:srgbClr val="2E40D9"/>
      </a:accent4>
      <a:accent5>
        <a:srgbClr val="6529E7"/>
      </a:accent5>
      <a:accent6>
        <a:srgbClr val="A217D5"/>
      </a:accent6>
      <a:hlink>
        <a:srgbClr val="BF3F6C"/>
      </a:hlink>
      <a:folHlink>
        <a:srgbClr val="7F7F7F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310</Words>
  <Application>Microsoft Office PowerPoint</Application>
  <PresentationFormat>Widescreen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Avenir Next LT Pro</vt:lpstr>
      <vt:lpstr>Bell MT</vt:lpstr>
      <vt:lpstr>GlowVTI</vt:lpstr>
      <vt:lpstr>A presentation on Self-Evaluation, Professional Development Plan and Assigned Topic Summary</vt:lpstr>
      <vt:lpstr>Contents</vt:lpstr>
      <vt:lpstr>Introduction</vt:lpstr>
      <vt:lpstr>   Main Body</vt:lpstr>
      <vt:lpstr>Reflective Model </vt:lpstr>
      <vt:lpstr>Task 1: Self-Evaluation</vt:lpstr>
      <vt:lpstr>Traits gained from the self-reflection</vt:lpstr>
      <vt:lpstr>Task 2: Professional Development Plan with SMART Goals</vt:lpstr>
      <vt:lpstr>Task 3: Unit 4 Topic Summary</vt:lpstr>
      <vt:lpstr>Conclusion</vt:lpstr>
      <vt:lpstr>References</vt:lpstr>
      <vt:lpstr>Please feel free to be creative in making the presentation slide.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Koushik Modak</dc:creator>
  <cp:lastModifiedBy>MacGOGO</cp:lastModifiedBy>
  <cp:revision>3</cp:revision>
  <dcterms:created xsi:type="dcterms:W3CDTF">2024-11-25T14:31:54Z</dcterms:created>
  <dcterms:modified xsi:type="dcterms:W3CDTF">2026-08-13T20:46:04Z</dcterms:modified>
</cp:coreProperties>
</file>