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6" r:id="rId1"/>
  </p:sldMasterIdLst>
  <p:notesMasterIdLst>
    <p:notesMasterId r:id="rId16"/>
  </p:notesMasterIdLst>
  <p:handoutMasterIdLst>
    <p:handoutMasterId r:id="rId17"/>
  </p:handoutMasterIdLst>
  <p:sldIdLst>
    <p:sldId id="286" r:id="rId2"/>
    <p:sldId id="257" r:id="rId3"/>
    <p:sldId id="258" r:id="rId4"/>
    <p:sldId id="270" r:id="rId5"/>
    <p:sldId id="263" r:id="rId6"/>
    <p:sldId id="292" r:id="rId7"/>
    <p:sldId id="293" r:id="rId8"/>
    <p:sldId id="294" r:id="rId9"/>
    <p:sldId id="275" r:id="rId10"/>
    <p:sldId id="291" r:id="rId11"/>
    <p:sldId id="264" r:id="rId12"/>
    <p:sldId id="296" r:id="rId13"/>
    <p:sldId id="295" r:id="rId14"/>
    <p:sldId id="297"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065" autoAdjust="0"/>
  </p:normalViewPr>
  <p:slideViewPr>
    <p:cSldViewPr>
      <p:cViewPr varScale="1">
        <p:scale>
          <a:sx n="52" d="100"/>
          <a:sy n="52" d="100"/>
        </p:scale>
        <p:origin x="2338" y="3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8267AF-F16F-4217-9493-2989E693756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2EE014-DD78-4843-BB99-91B614080EDF}">
      <dgm:prSet/>
      <dgm:spPr/>
      <dgm:t>
        <a:bodyPr/>
        <a:lstStyle/>
        <a:p>
          <a:pPr>
            <a:defRPr cap="all"/>
          </a:pPr>
          <a:r>
            <a:rPr lang="en-US"/>
            <a:t>Startups </a:t>
          </a:r>
        </a:p>
      </dgm:t>
    </dgm:pt>
    <dgm:pt modelId="{507CC7AD-DF2F-4805-8A4E-74B24823647C}" type="parTrans" cxnId="{77FC13F3-4199-4A6A-B6A9-7E741C428520}">
      <dgm:prSet/>
      <dgm:spPr/>
      <dgm:t>
        <a:bodyPr/>
        <a:lstStyle/>
        <a:p>
          <a:endParaRPr lang="en-US"/>
        </a:p>
      </dgm:t>
    </dgm:pt>
    <dgm:pt modelId="{9A3689C1-AB65-4CDD-A8C7-528271CF938E}" type="sibTrans" cxnId="{77FC13F3-4199-4A6A-B6A9-7E741C428520}">
      <dgm:prSet/>
      <dgm:spPr/>
      <dgm:t>
        <a:bodyPr/>
        <a:lstStyle/>
        <a:p>
          <a:endParaRPr lang="en-US"/>
        </a:p>
      </dgm:t>
    </dgm:pt>
    <dgm:pt modelId="{3ECE1034-2B1B-4CFC-8DFF-93077501A4A4}">
      <dgm:prSet/>
      <dgm:spPr/>
      <dgm:t>
        <a:bodyPr/>
        <a:lstStyle/>
        <a:p>
          <a:pPr>
            <a:defRPr cap="all"/>
          </a:pPr>
          <a:r>
            <a:rPr lang="en-US"/>
            <a:t>Overview of the company </a:t>
          </a:r>
        </a:p>
      </dgm:t>
    </dgm:pt>
    <dgm:pt modelId="{26C8007D-57DC-473A-AF4F-D709EA509AC5}" type="parTrans" cxnId="{74FF667B-FDD3-46C0-85AB-4AC71D78EC06}">
      <dgm:prSet/>
      <dgm:spPr/>
      <dgm:t>
        <a:bodyPr/>
        <a:lstStyle/>
        <a:p>
          <a:endParaRPr lang="en-US"/>
        </a:p>
      </dgm:t>
    </dgm:pt>
    <dgm:pt modelId="{5F0F45A7-B965-4254-9DA0-2A2D50ED770C}" type="sibTrans" cxnId="{74FF667B-FDD3-46C0-85AB-4AC71D78EC06}">
      <dgm:prSet/>
      <dgm:spPr/>
      <dgm:t>
        <a:bodyPr/>
        <a:lstStyle/>
        <a:p>
          <a:endParaRPr lang="en-US"/>
        </a:p>
      </dgm:t>
    </dgm:pt>
    <dgm:pt modelId="{563FECD4-A99B-4D4A-9A6E-17F6E6B85A46}">
      <dgm:prSet/>
      <dgm:spPr/>
      <dgm:t>
        <a:bodyPr/>
        <a:lstStyle/>
        <a:p>
          <a:pPr>
            <a:defRPr cap="all"/>
          </a:pPr>
          <a:r>
            <a:rPr lang="en-US"/>
            <a:t>Product and service of the company</a:t>
          </a:r>
        </a:p>
      </dgm:t>
    </dgm:pt>
    <dgm:pt modelId="{45020320-5F79-4CA9-9600-ADC90798DF96}" type="parTrans" cxnId="{42473153-CAF8-44B6-9A7D-58B554388586}">
      <dgm:prSet/>
      <dgm:spPr/>
      <dgm:t>
        <a:bodyPr/>
        <a:lstStyle/>
        <a:p>
          <a:endParaRPr lang="en-US"/>
        </a:p>
      </dgm:t>
    </dgm:pt>
    <dgm:pt modelId="{3B094D9F-B71B-4E0D-9081-E1A443940E4F}" type="sibTrans" cxnId="{42473153-CAF8-44B6-9A7D-58B554388586}">
      <dgm:prSet/>
      <dgm:spPr/>
      <dgm:t>
        <a:bodyPr/>
        <a:lstStyle/>
        <a:p>
          <a:endParaRPr lang="en-US"/>
        </a:p>
      </dgm:t>
    </dgm:pt>
    <dgm:pt modelId="{A91F7EC2-E475-4DEF-84EE-179CDD6CEE24}">
      <dgm:prSet/>
      <dgm:spPr/>
      <dgm:t>
        <a:bodyPr/>
        <a:lstStyle/>
        <a:p>
          <a:pPr>
            <a:defRPr cap="all"/>
          </a:pPr>
          <a:r>
            <a:rPr lang="en-US"/>
            <a:t>Market Audit</a:t>
          </a:r>
        </a:p>
      </dgm:t>
    </dgm:pt>
    <dgm:pt modelId="{6AAEC815-F327-4217-A87D-D330A773E64C}" type="parTrans" cxnId="{F4E74053-8E24-4285-B4AB-EBA8809A9911}">
      <dgm:prSet/>
      <dgm:spPr/>
      <dgm:t>
        <a:bodyPr/>
        <a:lstStyle/>
        <a:p>
          <a:endParaRPr lang="en-US"/>
        </a:p>
      </dgm:t>
    </dgm:pt>
    <dgm:pt modelId="{F0D17A31-CF67-4D16-9804-38A90EA547EF}" type="sibTrans" cxnId="{F4E74053-8E24-4285-B4AB-EBA8809A9911}">
      <dgm:prSet/>
      <dgm:spPr/>
      <dgm:t>
        <a:bodyPr/>
        <a:lstStyle/>
        <a:p>
          <a:endParaRPr lang="en-US"/>
        </a:p>
      </dgm:t>
    </dgm:pt>
    <dgm:pt modelId="{2DBE3103-F636-4EAD-8F90-54C348EB17B4}">
      <dgm:prSet/>
      <dgm:spPr/>
      <dgm:t>
        <a:bodyPr/>
        <a:lstStyle/>
        <a:p>
          <a:pPr>
            <a:defRPr cap="all"/>
          </a:pPr>
          <a:r>
            <a:rPr lang="en-US"/>
            <a:t>Target market</a:t>
          </a:r>
        </a:p>
      </dgm:t>
    </dgm:pt>
    <dgm:pt modelId="{D763B048-FC23-42DA-8B79-FADE234DFD73}" type="parTrans" cxnId="{74955409-9F2F-4EEF-B076-2E5AF9DFB542}">
      <dgm:prSet/>
      <dgm:spPr/>
      <dgm:t>
        <a:bodyPr/>
        <a:lstStyle/>
        <a:p>
          <a:endParaRPr lang="en-US"/>
        </a:p>
      </dgm:t>
    </dgm:pt>
    <dgm:pt modelId="{5747C657-DB92-4B92-B2AA-6767C51F225E}" type="sibTrans" cxnId="{74955409-9F2F-4EEF-B076-2E5AF9DFB542}">
      <dgm:prSet/>
      <dgm:spPr/>
      <dgm:t>
        <a:bodyPr/>
        <a:lstStyle/>
        <a:p>
          <a:endParaRPr lang="en-US"/>
        </a:p>
      </dgm:t>
    </dgm:pt>
    <dgm:pt modelId="{5D9D52DF-FB08-4A08-90EA-6EA5BC2696E7}">
      <dgm:prSet/>
      <dgm:spPr/>
      <dgm:t>
        <a:bodyPr/>
        <a:lstStyle/>
        <a:p>
          <a:pPr>
            <a:defRPr cap="all"/>
          </a:pPr>
          <a:r>
            <a:rPr lang="en-US"/>
            <a:t>Marketing plan</a:t>
          </a:r>
        </a:p>
      </dgm:t>
    </dgm:pt>
    <dgm:pt modelId="{51842D32-703F-4F3F-B926-3969DA52ABF2}" type="parTrans" cxnId="{B558A7AC-B668-4A3D-AC30-1BF9390214C2}">
      <dgm:prSet/>
      <dgm:spPr/>
      <dgm:t>
        <a:bodyPr/>
        <a:lstStyle/>
        <a:p>
          <a:endParaRPr lang="en-US"/>
        </a:p>
      </dgm:t>
    </dgm:pt>
    <dgm:pt modelId="{EA44DD39-E338-40C3-BEAF-C35D85F84283}" type="sibTrans" cxnId="{B558A7AC-B668-4A3D-AC30-1BF9390214C2}">
      <dgm:prSet/>
      <dgm:spPr/>
      <dgm:t>
        <a:bodyPr/>
        <a:lstStyle/>
        <a:p>
          <a:endParaRPr lang="en-US"/>
        </a:p>
      </dgm:t>
    </dgm:pt>
    <dgm:pt modelId="{3D761CBD-56F3-4F70-B98B-4589FF488B55}">
      <dgm:prSet/>
      <dgm:spPr/>
      <dgm:t>
        <a:bodyPr/>
        <a:lstStyle/>
        <a:p>
          <a:pPr>
            <a:defRPr cap="all"/>
          </a:pPr>
          <a:r>
            <a:rPr lang="en-US"/>
            <a:t>Management team</a:t>
          </a:r>
        </a:p>
      </dgm:t>
    </dgm:pt>
    <dgm:pt modelId="{E316E45C-FFD5-4F93-8604-7A8345FD0B12}" type="parTrans" cxnId="{7CE9F0F2-22FC-42FE-B5F8-1F6B3D97B536}">
      <dgm:prSet/>
      <dgm:spPr/>
      <dgm:t>
        <a:bodyPr/>
        <a:lstStyle/>
        <a:p>
          <a:endParaRPr lang="en-US"/>
        </a:p>
      </dgm:t>
    </dgm:pt>
    <dgm:pt modelId="{43EA436B-6A13-46CE-83F6-6AB0C41D9735}" type="sibTrans" cxnId="{7CE9F0F2-22FC-42FE-B5F8-1F6B3D97B536}">
      <dgm:prSet/>
      <dgm:spPr/>
      <dgm:t>
        <a:bodyPr/>
        <a:lstStyle/>
        <a:p>
          <a:endParaRPr lang="en-US"/>
        </a:p>
      </dgm:t>
    </dgm:pt>
    <dgm:pt modelId="{BED7016E-D377-46CC-A086-A9974758F79F}">
      <dgm:prSet/>
      <dgm:spPr/>
      <dgm:t>
        <a:bodyPr/>
        <a:lstStyle/>
        <a:p>
          <a:pPr>
            <a:defRPr cap="all"/>
          </a:pPr>
          <a:r>
            <a:rPr lang="en-US"/>
            <a:t>Financial plan</a:t>
          </a:r>
        </a:p>
      </dgm:t>
    </dgm:pt>
    <dgm:pt modelId="{80514425-1C4C-48E5-A797-FD30869B60F9}" type="parTrans" cxnId="{44D9F4F3-D932-4696-96C2-3DE1097A3095}">
      <dgm:prSet/>
      <dgm:spPr/>
      <dgm:t>
        <a:bodyPr/>
        <a:lstStyle/>
        <a:p>
          <a:endParaRPr lang="en-US"/>
        </a:p>
      </dgm:t>
    </dgm:pt>
    <dgm:pt modelId="{3518996A-75C5-4C4A-8759-B23A964469A5}" type="sibTrans" cxnId="{44D9F4F3-D932-4696-96C2-3DE1097A3095}">
      <dgm:prSet/>
      <dgm:spPr/>
      <dgm:t>
        <a:bodyPr/>
        <a:lstStyle/>
        <a:p>
          <a:endParaRPr lang="en-US"/>
        </a:p>
      </dgm:t>
    </dgm:pt>
    <dgm:pt modelId="{DAE42C92-8D88-4169-B738-54B77B404A19}" type="pres">
      <dgm:prSet presAssocID="{0A8267AF-F16F-4217-9493-2989E693756E}" presName="root" presStyleCnt="0">
        <dgm:presLayoutVars>
          <dgm:dir/>
          <dgm:resizeHandles val="exact"/>
        </dgm:presLayoutVars>
      </dgm:prSet>
      <dgm:spPr/>
    </dgm:pt>
    <dgm:pt modelId="{2DA3ABD9-0493-4A9F-89C2-C453B3327894}" type="pres">
      <dgm:prSet presAssocID="{242EE014-DD78-4843-BB99-91B614080EDF}" presName="compNode" presStyleCnt="0"/>
      <dgm:spPr/>
    </dgm:pt>
    <dgm:pt modelId="{B0248CCA-9513-475D-A06C-46903E10FC5F}" type="pres">
      <dgm:prSet presAssocID="{242EE014-DD78-4843-BB99-91B614080EDF}" presName="iconBgRect" presStyleLbl="bgShp" presStyleIdx="0" presStyleCnt="8"/>
      <dgm:spPr/>
    </dgm:pt>
    <dgm:pt modelId="{ED2173DA-A0BB-453C-A006-0714B6EB8733}" type="pres">
      <dgm:prSet presAssocID="{242EE014-DD78-4843-BB99-91B614080ED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4C1B45C-C7DE-468B-BCF2-32B41B468745}" type="pres">
      <dgm:prSet presAssocID="{242EE014-DD78-4843-BB99-91B614080EDF}" presName="spaceRect" presStyleCnt="0"/>
      <dgm:spPr/>
    </dgm:pt>
    <dgm:pt modelId="{827ED7A3-2A68-434E-A622-561FDB845109}" type="pres">
      <dgm:prSet presAssocID="{242EE014-DD78-4843-BB99-91B614080EDF}" presName="textRect" presStyleLbl="revTx" presStyleIdx="0" presStyleCnt="8">
        <dgm:presLayoutVars>
          <dgm:chMax val="1"/>
          <dgm:chPref val="1"/>
        </dgm:presLayoutVars>
      </dgm:prSet>
      <dgm:spPr/>
    </dgm:pt>
    <dgm:pt modelId="{565D2ED8-38A4-40D6-9039-D6E94FE876CA}" type="pres">
      <dgm:prSet presAssocID="{9A3689C1-AB65-4CDD-A8C7-528271CF938E}" presName="sibTrans" presStyleCnt="0"/>
      <dgm:spPr/>
    </dgm:pt>
    <dgm:pt modelId="{2BCFEF7D-C04F-4BC5-9F0A-90A21CBF3D7F}" type="pres">
      <dgm:prSet presAssocID="{3ECE1034-2B1B-4CFC-8DFF-93077501A4A4}" presName="compNode" presStyleCnt="0"/>
      <dgm:spPr/>
    </dgm:pt>
    <dgm:pt modelId="{8A49DBBE-4AA2-4F96-AB1B-CAA1197CDB19}" type="pres">
      <dgm:prSet presAssocID="{3ECE1034-2B1B-4CFC-8DFF-93077501A4A4}" presName="iconBgRect" presStyleLbl="bgShp" presStyleIdx="1" presStyleCnt="8"/>
      <dgm:spPr/>
    </dgm:pt>
    <dgm:pt modelId="{388F1956-56A6-443F-B517-975D727FD138}" type="pres">
      <dgm:prSet presAssocID="{3ECE1034-2B1B-4CFC-8DFF-93077501A4A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0E6EEA4D-CD82-4E8E-BEF1-EBC727627500}" type="pres">
      <dgm:prSet presAssocID="{3ECE1034-2B1B-4CFC-8DFF-93077501A4A4}" presName="spaceRect" presStyleCnt="0"/>
      <dgm:spPr/>
    </dgm:pt>
    <dgm:pt modelId="{67E8D3D7-DFBE-4C69-99CC-51B333E18D7B}" type="pres">
      <dgm:prSet presAssocID="{3ECE1034-2B1B-4CFC-8DFF-93077501A4A4}" presName="textRect" presStyleLbl="revTx" presStyleIdx="1" presStyleCnt="8">
        <dgm:presLayoutVars>
          <dgm:chMax val="1"/>
          <dgm:chPref val="1"/>
        </dgm:presLayoutVars>
      </dgm:prSet>
      <dgm:spPr/>
    </dgm:pt>
    <dgm:pt modelId="{CD663A87-90F9-4C1F-BB70-5868BF7BDEC3}" type="pres">
      <dgm:prSet presAssocID="{5F0F45A7-B965-4254-9DA0-2A2D50ED770C}" presName="sibTrans" presStyleCnt="0"/>
      <dgm:spPr/>
    </dgm:pt>
    <dgm:pt modelId="{EA64106D-3249-4593-BE00-1F34BA189534}" type="pres">
      <dgm:prSet presAssocID="{563FECD4-A99B-4D4A-9A6E-17F6E6B85A46}" presName="compNode" presStyleCnt="0"/>
      <dgm:spPr/>
    </dgm:pt>
    <dgm:pt modelId="{9809DAC3-1735-4DAF-9C30-38FCC7431B91}" type="pres">
      <dgm:prSet presAssocID="{563FECD4-A99B-4D4A-9A6E-17F6E6B85A46}" presName="iconBgRect" presStyleLbl="bgShp" presStyleIdx="2" presStyleCnt="8"/>
      <dgm:spPr/>
    </dgm:pt>
    <dgm:pt modelId="{2621C486-8005-4FC9-BC53-724C985623EA}" type="pres">
      <dgm:prSet presAssocID="{563FECD4-A99B-4D4A-9A6E-17F6E6B85A4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36EDD55D-F851-4961-B0BF-E5539E7520BC}" type="pres">
      <dgm:prSet presAssocID="{563FECD4-A99B-4D4A-9A6E-17F6E6B85A46}" presName="spaceRect" presStyleCnt="0"/>
      <dgm:spPr/>
    </dgm:pt>
    <dgm:pt modelId="{88AF3CF7-ECA2-49DF-BB51-90AFA28ED2C0}" type="pres">
      <dgm:prSet presAssocID="{563FECD4-A99B-4D4A-9A6E-17F6E6B85A46}" presName="textRect" presStyleLbl="revTx" presStyleIdx="2" presStyleCnt="8">
        <dgm:presLayoutVars>
          <dgm:chMax val="1"/>
          <dgm:chPref val="1"/>
        </dgm:presLayoutVars>
      </dgm:prSet>
      <dgm:spPr/>
    </dgm:pt>
    <dgm:pt modelId="{117B480B-CA22-4AE4-A3D9-7D0ECB495BFD}" type="pres">
      <dgm:prSet presAssocID="{3B094D9F-B71B-4E0D-9081-E1A443940E4F}" presName="sibTrans" presStyleCnt="0"/>
      <dgm:spPr/>
    </dgm:pt>
    <dgm:pt modelId="{DD4C22DD-7781-41D4-A1F2-A4361CFA4926}" type="pres">
      <dgm:prSet presAssocID="{A91F7EC2-E475-4DEF-84EE-179CDD6CEE24}" presName="compNode" presStyleCnt="0"/>
      <dgm:spPr/>
    </dgm:pt>
    <dgm:pt modelId="{C597BE4D-9B4C-4CE6-919E-7BA553BC2ECF}" type="pres">
      <dgm:prSet presAssocID="{A91F7EC2-E475-4DEF-84EE-179CDD6CEE24}" presName="iconBgRect" presStyleLbl="bgShp" presStyleIdx="3" presStyleCnt="8"/>
      <dgm:spPr/>
    </dgm:pt>
    <dgm:pt modelId="{0912A94E-0296-48F0-B1AE-87DA75DC7277}" type="pres">
      <dgm:prSet presAssocID="{A91F7EC2-E475-4DEF-84EE-179CDD6CEE2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EB1E314-9110-46C0-9FF7-D21D4A303CB5}" type="pres">
      <dgm:prSet presAssocID="{A91F7EC2-E475-4DEF-84EE-179CDD6CEE24}" presName="spaceRect" presStyleCnt="0"/>
      <dgm:spPr/>
    </dgm:pt>
    <dgm:pt modelId="{A083095D-9914-49BF-B213-1008B8AB23B8}" type="pres">
      <dgm:prSet presAssocID="{A91F7EC2-E475-4DEF-84EE-179CDD6CEE24}" presName="textRect" presStyleLbl="revTx" presStyleIdx="3" presStyleCnt="8">
        <dgm:presLayoutVars>
          <dgm:chMax val="1"/>
          <dgm:chPref val="1"/>
        </dgm:presLayoutVars>
      </dgm:prSet>
      <dgm:spPr/>
    </dgm:pt>
    <dgm:pt modelId="{8A87D157-9150-4D86-AAD7-691C988F0824}" type="pres">
      <dgm:prSet presAssocID="{F0D17A31-CF67-4D16-9804-38A90EA547EF}" presName="sibTrans" presStyleCnt="0"/>
      <dgm:spPr/>
    </dgm:pt>
    <dgm:pt modelId="{0392D9D5-23A1-40D9-BB6C-CBF1D385E9C6}" type="pres">
      <dgm:prSet presAssocID="{2DBE3103-F636-4EAD-8F90-54C348EB17B4}" presName="compNode" presStyleCnt="0"/>
      <dgm:spPr/>
    </dgm:pt>
    <dgm:pt modelId="{179D8253-79C3-4DBE-ADDA-5B67D73C846D}" type="pres">
      <dgm:prSet presAssocID="{2DBE3103-F636-4EAD-8F90-54C348EB17B4}" presName="iconBgRect" presStyleLbl="bgShp" presStyleIdx="4" presStyleCnt="8"/>
      <dgm:spPr/>
    </dgm:pt>
    <dgm:pt modelId="{F18C31F9-D132-4AE3-94AC-D6E986A4869C}" type="pres">
      <dgm:prSet presAssocID="{2DBE3103-F636-4EAD-8F90-54C348EB17B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19C1861A-06CC-407E-816D-6EE3485E3E34}" type="pres">
      <dgm:prSet presAssocID="{2DBE3103-F636-4EAD-8F90-54C348EB17B4}" presName="spaceRect" presStyleCnt="0"/>
      <dgm:spPr/>
    </dgm:pt>
    <dgm:pt modelId="{D9C9598B-1FDF-4336-A845-C8903C65DC5A}" type="pres">
      <dgm:prSet presAssocID="{2DBE3103-F636-4EAD-8F90-54C348EB17B4}" presName="textRect" presStyleLbl="revTx" presStyleIdx="4" presStyleCnt="8">
        <dgm:presLayoutVars>
          <dgm:chMax val="1"/>
          <dgm:chPref val="1"/>
        </dgm:presLayoutVars>
      </dgm:prSet>
      <dgm:spPr/>
    </dgm:pt>
    <dgm:pt modelId="{E3358370-1966-40E7-9BE2-65AB21E52009}" type="pres">
      <dgm:prSet presAssocID="{5747C657-DB92-4B92-B2AA-6767C51F225E}" presName="sibTrans" presStyleCnt="0"/>
      <dgm:spPr/>
    </dgm:pt>
    <dgm:pt modelId="{C291B9C4-1601-4AF8-B3DF-918673E9D2AA}" type="pres">
      <dgm:prSet presAssocID="{5D9D52DF-FB08-4A08-90EA-6EA5BC2696E7}" presName="compNode" presStyleCnt="0"/>
      <dgm:spPr/>
    </dgm:pt>
    <dgm:pt modelId="{5BA3A0E6-AF70-40E7-B161-B5176CCEE0FB}" type="pres">
      <dgm:prSet presAssocID="{5D9D52DF-FB08-4A08-90EA-6EA5BC2696E7}" presName="iconBgRect" presStyleLbl="bgShp" presStyleIdx="5" presStyleCnt="8"/>
      <dgm:spPr/>
    </dgm:pt>
    <dgm:pt modelId="{52E7E39C-B4B9-40D4-B94F-FC65C6B73358}" type="pres">
      <dgm:prSet presAssocID="{5D9D52DF-FB08-4A08-90EA-6EA5BC2696E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gaphone"/>
        </a:ext>
      </dgm:extLst>
    </dgm:pt>
    <dgm:pt modelId="{E4A97C24-BBE5-4A65-A5F6-0E32F0EE35BD}" type="pres">
      <dgm:prSet presAssocID="{5D9D52DF-FB08-4A08-90EA-6EA5BC2696E7}" presName="spaceRect" presStyleCnt="0"/>
      <dgm:spPr/>
    </dgm:pt>
    <dgm:pt modelId="{9AED6481-E3CC-4B55-B725-B39DF104A7A5}" type="pres">
      <dgm:prSet presAssocID="{5D9D52DF-FB08-4A08-90EA-6EA5BC2696E7}" presName="textRect" presStyleLbl="revTx" presStyleIdx="5" presStyleCnt="8">
        <dgm:presLayoutVars>
          <dgm:chMax val="1"/>
          <dgm:chPref val="1"/>
        </dgm:presLayoutVars>
      </dgm:prSet>
      <dgm:spPr/>
    </dgm:pt>
    <dgm:pt modelId="{B17926D9-D863-4792-920F-52A6AE208750}" type="pres">
      <dgm:prSet presAssocID="{EA44DD39-E338-40C3-BEAF-C35D85F84283}" presName="sibTrans" presStyleCnt="0"/>
      <dgm:spPr/>
    </dgm:pt>
    <dgm:pt modelId="{DAE43E43-C495-40D6-B0B7-60D08DF056F4}" type="pres">
      <dgm:prSet presAssocID="{3D761CBD-56F3-4F70-B98B-4589FF488B55}" presName="compNode" presStyleCnt="0"/>
      <dgm:spPr/>
    </dgm:pt>
    <dgm:pt modelId="{26B08CAA-9958-4C8D-B1D2-F41209C7C2E0}" type="pres">
      <dgm:prSet presAssocID="{3D761CBD-56F3-4F70-B98B-4589FF488B55}" presName="iconBgRect" presStyleLbl="bgShp" presStyleIdx="6" presStyleCnt="8"/>
      <dgm:spPr/>
    </dgm:pt>
    <dgm:pt modelId="{3C49B694-11BA-49F3-9F94-59B44A67FB36}" type="pres">
      <dgm:prSet presAssocID="{3D761CBD-56F3-4F70-B98B-4589FF488B5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81CAAB2D-8C29-4F62-9DB4-0C2A18C02284}" type="pres">
      <dgm:prSet presAssocID="{3D761CBD-56F3-4F70-B98B-4589FF488B55}" presName="spaceRect" presStyleCnt="0"/>
      <dgm:spPr/>
    </dgm:pt>
    <dgm:pt modelId="{1E0AE662-D9F1-435D-94CE-F57F8DFBC576}" type="pres">
      <dgm:prSet presAssocID="{3D761CBD-56F3-4F70-B98B-4589FF488B55}" presName="textRect" presStyleLbl="revTx" presStyleIdx="6" presStyleCnt="8">
        <dgm:presLayoutVars>
          <dgm:chMax val="1"/>
          <dgm:chPref val="1"/>
        </dgm:presLayoutVars>
      </dgm:prSet>
      <dgm:spPr/>
    </dgm:pt>
    <dgm:pt modelId="{054F4CA3-B500-4983-843E-B37FB9301D9F}" type="pres">
      <dgm:prSet presAssocID="{43EA436B-6A13-46CE-83F6-6AB0C41D9735}" presName="sibTrans" presStyleCnt="0"/>
      <dgm:spPr/>
    </dgm:pt>
    <dgm:pt modelId="{8B8F3FA7-7BDF-4B5F-A92A-261699D01A0A}" type="pres">
      <dgm:prSet presAssocID="{BED7016E-D377-46CC-A086-A9974758F79F}" presName="compNode" presStyleCnt="0"/>
      <dgm:spPr/>
    </dgm:pt>
    <dgm:pt modelId="{E0446AD9-3067-4E55-961B-508C7119FD90}" type="pres">
      <dgm:prSet presAssocID="{BED7016E-D377-46CC-A086-A9974758F79F}" presName="iconBgRect" presStyleLbl="bgShp" presStyleIdx="7" presStyleCnt="8"/>
      <dgm:spPr/>
    </dgm:pt>
    <dgm:pt modelId="{D2CB20BF-843F-4615-8E43-5EF0B0F453B4}" type="pres">
      <dgm:prSet presAssocID="{BED7016E-D377-46CC-A086-A9974758F79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oney"/>
        </a:ext>
      </dgm:extLst>
    </dgm:pt>
    <dgm:pt modelId="{2059A416-F0EE-4762-BF6C-1C63BEE97DEF}" type="pres">
      <dgm:prSet presAssocID="{BED7016E-D377-46CC-A086-A9974758F79F}" presName="spaceRect" presStyleCnt="0"/>
      <dgm:spPr/>
    </dgm:pt>
    <dgm:pt modelId="{01769F4B-A3D1-4E4D-BF3D-BA86BE2BF050}" type="pres">
      <dgm:prSet presAssocID="{BED7016E-D377-46CC-A086-A9974758F79F}" presName="textRect" presStyleLbl="revTx" presStyleIdx="7" presStyleCnt="8">
        <dgm:presLayoutVars>
          <dgm:chMax val="1"/>
          <dgm:chPref val="1"/>
        </dgm:presLayoutVars>
      </dgm:prSet>
      <dgm:spPr/>
    </dgm:pt>
  </dgm:ptLst>
  <dgm:cxnLst>
    <dgm:cxn modelId="{74955409-9F2F-4EEF-B076-2E5AF9DFB542}" srcId="{0A8267AF-F16F-4217-9493-2989E693756E}" destId="{2DBE3103-F636-4EAD-8F90-54C348EB17B4}" srcOrd="4" destOrd="0" parTransId="{D763B048-FC23-42DA-8B79-FADE234DFD73}" sibTransId="{5747C657-DB92-4B92-B2AA-6767C51F225E}"/>
    <dgm:cxn modelId="{96C7751D-92BF-4C70-9178-C220104EBCF9}" type="presOf" srcId="{3D761CBD-56F3-4F70-B98B-4589FF488B55}" destId="{1E0AE662-D9F1-435D-94CE-F57F8DFBC576}" srcOrd="0" destOrd="0" presId="urn:microsoft.com/office/officeart/2018/5/layout/IconCircleLabelList"/>
    <dgm:cxn modelId="{07211321-C92A-4D1E-9185-A78D39B6B318}" type="presOf" srcId="{2DBE3103-F636-4EAD-8F90-54C348EB17B4}" destId="{D9C9598B-1FDF-4336-A845-C8903C65DC5A}" srcOrd="0" destOrd="0" presId="urn:microsoft.com/office/officeart/2018/5/layout/IconCircleLabelList"/>
    <dgm:cxn modelId="{DD4F982B-BFBC-47D8-B5FD-8119C8959522}" type="presOf" srcId="{A91F7EC2-E475-4DEF-84EE-179CDD6CEE24}" destId="{A083095D-9914-49BF-B213-1008B8AB23B8}" srcOrd="0" destOrd="0" presId="urn:microsoft.com/office/officeart/2018/5/layout/IconCircleLabelList"/>
    <dgm:cxn modelId="{6D4BD565-3863-4C9C-B4CB-61B38BA67E3A}" type="presOf" srcId="{0A8267AF-F16F-4217-9493-2989E693756E}" destId="{DAE42C92-8D88-4169-B738-54B77B404A19}" srcOrd="0" destOrd="0" presId="urn:microsoft.com/office/officeart/2018/5/layout/IconCircleLabelList"/>
    <dgm:cxn modelId="{42473153-CAF8-44B6-9A7D-58B554388586}" srcId="{0A8267AF-F16F-4217-9493-2989E693756E}" destId="{563FECD4-A99B-4D4A-9A6E-17F6E6B85A46}" srcOrd="2" destOrd="0" parTransId="{45020320-5F79-4CA9-9600-ADC90798DF96}" sibTransId="{3B094D9F-B71B-4E0D-9081-E1A443940E4F}"/>
    <dgm:cxn modelId="{F4E74053-8E24-4285-B4AB-EBA8809A9911}" srcId="{0A8267AF-F16F-4217-9493-2989E693756E}" destId="{A91F7EC2-E475-4DEF-84EE-179CDD6CEE24}" srcOrd="3" destOrd="0" parTransId="{6AAEC815-F327-4217-A87D-D330A773E64C}" sibTransId="{F0D17A31-CF67-4D16-9804-38A90EA547EF}"/>
    <dgm:cxn modelId="{74FF667B-FDD3-46C0-85AB-4AC71D78EC06}" srcId="{0A8267AF-F16F-4217-9493-2989E693756E}" destId="{3ECE1034-2B1B-4CFC-8DFF-93077501A4A4}" srcOrd="1" destOrd="0" parTransId="{26C8007D-57DC-473A-AF4F-D709EA509AC5}" sibTransId="{5F0F45A7-B965-4254-9DA0-2A2D50ED770C}"/>
    <dgm:cxn modelId="{10477C9E-41FF-4839-8891-9E973444B4A1}" type="presOf" srcId="{5D9D52DF-FB08-4A08-90EA-6EA5BC2696E7}" destId="{9AED6481-E3CC-4B55-B725-B39DF104A7A5}" srcOrd="0" destOrd="0" presId="urn:microsoft.com/office/officeart/2018/5/layout/IconCircleLabelList"/>
    <dgm:cxn modelId="{811CDBA8-2B44-4524-8669-5FCC8AE98B04}" type="presOf" srcId="{563FECD4-A99B-4D4A-9A6E-17F6E6B85A46}" destId="{88AF3CF7-ECA2-49DF-BB51-90AFA28ED2C0}" srcOrd="0" destOrd="0" presId="urn:microsoft.com/office/officeart/2018/5/layout/IconCircleLabelList"/>
    <dgm:cxn modelId="{B558A7AC-B668-4A3D-AC30-1BF9390214C2}" srcId="{0A8267AF-F16F-4217-9493-2989E693756E}" destId="{5D9D52DF-FB08-4A08-90EA-6EA5BC2696E7}" srcOrd="5" destOrd="0" parTransId="{51842D32-703F-4F3F-B926-3969DA52ABF2}" sibTransId="{EA44DD39-E338-40C3-BEAF-C35D85F84283}"/>
    <dgm:cxn modelId="{6AAC50EB-097C-4AE5-8174-53E52411A566}" type="presOf" srcId="{BED7016E-D377-46CC-A086-A9974758F79F}" destId="{01769F4B-A3D1-4E4D-BF3D-BA86BE2BF050}" srcOrd="0" destOrd="0" presId="urn:microsoft.com/office/officeart/2018/5/layout/IconCircleLabelList"/>
    <dgm:cxn modelId="{3D02BEEC-35A9-4312-AE70-919F296C255B}" type="presOf" srcId="{242EE014-DD78-4843-BB99-91B614080EDF}" destId="{827ED7A3-2A68-434E-A622-561FDB845109}" srcOrd="0" destOrd="0" presId="urn:microsoft.com/office/officeart/2018/5/layout/IconCircleLabelList"/>
    <dgm:cxn modelId="{7CE9F0F2-22FC-42FE-B5F8-1F6B3D97B536}" srcId="{0A8267AF-F16F-4217-9493-2989E693756E}" destId="{3D761CBD-56F3-4F70-B98B-4589FF488B55}" srcOrd="6" destOrd="0" parTransId="{E316E45C-FFD5-4F93-8604-7A8345FD0B12}" sibTransId="{43EA436B-6A13-46CE-83F6-6AB0C41D9735}"/>
    <dgm:cxn modelId="{77FC13F3-4199-4A6A-B6A9-7E741C428520}" srcId="{0A8267AF-F16F-4217-9493-2989E693756E}" destId="{242EE014-DD78-4843-BB99-91B614080EDF}" srcOrd="0" destOrd="0" parTransId="{507CC7AD-DF2F-4805-8A4E-74B24823647C}" sibTransId="{9A3689C1-AB65-4CDD-A8C7-528271CF938E}"/>
    <dgm:cxn modelId="{44D9F4F3-D932-4696-96C2-3DE1097A3095}" srcId="{0A8267AF-F16F-4217-9493-2989E693756E}" destId="{BED7016E-D377-46CC-A086-A9974758F79F}" srcOrd="7" destOrd="0" parTransId="{80514425-1C4C-48E5-A797-FD30869B60F9}" sibTransId="{3518996A-75C5-4C4A-8759-B23A964469A5}"/>
    <dgm:cxn modelId="{B245D2F6-176A-469D-AC39-E585CCDAFC53}" type="presOf" srcId="{3ECE1034-2B1B-4CFC-8DFF-93077501A4A4}" destId="{67E8D3D7-DFBE-4C69-99CC-51B333E18D7B}" srcOrd="0" destOrd="0" presId="urn:microsoft.com/office/officeart/2018/5/layout/IconCircleLabelList"/>
    <dgm:cxn modelId="{42108422-7065-4423-A18F-9BC8F65C6E11}" type="presParOf" srcId="{DAE42C92-8D88-4169-B738-54B77B404A19}" destId="{2DA3ABD9-0493-4A9F-89C2-C453B3327894}" srcOrd="0" destOrd="0" presId="urn:microsoft.com/office/officeart/2018/5/layout/IconCircleLabelList"/>
    <dgm:cxn modelId="{DE3B80DF-D997-4270-AAF8-649AFD67B76C}" type="presParOf" srcId="{2DA3ABD9-0493-4A9F-89C2-C453B3327894}" destId="{B0248CCA-9513-475D-A06C-46903E10FC5F}" srcOrd="0" destOrd="0" presId="urn:microsoft.com/office/officeart/2018/5/layout/IconCircleLabelList"/>
    <dgm:cxn modelId="{07F0C843-6C15-442B-8B3B-674940C89BF2}" type="presParOf" srcId="{2DA3ABD9-0493-4A9F-89C2-C453B3327894}" destId="{ED2173DA-A0BB-453C-A006-0714B6EB8733}" srcOrd="1" destOrd="0" presId="urn:microsoft.com/office/officeart/2018/5/layout/IconCircleLabelList"/>
    <dgm:cxn modelId="{8266538A-252A-4C98-AFEB-DC219FB4944B}" type="presParOf" srcId="{2DA3ABD9-0493-4A9F-89C2-C453B3327894}" destId="{74C1B45C-C7DE-468B-BCF2-32B41B468745}" srcOrd="2" destOrd="0" presId="urn:microsoft.com/office/officeart/2018/5/layout/IconCircleLabelList"/>
    <dgm:cxn modelId="{8490283B-38A0-421B-BF08-3F340DBC5F22}" type="presParOf" srcId="{2DA3ABD9-0493-4A9F-89C2-C453B3327894}" destId="{827ED7A3-2A68-434E-A622-561FDB845109}" srcOrd="3" destOrd="0" presId="urn:microsoft.com/office/officeart/2018/5/layout/IconCircleLabelList"/>
    <dgm:cxn modelId="{257ADBA5-D477-4956-B1C4-8DA69D137A5F}" type="presParOf" srcId="{DAE42C92-8D88-4169-B738-54B77B404A19}" destId="{565D2ED8-38A4-40D6-9039-D6E94FE876CA}" srcOrd="1" destOrd="0" presId="urn:microsoft.com/office/officeart/2018/5/layout/IconCircleLabelList"/>
    <dgm:cxn modelId="{C91C0EB4-0855-4BA2-A957-D7E97BC7C7FE}" type="presParOf" srcId="{DAE42C92-8D88-4169-B738-54B77B404A19}" destId="{2BCFEF7D-C04F-4BC5-9F0A-90A21CBF3D7F}" srcOrd="2" destOrd="0" presId="urn:microsoft.com/office/officeart/2018/5/layout/IconCircleLabelList"/>
    <dgm:cxn modelId="{E2DD17D0-AD88-43E5-87DB-5DC0A81DAA1A}" type="presParOf" srcId="{2BCFEF7D-C04F-4BC5-9F0A-90A21CBF3D7F}" destId="{8A49DBBE-4AA2-4F96-AB1B-CAA1197CDB19}" srcOrd="0" destOrd="0" presId="urn:microsoft.com/office/officeart/2018/5/layout/IconCircleLabelList"/>
    <dgm:cxn modelId="{035AD51A-A030-4CF4-AC27-4D2673E0AE1A}" type="presParOf" srcId="{2BCFEF7D-C04F-4BC5-9F0A-90A21CBF3D7F}" destId="{388F1956-56A6-443F-B517-975D727FD138}" srcOrd="1" destOrd="0" presId="urn:microsoft.com/office/officeart/2018/5/layout/IconCircleLabelList"/>
    <dgm:cxn modelId="{C653E837-133E-4816-B339-9FF2567D6941}" type="presParOf" srcId="{2BCFEF7D-C04F-4BC5-9F0A-90A21CBF3D7F}" destId="{0E6EEA4D-CD82-4E8E-BEF1-EBC727627500}" srcOrd="2" destOrd="0" presId="urn:microsoft.com/office/officeart/2018/5/layout/IconCircleLabelList"/>
    <dgm:cxn modelId="{0AD7CE50-9A3F-406D-B913-8F180FEC1B92}" type="presParOf" srcId="{2BCFEF7D-C04F-4BC5-9F0A-90A21CBF3D7F}" destId="{67E8D3D7-DFBE-4C69-99CC-51B333E18D7B}" srcOrd="3" destOrd="0" presId="urn:microsoft.com/office/officeart/2018/5/layout/IconCircleLabelList"/>
    <dgm:cxn modelId="{4AD91D49-2C68-4E5E-AA23-B75E85E695AE}" type="presParOf" srcId="{DAE42C92-8D88-4169-B738-54B77B404A19}" destId="{CD663A87-90F9-4C1F-BB70-5868BF7BDEC3}" srcOrd="3" destOrd="0" presId="urn:microsoft.com/office/officeart/2018/5/layout/IconCircleLabelList"/>
    <dgm:cxn modelId="{67240530-33EC-42F5-BCD9-16AA358C5F92}" type="presParOf" srcId="{DAE42C92-8D88-4169-B738-54B77B404A19}" destId="{EA64106D-3249-4593-BE00-1F34BA189534}" srcOrd="4" destOrd="0" presId="urn:microsoft.com/office/officeart/2018/5/layout/IconCircleLabelList"/>
    <dgm:cxn modelId="{506B27CE-DD90-4143-AF79-C26BC98A64E2}" type="presParOf" srcId="{EA64106D-3249-4593-BE00-1F34BA189534}" destId="{9809DAC3-1735-4DAF-9C30-38FCC7431B91}" srcOrd="0" destOrd="0" presId="urn:microsoft.com/office/officeart/2018/5/layout/IconCircleLabelList"/>
    <dgm:cxn modelId="{9814EC84-064B-41B8-9E6B-33A4BC2941CE}" type="presParOf" srcId="{EA64106D-3249-4593-BE00-1F34BA189534}" destId="{2621C486-8005-4FC9-BC53-724C985623EA}" srcOrd="1" destOrd="0" presId="urn:microsoft.com/office/officeart/2018/5/layout/IconCircleLabelList"/>
    <dgm:cxn modelId="{4DD1AAB3-EB9C-464D-8984-660615F2E2A5}" type="presParOf" srcId="{EA64106D-3249-4593-BE00-1F34BA189534}" destId="{36EDD55D-F851-4961-B0BF-E5539E7520BC}" srcOrd="2" destOrd="0" presId="urn:microsoft.com/office/officeart/2018/5/layout/IconCircleLabelList"/>
    <dgm:cxn modelId="{4939B236-BBB6-45FF-9D4E-7C94DB0CAC43}" type="presParOf" srcId="{EA64106D-3249-4593-BE00-1F34BA189534}" destId="{88AF3CF7-ECA2-49DF-BB51-90AFA28ED2C0}" srcOrd="3" destOrd="0" presId="urn:microsoft.com/office/officeart/2018/5/layout/IconCircleLabelList"/>
    <dgm:cxn modelId="{F69A1E51-0961-4B19-895F-5F72DF0A4994}" type="presParOf" srcId="{DAE42C92-8D88-4169-B738-54B77B404A19}" destId="{117B480B-CA22-4AE4-A3D9-7D0ECB495BFD}" srcOrd="5" destOrd="0" presId="urn:microsoft.com/office/officeart/2018/5/layout/IconCircleLabelList"/>
    <dgm:cxn modelId="{A081D3FE-E334-4517-8CCB-A58726D91C59}" type="presParOf" srcId="{DAE42C92-8D88-4169-B738-54B77B404A19}" destId="{DD4C22DD-7781-41D4-A1F2-A4361CFA4926}" srcOrd="6" destOrd="0" presId="urn:microsoft.com/office/officeart/2018/5/layout/IconCircleLabelList"/>
    <dgm:cxn modelId="{04F8492E-EB34-4A53-A839-C565DE7DC4AA}" type="presParOf" srcId="{DD4C22DD-7781-41D4-A1F2-A4361CFA4926}" destId="{C597BE4D-9B4C-4CE6-919E-7BA553BC2ECF}" srcOrd="0" destOrd="0" presId="urn:microsoft.com/office/officeart/2018/5/layout/IconCircleLabelList"/>
    <dgm:cxn modelId="{21140037-30EF-4486-9E1D-1BE6124F72EC}" type="presParOf" srcId="{DD4C22DD-7781-41D4-A1F2-A4361CFA4926}" destId="{0912A94E-0296-48F0-B1AE-87DA75DC7277}" srcOrd="1" destOrd="0" presId="urn:microsoft.com/office/officeart/2018/5/layout/IconCircleLabelList"/>
    <dgm:cxn modelId="{27250442-43A1-42F4-A608-B4F449B214AC}" type="presParOf" srcId="{DD4C22DD-7781-41D4-A1F2-A4361CFA4926}" destId="{7EB1E314-9110-46C0-9FF7-D21D4A303CB5}" srcOrd="2" destOrd="0" presId="urn:microsoft.com/office/officeart/2018/5/layout/IconCircleLabelList"/>
    <dgm:cxn modelId="{022A22BF-1048-49A4-B164-FDDC840C61BD}" type="presParOf" srcId="{DD4C22DD-7781-41D4-A1F2-A4361CFA4926}" destId="{A083095D-9914-49BF-B213-1008B8AB23B8}" srcOrd="3" destOrd="0" presId="urn:microsoft.com/office/officeart/2018/5/layout/IconCircleLabelList"/>
    <dgm:cxn modelId="{B3B13873-C65B-4B8E-9DC5-EDDA0FD0CC22}" type="presParOf" srcId="{DAE42C92-8D88-4169-B738-54B77B404A19}" destId="{8A87D157-9150-4D86-AAD7-691C988F0824}" srcOrd="7" destOrd="0" presId="urn:microsoft.com/office/officeart/2018/5/layout/IconCircleLabelList"/>
    <dgm:cxn modelId="{E14BC5FD-02B2-42EC-9051-9BCB735E2151}" type="presParOf" srcId="{DAE42C92-8D88-4169-B738-54B77B404A19}" destId="{0392D9D5-23A1-40D9-BB6C-CBF1D385E9C6}" srcOrd="8" destOrd="0" presId="urn:microsoft.com/office/officeart/2018/5/layout/IconCircleLabelList"/>
    <dgm:cxn modelId="{86CC9790-A2F7-4491-BC6D-8ADEEABA18C7}" type="presParOf" srcId="{0392D9D5-23A1-40D9-BB6C-CBF1D385E9C6}" destId="{179D8253-79C3-4DBE-ADDA-5B67D73C846D}" srcOrd="0" destOrd="0" presId="urn:microsoft.com/office/officeart/2018/5/layout/IconCircleLabelList"/>
    <dgm:cxn modelId="{8715EB12-B11D-421F-8975-5F88BBBD7419}" type="presParOf" srcId="{0392D9D5-23A1-40D9-BB6C-CBF1D385E9C6}" destId="{F18C31F9-D132-4AE3-94AC-D6E986A4869C}" srcOrd="1" destOrd="0" presId="urn:microsoft.com/office/officeart/2018/5/layout/IconCircleLabelList"/>
    <dgm:cxn modelId="{7F4BA727-D317-4005-9709-9E52440D1268}" type="presParOf" srcId="{0392D9D5-23A1-40D9-BB6C-CBF1D385E9C6}" destId="{19C1861A-06CC-407E-816D-6EE3485E3E34}" srcOrd="2" destOrd="0" presId="urn:microsoft.com/office/officeart/2018/5/layout/IconCircleLabelList"/>
    <dgm:cxn modelId="{AC635C3B-CBFD-4153-BE31-DC07ECD64729}" type="presParOf" srcId="{0392D9D5-23A1-40D9-BB6C-CBF1D385E9C6}" destId="{D9C9598B-1FDF-4336-A845-C8903C65DC5A}" srcOrd="3" destOrd="0" presId="urn:microsoft.com/office/officeart/2018/5/layout/IconCircleLabelList"/>
    <dgm:cxn modelId="{6522A7F8-20C3-483D-8D07-3FF4A6DA6CB6}" type="presParOf" srcId="{DAE42C92-8D88-4169-B738-54B77B404A19}" destId="{E3358370-1966-40E7-9BE2-65AB21E52009}" srcOrd="9" destOrd="0" presId="urn:microsoft.com/office/officeart/2018/5/layout/IconCircleLabelList"/>
    <dgm:cxn modelId="{3B054582-05AF-4A75-8744-7A454725303D}" type="presParOf" srcId="{DAE42C92-8D88-4169-B738-54B77B404A19}" destId="{C291B9C4-1601-4AF8-B3DF-918673E9D2AA}" srcOrd="10" destOrd="0" presId="urn:microsoft.com/office/officeart/2018/5/layout/IconCircleLabelList"/>
    <dgm:cxn modelId="{FC36EE5E-DF30-495E-B281-FE097E7A80C0}" type="presParOf" srcId="{C291B9C4-1601-4AF8-B3DF-918673E9D2AA}" destId="{5BA3A0E6-AF70-40E7-B161-B5176CCEE0FB}" srcOrd="0" destOrd="0" presId="urn:microsoft.com/office/officeart/2018/5/layout/IconCircleLabelList"/>
    <dgm:cxn modelId="{CA359CA0-8456-4F96-B4D2-FEA3A97A24B9}" type="presParOf" srcId="{C291B9C4-1601-4AF8-B3DF-918673E9D2AA}" destId="{52E7E39C-B4B9-40D4-B94F-FC65C6B73358}" srcOrd="1" destOrd="0" presId="urn:microsoft.com/office/officeart/2018/5/layout/IconCircleLabelList"/>
    <dgm:cxn modelId="{33E40B95-9A1E-4694-BCF1-A19CC0524231}" type="presParOf" srcId="{C291B9C4-1601-4AF8-B3DF-918673E9D2AA}" destId="{E4A97C24-BBE5-4A65-A5F6-0E32F0EE35BD}" srcOrd="2" destOrd="0" presId="urn:microsoft.com/office/officeart/2018/5/layout/IconCircleLabelList"/>
    <dgm:cxn modelId="{24FEC0D3-33F7-49C2-BDCF-B4D7078A9255}" type="presParOf" srcId="{C291B9C4-1601-4AF8-B3DF-918673E9D2AA}" destId="{9AED6481-E3CC-4B55-B725-B39DF104A7A5}" srcOrd="3" destOrd="0" presId="urn:microsoft.com/office/officeart/2018/5/layout/IconCircleLabelList"/>
    <dgm:cxn modelId="{8CB0CC5C-3242-47A2-A372-5EF35E8DAB6F}" type="presParOf" srcId="{DAE42C92-8D88-4169-B738-54B77B404A19}" destId="{B17926D9-D863-4792-920F-52A6AE208750}" srcOrd="11" destOrd="0" presId="urn:microsoft.com/office/officeart/2018/5/layout/IconCircleLabelList"/>
    <dgm:cxn modelId="{DA2D97F8-4910-4168-9303-56DBC83601CA}" type="presParOf" srcId="{DAE42C92-8D88-4169-B738-54B77B404A19}" destId="{DAE43E43-C495-40D6-B0B7-60D08DF056F4}" srcOrd="12" destOrd="0" presId="urn:microsoft.com/office/officeart/2018/5/layout/IconCircleLabelList"/>
    <dgm:cxn modelId="{0BDCCF54-D7BF-4ADF-91E0-FE1FB28EFDD2}" type="presParOf" srcId="{DAE43E43-C495-40D6-B0B7-60D08DF056F4}" destId="{26B08CAA-9958-4C8D-B1D2-F41209C7C2E0}" srcOrd="0" destOrd="0" presId="urn:microsoft.com/office/officeart/2018/5/layout/IconCircleLabelList"/>
    <dgm:cxn modelId="{A1AD8ED3-3066-4A60-B500-87370BDFCA79}" type="presParOf" srcId="{DAE43E43-C495-40D6-B0B7-60D08DF056F4}" destId="{3C49B694-11BA-49F3-9F94-59B44A67FB36}" srcOrd="1" destOrd="0" presId="urn:microsoft.com/office/officeart/2018/5/layout/IconCircleLabelList"/>
    <dgm:cxn modelId="{9CB8BED9-60D2-40AB-8051-780FA1B32072}" type="presParOf" srcId="{DAE43E43-C495-40D6-B0B7-60D08DF056F4}" destId="{81CAAB2D-8C29-4F62-9DB4-0C2A18C02284}" srcOrd="2" destOrd="0" presId="urn:microsoft.com/office/officeart/2018/5/layout/IconCircleLabelList"/>
    <dgm:cxn modelId="{51F1D964-09AE-44CD-B8A3-824E3BBCF648}" type="presParOf" srcId="{DAE43E43-C495-40D6-B0B7-60D08DF056F4}" destId="{1E0AE662-D9F1-435D-94CE-F57F8DFBC576}" srcOrd="3" destOrd="0" presId="urn:microsoft.com/office/officeart/2018/5/layout/IconCircleLabelList"/>
    <dgm:cxn modelId="{0217DCAD-F239-41E8-B6FC-5D30D5914615}" type="presParOf" srcId="{DAE42C92-8D88-4169-B738-54B77B404A19}" destId="{054F4CA3-B500-4983-843E-B37FB9301D9F}" srcOrd="13" destOrd="0" presId="urn:microsoft.com/office/officeart/2018/5/layout/IconCircleLabelList"/>
    <dgm:cxn modelId="{A3927A7C-4FEB-449A-9BD0-4B1F5A019485}" type="presParOf" srcId="{DAE42C92-8D88-4169-B738-54B77B404A19}" destId="{8B8F3FA7-7BDF-4B5F-A92A-261699D01A0A}" srcOrd="14" destOrd="0" presId="urn:microsoft.com/office/officeart/2018/5/layout/IconCircleLabelList"/>
    <dgm:cxn modelId="{3FB8AEFD-8E8E-4BD1-B91B-161B016606CB}" type="presParOf" srcId="{8B8F3FA7-7BDF-4B5F-A92A-261699D01A0A}" destId="{E0446AD9-3067-4E55-961B-508C7119FD90}" srcOrd="0" destOrd="0" presId="urn:microsoft.com/office/officeart/2018/5/layout/IconCircleLabelList"/>
    <dgm:cxn modelId="{267AA8C3-ACFF-427C-BE62-B542745B4005}" type="presParOf" srcId="{8B8F3FA7-7BDF-4B5F-A92A-261699D01A0A}" destId="{D2CB20BF-843F-4615-8E43-5EF0B0F453B4}" srcOrd="1" destOrd="0" presId="urn:microsoft.com/office/officeart/2018/5/layout/IconCircleLabelList"/>
    <dgm:cxn modelId="{39669CCD-A396-47DC-A050-16FB4C6B5BEC}" type="presParOf" srcId="{8B8F3FA7-7BDF-4B5F-A92A-261699D01A0A}" destId="{2059A416-F0EE-4762-BF6C-1C63BEE97DEF}" srcOrd="2" destOrd="0" presId="urn:microsoft.com/office/officeart/2018/5/layout/IconCircleLabelList"/>
    <dgm:cxn modelId="{EBC43BE5-048B-4F5F-83DA-25062897C419}" type="presParOf" srcId="{8B8F3FA7-7BDF-4B5F-A92A-261699D01A0A}" destId="{01769F4B-A3D1-4E4D-BF3D-BA86BE2BF05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B4440-2491-45F2-8698-27A1978771FC}" type="doc">
      <dgm:prSet loTypeId="urn:microsoft.com/office/officeart/2005/8/layout/vList2" loCatId="list" qsTypeId="urn:microsoft.com/office/officeart/2005/8/quickstyle/simple5" qsCatId="simple" csTypeId="urn:microsoft.com/office/officeart/2005/8/colors/colorful1#1" csCatId="colorful" phldr="1"/>
      <dgm:spPr/>
      <dgm:t>
        <a:bodyPr/>
        <a:lstStyle/>
        <a:p>
          <a:endParaRPr lang="en-US"/>
        </a:p>
      </dgm:t>
    </dgm:pt>
    <dgm:pt modelId="{802E5663-DE19-4D2A-95D8-752AFB00BDE4}">
      <dgm:prSet/>
      <dgm:spPr/>
      <dgm:t>
        <a:bodyPr/>
        <a:lstStyle/>
        <a:p>
          <a:r>
            <a:rPr lang="en-US" dirty="0"/>
            <a:t>Clothing and fashion industry</a:t>
          </a:r>
        </a:p>
      </dgm:t>
    </dgm:pt>
    <dgm:pt modelId="{E28CC739-38A8-401A-BD18-BEFE589B7AFF}" type="parTrans" cxnId="{2A56C2EF-8C1F-4CD8-8A11-202F590A74FB}">
      <dgm:prSet/>
      <dgm:spPr/>
      <dgm:t>
        <a:bodyPr/>
        <a:lstStyle/>
        <a:p>
          <a:endParaRPr lang="en-US"/>
        </a:p>
      </dgm:t>
    </dgm:pt>
    <dgm:pt modelId="{DD8CBD3E-80B1-4A2C-B36E-18A0CB53B339}" type="sibTrans" cxnId="{2A56C2EF-8C1F-4CD8-8A11-202F590A74FB}">
      <dgm:prSet/>
      <dgm:spPr/>
      <dgm:t>
        <a:bodyPr/>
        <a:lstStyle/>
        <a:p>
          <a:endParaRPr lang="en-US"/>
        </a:p>
      </dgm:t>
    </dgm:pt>
    <dgm:pt modelId="{7218729C-F749-4FA4-8002-0571AAAD069B}">
      <dgm:prSet/>
      <dgm:spPr/>
      <dgm:t>
        <a:bodyPr/>
        <a:lstStyle/>
        <a:p>
          <a:r>
            <a:rPr lang="en-US" dirty="0"/>
            <a:t>T-shirts change color under the influence of environmental factors like humidity, light or temperature</a:t>
          </a:r>
        </a:p>
      </dgm:t>
    </dgm:pt>
    <dgm:pt modelId="{BD0DBDCF-F5D2-489E-B46E-7752DD63FF90}" type="parTrans" cxnId="{DF16A53A-2BF4-4632-BA5B-DEBC3498B979}">
      <dgm:prSet/>
      <dgm:spPr/>
      <dgm:t>
        <a:bodyPr/>
        <a:lstStyle/>
        <a:p>
          <a:endParaRPr lang="en-US"/>
        </a:p>
      </dgm:t>
    </dgm:pt>
    <dgm:pt modelId="{6D591AF8-3350-49E6-A305-CA7F313DECBB}" type="sibTrans" cxnId="{DF16A53A-2BF4-4632-BA5B-DEBC3498B979}">
      <dgm:prSet/>
      <dgm:spPr/>
      <dgm:t>
        <a:bodyPr/>
        <a:lstStyle/>
        <a:p>
          <a:endParaRPr lang="en-US"/>
        </a:p>
      </dgm:t>
    </dgm:pt>
    <dgm:pt modelId="{959422D0-0515-480B-8209-50F237C7DCBC}">
      <dgm:prSet/>
      <dgm:spPr/>
      <dgm:t>
        <a:bodyPr/>
        <a:lstStyle/>
        <a:p>
          <a:r>
            <a:rPr lang="en-US" dirty="0"/>
            <a:t>Biodegradable, less chance of rashes and skin irritation</a:t>
          </a:r>
        </a:p>
      </dgm:t>
    </dgm:pt>
    <dgm:pt modelId="{369FBF69-0726-4FEE-A87D-0D5C1A6C35D1}" type="parTrans" cxnId="{8C387022-6658-40AC-A979-0EF05CEFD2FE}">
      <dgm:prSet/>
      <dgm:spPr/>
      <dgm:t>
        <a:bodyPr/>
        <a:lstStyle/>
        <a:p>
          <a:endParaRPr lang="en-US"/>
        </a:p>
      </dgm:t>
    </dgm:pt>
    <dgm:pt modelId="{3637DBA8-DBC8-4E5F-9098-792069018B3F}" type="sibTrans" cxnId="{8C387022-6658-40AC-A979-0EF05CEFD2FE}">
      <dgm:prSet/>
      <dgm:spPr/>
      <dgm:t>
        <a:bodyPr/>
        <a:lstStyle/>
        <a:p>
          <a:endParaRPr lang="en-US"/>
        </a:p>
      </dgm:t>
    </dgm:pt>
    <dgm:pt modelId="{1A20665B-8AD7-4FED-823D-F472F48B7480}">
      <dgm:prSet/>
      <dgm:spPr/>
      <dgm:t>
        <a:bodyPr/>
        <a:lstStyle/>
        <a:p>
          <a:r>
            <a:rPr lang="en-US"/>
            <a:t>Home delivery facility</a:t>
          </a:r>
        </a:p>
      </dgm:t>
    </dgm:pt>
    <dgm:pt modelId="{D61FB40B-6D14-4C70-A946-A0F8DF9D1A20}" type="parTrans" cxnId="{4D9B407C-1236-4BF0-B4D6-E4E38AB54068}">
      <dgm:prSet/>
      <dgm:spPr/>
      <dgm:t>
        <a:bodyPr/>
        <a:lstStyle/>
        <a:p>
          <a:endParaRPr lang="en-US"/>
        </a:p>
      </dgm:t>
    </dgm:pt>
    <dgm:pt modelId="{A82C0213-A2E6-42ED-BC42-E040792E53F1}" type="sibTrans" cxnId="{4D9B407C-1236-4BF0-B4D6-E4E38AB54068}">
      <dgm:prSet/>
      <dgm:spPr/>
      <dgm:t>
        <a:bodyPr/>
        <a:lstStyle/>
        <a:p>
          <a:endParaRPr lang="en-US"/>
        </a:p>
      </dgm:t>
    </dgm:pt>
    <dgm:pt modelId="{31165372-73A4-4F69-A6BB-1F9BD9DDA6DF}">
      <dgm:prSet/>
      <dgm:spPr/>
      <dgm:t>
        <a:bodyPr/>
        <a:lstStyle/>
        <a:p>
          <a:r>
            <a:rPr lang="en-US"/>
            <a:t>Price of t-shirts</a:t>
          </a:r>
        </a:p>
      </dgm:t>
    </dgm:pt>
    <dgm:pt modelId="{D27B075C-6BC6-4966-A3D3-3E9D5F4E18A7}" type="parTrans" cxnId="{0D38BAF8-7DB1-4AEB-8383-09FD71F9A37E}">
      <dgm:prSet/>
      <dgm:spPr/>
      <dgm:t>
        <a:bodyPr/>
        <a:lstStyle/>
        <a:p>
          <a:endParaRPr lang="en-US"/>
        </a:p>
      </dgm:t>
    </dgm:pt>
    <dgm:pt modelId="{D1BDE618-AEB2-4E4C-BFB7-A80A733142DC}" type="sibTrans" cxnId="{0D38BAF8-7DB1-4AEB-8383-09FD71F9A37E}">
      <dgm:prSet/>
      <dgm:spPr/>
      <dgm:t>
        <a:bodyPr/>
        <a:lstStyle/>
        <a:p>
          <a:endParaRPr lang="en-US"/>
        </a:p>
      </dgm:t>
    </dgm:pt>
    <dgm:pt modelId="{02B9F750-0737-4020-9C6C-E7EA762B40CD}">
      <dgm:prSet/>
      <dgm:spPr/>
      <dgm:t>
        <a:bodyPr/>
        <a:lstStyle/>
        <a:p>
          <a:r>
            <a:rPr lang="en-US" dirty="0"/>
            <a:t>Materials- cotton, jute, silk, wool</a:t>
          </a:r>
        </a:p>
      </dgm:t>
    </dgm:pt>
    <dgm:pt modelId="{55530A5E-46A4-4F60-934E-26E652226D51}" type="parTrans" cxnId="{CB2BF769-735D-4DEC-91DC-15E4DA539BAF}">
      <dgm:prSet/>
      <dgm:spPr/>
      <dgm:t>
        <a:bodyPr/>
        <a:lstStyle/>
        <a:p>
          <a:endParaRPr lang="en-US"/>
        </a:p>
      </dgm:t>
    </dgm:pt>
    <dgm:pt modelId="{83226E20-0836-453C-AA94-539CF4741091}" type="sibTrans" cxnId="{CB2BF769-735D-4DEC-91DC-15E4DA539BAF}">
      <dgm:prSet/>
      <dgm:spPr/>
      <dgm:t>
        <a:bodyPr/>
        <a:lstStyle/>
        <a:p>
          <a:endParaRPr lang="en-US"/>
        </a:p>
      </dgm:t>
    </dgm:pt>
    <dgm:pt modelId="{AF6E9F47-C246-4433-94A8-07BE7DDC2807}" type="pres">
      <dgm:prSet presAssocID="{21FB4440-2491-45F2-8698-27A1978771FC}" presName="linear" presStyleCnt="0">
        <dgm:presLayoutVars>
          <dgm:animLvl val="lvl"/>
          <dgm:resizeHandles val="exact"/>
        </dgm:presLayoutVars>
      </dgm:prSet>
      <dgm:spPr/>
    </dgm:pt>
    <dgm:pt modelId="{E55F9F52-D027-46AB-9B54-E44E54E7A6FE}" type="pres">
      <dgm:prSet presAssocID="{802E5663-DE19-4D2A-95D8-752AFB00BDE4}" presName="parentText" presStyleLbl="node1" presStyleIdx="0" presStyleCnt="6" custLinFactY="-29627" custLinFactNeighborX="-1597" custLinFactNeighborY="-100000">
        <dgm:presLayoutVars>
          <dgm:chMax val="0"/>
          <dgm:bulletEnabled val="1"/>
        </dgm:presLayoutVars>
      </dgm:prSet>
      <dgm:spPr/>
    </dgm:pt>
    <dgm:pt modelId="{ED446815-C267-4306-BCCB-E48B7E19517D}" type="pres">
      <dgm:prSet presAssocID="{DD8CBD3E-80B1-4A2C-B36E-18A0CB53B339}" presName="spacer" presStyleCnt="0"/>
      <dgm:spPr/>
    </dgm:pt>
    <dgm:pt modelId="{5817C7EE-8CC7-4149-B241-E4A2A230FCA5}" type="pres">
      <dgm:prSet presAssocID="{7218729C-F749-4FA4-8002-0571AAAD069B}" presName="parentText" presStyleLbl="node1" presStyleIdx="1" presStyleCnt="6" custLinFactY="-25128" custLinFactNeighborY="-100000">
        <dgm:presLayoutVars>
          <dgm:chMax val="0"/>
          <dgm:bulletEnabled val="1"/>
        </dgm:presLayoutVars>
      </dgm:prSet>
      <dgm:spPr/>
    </dgm:pt>
    <dgm:pt modelId="{C0F5842B-D274-47CC-87DB-65952652EA41}" type="pres">
      <dgm:prSet presAssocID="{6D591AF8-3350-49E6-A305-CA7F313DECBB}" presName="spacer" presStyleCnt="0"/>
      <dgm:spPr/>
    </dgm:pt>
    <dgm:pt modelId="{90DBDC99-46CF-4F62-8DC2-67AEA0D76A90}" type="pres">
      <dgm:prSet presAssocID="{959422D0-0515-480B-8209-50F237C7DCBC}" presName="parentText" presStyleLbl="node1" presStyleIdx="2" presStyleCnt="6" custLinFactY="-14815" custLinFactNeighborY="-100000">
        <dgm:presLayoutVars>
          <dgm:chMax val="0"/>
          <dgm:bulletEnabled val="1"/>
        </dgm:presLayoutVars>
      </dgm:prSet>
      <dgm:spPr/>
    </dgm:pt>
    <dgm:pt modelId="{ACC6B57F-8686-4026-923F-64373F8238CB}" type="pres">
      <dgm:prSet presAssocID="{3637DBA8-DBC8-4E5F-9098-792069018B3F}" presName="spacer" presStyleCnt="0"/>
      <dgm:spPr/>
    </dgm:pt>
    <dgm:pt modelId="{E93CEAF5-1AB9-4C40-BC93-658FE2B72DC7}" type="pres">
      <dgm:prSet presAssocID="{1A20665B-8AD7-4FED-823D-F472F48B7480}" presName="parentText" presStyleLbl="node1" presStyleIdx="3" presStyleCnt="6" custLinFactY="-11738" custLinFactNeighborY="-100000">
        <dgm:presLayoutVars>
          <dgm:chMax val="0"/>
          <dgm:bulletEnabled val="1"/>
        </dgm:presLayoutVars>
      </dgm:prSet>
      <dgm:spPr/>
    </dgm:pt>
    <dgm:pt modelId="{19A7E248-A1FD-4328-8B4D-CBD114791397}" type="pres">
      <dgm:prSet presAssocID="{A82C0213-A2E6-42ED-BC42-E040792E53F1}" presName="spacer" presStyleCnt="0"/>
      <dgm:spPr/>
    </dgm:pt>
    <dgm:pt modelId="{25814EE4-9C74-4070-ABD5-D7C91A3333BA}" type="pres">
      <dgm:prSet presAssocID="{31165372-73A4-4F69-A6BB-1F9BD9DDA6DF}" presName="parentText" presStyleLbl="node1" presStyleIdx="4" presStyleCnt="6" custLinFactY="-1424" custLinFactNeighborY="-100000">
        <dgm:presLayoutVars>
          <dgm:chMax val="0"/>
          <dgm:bulletEnabled val="1"/>
        </dgm:presLayoutVars>
      </dgm:prSet>
      <dgm:spPr/>
    </dgm:pt>
    <dgm:pt modelId="{5A9D963D-6F0A-463B-BB37-74C0F161BC89}" type="pres">
      <dgm:prSet presAssocID="{D1BDE618-AEB2-4E4C-BFB7-A80A733142DC}" presName="spacer" presStyleCnt="0"/>
      <dgm:spPr/>
    </dgm:pt>
    <dgm:pt modelId="{C312F920-8175-4C2E-A3FD-B8B1CA2A1050}" type="pres">
      <dgm:prSet presAssocID="{02B9F750-0737-4020-9C6C-E7EA762B40CD}" presName="parentText" presStyleLbl="node1" presStyleIdx="5" presStyleCnt="6" custLinFactY="31373" custLinFactNeighborY="100000">
        <dgm:presLayoutVars>
          <dgm:chMax val="0"/>
          <dgm:bulletEnabled val="1"/>
        </dgm:presLayoutVars>
      </dgm:prSet>
      <dgm:spPr/>
    </dgm:pt>
  </dgm:ptLst>
  <dgm:cxnLst>
    <dgm:cxn modelId="{1D5C4802-DB42-44AB-8E30-4A3D5BDB4B5E}" type="presOf" srcId="{802E5663-DE19-4D2A-95D8-752AFB00BDE4}" destId="{E55F9F52-D027-46AB-9B54-E44E54E7A6FE}" srcOrd="0" destOrd="0" presId="urn:microsoft.com/office/officeart/2005/8/layout/vList2"/>
    <dgm:cxn modelId="{8C387022-6658-40AC-A979-0EF05CEFD2FE}" srcId="{21FB4440-2491-45F2-8698-27A1978771FC}" destId="{959422D0-0515-480B-8209-50F237C7DCBC}" srcOrd="2" destOrd="0" parTransId="{369FBF69-0726-4FEE-A87D-0D5C1A6C35D1}" sibTransId="{3637DBA8-DBC8-4E5F-9098-792069018B3F}"/>
    <dgm:cxn modelId="{09692928-E78A-4323-9101-B2A7BE27CF8D}" type="presOf" srcId="{21FB4440-2491-45F2-8698-27A1978771FC}" destId="{AF6E9F47-C246-4433-94A8-07BE7DDC2807}" srcOrd="0" destOrd="0" presId="urn:microsoft.com/office/officeart/2005/8/layout/vList2"/>
    <dgm:cxn modelId="{DF16A53A-2BF4-4632-BA5B-DEBC3498B979}" srcId="{21FB4440-2491-45F2-8698-27A1978771FC}" destId="{7218729C-F749-4FA4-8002-0571AAAD069B}" srcOrd="1" destOrd="0" parTransId="{BD0DBDCF-F5D2-489E-B46E-7752DD63FF90}" sibTransId="{6D591AF8-3350-49E6-A305-CA7F313DECBB}"/>
    <dgm:cxn modelId="{D9D05E44-883F-4E12-98DF-21E78D93B366}" type="presOf" srcId="{959422D0-0515-480B-8209-50F237C7DCBC}" destId="{90DBDC99-46CF-4F62-8DC2-67AEA0D76A90}" srcOrd="0" destOrd="0" presId="urn:microsoft.com/office/officeart/2005/8/layout/vList2"/>
    <dgm:cxn modelId="{CB2BF769-735D-4DEC-91DC-15E4DA539BAF}" srcId="{21FB4440-2491-45F2-8698-27A1978771FC}" destId="{02B9F750-0737-4020-9C6C-E7EA762B40CD}" srcOrd="5" destOrd="0" parTransId="{55530A5E-46A4-4F60-934E-26E652226D51}" sibTransId="{83226E20-0836-453C-AA94-539CF4741091}"/>
    <dgm:cxn modelId="{4D9B407C-1236-4BF0-B4D6-E4E38AB54068}" srcId="{21FB4440-2491-45F2-8698-27A1978771FC}" destId="{1A20665B-8AD7-4FED-823D-F472F48B7480}" srcOrd="3" destOrd="0" parTransId="{D61FB40B-6D14-4C70-A946-A0F8DF9D1A20}" sibTransId="{A82C0213-A2E6-42ED-BC42-E040792E53F1}"/>
    <dgm:cxn modelId="{9EE4597E-AF5F-4242-9C12-A93CF1DDA18C}" type="presOf" srcId="{31165372-73A4-4F69-A6BB-1F9BD9DDA6DF}" destId="{25814EE4-9C74-4070-ABD5-D7C91A3333BA}" srcOrd="0" destOrd="0" presId="urn:microsoft.com/office/officeart/2005/8/layout/vList2"/>
    <dgm:cxn modelId="{E87E6F92-3B37-4F92-B0C6-DD03D256F32B}" type="presOf" srcId="{1A20665B-8AD7-4FED-823D-F472F48B7480}" destId="{E93CEAF5-1AB9-4C40-BC93-658FE2B72DC7}" srcOrd="0" destOrd="0" presId="urn:microsoft.com/office/officeart/2005/8/layout/vList2"/>
    <dgm:cxn modelId="{B9ED56B1-9124-4F06-A320-61F93F730047}" type="presOf" srcId="{7218729C-F749-4FA4-8002-0571AAAD069B}" destId="{5817C7EE-8CC7-4149-B241-E4A2A230FCA5}" srcOrd="0" destOrd="0" presId="urn:microsoft.com/office/officeart/2005/8/layout/vList2"/>
    <dgm:cxn modelId="{9E5BADC1-6CF1-49E7-A543-B5A04B7EE26C}" type="presOf" srcId="{02B9F750-0737-4020-9C6C-E7EA762B40CD}" destId="{C312F920-8175-4C2E-A3FD-B8B1CA2A1050}" srcOrd="0" destOrd="0" presId="urn:microsoft.com/office/officeart/2005/8/layout/vList2"/>
    <dgm:cxn modelId="{2A56C2EF-8C1F-4CD8-8A11-202F590A74FB}" srcId="{21FB4440-2491-45F2-8698-27A1978771FC}" destId="{802E5663-DE19-4D2A-95D8-752AFB00BDE4}" srcOrd="0" destOrd="0" parTransId="{E28CC739-38A8-401A-BD18-BEFE589B7AFF}" sibTransId="{DD8CBD3E-80B1-4A2C-B36E-18A0CB53B339}"/>
    <dgm:cxn modelId="{0D38BAF8-7DB1-4AEB-8383-09FD71F9A37E}" srcId="{21FB4440-2491-45F2-8698-27A1978771FC}" destId="{31165372-73A4-4F69-A6BB-1F9BD9DDA6DF}" srcOrd="4" destOrd="0" parTransId="{D27B075C-6BC6-4966-A3D3-3E9D5F4E18A7}" sibTransId="{D1BDE618-AEB2-4E4C-BFB7-A80A733142DC}"/>
    <dgm:cxn modelId="{6B161E03-8354-4864-A5C2-8490B4ABE7DE}" type="presParOf" srcId="{AF6E9F47-C246-4433-94A8-07BE7DDC2807}" destId="{E55F9F52-D027-46AB-9B54-E44E54E7A6FE}" srcOrd="0" destOrd="0" presId="urn:microsoft.com/office/officeart/2005/8/layout/vList2"/>
    <dgm:cxn modelId="{C34A7301-9DB0-46B9-B502-948993E527E9}" type="presParOf" srcId="{AF6E9F47-C246-4433-94A8-07BE7DDC2807}" destId="{ED446815-C267-4306-BCCB-E48B7E19517D}" srcOrd="1" destOrd="0" presId="urn:microsoft.com/office/officeart/2005/8/layout/vList2"/>
    <dgm:cxn modelId="{864835C9-2C69-43BE-8A6A-997D87C5CA47}" type="presParOf" srcId="{AF6E9F47-C246-4433-94A8-07BE7DDC2807}" destId="{5817C7EE-8CC7-4149-B241-E4A2A230FCA5}" srcOrd="2" destOrd="0" presId="urn:microsoft.com/office/officeart/2005/8/layout/vList2"/>
    <dgm:cxn modelId="{CC9F4ED0-5107-492E-9E10-98F55834599D}" type="presParOf" srcId="{AF6E9F47-C246-4433-94A8-07BE7DDC2807}" destId="{C0F5842B-D274-47CC-87DB-65952652EA41}" srcOrd="3" destOrd="0" presId="urn:microsoft.com/office/officeart/2005/8/layout/vList2"/>
    <dgm:cxn modelId="{2BDBE70C-308C-4EAC-8AE9-F116D0342DE3}" type="presParOf" srcId="{AF6E9F47-C246-4433-94A8-07BE7DDC2807}" destId="{90DBDC99-46CF-4F62-8DC2-67AEA0D76A90}" srcOrd="4" destOrd="0" presId="urn:microsoft.com/office/officeart/2005/8/layout/vList2"/>
    <dgm:cxn modelId="{C08819A9-3F25-426B-8348-992C0C49F321}" type="presParOf" srcId="{AF6E9F47-C246-4433-94A8-07BE7DDC2807}" destId="{ACC6B57F-8686-4026-923F-64373F8238CB}" srcOrd="5" destOrd="0" presId="urn:microsoft.com/office/officeart/2005/8/layout/vList2"/>
    <dgm:cxn modelId="{F0871D12-E3A2-4A8C-9C08-4C93522144B9}" type="presParOf" srcId="{AF6E9F47-C246-4433-94A8-07BE7DDC2807}" destId="{E93CEAF5-1AB9-4C40-BC93-658FE2B72DC7}" srcOrd="6" destOrd="0" presId="urn:microsoft.com/office/officeart/2005/8/layout/vList2"/>
    <dgm:cxn modelId="{6884DE14-71E5-4C33-BEE8-E02C0D9FF9D6}" type="presParOf" srcId="{AF6E9F47-C246-4433-94A8-07BE7DDC2807}" destId="{19A7E248-A1FD-4328-8B4D-CBD114791397}" srcOrd="7" destOrd="0" presId="urn:microsoft.com/office/officeart/2005/8/layout/vList2"/>
    <dgm:cxn modelId="{A599E582-DD86-4C75-BD1F-69E3CF335294}" type="presParOf" srcId="{AF6E9F47-C246-4433-94A8-07BE7DDC2807}" destId="{25814EE4-9C74-4070-ABD5-D7C91A3333BA}" srcOrd="8" destOrd="0" presId="urn:microsoft.com/office/officeart/2005/8/layout/vList2"/>
    <dgm:cxn modelId="{31BE9B9F-57F5-4770-BA07-BE924093C894}" type="presParOf" srcId="{AF6E9F47-C246-4433-94A8-07BE7DDC2807}" destId="{5A9D963D-6F0A-463B-BB37-74C0F161BC89}" srcOrd="9" destOrd="0" presId="urn:microsoft.com/office/officeart/2005/8/layout/vList2"/>
    <dgm:cxn modelId="{9058125C-37E0-4260-BD1A-4B66FD3A3D8F}" type="presParOf" srcId="{AF6E9F47-C246-4433-94A8-07BE7DDC2807}" destId="{C312F920-8175-4C2E-A3FD-B8B1CA2A105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A226D7-1AC4-4470-85AC-89F794B62E00}" type="doc">
      <dgm:prSet loTypeId="urn:microsoft.com/office/officeart/2005/8/layout/default#1" loCatId="list" qsTypeId="urn:microsoft.com/office/officeart/2005/8/quickstyle/simple1" qsCatId="simple" csTypeId="urn:microsoft.com/office/officeart/2005/8/colors/accent1_2" csCatId="accent1"/>
      <dgm:spPr/>
      <dgm:t>
        <a:bodyPr/>
        <a:lstStyle/>
        <a:p>
          <a:endParaRPr lang="en-US"/>
        </a:p>
      </dgm:t>
    </dgm:pt>
    <dgm:pt modelId="{E40125DF-4D07-42E5-8862-126F6E2FD8F2}">
      <dgm:prSet/>
      <dgm:spPr/>
      <dgm:t>
        <a:bodyPr/>
        <a:lstStyle/>
        <a:p>
          <a:r>
            <a:rPr lang="en-GB" b="1"/>
            <a:t>Political</a:t>
          </a:r>
          <a:r>
            <a:rPr lang="en-GB"/>
            <a:t>: good relationship with foreign country</a:t>
          </a:r>
          <a:endParaRPr lang="en-US"/>
        </a:p>
      </dgm:t>
    </dgm:pt>
    <dgm:pt modelId="{05513A7E-5975-455D-9713-75D102461B22}" type="parTrans" cxnId="{A402BCA1-7CA5-4059-AF59-9921A734CE7E}">
      <dgm:prSet/>
      <dgm:spPr/>
      <dgm:t>
        <a:bodyPr/>
        <a:lstStyle/>
        <a:p>
          <a:endParaRPr lang="en-US"/>
        </a:p>
      </dgm:t>
    </dgm:pt>
    <dgm:pt modelId="{0C4C949E-78D6-4968-B860-E18A6B3BF6D7}" type="sibTrans" cxnId="{A402BCA1-7CA5-4059-AF59-9921A734CE7E}">
      <dgm:prSet/>
      <dgm:spPr/>
      <dgm:t>
        <a:bodyPr/>
        <a:lstStyle/>
        <a:p>
          <a:endParaRPr lang="en-US"/>
        </a:p>
      </dgm:t>
    </dgm:pt>
    <dgm:pt modelId="{01C484FD-2C09-476A-93BB-A12C82AAA8E9}">
      <dgm:prSet/>
      <dgm:spPr/>
      <dgm:t>
        <a:bodyPr/>
        <a:lstStyle/>
        <a:p>
          <a:r>
            <a:rPr lang="en-GB" b="1"/>
            <a:t>Economical</a:t>
          </a:r>
          <a:r>
            <a:rPr lang="en-GB"/>
            <a:t>: average inflation rate</a:t>
          </a:r>
          <a:endParaRPr lang="en-US"/>
        </a:p>
      </dgm:t>
    </dgm:pt>
    <dgm:pt modelId="{0E208A43-C3B6-4912-9773-E6D0A61A765D}" type="parTrans" cxnId="{54429C70-E343-4CEC-9B80-C4319FEBE33D}">
      <dgm:prSet/>
      <dgm:spPr/>
      <dgm:t>
        <a:bodyPr/>
        <a:lstStyle/>
        <a:p>
          <a:endParaRPr lang="en-US"/>
        </a:p>
      </dgm:t>
    </dgm:pt>
    <dgm:pt modelId="{22E049AA-FF42-4292-AEFB-B56E074FEC32}" type="sibTrans" cxnId="{54429C70-E343-4CEC-9B80-C4319FEBE33D}">
      <dgm:prSet/>
      <dgm:spPr/>
      <dgm:t>
        <a:bodyPr/>
        <a:lstStyle/>
        <a:p>
          <a:endParaRPr lang="en-US"/>
        </a:p>
      </dgm:t>
    </dgm:pt>
    <dgm:pt modelId="{26C246C7-7E5D-4D3F-B620-78AED318B0BA}">
      <dgm:prSet/>
      <dgm:spPr/>
      <dgm:t>
        <a:bodyPr/>
        <a:lstStyle/>
        <a:p>
          <a:r>
            <a:rPr lang="en-GB" b="1"/>
            <a:t>Social</a:t>
          </a:r>
          <a:r>
            <a:rPr lang="en-GB"/>
            <a:t>: high income level of people</a:t>
          </a:r>
          <a:endParaRPr lang="en-US"/>
        </a:p>
      </dgm:t>
    </dgm:pt>
    <dgm:pt modelId="{B8BC98DA-1591-4857-AB8D-A5D7DEF64C7B}" type="parTrans" cxnId="{2FEBCD61-FEAB-44E0-B5B9-83E736DF2F9C}">
      <dgm:prSet/>
      <dgm:spPr/>
      <dgm:t>
        <a:bodyPr/>
        <a:lstStyle/>
        <a:p>
          <a:endParaRPr lang="en-US"/>
        </a:p>
      </dgm:t>
    </dgm:pt>
    <dgm:pt modelId="{3E47B71A-C213-4D58-9555-60F7BDAA3B7B}" type="sibTrans" cxnId="{2FEBCD61-FEAB-44E0-B5B9-83E736DF2F9C}">
      <dgm:prSet/>
      <dgm:spPr/>
      <dgm:t>
        <a:bodyPr/>
        <a:lstStyle/>
        <a:p>
          <a:endParaRPr lang="en-US"/>
        </a:p>
      </dgm:t>
    </dgm:pt>
    <dgm:pt modelId="{6A6F53D3-B5A8-466D-821E-E87120BD5EC6}">
      <dgm:prSet/>
      <dgm:spPr/>
      <dgm:t>
        <a:bodyPr/>
        <a:lstStyle/>
        <a:p>
          <a:r>
            <a:rPr lang="en-GB" b="1"/>
            <a:t>Technological</a:t>
          </a:r>
          <a:r>
            <a:rPr lang="en-GB"/>
            <a:t>: uses advanced technologies</a:t>
          </a:r>
          <a:endParaRPr lang="en-US"/>
        </a:p>
      </dgm:t>
    </dgm:pt>
    <dgm:pt modelId="{DB3F2E52-CC0E-4D9B-A120-044CBFB53A90}" type="parTrans" cxnId="{5DE0FD7C-1E87-4A83-BBE6-6DE4D98A2D53}">
      <dgm:prSet/>
      <dgm:spPr/>
      <dgm:t>
        <a:bodyPr/>
        <a:lstStyle/>
        <a:p>
          <a:endParaRPr lang="en-US"/>
        </a:p>
      </dgm:t>
    </dgm:pt>
    <dgm:pt modelId="{FBA1866E-2C2E-4F18-B25E-3B4116566387}" type="sibTrans" cxnId="{5DE0FD7C-1E87-4A83-BBE6-6DE4D98A2D53}">
      <dgm:prSet/>
      <dgm:spPr/>
      <dgm:t>
        <a:bodyPr/>
        <a:lstStyle/>
        <a:p>
          <a:endParaRPr lang="en-US"/>
        </a:p>
      </dgm:t>
    </dgm:pt>
    <dgm:pt modelId="{89DE6726-4177-4FCB-8778-932A96A524B9}">
      <dgm:prSet/>
      <dgm:spPr/>
      <dgm:t>
        <a:bodyPr/>
        <a:lstStyle/>
        <a:p>
          <a:r>
            <a:rPr lang="en-GB" b="1"/>
            <a:t>Legal</a:t>
          </a:r>
          <a:r>
            <a:rPr lang="en-GB"/>
            <a:t>: diverse company</a:t>
          </a:r>
          <a:endParaRPr lang="en-US"/>
        </a:p>
      </dgm:t>
    </dgm:pt>
    <dgm:pt modelId="{45ABE920-7C4A-42DD-A740-C387018D386E}" type="parTrans" cxnId="{AD57D27A-FAD1-4B39-91E5-625E8136FC55}">
      <dgm:prSet/>
      <dgm:spPr/>
      <dgm:t>
        <a:bodyPr/>
        <a:lstStyle/>
        <a:p>
          <a:endParaRPr lang="en-US"/>
        </a:p>
      </dgm:t>
    </dgm:pt>
    <dgm:pt modelId="{A4AF59D1-4548-4069-8C5C-BE01CD09CCBC}" type="sibTrans" cxnId="{AD57D27A-FAD1-4B39-91E5-625E8136FC55}">
      <dgm:prSet/>
      <dgm:spPr/>
      <dgm:t>
        <a:bodyPr/>
        <a:lstStyle/>
        <a:p>
          <a:endParaRPr lang="en-US"/>
        </a:p>
      </dgm:t>
    </dgm:pt>
    <dgm:pt modelId="{51C16316-16B7-4817-8B16-EB373F1E9E60}">
      <dgm:prSet/>
      <dgm:spPr/>
      <dgm:t>
        <a:bodyPr/>
        <a:lstStyle/>
        <a:p>
          <a:r>
            <a:rPr lang="en-GB" b="1"/>
            <a:t>Environmental</a:t>
          </a:r>
          <a:r>
            <a:rPr lang="en-GB"/>
            <a:t>: eco-friendly product</a:t>
          </a:r>
          <a:endParaRPr lang="en-US"/>
        </a:p>
      </dgm:t>
    </dgm:pt>
    <dgm:pt modelId="{ADF025F4-6ED9-444A-828F-7AF408B9DD6B}" type="parTrans" cxnId="{CD1B4084-B498-429F-B8AC-0D02CBB2A3EA}">
      <dgm:prSet/>
      <dgm:spPr/>
      <dgm:t>
        <a:bodyPr/>
        <a:lstStyle/>
        <a:p>
          <a:endParaRPr lang="en-US"/>
        </a:p>
      </dgm:t>
    </dgm:pt>
    <dgm:pt modelId="{40809F27-A7CB-4FDB-A110-A95CE8EE132C}" type="sibTrans" cxnId="{CD1B4084-B498-429F-B8AC-0D02CBB2A3EA}">
      <dgm:prSet/>
      <dgm:spPr/>
      <dgm:t>
        <a:bodyPr/>
        <a:lstStyle/>
        <a:p>
          <a:endParaRPr lang="en-US"/>
        </a:p>
      </dgm:t>
    </dgm:pt>
    <dgm:pt modelId="{AD79BF8F-44EC-4257-AA84-CBDF3AF753BC}" type="pres">
      <dgm:prSet presAssocID="{29A226D7-1AC4-4470-85AC-89F794B62E00}" presName="diagram" presStyleCnt="0">
        <dgm:presLayoutVars>
          <dgm:dir/>
          <dgm:resizeHandles val="exact"/>
        </dgm:presLayoutVars>
      </dgm:prSet>
      <dgm:spPr/>
    </dgm:pt>
    <dgm:pt modelId="{077600C8-F71A-44C5-9516-935ADAC04870}" type="pres">
      <dgm:prSet presAssocID="{E40125DF-4D07-42E5-8862-126F6E2FD8F2}" presName="node" presStyleLbl="node1" presStyleIdx="0" presStyleCnt="6">
        <dgm:presLayoutVars>
          <dgm:bulletEnabled val="1"/>
        </dgm:presLayoutVars>
      </dgm:prSet>
      <dgm:spPr/>
    </dgm:pt>
    <dgm:pt modelId="{1ADDC323-C13A-4319-B412-235C19EC1B75}" type="pres">
      <dgm:prSet presAssocID="{0C4C949E-78D6-4968-B860-E18A6B3BF6D7}" presName="sibTrans" presStyleCnt="0"/>
      <dgm:spPr/>
    </dgm:pt>
    <dgm:pt modelId="{A2F73645-DA95-4918-9205-F1BFEC3C08B4}" type="pres">
      <dgm:prSet presAssocID="{01C484FD-2C09-476A-93BB-A12C82AAA8E9}" presName="node" presStyleLbl="node1" presStyleIdx="1" presStyleCnt="6">
        <dgm:presLayoutVars>
          <dgm:bulletEnabled val="1"/>
        </dgm:presLayoutVars>
      </dgm:prSet>
      <dgm:spPr/>
    </dgm:pt>
    <dgm:pt modelId="{E1B0B6C8-1D0D-4433-B8B0-371F8163E8AC}" type="pres">
      <dgm:prSet presAssocID="{22E049AA-FF42-4292-AEFB-B56E074FEC32}" presName="sibTrans" presStyleCnt="0"/>
      <dgm:spPr/>
    </dgm:pt>
    <dgm:pt modelId="{F9391A9B-705A-4AED-8585-E148CDE205F1}" type="pres">
      <dgm:prSet presAssocID="{26C246C7-7E5D-4D3F-B620-78AED318B0BA}" presName="node" presStyleLbl="node1" presStyleIdx="2" presStyleCnt="6">
        <dgm:presLayoutVars>
          <dgm:bulletEnabled val="1"/>
        </dgm:presLayoutVars>
      </dgm:prSet>
      <dgm:spPr/>
    </dgm:pt>
    <dgm:pt modelId="{B35EC5DF-9698-4707-B0CE-6A8E45B1D116}" type="pres">
      <dgm:prSet presAssocID="{3E47B71A-C213-4D58-9555-60F7BDAA3B7B}" presName="sibTrans" presStyleCnt="0"/>
      <dgm:spPr/>
    </dgm:pt>
    <dgm:pt modelId="{1B15D429-D390-4B32-BE10-4C5337FE333B}" type="pres">
      <dgm:prSet presAssocID="{6A6F53D3-B5A8-466D-821E-E87120BD5EC6}" presName="node" presStyleLbl="node1" presStyleIdx="3" presStyleCnt="6">
        <dgm:presLayoutVars>
          <dgm:bulletEnabled val="1"/>
        </dgm:presLayoutVars>
      </dgm:prSet>
      <dgm:spPr/>
    </dgm:pt>
    <dgm:pt modelId="{0A82E9E5-EFAF-48D3-837E-0E61BC11264D}" type="pres">
      <dgm:prSet presAssocID="{FBA1866E-2C2E-4F18-B25E-3B4116566387}" presName="sibTrans" presStyleCnt="0"/>
      <dgm:spPr/>
    </dgm:pt>
    <dgm:pt modelId="{EFC285D2-2EB6-408E-B518-2B147C17FDD2}" type="pres">
      <dgm:prSet presAssocID="{89DE6726-4177-4FCB-8778-932A96A524B9}" presName="node" presStyleLbl="node1" presStyleIdx="4" presStyleCnt="6">
        <dgm:presLayoutVars>
          <dgm:bulletEnabled val="1"/>
        </dgm:presLayoutVars>
      </dgm:prSet>
      <dgm:spPr/>
    </dgm:pt>
    <dgm:pt modelId="{509B3B58-F9FA-431C-A180-5AE38A9F70E8}" type="pres">
      <dgm:prSet presAssocID="{A4AF59D1-4548-4069-8C5C-BE01CD09CCBC}" presName="sibTrans" presStyleCnt="0"/>
      <dgm:spPr/>
    </dgm:pt>
    <dgm:pt modelId="{3553137B-1555-4379-88D4-BE872277F938}" type="pres">
      <dgm:prSet presAssocID="{51C16316-16B7-4817-8B16-EB373F1E9E60}" presName="node" presStyleLbl="node1" presStyleIdx="5" presStyleCnt="6">
        <dgm:presLayoutVars>
          <dgm:bulletEnabled val="1"/>
        </dgm:presLayoutVars>
      </dgm:prSet>
      <dgm:spPr/>
    </dgm:pt>
  </dgm:ptLst>
  <dgm:cxnLst>
    <dgm:cxn modelId="{4B4FFC3E-4FF2-4F03-A2FB-9D1B9DE67AE3}" type="presOf" srcId="{01C484FD-2C09-476A-93BB-A12C82AAA8E9}" destId="{A2F73645-DA95-4918-9205-F1BFEC3C08B4}" srcOrd="0" destOrd="0" presId="urn:microsoft.com/office/officeart/2005/8/layout/default#1"/>
    <dgm:cxn modelId="{2FEBCD61-FEAB-44E0-B5B9-83E736DF2F9C}" srcId="{29A226D7-1AC4-4470-85AC-89F794B62E00}" destId="{26C246C7-7E5D-4D3F-B620-78AED318B0BA}" srcOrd="2" destOrd="0" parTransId="{B8BC98DA-1591-4857-AB8D-A5D7DEF64C7B}" sibTransId="{3E47B71A-C213-4D58-9555-60F7BDAA3B7B}"/>
    <dgm:cxn modelId="{54429C70-E343-4CEC-9B80-C4319FEBE33D}" srcId="{29A226D7-1AC4-4470-85AC-89F794B62E00}" destId="{01C484FD-2C09-476A-93BB-A12C82AAA8E9}" srcOrd="1" destOrd="0" parTransId="{0E208A43-C3B6-4912-9773-E6D0A61A765D}" sibTransId="{22E049AA-FF42-4292-AEFB-B56E074FEC32}"/>
    <dgm:cxn modelId="{67D2AE70-6705-45BD-BE2A-C81D03D59C21}" type="presOf" srcId="{26C246C7-7E5D-4D3F-B620-78AED318B0BA}" destId="{F9391A9B-705A-4AED-8585-E148CDE205F1}" srcOrd="0" destOrd="0" presId="urn:microsoft.com/office/officeart/2005/8/layout/default#1"/>
    <dgm:cxn modelId="{86C0E953-3FCC-4D90-8942-536008242EA0}" type="presOf" srcId="{E40125DF-4D07-42E5-8862-126F6E2FD8F2}" destId="{077600C8-F71A-44C5-9516-935ADAC04870}" srcOrd="0" destOrd="0" presId="urn:microsoft.com/office/officeart/2005/8/layout/default#1"/>
    <dgm:cxn modelId="{AD57D27A-FAD1-4B39-91E5-625E8136FC55}" srcId="{29A226D7-1AC4-4470-85AC-89F794B62E00}" destId="{89DE6726-4177-4FCB-8778-932A96A524B9}" srcOrd="4" destOrd="0" parTransId="{45ABE920-7C4A-42DD-A740-C387018D386E}" sibTransId="{A4AF59D1-4548-4069-8C5C-BE01CD09CCBC}"/>
    <dgm:cxn modelId="{5DE0FD7C-1E87-4A83-BBE6-6DE4D98A2D53}" srcId="{29A226D7-1AC4-4470-85AC-89F794B62E00}" destId="{6A6F53D3-B5A8-466D-821E-E87120BD5EC6}" srcOrd="3" destOrd="0" parTransId="{DB3F2E52-CC0E-4D9B-A120-044CBFB53A90}" sibTransId="{FBA1866E-2C2E-4F18-B25E-3B4116566387}"/>
    <dgm:cxn modelId="{CD1B4084-B498-429F-B8AC-0D02CBB2A3EA}" srcId="{29A226D7-1AC4-4470-85AC-89F794B62E00}" destId="{51C16316-16B7-4817-8B16-EB373F1E9E60}" srcOrd="5" destOrd="0" parTransId="{ADF025F4-6ED9-444A-828F-7AF408B9DD6B}" sibTransId="{40809F27-A7CB-4FDB-A110-A95CE8EE132C}"/>
    <dgm:cxn modelId="{C4EAD296-4A11-4ED1-B707-9E7A2A5CA5E5}" type="presOf" srcId="{51C16316-16B7-4817-8B16-EB373F1E9E60}" destId="{3553137B-1555-4379-88D4-BE872277F938}" srcOrd="0" destOrd="0" presId="urn:microsoft.com/office/officeart/2005/8/layout/default#1"/>
    <dgm:cxn modelId="{A402BCA1-7CA5-4059-AF59-9921A734CE7E}" srcId="{29A226D7-1AC4-4470-85AC-89F794B62E00}" destId="{E40125DF-4D07-42E5-8862-126F6E2FD8F2}" srcOrd="0" destOrd="0" parTransId="{05513A7E-5975-455D-9713-75D102461B22}" sibTransId="{0C4C949E-78D6-4968-B860-E18A6B3BF6D7}"/>
    <dgm:cxn modelId="{80A7F6D2-2AEF-4517-8E81-BD2DA952CE33}" type="presOf" srcId="{6A6F53D3-B5A8-466D-821E-E87120BD5EC6}" destId="{1B15D429-D390-4B32-BE10-4C5337FE333B}" srcOrd="0" destOrd="0" presId="urn:microsoft.com/office/officeart/2005/8/layout/default#1"/>
    <dgm:cxn modelId="{9DAAD7F5-C61A-41D1-9E6E-2A39A5031944}" type="presOf" srcId="{29A226D7-1AC4-4470-85AC-89F794B62E00}" destId="{AD79BF8F-44EC-4257-AA84-CBDF3AF753BC}" srcOrd="0" destOrd="0" presId="urn:microsoft.com/office/officeart/2005/8/layout/default#1"/>
    <dgm:cxn modelId="{1C03DDF9-E272-4F54-953C-197463B3A3D2}" type="presOf" srcId="{89DE6726-4177-4FCB-8778-932A96A524B9}" destId="{EFC285D2-2EB6-408E-B518-2B147C17FDD2}" srcOrd="0" destOrd="0" presId="urn:microsoft.com/office/officeart/2005/8/layout/default#1"/>
    <dgm:cxn modelId="{D61E61BA-02D2-4534-8386-B1D9CC306CCE}" type="presParOf" srcId="{AD79BF8F-44EC-4257-AA84-CBDF3AF753BC}" destId="{077600C8-F71A-44C5-9516-935ADAC04870}" srcOrd="0" destOrd="0" presId="urn:microsoft.com/office/officeart/2005/8/layout/default#1"/>
    <dgm:cxn modelId="{3D498831-1B25-44CA-94FE-8B09CBBC8A80}" type="presParOf" srcId="{AD79BF8F-44EC-4257-AA84-CBDF3AF753BC}" destId="{1ADDC323-C13A-4319-B412-235C19EC1B75}" srcOrd="1" destOrd="0" presId="urn:microsoft.com/office/officeart/2005/8/layout/default#1"/>
    <dgm:cxn modelId="{6FB33CB7-3CC1-49B0-83EC-9016EADDF4B1}" type="presParOf" srcId="{AD79BF8F-44EC-4257-AA84-CBDF3AF753BC}" destId="{A2F73645-DA95-4918-9205-F1BFEC3C08B4}" srcOrd="2" destOrd="0" presId="urn:microsoft.com/office/officeart/2005/8/layout/default#1"/>
    <dgm:cxn modelId="{E6CC49CA-2EA2-4D9B-B934-BFF33418C6C3}" type="presParOf" srcId="{AD79BF8F-44EC-4257-AA84-CBDF3AF753BC}" destId="{E1B0B6C8-1D0D-4433-B8B0-371F8163E8AC}" srcOrd="3" destOrd="0" presId="urn:microsoft.com/office/officeart/2005/8/layout/default#1"/>
    <dgm:cxn modelId="{DD5272F2-1F55-4C7D-B9E3-DE360C944CEA}" type="presParOf" srcId="{AD79BF8F-44EC-4257-AA84-CBDF3AF753BC}" destId="{F9391A9B-705A-4AED-8585-E148CDE205F1}" srcOrd="4" destOrd="0" presId="urn:microsoft.com/office/officeart/2005/8/layout/default#1"/>
    <dgm:cxn modelId="{1F82645E-EB47-4E1A-B119-D88192221449}" type="presParOf" srcId="{AD79BF8F-44EC-4257-AA84-CBDF3AF753BC}" destId="{B35EC5DF-9698-4707-B0CE-6A8E45B1D116}" srcOrd="5" destOrd="0" presId="urn:microsoft.com/office/officeart/2005/8/layout/default#1"/>
    <dgm:cxn modelId="{F720617D-CD47-43C2-BEE0-CD88CB352E72}" type="presParOf" srcId="{AD79BF8F-44EC-4257-AA84-CBDF3AF753BC}" destId="{1B15D429-D390-4B32-BE10-4C5337FE333B}" srcOrd="6" destOrd="0" presId="urn:microsoft.com/office/officeart/2005/8/layout/default#1"/>
    <dgm:cxn modelId="{ADEEA049-0184-4C4F-B2F7-F44705329858}" type="presParOf" srcId="{AD79BF8F-44EC-4257-AA84-CBDF3AF753BC}" destId="{0A82E9E5-EFAF-48D3-837E-0E61BC11264D}" srcOrd="7" destOrd="0" presId="urn:microsoft.com/office/officeart/2005/8/layout/default#1"/>
    <dgm:cxn modelId="{5781115D-E6C1-49A8-B94F-4A5D2FC582AE}" type="presParOf" srcId="{AD79BF8F-44EC-4257-AA84-CBDF3AF753BC}" destId="{EFC285D2-2EB6-408E-B518-2B147C17FDD2}" srcOrd="8" destOrd="0" presId="urn:microsoft.com/office/officeart/2005/8/layout/default#1"/>
    <dgm:cxn modelId="{3CBBD517-C555-4FC0-9DF9-6D5BB7D35444}" type="presParOf" srcId="{AD79BF8F-44EC-4257-AA84-CBDF3AF753BC}" destId="{509B3B58-F9FA-431C-A180-5AE38A9F70E8}" srcOrd="9" destOrd="0" presId="urn:microsoft.com/office/officeart/2005/8/layout/default#1"/>
    <dgm:cxn modelId="{58516763-7FC1-4BCC-B652-12F31366DDB4}" type="presParOf" srcId="{AD79BF8F-44EC-4257-AA84-CBDF3AF753BC}" destId="{3553137B-1555-4379-88D4-BE872277F938}" srcOrd="1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24258F-83F2-4CD9-8998-072D49784A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0C1724-BC4C-4FA1-AD69-A2C467D93121}">
      <dgm:prSet/>
      <dgm:spPr/>
      <dgm:t>
        <a:bodyPr/>
        <a:lstStyle/>
        <a:p>
          <a:pPr>
            <a:lnSpc>
              <a:spcPct val="100000"/>
            </a:lnSpc>
          </a:pPr>
          <a:r>
            <a:rPr lang="en-US"/>
            <a:t>Two marketing team</a:t>
          </a:r>
        </a:p>
      </dgm:t>
    </dgm:pt>
    <dgm:pt modelId="{1B8F942B-3A64-4BDB-82FD-838109600039}" type="parTrans" cxnId="{0A91E5D1-8BD8-4EEE-8237-11D7BBE829B0}">
      <dgm:prSet/>
      <dgm:spPr/>
      <dgm:t>
        <a:bodyPr/>
        <a:lstStyle/>
        <a:p>
          <a:endParaRPr lang="en-US"/>
        </a:p>
      </dgm:t>
    </dgm:pt>
    <dgm:pt modelId="{AC0538F6-91F3-49D2-9F77-A0FEE9A34E54}" type="sibTrans" cxnId="{0A91E5D1-8BD8-4EEE-8237-11D7BBE829B0}">
      <dgm:prSet/>
      <dgm:spPr/>
      <dgm:t>
        <a:bodyPr/>
        <a:lstStyle/>
        <a:p>
          <a:endParaRPr lang="en-US"/>
        </a:p>
      </dgm:t>
    </dgm:pt>
    <dgm:pt modelId="{CB4FDA7F-075E-4426-B291-7E8069A7B803}">
      <dgm:prSet/>
      <dgm:spPr/>
      <dgm:t>
        <a:bodyPr/>
        <a:lstStyle/>
        <a:p>
          <a:pPr>
            <a:lnSpc>
              <a:spcPct val="100000"/>
            </a:lnSpc>
          </a:pPr>
          <a:r>
            <a:rPr lang="en-US"/>
            <a:t>Operational Management and Research and Development Management </a:t>
          </a:r>
        </a:p>
      </dgm:t>
    </dgm:pt>
    <dgm:pt modelId="{BD3320FD-35AB-4C71-BE36-4EEF3F1EF4E9}" type="parTrans" cxnId="{AF270945-3962-4C21-85D4-C9427D12E975}">
      <dgm:prSet/>
      <dgm:spPr/>
      <dgm:t>
        <a:bodyPr/>
        <a:lstStyle/>
        <a:p>
          <a:endParaRPr lang="en-US"/>
        </a:p>
      </dgm:t>
    </dgm:pt>
    <dgm:pt modelId="{326D5319-2631-4927-BA23-29AFACB7CF99}" type="sibTrans" cxnId="{AF270945-3962-4C21-85D4-C9427D12E975}">
      <dgm:prSet/>
      <dgm:spPr/>
      <dgm:t>
        <a:bodyPr/>
        <a:lstStyle/>
        <a:p>
          <a:endParaRPr lang="en-US"/>
        </a:p>
      </dgm:t>
    </dgm:pt>
    <dgm:pt modelId="{F4F55C16-4EFD-435D-AD35-FC0332AA1131}" type="pres">
      <dgm:prSet presAssocID="{0024258F-83F2-4CD9-8998-072D49784A46}" presName="root" presStyleCnt="0">
        <dgm:presLayoutVars>
          <dgm:dir/>
          <dgm:resizeHandles val="exact"/>
        </dgm:presLayoutVars>
      </dgm:prSet>
      <dgm:spPr/>
    </dgm:pt>
    <dgm:pt modelId="{B3BAB1A7-131D-4004-906E-34887B251917}" type="pres">
      <dgm:prSet presAssocID="{1D0C1724-BC4C-4FA1-AD69-A2C467D93121}" presName="compNode" presStyleCnt="0"/>
      <dgm:spPr/>
    </dgm:pt>
    <dgm:pt modelId="{3AE77645-57BF-4D4B-A0C1-F0B8970C3FA3}" type="pres">
      <dgm:prSet presAssocID="{1D0C1724-BC4C-4FA1-AD69-A2C467D931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744846FC-0E9D-4C56-B857-1AA3668597E8}" type="pres">
      <dgm:prSet presAssocID="{1D0C1724-BC4C-4FA1-AD69-A2C467D93121}" presName="spaceRect" presStyleCnt="0"/>
      <dgm:spPr/>
    </dgm:pt>
    <dgm:pt modelId="{9BD23B09-F875-4392-99AE-5FC38815FAB2}" type="pres">
      <dgm:prSet presAssocID="{1D0C1724-BC4C-4FA1-AD69-A2C467D93121}" presName="textRect" presStyleLbl="revTx" presStyleIdx="0" presStyleCnt="2">
        <dgm:presLayoutVars>
          <dgm:chMax val="1"/>
          <dgm:chPref val="1"/>
        </dgm:presLayoutVars>
      </dgm:prSet>
      <dgm:spPr/>
    </dgm:pt>
    <dgm:pt modelId="{5ECE07A4-A611-4D50-8EA0-94252F482933}" type="pres">
      <dgm:prSet presAssocID="{AC0538F6-91F3-49D2-9F77-A0FEE9A34E54}" presName="sibTrans" presStyleCnt="0"/>
      <dgm:spPr/>
    </dgm:pt>
    <dgm:pt modelId="{6E09D9E5-8184-4FD4-863F-1E80622BCE84}" type="pres">
      <dgm:prSet presAssocID="{CB4FDA7F-075E-4426-B291-7E8069A7B803}" presName="compNode" presStyleCnt="0"/>
      <dgm:spPr/>
    </dgm:pt>
    <dgm:pt modelId="{4379576B-D8E0-4D8A-9F1C-CD7ADC7F7E94}" type="pres">
      <dgm:prSet presAssocID="{CB4FDA7F-075E-4426-B291-7E8069A7B8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BA27CD1-74EF-42AF-97BF-1F812A3B17C2}" type="pres">
      <dgm:prSet presAssocID="{CB4FDA7F-075E-4426-B291-7E8069A7B803}" presName="spaceRect" presStyleCnt="0"/>
      <dgm:spPr/>
    </dgm:pt>
    <dgm:pt modelId="{66C328FB-5B9F-4A33-8613-B72A23D01EDD}" type="pres">
      <dgm:prSet presAssocID="{CB4FDA7F-075E-4426-B291-7E8069A7B803}" presName="textRect" presStyleLbl="revTx" presStyleIdx="1" presStyleCnt="2">
        <dgm:presLayoutVars>
          <dgm:chMax val="1"/>
          <dgm:chPref val="1"/>
        </dgm:presLayoutVars>
      </dgm:prSet>
      <dgm:spPr/>
    </dgm:pt>
  </dgm:ptLst>
  <dgm:cxnLst>
    <dgm:cxn modelId="{C2640006-9B28-4A6C-A712-C68486994BC9}" type="presOf" srcId="{1D0C1724-BC4C-4FA1-AD69-A2C467D93121}" destId="{9BD23B09-F875-4392-99AE-5FC38815FAB2}" srcOrd="0" destOrd="0" presId="urn:microsoft.com/office/officeart/2018/2/layout/IconLabelList"/>
    <dgm:cxn modelId="{DF810D2F-1EEE-476C-BC79-4D8B842697E8}" type="presOf" srcId="{CB4FDA7F-075E-4426-B291-7E8069A7B803}" destId="{66C328FB-5B9F-4A33-8613-B72A23D01EDD}" srcOrd="0" destOrd="0" presId="urn:microsoft.com/office/officeart/2018/2/layout/IconLabelList"/>
    <dgm:cxn modelId="{AF270945-3962-4C21-85D4-C9427D12E975}" srcId="{0024258F-83F2-4CD9-8998-072D49784A46}" destId="{CB4FDA7F-075E-4426-B291-7E8069A7B803}" srcOrd="1" destOrd="0" parTransId="{BD3320FD-35AB-4C71-BE36-4EEF3F1EF4E9}" sibTransId="{326D5319-2631-4927-BA23-29AFACB7CF99}"/>
    <dgm:cxn modelId="{0A91E5D1-8BD8-4EEE-8237-11D7BBE829B0}" srcId="{0024258F-83F2-4CD9-8998-072D49784A46}" destId="{1D0C1724-BC4C-4FA1-AD69-A2C467D93121}" srcOrd="0" destOrd="0" parTransId="{1B8F942B-3A64-4BDB-82FD-838109600039}" sibTransId="{AC0538F6-91F3-49D2-9F77-A0FEE9A34E54}"/>
    <dgm:cxn modelId="{F450E8D9-8594-48D5-9C3B-9825A764E0D1}" type="presOf" srcId="{0024258F-83F2-4CD9-8998-072D49784A46}" destId="{F4F55C16-4EFD-435D-AD35-FC0332AA1131}" srcOrd="0" destOrd="0" presId="urn:microsoft.com/office/officeart/2018/2/layout/IconLabelList"/>
    <dgm:cxn modelId="{67D53853-E443-4297-BC7F-E3E7263EF95A}" type="presParOf" srcId="{F4F55C16-4EFD-435D-AD35-FC0332AA1131}" destId="{B3BAB1A7-131D-4004-906E-34887B251917}" srcOrd="0" destOrd="0" presId="urn:microsoft.com/office/officeart/2018/2/layout/IconLabelList"/>
    <dgm:cxn modelId="{DCFB5A39-2435-466F-BDA5-54038F390D5D}" type="presParOf" srcId="{B3BAB1A7-131D-4004-906E-34887B251917}" destId="{3AE77645-57BF-4D4B-A0C1-F0B8970C3FA3}" srcOrd="0" destOrd="0" presId="urn:microsoft.com/office/officeart/2018/2/layout/IconLabelList"/>
    <dgm:cxn modelId="{F326F8F4-F750-4E0F-9071-D3C4805D5691}" type="presParOf" srcId="{B3BAB1A7-131D-4004-906E-34887B251917}" destId="{744846FC-0E9D-4C56-B857-1AA3668597E8}" srcOrd="1" destOrd="0" presId="urn:microsoft.com/office/officeart/2018/2/layout/IconLabelList"/>
    <dgm:cxn modelId="{83BC8AAC-7197-46CA-9862-AD61B6ACDF5D}" type="presParOf" srcId="{B3BAB1A7-131D-4004-906E-34887B251917}" destId="{9BD23B09-F875-4392-99AE-5FC38815FAB2}" srcOrd="2" destOrd="0" presId="urn:microsoft.com/office/officeart/2018/2/layout/IconLabelList"/>
    <dgm:cxn modelId="{0974E77F-422C-4C23-B848-6DCB5FFE9E45}" type="presParOf" srcId="{F4F55C16-4EFD-435D-AD35-FC0332AA1131}" destId="{5ECE07A4-A611-4D50-8EA0-94252F482933}" srcOrd="1" destOrd="0" presId="urn:microsoft.com/office/officeart/2018/2/layout/IconLabelList"/>
    <dgm:cxn modelId="{2C406948-B35C-4835-8364-B5725A487572}" type="presParOf" srcId="{F4F55C16-4EFD-435D-AD35-FC0332AA1131}" destId="{6E09D9E5-8184-4FD4-863F-1E80622BCE84}" srcOrd="2" destOrd="0" presId="urn:microsoft.com/office/officeart/2018/2/layout/IconLabelList"/>
    <dgm:cxn modelId="{11EA1D6A-6570-4FF1-9197-9A110C97FA29}" type="presParOf" srcId="{6E09D9E5-8184-4FD4-863F-1E80622BCE84}" destId="{4379576B-D8E0-4D8A-9F1C-CD7ADC7F7E94}" srcOrd="0" destOrd="0" presId="urn:microsoft.com/office/officeart/2018/2/layout/IconLabelList"/>
    <dgm:cxn modelId="{07A6FCE2-F7C4-4399-BFB7-E04BD81E9F25}" type="presParOf" srcId="{6E09D9E5-8184-4FD4-863F-1E80622BCE84}" destId="{4BA27CD1-74EF-42AF-97BF-1F812A3B17C2}" srcOrd="1" destOrd="0" presId="urn:microsoft.com/office/officeart/2018/2/layout/IconLabelList"/>
    <dgm:cxn modelId="{AD9A444A-CA98-4420-9192-7FE07D5A04B5}" type="presParOf" srcId="{6E09D9E5-8184-4FD4-863F-1E80622BCE84}" destId="{66C328FB-5B9F-4A33-8613-B72A23D01EDD}"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48CCA-9513-475D-A06C-46903E10FC5F}">
      <dsp:nvSpPr>
        <dsp:cNvPr id="0" name=""/>
        <dsp:cNvSpPr/>
      </dsp:nvSpPr>
      <dsp:spPr>
        <a:xfrm>
          <a:off x="458572" y="1365"/>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173DA-A0BB-453C-A006-0714B6EB8733}">
      <dsp:nvSpPr>
        <dsp:cNvPr id="0" name=""/>
        <dsp:cNvSpPr/>
      </dsp:nvSpPr>
      <dsp:spPr>
        <a:xfrm>
          <a:off x="634986" y="177779"/>
          <a:ext cx="474960" cy="474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7ED7A3-2A68-434E-A622-561FDB845109}">
      <dsp:nvSpPr>
        <dsp:cNvPr id="0" name=""/>
        <dsp:cNvSpPr/>
      </dsp:nvSpPr>
      <dsp:spPr>
        <a:xfrm>
          <a:off x="193951"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Startups </a:t>
          </a:r>
        </a:p>
      </dsp:txBody>
      <dsp:txXfrm>
        <a:off x="193951" y="1086990"/>
        <a:ext cx="1357031" cy="542812"/>
      </dsp:txXfrm>
    </dsp:sp>
    <dsp:sp modelId="{8A49DBBE-4AA2-4F96-AB1B-CAA1197CDB19}">
      <dsp:nvSpPr>
        <dsp:cNvPr id="0" name=""/>
        <dsp:cNvSpPr/>
      </dsp:nvSpPr>
      <dsp:spPr>
        <a:xfrm>
          <a:off x="2053084" y="1365"/>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F1956-56A6-443F-B517-975D727FD138}">
      <dsp:nvSpPr>
        <dsp:cNvPr id="0" name=""/>
        <dsp:cNvSpPr/>
      </dsp:nvSpPr>
      <dsp:spPr>
        <a:xfrm>
          <a:off x="2229498" y="177779"/>
          <a:ext cx="474960" cy="474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E8D3D7-DFBE-4C69-99CC-51B333E18D7B}">
      <dsp:nvSpPr>
        <dsp:cNvPr id="0" name=""/>
        <dsp:cNvSpPr/>
      </dsp:nvSpPr>
      <dsp:spPr>
        <a:xfrm>
          <a:off x="1788463"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Overview of the company </a:t>
          </a:r>
        </a:p>
      </dsp:txBody>
      <dsp:txXfrm>
        <a:off x="1788463" y="1086990"/>
        <a:ext cx="1357031" cy="542812"/>
      </dsp:txXfrm>
    </dsp:sp>
    <dsp:sp modelId="{9809DAC3-1735-4DAF-9C30-38FCC7431B91}">
      <dsp:nvSpPr>
        <dsp:cNvPr id="0" name=""/>
        <dsp:cNvSpPr/>
      </dsp:nvSpPr>
      <dsp:spPr>
        <a:xfrm>
          <a:off x="3647595" y="1365"/>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1C486-8005-4FC9-BC53-724C985623EA}">
      <dsp:nvSpPr>
        <dsp:cNvPr id="0" name=""/>
        <dsp:cNvSpPr/>
      </dsp:nvSpPr>
      <dsp:spPr>
        <a:xfrm>
          <a:off x="3824010" y="177779"/>
          <a:ext cx="474960" cy="474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AF3CF7-ECA2-49DF-BB51-90AFA28ED2C0}">
      <dsp:nvSpPr>
        <dsp:cNvPr id="0" name=""/>
        <dsp:cNvSpPr/>
      </dsp:nvSpPr>
      <dsp:spPr>
        <a:xfrm>
          <a:off x="3382974"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Product and service of the company</a:t>
          </a:r>
        </a:p>
      </dsp:txBody>
      <dsp:txXfrm>
        <a:off x="3382974" y="1086990"/>
        <a:ext cx="1357031" cy="542812"/>
      </dsp:txXfrm>
    </dsp:sp>
    <dsp:sp modelId="{C597BE4D-9B4C-4CE6-919E-7BA553BC2ECF}">
      <dsp:nvSpPr>
        <dsp:cNvPr id="0" name=""/>
        <dsp:cNvSpPr/>
      </dsp:nvSpPr>
      <dsp:spPr>
        <a:xfrm>
          <a:off x="5242107" y="1365"/>
          <a:ext cx="827789" cy="82778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2A94E-0296-48F0-B1AE-87DA75DC7277}">
      <dsp:nvSpPr>
        <dsp:cNvPr id="0" name=""/>
        <dsp:cNvSpPr/>
      </dsp:nvSpPr>
      <dsp:spPr>
        <a:xfrm>
          <a:off x="5418521" y="177779"/>
          <a:ext cx="474960" cy="474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3095D-9914-49BF-B213-1008B8AB23B8}">
      <dsp:nvSpPr>
        <dsp:cNvPr id="0" name=""/>
        <dsp:cNvSpPr/>
      </dsp:nvSpPr>
      <dsp:spPr>
        <a:xfrm>
          <a:off x="4977486"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 Audit</a:t>
          </a:r>
        </a:p>
      </dsp:txBody>
      <dsp:txXfrm>
        <a:off x="4977486" y="1086990"/>
        <a:ext cx="1357031" cy="542812"/>
      </dsp:txXfrm>
    </dsp:sp>
    <dsp:sp modelId="{179D8253-79C3-4DBE-ADDA-5B67D73C846D}">
      <dsp:nvSpPr>
        <dsp:cNvPr id="0" name=""/>
        <dsp:cNvSpPr/>
      </dsp:nvSpPr>
      <dsp:spPr>
        <a:xfrm>
          <a:off x="6836619" y="1365"/>
          <a:ext cx="827789" cy="82778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C31F9-D132-4AE3-94AC-D6E986A4869C}">
      <dsp:nvSpPr>
        <dsp:cNvPr id="0" name=""/>
        <dsp:cNvSpPr/>
      </dsp:nvSpPr>
      <dsp:spPr>
        <a:xfrm>
          <a:off x="7013033" y="177779"/>
          <a:ext cx="474960" cy="474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9598B-1FDF-4336-A845-C8903C65DC5A}">
      <dsp:nvSpPr>
        <dsp:cNvPr id="0" name=""/>
        <dsp:cNvSpPr/>
      </dsp:nvSpPr>
      <dsp:spPr>
        <a:xfrm>
          <a:off x="6571998"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Target market</a:t>
          </a:r>
        </a:p>
      </dsp:txBody>
      <dsp:txXfrm>
        <a:off x="6571998" y="1086990"/>
        <a:ext cx="1357031" cy="542812"/>
      </dsp:txXfrm>
    </dsp:sp>
    <dsp:sp modelId="{5BA3A0E6-AF70-40E7-B161-B5176CCEE0FB}">
      <dsp:nvSpPr>
        <dsp:cNvPr id="0" name=""/>
        <dsp:cNvSpPr/>
      </dsp:nvSpPr>
      <dsp:spPr>
        <a:xfrm>
          <a:off x="2053084" y="1969060"/>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7E39C-B4B9-40D4-B94F-FC65C6B73358}">
      <dsp:nvSpPr>
        <dsp:cNvPr id="0" name=""/>
        <dsp:cNvSpPr/>
      </dsp:nvSpPr>
      <dsp:spPr>
        <a:xfrm>
          <a:off x="2229498" y="2145474"/>
          <a:ext cx="474960" cy="474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ED6481-E3CC-4B55-B725-B39DF104A7A5}">
      <dsp:nvSpPr>
        <dsp:cNvPr id="0" name=""/>
        <dsp:cNvSpPr/>
      </dsp:nvSpPr>
      <dsp:spPr>
        <a:xfrm>
          <a:off x="1788463"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Marketing plan</a:t>
          </a:r>
        </a:p>
      </dsp:txBody>
      <dsp:txXfrm>
        <a:off x="1788463" y="3054685"/>
        <a:ext cx="1357031" cy="542812"/>
      </dsp:txXfrm>
    </dsp:sp>
    <dsp:sp modelId="{26B08CAA-9958-4C8D-B1D2-F41209C7C2E0}">
      <dsp:nvSpPr>
        <dsp:cNvPr id="0" name=""/>
        <dsp:cNvSpPr/>
      </dsp:nvSpPr>
      <dsp:spPr>
        <a:xfrm>
          <a:off x="3647595" y="1969060"/>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9B694-11BA-49F3-9F94-59B44A67FB36}">
      <dsp:nvSpPr>
        <dsp:cNvPr id="0" name=""/>
        <dsp:cNvSpPr/>
      </dsp:nvSpPr>
      <dsp:spPr>
        <a:xfrm>
          <a:off x="3824010" y="2145474"/>
          <a:ext cx="474960" cy="474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0AE662-D9F1-435D-94CE-F57F8DFBC576}">
      <dsp:nvSpPr>
        <dsp:cNvPr id="0" name=""/>
        <dsp:cNvSpPr/>
      </dsp:nvSpPr>
      <dsp:spPr>
        <a:xfrm>
          <a:off x="3382974"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Management team</a:t>
          </a:r>
        </a:p>
      </dsp:txBody>
      <dsp:txXfrm>
        <a:off x="3382974" y="3054685"/>
        <a:ext cx="1357031" cy="542812"/>
      </dsp:txXfrm>
    </dsp:sp>
    <dsp:sp modelId="{E0446AD9-3067-4E55-961B-508C7119FD90}">
      <dsp:nvSpPr>
        <dsp:cNvPr id="0" name=""/>
        <dsp:cNvSpPr/>
      </dsp:nvSpPr>
      <dsp:spPr>
        <a:xfrm>
          <a:off x="5242107" y="1969060"/>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B20BF-843F-4615-8E43-5EF0B0F453B4}">
      <dsp:nvSpPr>
        <dsp:cNvPr id="0" name=""/>
        <dsp:cNvSpPr/>
      </dsp:nvSpPr>
      <dsp:spPr>
        <a:xfrm>
          <a:off x="5418521" y="2145474"/>
          <a:ext cx="474960" cy="47496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769F4B-A3D1-4E4D-BF3D-BA86BE2BF050}">
      <dsp:nvSpPr>
        <dsp:cNvPr id="0" name=""/>
        <dsp:cNvSpPr/>
      </dsp:nvSpPr>
      <dsp:spPr>
        <a:xfrm>
          <a:off x="4977486"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Financial plan</a:t>
          </a:r>
        </a:p>
      </dsp:txBody>
      <dsp:txXfrm>
        <a:off x="4977486" y="3054685"/>
        <a:ext cx="1357031" cy="54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F9F52-D027-46AB-9B54-E44E54E7A6FE}">
      <dsp:nvSpPr>
        <dsp:cNvPr id="0" name=""/>
        <dsp:cNvSpPr/>
      </dsp:nvSpPr>
      <dsp:spPr>
        <a:xfrm>
          <a:off x="0" y="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Clothing and fashion industry</a:t>
          </a:r>
        </a:p>
      </dsp:txBody>
      <dsp:txXfrm>
        <a:off x="48833" y="48833"/>
        <a:ext cx="4598159" cy="902684"/>
      </dsp:txXfrm>
    </dsp:sp>
    <dsp:sp modelId="{5817C7EE-8CC7-4149-B241-E4A2A230FCA5}">
      <dsp:nvSpPr>
        <dsp:cNvPr id="0" name=""/>
        <dsp:cNvSpPr/>
      </dsp:nvSpPr>
      <dsp:spPr>
        <a:xfrm>
          <a:off x="0" y="849632"/>
          <a:ext cx="4695825" cy="1000350"/>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T-shirts change color under the influence of environmental factors like humidity, light or temperature</a:t>
          </a:r>
        </a:p>
      </dsp:txBody>
      <dsp:txXfrm>
        <a:off x="48833" y="898465"/>
        <a:ext cx="4598159" cy="902684"/>
      </dsp:txXfrm>
    </dsp:sp>
    <dsp:sp modelId="{90DBDC99-46CF-4F62-8DC2-67AEA0D76A90}">
      <dsp:nvSpPr>
        <dsp:cNvPr id="0" name=""/>
        <dsp:cNvSpPr/>
      </dsp:nvSpPr>
      <dsp:spPr>
        <a:xfrm>
          <a:off x="0" y="2007868"/>
          <a:ext cx="4695825" cy="100035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Biodegradable, less chance of rashes and skin irritation</a:t>
          </a:r>
        </a:p>
      </dsp:txBody>
      <dsp:txXfrm>
        <a:off x="48833" y="2056701"/>
        <a:ext cx="4598159" cy="902684"/>
      </dsp:txXfrm>
    </dsp:sp>
    <dsp:sp modelId="{E93CEAF5-1AB9-4C40-BC93-658FE2B72DC7}">
      <dsp:nvSpPr>
        <dsp:cNvPr id="0" name=""/>
        <dsp:cNvSpPr/>
      </dsp:nvSpPr>
      <dsp:spPr>
        <a:xfrm>
          <a:off x="0" y="3093718"/>
          <a:ext cx="4695825" cy="1000350"/>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Home delivery facility</a:t>
          </a:r>
        </a:p>
      </dsp:txBody>
      <dsp:txXfrm>
        <a:off x="48833" y="3142551"/>
        <a:ext cx="4598159" cy="902684"/>
      </dsp:txXfrm>
    </dsp:sp>
    <dsp:sp modelId="{25814EE4-9C74-4070-ABD5-D7C91A3333BA}">
      <dsp:nvSpPr>
        <dsp:cNvPr id="0" name=""/>
        <dsp:cNvSpPr/>
      </dsp:nvSpPr>
      <dsp:spPr>
        <a:xfrm>
          <a:off x="0" y="4251965"/>
          <a:ext cx="4695825" cy="1000350"/>
        </a:xfrm>
        <a:prstGeom prst="round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Price of t-shirts</a:t>
          </a:r>
        </a:p>
      </dsp:txBody>
      <dsp:txXfrm>
        <a:off x="48833" y="4300798"/>
        <a:ext cx="4598159" cy="902684"/>
      </dsp:txXfrm>
    </dsp:sp>
    <dsp:sp modelId="{C312F920-8175-4C2E-A3FD-B8B1CA2A1050}">
      <dsp:nvSpPr>
        <dsp:cNvPr id="0" name=""/>
        <dsp:cNvSpPr/>
      </dsp:nvSpPr>
      <dsp:spPr>
        <a:xfrm>
          <a:off x="0" y="547665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Materials- cotton, jute, silk, wool</a:t>
          </a:r>
        </a:p>
      </dsp:txBody>
      <dsp:txXfrm>
        <a:off x="48833" y="5525483"/>
        <a:ext cx="4598159" cy="90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600C8-F71A-44C5-9516-935ADAC04870}">
      <dsp:nvSpPr>
        <dsp:cNvPr id="0" name=""/>
        <dsp:cNvSpPr/>
      </dsp:nvSpPr>
      <dsp:spPr>
        <a:xfrm>
          <a:off x="0"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Political</a:t>
          </a:r>
          <a:r>
            <a:rPr lang="en-GB" sz="2500" kern="1200"/>
            <a:t>: good relationship with foreign country</a:t>
          </a:r>
          <a:endParaRPr lang="en-US" sz="2500" kern="1200"/>
        </a:p>
      </dsp:txBody>
      <dsp:txXfrm>
        <a:off x="0" y="4762"/>
        <a:ext cx="2571749" cy="1543050"/>
      </dsp:txXfrm>
    </dsp:sp>
    <dsp:sp modelId="{A2F73645-DA95-4918-9205-F1BFEC3C08B4}">
      <dsp:nvSpPr>
        <dsp:cNvPr id="0" name=""/>
        <dsp:cNvSpPr/>
      </dsp:nvSpPr>
      <dsp:spPr>
        <a:xfrm>
          <a:off x="2828925"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Economical</a:t>
          </a:r>
          <a:r>
            <a:rPr lang="en-GB" sz="2500" kern="1200"/>
            <a:t>: average inflation rate</a:t>
          </a:r>
          <a:endParaRPr lang="en-US" sz="2500" kern="1200"/>
        </a:p>
      </dsp:txBody>
      <dsp:txXfrm>
        <a:off x="2828925" y="4762"/>
        <a:ext cx="2571749" cy="1543050"/>
      </dsp:txXfrm>
    </dsp:sp>
    <dsp:sp modelId="{F9391A9B-705A-4AED-8585-E148CDE205F1}">
      <dsp:nvSpPr>
        <dsp:cNvPr id="0" name=""/>
        <dsp:cNvSpPr/>
      </dsp:nvSpPr>
      <dsp:spPr>
        <a:xfrm>
          <a:off x="5657849"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Social</a:t>
          </a:r>
          <a:r>
            <a:rPr lang="en-GB" sz="2500" kern="1200"/>
            <a:t>: high income level of people</a:t>
          </a:r>
          <a:endParaRPr lang="en-US" sz="2500" kern="1200"/>
        </a:p>
      </dsp:txBody>
      <dsp:txXfrm>
        <a:off x="5657849" y="4762"/>
        <a:ext cx="2571749" cy="1543050"/>
      </dsp:txXfrm>
    </dsp:sp>
    <dsp:sp modelId="{1B15D429-D390-4B32-BE10-4C5337FE333B}">
      <dsp:nvSpPr>
        <dsp:cNvPr id="0" name=""/>
        <dsp:cNvSpPr/>
      </dsp:nvSpPr>
      <dsp:spPr>
        <a:xfrm>
          <a:off x="0"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Technological</a:t>
          </a:r>
          <a:r>
            <a:rPr lang="en-GB" sz="2500" kern="1200"/>
            <a:t>: uses advanced technologies</a:t>
          </a:r>
          <a:endParaRPr lang="en-US" sz="2500" kern="1200"/>
        </a:p>
      </dsp:txBody>
      <dsp:txXfrm>
        <a:off x="0" y="1804987"/>
        <a:ext cx="2571749" cy="1543050"/>
      </dsp:txXfrm>
    </dsp:sp>
    <dsp:sp modelId="{EFC285D2-2EB6-408E-B518-2B147C17FDD2}">
      <dsp:nvSpPr>
        <dsp:cNvPr id="0" name=""/>
        <dsp:cNvSpPr/>
      </dsp:nvSpPr>
      <dsp:spPr>
        <a:xfrm>
          <a:off x="2828925"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Legal</a:t>
          </a:r>
          <a:r>
            <a:rPr lang="en-GB" sz="2500" kern="1200"/>
            <a:t>: diverse company</a:t>
          </a:r>
          <a:endParaRPr lang="en-US" sz="2500" kern="1200"/>
        </a:p>
      </dsp:txBody>
      <dsp:txXfrm>
        <a:off x="2828925" y="1804987"/>
        <a:ext cx="2571749" cy="1543050"/>
      </dsp:txXfrm>
    </dsp:sp>
    <dsp:sp modelId="{3553137B-1555-4379-88D4-BE872277F938}">
      <dsp:nvSpPr>
        <dsp:cNvPr id="0" name=""/>
        <dsp:cNvSpPr/>
      </dsp:nvSpPr>
      <dsp:spPr>
        <a:xfrm>
          <a:off x="5657849"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Environmental</a:t>
          </a:r>
          <a:r>
            <a:rPr lang="en-GB" sz="2500" kern="1200"/>
            <a:t>: eco-friendly product</a:t>
          </a:r>
          <a:endParaRPr lang="en-US" sz="2500" kern="1200"/>
        </a:p>
      </dsp:txBody>
      <dsp:txXfrm>
        <a:off x="5657849" y="1804987"/>
        <a:ext cx="2571749" cy="1543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77645-57BF-4D4B-A0C1-F0B8970C3FA3}">
      <dsp:nvSpPr>
        <dsp:cNvPr id="0" name=""/>
        <dsp:cNvSpPr/>
      </dsp:nvSpPr>
      <dsp:spPr>
        <a:xfrm>
          <a:off x="926994" y="401420"/>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D23B09-F875-4392-99AE-5FC38815FAB2}">
      <dsp:nvSpPr>
        <dsp:cNvPr id="0" name=""/>
        <dsp:cNvSpPr/>
      </dsp:nvSpPr>
      <dsp:spPr>
        <a:xfrm>
          <a:off x="20526"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Two marketing team</a:t>
          </a:r>
        </a:p>
      </dsp:txBody>
      <dsp:txXfrm>
        <a:off x="20526" y="2273639"/>
        <a:ext cx="3296250" cy="720000"/>
      </dsp:txXfrm>
    </dsp:sp>
    <dsp:sp modelId="{4379576B-D8E0-4D8A-9F1C-CD7ADC7F7E94}">
      <dsp:nvSpPr>
        <dsp:cNvPr id="0" name=""/>
        <dsp:cNvSpPr/>
      </dsp:nvSpPr>
      <dsp:spPr>
        <a:xfrm>
          <a:off x="4800088" y="401420"/>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328FB-5B9F-4A33-8613-B72A23D01EDD}">
      <dsp:nvSpPr>
        <dsp:cNvPr id="0" name=""/>
        <dsp:cNvSpPr/>
      </dsp:nvSpPr>
      <dsp:spPr>
        <a:xfrm>
          <a:off x="3893619"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Operational Management and Research and Development Management </a:t>
          </a:r>
        </a:p>
      </dsp:txBody>
      <dsp:txXfrm>
        <a:off x="3893619" y="2273639"/>
        <a:ext cx="329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kern="1200" dirty="0">
                <a:solidFill>
                  <a:schemeClr val="tx1"/>
                </a:solidFill>
                <a:latin typeface="Arial" pitchFamily="34" charset="0"/>
                <a:ea typeface="+mn-ea"/>
                <a:cs typeface="+mn-cs"/>
              </a:rPr>
              <a:t>A startup business is the type of business that starts the business with the motivation that they can change the world with their product or service. The report will aim to show the overview of the new start-up company and their product. The company will start a business with the fund provided by the Lottery Company who recently decided to give £25000 to the new start-up company. The report will also show that the fund of £25000 was received by the new start-up company named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new start-up company’s aim will be to produce a t-shirt which changes color under the influence of the environment. The report has also shown the market audit of the company, the target market of the company and concluded about the marketing plan and management team of the company. The aim of this report is also to highlight the financial plan like cash flow forecast and profit and loss of the company. </a:t>
            </a:r>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Lottery company has decided to give £25000 to the new start-up company Chameleon Pvt Ltd. It is a small investment business and a new start-up company that decided to join the fashion and clothing industry. The idea of this company is to produce t-shirts that change color under the influence of environmental factors (Hampel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2020). The main aim of this company is to produce a new product which a customer has never heard of or seen before.  </a:t>
            </a: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small investment start-up business that decided to join the clothing and fashion industries. The company has decided to produce t-shirts which change colors according to the influence of environmental factors. The t-shirt changes its color if there is a change in humidity, temperature, or light. The materials used for producing t-shirts are usually cotton, jute, silk, wool, and man-made fiber (Kim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2018). The t-shirt is also biodegradable and is also durable which decays faster than any other t-shirts. The company t-shirts’ are also loose-fitting and the use of pure cotton, silk, fiber, and linen will reduce the chances of rashes and skin irritation. The company is doing so to reduce human health-related issues and will also use fewer chemicals in the production period. The clothes change their color due to the special dyes used while producing these t-shirts. The t-shirt will also insulate both heat and cold and people can wear this t-shirt in all types of weather conditions and especially in hot weather as it protects from ultra-violet radiation. The t-shirts will also be unique and fashionable which will help to bring confidence to those people who wear this t-shirt and will help them to tackle mental issues. The company will provide the service of doorstep delivery or home delivery without any shipping cost. The price of the t-shirt will be about 1 to 3 Pounds per t-shirt.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Competitors are those who offer products and services to the customer which are similar to other companies. As for the company Chameleon Pvt Ltd, the competitors will not be a threat to the company as there is no such company that is offering the product to the customer as Chameleon Pvt Ltd is offering (</a:t>
            </a:r>
            <a:r>
              <a:rPr lang="en-US" sz="1200" kern="1200" dirty="0" err="1">
                <a:solidFill>
                  <a:schemeClr val="tx1"/>
                </a:solidFill>
                <a:latin typeface="Arial" pitchFamily="34" charset="0"/>
                <a:ea typeface="+mn-ea"/>
                <a:cs typeface="+mn-cs"/>
              </a:rPr>
              <a:t>Fumagalli</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2020). The company will also have 5% of market share control with the competitors. </a:t>
            </a:r>
          </a:p>
          <a:p>
            <a:r>
              <a:rPr lang="en-US" sz="1200" kern="1200" dirty="0">
                <a:solidFill>
                  <a:schemeClr val="tx1"/>
                </a:solidFill>
                <a:latin typeface="Arial" pitchFamily="34" charset="0"/>
                <a:ea typeface="+mn-ea"/>
                <a:cs typeface="+mn-cs"/>
              </a:rPr>
              <a:t>                        </a:t>
            </a:r>
          </a:p>
          <a:p>
            <a:r>
              <a:rPr lang="en-US" sz="1200" kern="1200" dirty="0">
                <a:solidFill>
                  <a:schemeClr val="tx1"/>
                </a:solidFill>
                <a:latin typeface="Arial" pitchFamily="34" charset="0"/>
                <a:ea typeface="+mn-ea"/>
                <a:cs typeface="+mn-cs"/>
              </a:rPr>
              <a:t>From the above Perceptual mapping, it can be seen that the threat from competitors will be less for the company because of their uniqueness in the product. The first uniqueness provided by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in their t-shirt is that the t-shirt changes color and that is a totally new product on the market that the competitors don't have. The t-shirt also will be providing several health benefits, both on physical and mental health (</a:t>
            </a:r>
            <a:r>
              <a:rPr lang="en-US" sz="1200" kern="1200" dirty="0" err="1">
                <a:solidFill>
                  <a:schemeClr val="tx1"/>
                </a:solidFill>
                <a:latin typeface="Arial" pitchFamily="34" charset="0"/>
                <a:ea typeface="+mn-ea"/>
                <a:cs typeface="+mn-cs"/>
              </a:rPr>
              <a:t>Sarfraz</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Stiefelhagen</a:t>
            </a:r>
            <a:r>
              <a:rPr lang="en-US" sz="1200" kern="1200" dirty="0">
                <a:solidFill>
                  <a:schemeClr val="tx1"/>
                </a:solidFill>
                <a:latin typeface="Arial" pitchFamily="34" charset="0"/>
                <a:ea typeface="+mn-ea"/>
                <a:cs typeface="+mn-cs"/>
              </a:rPr>
              <a:t> 2017). The product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also has high quality than that of their competitors. The price of the product is also reasonable so that everyone from different classes can afford their t-shirts. The product is far better than that of their competitors as the company is offering their product at a low price which has high quality. From the above figure, it is seen that other competitors who fall upon the clothing industry like Zara, Sainsbury, and Mark &amp; Spencer do not have the uniqueness in the product similar to Chameleon Pvt Ltd.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SWOT analysis is the analyzing tool used by an organization to analyze the internal and external factors that affect the business. This consists of four factors which are strength, weakness, opportunities, and threats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a:t>
            </a:r>
          </a:p>
          <a:p>
            <a:r>
              <a:rPr lang="en-US" sz="1200" b="1" kern="1200" dirty="0">
                <a:solidFill>
                  <a:schemeClr val="tx1"/>
                </a:solidFill>
                <a:latin typeface="Arial" pitchFamily="34" charset="0"/>
                <a:ea typeface="+mn-ea"/>
                <a:cs typeface="+mn-cs"/>
              </a:rPr>
              <a:t>Strength- </a:t>
            </a:r>
            <a:r>
              <a:rPr lang="en-US" sz="1200" kern="1200" dirty="0">
                <a:solidFill>
                  <a:schemeClr val="tx1"/>
                </a:solidFill>
                <a:latin typeface="Arial" pitchFamily="34" charset="0"/>
                <a:ea typeface="+mn-ea"/>
                <a:cs typeface="+mn-cs"/>
              </a:rPr>
              <a:t>One of the main strengths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their new innovative idea. No other company from the clothing industry has ever thought of a t-shirt that changes colors.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became the first industry to come up with this idea and this innovative idea became one of the strengths of the company (</a:t>
            </a:r>
            <a:r>
              <a:rPr lang="en-US" sz="1200" kern="1200" dirty="0" err="1">
                <a:solidFill>
                  <a:schemeClr val="tx1"/>
                </a:solidFill>
                <a:latin typeface="Arial" pitchFamily="34" charset="0"/>
                <a:ea typeface="+mn-ea"/>
                <a:cs typeface="+mn-cs"/>
              </a:rPr>
              <a:t>Fatonah</a:t>
            </a:r>
            <a:r>
              <a:rPr lang="en-US" sz="1200" kern="1200" dirty="0">
                <a:solidFill>
                  <a:schemeClr val="tx1"/>
                </a:solidFill>
                <a:latin typeface="Arial" pitchFamily="34" charset="0"/>
                <a:ea typeface="+mn-ea"/>
                <a:cs typeface="+mn-cs"/>
              </a:rPr>
              <a:t> and Sari 2018). The product is also unique compared to other t-shirts that are available in the market. The reasonable price priced by the company also acts as a strength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because the customer is getting such a unique product at a lower price.</a:t>
            </a:r>
          </a:p>
          <a:p>
            <a:r>
              <a:rPr lang="en-US" sz="1200" b="1" kern="1200" dirty="0">
                <a:solidFill>
                  <a:schemeClr val="tx1"/>
                </a:solidFill>
                <a:latin typeface="Arial" pitchFamily="34" charset="0"/>
                <a:ea typeface="+mn-ea"/>
                <a:cs typeface="+mn-cs"/>
              </a:rPr>
              <a:t>Weakness- </a:t>
            </a:r>
            <a:r>
              <a:rPr lang="en-US" sz="1200" kern="1200" dirty="0">
                <a:solidFill>
                  <a:schemeClr val="tx1"/>
                </a:solidFill>
                <a:latin typeface="Arial" pitchFamily="34" charset="0"/>
                <a:ea typeface="+mn-ea"/>
                <a:cs typeface="+mn-cs"/>
              </a:rPr>
              <a:t>If there is strength, there is also a weakness. So does Chameleon Pvt Ltd also have a weakness and one of the main weaknesses of the company is that Chameleon Pvt Ltd is new in the market. The company does not have much information about the market and the customer and does not know how the customer will react to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Ltd’s t-shirts. The company will also operate in the clothing market, where there are several big clothing brands, and the company is not as big as its competitors. So, this will be a weakness for Chameleon Pvt Ltd because the company has less amount of money than their competitors and also lack experience.</a:t>
            </a:r>
          </a:p>
          <a:p>
            <a:r>
              <a:rPr lang="en-US" sz="1200" b="1" kern="1200" dirty="0">
                <a:solidFill>
                  <a:schemeClr val="tx1"/>
                </a:solidFill>
                <a:latin typeface="Arial" pitchFamily="34" charset="0"/>
                <a:ea typeface="+mn-ea"/>
                <a:cs typeface="+mn-cs"/>
              </a:rPr>
              <a:t>Opportunities- </a:t>
            </a:r>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new company to the market that will be offering the product already existing in the market by adding their own new innovative ideas. This will create huge opportunities not only for the company but for the market as well. The company has also targeted young people from the age group of 16 to 25 years, which will be a huge benefit for the company. It is because half of the UK’s population falls within this age group of 16 to 25 years. This will create a huge opportunity for the company as the population who will wear t-shirt has a huge number of people. The company operating in the clothing and fashion industry will also create a huge opportunity because looking at the profit earned by Zara, which was £772 million. If the company becomes successful to earn even 15% of Zara’s profit in their first year, it will be a huge amount of money for Chameleon Pvt Ltd thus creating a huge opportunity. </a:t>
            </a:r>
          </a:p>
          <a:p>
            <a:r>
              <a:rPr lang="en-US" sz="1200" b="1" kern="1200" dirty="0">
                <a:solidFill>
                  <a:schemeClr val="tx1"/>
                </a:solidFill>
                <a:latin typeface="Arial" pitchFamily="34" charset="0"/>
                <a:ea typeface="+mn-ea"/>
                <a:cs typeface="+mn-cs"/>
              </a:rPr>
              <a:t>Threats-</a:t>
            </a:r>
            <a:r>
              <a:rPr lang="en-US" sz="1200" kern="1200" dirty="0">
                <a:solidFill>
                  <a:schemeClr val="tx1"/>
                </a:solidFill>
                <a:latin typeface="Arial" pitchFamily="34" charset="0"/>
                <a:ea typeface="+mn-ea"/>
                <a:cs typeface="+mn-cs"/>
              </a:rPr>
              <a:t> are things that can have a negative impact on the business. One of the threats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that other companies can easily copy their idea. It acts as a threat because the other company will copy their product and may introduce their product in better quality. This will increase the threat of substitutes of the company and customers may switch their product. Chameleon Pvt Ltd can sue a patent right or copyright which will avoid other companies from copying their idea and producing the same product in their own style. Another threat is the quality of the cloth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 Nowadays, all customers want a good quality product. The low quality of the clothes may be a threat and customers may not like the product because of the low-quality product.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kern="1200" dirty="0">
                <a:solidFill>
                  <a:schemeClr val="tx1"/>
                </a:solidFill>
                <a:latin typeface="Arial" pitchFamily="34" charset="0"/>
                <a:ea typeface="+mn-ea"/>
                <a:cs typeface="+mn-cs"/>
              </a:rPr>
              <a:t>PESTLE is the analyzing tool used by the organization to analyze the external factors that may affect the business. It is made up of six factors that are political, economic, sociological, technological, legal, and environmental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a:t>
            </a:r>
          </a:p>
          <a:p>
            <a:r>
              <a:rPr lang="en-US" sz="1200" b="1" kern="1200" dirty="0">
                <a:solidFill>
                  <a:schemeClr val="tx1"/>
                </a:solidFill>
                <a:latin typeface="Arial" pitchFamily="34" charset="0"/>
                <a:ea typeface="+mn-ea"/>
                <a:cs typeface="+mn-cs"/>
              </a:rPr>
              <a:t>Political- </a:t>
            </a:r>
            <a:r>
              <a:rPr lang="en-US" sz="1200" kern="1200" dirty="0">
                <a:solidFill>
                  <a:schemeClr val="tx1"/>
                </a:solidFill>
                <a:latin typeface="Arial" pitchFamily="34" charset="0"/>
                <a:ea typeface="+mn-ea"/>
                <a:cs typeface="+mn-cs"/>
              </a:rPr>
              <a:t>Political factors are one of the factors which can affect business externally. It includes taxation, tariff, fiscal policies etc.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can also be affected by the political factors of UK. Political factors may have a positive influence because of the political stability of the country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 The government of UK has a good relationship with foreign countries. It will help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to go internal easily because of the good relationship between the governments of the countries. But the increase and decrease in taxation rate will hamper the sale of Chameleon’s t-shirts. The increase in tax rate will increase the cost of production and will affect the profit of the company.</a:t>
            </a:r>
          </a:p>
          <a:p>
            <a:r>
              <a:rPr lang="en-US" sz="1200" b="1" kern="1200" dirty="0">
                <a:solidFill>
                  <a:schemeClr val="tx1"/>
                </a:solidFill>
                <a:latin typeface="Arial" pitchFamily="34" charset="0"/>
                <a:ea typeface="+mn-ea"/>
                <a:cs typeface="+mn-cs"/>
              </a:rPr>
              <a:t>Economical- </a:t>
            </a:r>
            <a:r>
              <a:rPr lang="en-US" sz="1200" kern="1200" dirty="0">
                <a:solidFill>
                  <a:schemeClr val="tx1"/>
                </a:solidFill>
                <a:latin typeface="Arial" pitchFamily="34" charset="0"/>
                <a:ea typeface="+mn-ea"/>
                <a:cs typeface="+mn-cs"/>
              </a:rPr>
              <a:t>economical factors have a direct impact on the business and the factors include the inflation rate, unemployment rate, the foreign exchange rate of the country. These factors can also affect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inflation rate is not a problem because the average inflation rate of the UK is 0.85% which is reasonable. As the business is new,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will also create many job opportunities and will reduce the employment rate of the country which is already lower (</a:t>
            </a:r>
            <a:r>
              <a:rPr lang="en-US" sz="1200" kern="1200" dirty="0" err="1">
                <a:solidFill>
                  <a:schemeClr val="tx1"/>
                </a:solidFill>
                <a:latin typeface="Arial" pitchFamily="34" charset="0"/>
                <a:ea typeface="+mn-ea"/>
                <a:cs typeface="+mn-cs"/>
              </a:rPr>
              <a:t>Rambaree</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2021). This will help to develop the economy of the country as the people will be earning and spending more. The foreign exchange rate may have a negative impact on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many countries have an unstable exchange rate. The unstable exchange rate of the country will affect the import and export of the company and may reduce the profit.</a:t>
            </a:r>
          </a:p>
          <a:p>
            <a:r>
              <a:rPr lang="en-US" sz="1200" b="1" kern="1200" dirty="0">
                <a:solidFill>
                  <a:schemeClr val="tx1"/>
                </a:solidFill>
                <a:latin typeface="Arial" pitchFamily="34" charset="0"/>
                <a:ea typeface="+mn-ea"/>
                <a:cs typeface="+mn-cs"/>
              </a:rPr>
              <a:t>Sociological- </a:t>
            </a:r>
            <a:r>
              <a:rPr lang="en-US" sz="1200" kern="1200" dirty="0">
                <a:solidFill>
                  <a:schemeClr val="tx1"/>
                </a:solidFill>
                <a:latin typeface="Arial" pitchFamily="34" charset="0"/>
                <a:ea typeface="+mn-ea"/>
                <a:cs typeface="+mn-cs"/>
              </a:rPr>
              <a:t>The social factors also have a direct impact on the clothing industry as the social factors include trends and choice of the people, health consumer buying patterns. As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clothing brand, the sociological factors have a direct impact on them. The company’s new product is far ahead of the trend and has gained huge attention from the customer and the product has not been launched yet (</a:t>
            </a:r>
            <a:r>
              <a:rPr lang="en-US" sz="1200" kern="1200" dirty="0" err="1">
                <a:solidFill>
                  <a:schemeClr val="tx1"/>
                </a:solidFill>
                <a:latin typeface="Arial" pitchFamily="34" charset="0"/>
                <a:ea typeface="+mn-ea"/>
                <a:cs typeface="+mn-cs"/>
              </a:rPr>
              <a:t>Susilo</a:t>
            </a:r>
            <a:r>
              <a:rPr lang="en-US" sz="1200" kern="1200" dirty="0">
                <a:solidFill>
                  <a:schemeClr val="tx1"/>
                </a:solidFill>
                <a:latin typeface="Arial" pitchFamily="34" charset="0"/>
                <a:ea typeface="+mn-ea"/>
                <a:cs typeface="+mn-cs"/>
              </a:rPr>
              <a:t>, 2020). The population of the country also plays a huge role. The UK is a country with a population of over 68 million. The huge population means a huge amount of sales which affects the profit of the company. The high-income level of people in the UK also will increase the sale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the people of the UK will be spending more on buying products. </a:t>
            </a:r>
          </a:p>
          <a:p>
            <a:r>
              <a:rPr lang="en-US" sz="1200" b="1" kern="1200" dirty="0">
                <a:solidFill>
                  <a:schemeClr val="tx1"/>
                </a:solidFill>
                <a:latin typeface="Arial" pitchFamily="34" charset="0"/>
                <a:ea typeface="+mn-ea"/>
                <a:cs typeface="+mn-cs"/>
              </a:rPr>
              <a:t>Technological- </a:t>
            </a:r>
            <a:r>
              <a:rPr lang="en-US" sz="1200" kern="1200" dirty="0">
                <a:solidFill>
                  <a:schemeClr val="tx1"/>
                </a:solidFill>
                <a:latin typeface="Arial" pitchFamily="34" charset="0"/>
                <a:ea typeface="+mn-ea"/>
                <a:cs typeface="+mn-cs"/>
              </a:rPr>
              <a:t>Technological factors also play a key role in impacting the business. </a:t>
            </a:r>
            <a:r>
              <a:rPr lang="en-US" sz="1200" kern="1200" dirty="0" err="1">
                <a:solidFill>
                  <a:schemeClr val="tx1"/>
                </a:solidFill>
                <a:latin typeface="Arial" pitchFamily="34" charset="0"/>
                <a:ea typeface="+mn-ea"/>
                <a:cs typeface="+mn-cs"/>
              </a:rPr>
              <a:t>Chamelelon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using advanced technology in producing their new product as they operate in one of the most technologically advanced countries (</a:t>
            </a:r>
            <a:r>
              <a:rPr lang="en-US" sz="1200" kern="1200" dirty="0" err="1">
                <a:solidFill>
                  <a:schemeClr val="tx1"/>
                </a:solidFill>
                <a:latin typeface="Arial" pitchFamily="34" charset="0"/>
                <a:ea typeface="+mn-ea"/>
                <a:cs typeface="+mn-cs"/>
              </a:rPr>
              <a:t>Rindani</a:t>
            </a:r>
            <a:r>
              <a:rPr lang="en-US" sz="1200" kern="1200" dirty="0">
                <a:solidFill>
                  <a:schemeClr val="tx1"/>
                </a:solidFill>
                <a:latin typeface="Arial" pitchFamily="34" charset="0"/>
                <a:ea typeface="+mn-ea"/>
                <a:cs typeface="+mn-cs"/>
              </a:rPr>
              <a:t> D.T. and </a:t>
            </a:r>
            <a:r>
              <a:rPr lang="en-US" sz="1200" kern="1200" dirty="0" err="1">
                <a:solidFill>
                  <a:schemeClr val="tx1"/>
                </a:solidFill>
                <a:latin typeface="Arial" pitchFamily="34" charset="0"/>
                <a:ea typeface="+mn-ea"/>
                <a:cs typeface="+mn-cs"/>
              </a:rPr>
              <a:t>Suhaimi</a:t>
            </a:r>
            <a:r>
              <a:rPr lang="en-US" sz="1200" kern="1200" dirty="0">
                <a:solidFill>
                  <a:schemeClr val="tx1"/>
                </a:solidFill>
                <a:latin typeface="Arial" pitchFamily="34" charset="0"/>
                <a:ea typeface="+mn-ea"/>
                <a:cs typeface="+mn-cs"/>
              </a:rPr>
              <a:t> 2021). Thus, the advancement in technology has provided a great opportunity to research and to collect ideas about their new product. The use of advanced technology has helped them to gain new idea and produce t-shirts that changes colors according to the influence of environmental factors.</a:t>
            </a:r>
          </a:p>
          <a:p>
            <a:r>
              <a:rPr lang="en-US" sz="1200" b="1" kern="1200" dirty="0">
                <a:solidFill>
                  <a:schemeClr val="tx1"/>
                </a:solidFill>
                <a:latin typeface="Arial" pitchFamily="34" charset="0"/>
                <a:ea typeface="+mn-ea"/>
                <a:cs typeface="+mn-cs"/>
              </a:rPr>
              <a:t>Legal- </a:t>
            </a:r>
            <a:r>
              <a:rPr lang="en-US" sz="1200" kern="1200" dirty="0">
                <a:solidFill>
                  <a:schemeClr val="tx1"/>
                </a:solidFill>
                <a:latin typeface="Arial" pitchFamily="34" charset="0"/>
                <a:ea typeface="+mn-ea"/>
                <a:cs typeface="+mn-cs"/>
              </a:rPr>
              <a:t>the legal factors of the country can also affect the smooth functioning of the business. The legal factor includes Employee Act 1996 which protects the employee.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strictly follows these laws and regulations and provides employees with fair wages. The company also pays holiday pays and sick pays to their employees which is under the law of the UK. The company is also a diverse company and does not discriminate against people because of their gender, color, or race. The company also protects customers by also giving them after sales services and communication with customers. If the company fails to follow all the legal factors of the country, the company may get shut down by the government.</a:t>
            </a:r>
          </a:p>
          <a:p>
            <a:r>
              <a:rPr lang="en-US" sz="1200" b="1" kern="1200" dirty="0">
                <a:solidFill>
                  <a:schemeClr val="tx1"/>
                </a:solidFill>
                <a:latin typeface="Arial" pitchFamily="34" charset="0"/>
                <a:ea typeface="+mn-ea"/>
                <a:cs typeface="+mn-cs"/>
              </a:rPr>
              <a:t>Environmental- </a:t>
            </a:r>
            <a:r>
              <a:rPr lang="en-US" sz="1200" kern="1200" dirty="0">
                <a:solidFill>
                  <a:schemeClr val="tx1"/>
                </a:solidFill>
                <a:latin typeface="Arial" pitchFamily="34" charset="0"/>
                <a:ea typeface="+mn-ea"/>
                <a:cs typeface="+mn-cs"/>
              </a:rPr>
              <a:t>Environmental factors can also affect the business in various ways. Some of the environmental effects affecting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are the climate, weather changes, and natural disasters. The changes in weather and climate affect the business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because it is a t-shirt producing company and people cannot wear shirts in cold weather. So, the sales of </a:t>
            </a:r>
            <a:r>
              <a:rPr lang="en-US" sz="1200" kern="1200" dirty="0" err="1">
                <a:solidFill>
                  <a:schemeClr val="tx1"/>
                </a:solidFill>
                <a:latin typeface="Arial" pitchFamily="34" charset="0"/>
                <a:ea typeface="+mn-ea"/>
                <a:cs typeface="+mn-cs"/>
              </a:rPr>
              <a:t>Toman’s</a:t>
            </a:r>
            <a:r>
              <a:rPr lang="en-US" sz="1200" kern="1200" dirty="0">
                <a:solidFill>
                  <a:schemeClr val="tx1"/>
                </a:solidFill>
                <a:latin typeface="Arial" pitchFamily="34" charset="0"/>
                <a:ea typeface="+mn-ea"/>
                <a:cs typeface="+mn-cs"/>
              </a:rPr>
              <a:t> shirts may decrease in winter. Another environmental factor that affects the business is a natural disaster. Floods are the most common natural disaster in the UK and can affect the smooth functioning of the business. The flood will block the road which may block the transportation of Chameleon and affect the smooth functioning of the business (</a:t>
            </a:r>
            <a:r>
              <a:rPr lang="en-US" sz="1200" kern="1200" dirty="0" err="1">
                <a:solidFill>
                  <a:schemeClr val="tx1"/>
                </a:solidFill>
                <a:latin typeface="Arial" pitchFamily="34" charset="0"/>
                <a:ea typeface="+mn-ea"/>
                <a:cs typeface="+mn-cs"/>
              </a:rPr>
              <a:t>Bordoloi</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Gostomski</a:t>
            </a:r>
            <a:r>
              <a:rPr lang="en-US" sz="1200" kern="1200" dirty="0">
                <a:solidFill>
                  <a:schemeClr val="tx1"/>
                </a:solidFill>
                <a:latin typeface="Arial" pitchFamily="34" charset="0"/>
                <a:ea typeface="+mn-ea"/>
                <a:cs typeface="+mn-cs"/>
              </a:rPr>
              <a:t> 2019). The company also produces environmentally friendly products, and their product does not affect the environment much. Instead, they react to the environmental factors and change color. But the company produces certain pollution while producing their product and pollutes water and air. But the company is trying to be eco-friendly by using renewable resources which affects the environment less.</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Chameleon Pvt Ltd is a clothing brand and will target the UK’s market. The main target of this company is young people both male and female in the United Kingdom’s market. The company has targeted mainly kids, teenagers and students and has segmented the age from 6 to 25. The company has already segmented the gender as their product is both for men and women. The geographical segment of this company is that the company will be offering its product around the UK country.</a:t>
            </a:r>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latin typeface="Arial" pitchFamily="34" charset="0"/>
                <a:ea typeface="+mn-ea"/>
                <a:cs typeface="+mn-cs"/>
              </a:rPr>
              <a:t>MARKETING MIX ELEMENTS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STRATEGIES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TIMEFRAME</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PRODUCT</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T-shirts are not just comfortable despite being manufactured using synthetic man-made fabrics, but their specialty is in terms of changing their colors due to environment, entail factors reacting with the dye chemical used for printing purposes.</a:t>
            </a:r>
          </a:p>
          <a:p>
            <a:r>
              <a:rPr lang="en-US" sz="1200" kern="1200" dirty="0">
                <a:solidFill>
                  <a:schemeClr val="tx1"/>
                </a:solidFill>
                <a:latin typeface="Arial" pitchFamily="34" charset="0"/>
                <a:ea typeface="+mn-ea"/>
                <a:cs typeface="+mn-cs"/>
              </a:rPr>
              <a:t>2 months </a:t>
            </a:r>
          </a:p>
          <a:p>
            <a:r>
              <a:rPr lang="en-US" sz="1200" b="1" kern="1200" dirty="0">
                <a:solidFill>
                  <a:schemeClr val="tx1"/>
                </a:solidFill>
                <a:latin typeface="Arial" pitchFamily="34" charset="0"/>
                <a:ea typeface="+mn-ea"/>
                <a:cs typeface="+mn-cs"/>
              </a:rPr>
              <a:t>PRICE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adopt a moderate pricing strategy to keep it within  20 to 30 euros. This t-shirt can b purchased by all the classes and especially the youngsters who will be fascinated by the changing colors in terms of the environmental conditioning in the UK. Purchasing the same shirt that changes its colors automatically can help individuals save their expenses by repeated purchasing of same style different color t-shirt</a:t>
            </a:r>
          </a:p>
          <a:p>
            <a:r>
              <a:rPr lang="en-US" sz="1200" kern="1200" dirty="0">
                <a:solidFill>
                  <a:schemeClr val="tx1"/>
                </a:solidFill>
                <a:latin typeface="Arial" pitchFamily="34" charset="0"/>
                <a:ea typeface="+mn-ea"/>
                <a:cs typeface="+mn-cs"/>
              </a:rPr>
              <a:t>1 month</a:t>
            </a:r>
          </a:p>
          <a:p>
            <a:r>
              <a:rPr lang="en-US" sz="1200" b="1" kern="1200" dirty="0">
                <a:solidFill>
                  <a:schemeClr val="tx1"/>
                </a:solidFill>
                <a:latin typeface="Arial" pitchFamily="34" charset="0"/>
                <a:ea typeface="+mn-ea"/>
                <a:cs typeface="+mn-cs"/>
              </a:rPr>
              <a:t>PLACE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sell their product in the UK market especially in the places where the weather is warmer so that people can wear t-shirts. </a:t>
            </a:r>
          </a:p>
          <a:p>
            <a:r>
              <a:rPr lang="en-US" sz="1200" kern="1200" dirty="0">
                <a:solidFill>
                  <a:schemeClr val="tx1"/>
                </a:solidFill>
                <a:latin typeface="Arial" pitchFamily="34" charset="0"/>
                <a:ea typeface="+mn-ea"/>
                <a:cs typeface="+mn-cs"/>
              </a:rPr>
              <a:t>1 month </a:t>
            </a:r>
          </a:p>
          <a:p>
            <a:r>
              <a:rPr lang="en-US" sz="1200" b="1" kern="1200" dirty="0">
                <a:solidFill>
                  <a:schemeClr val="tx1"/>
                </a:solidFill>
                <a:latin typeface="Arial" pitchFamily="34" charset="0"/>
                <a:ea typeface="+mn-ea"/>
                <a:cs typeface="+mn-cs"/>
              </a:rPr>
              <a:t>PROMOTION</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will be promoting its product through different national TV channels, newspapers, magazines, etc. </a:t>
            </a:r>
          </a:p>
          <a:p>
            <a:r>
              <a:rPr lang="en-US" sz="1200" kern="1200" dirty="0">
                <a:solidFill>
                  <a:schemeClr val="tx1"/>
                </a:solidFill>
                <a:latin typeface="Arial" pitchFamily="34" charset="0"/>
                <a:ea typeface="+mn-ea"/>
                <a:cs typeface="+mn-cs"/>
              </a:rPr>
              <a:t>1 month</a:t>
            </a:r>
            <a:r>
              <a:rPr lang="en-US"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The management team can refer as the top individual who set the strategies for operating the operational activity with the aim of achieving the organizational objectives. Thus, Chameleon Pvt Ltd has made the management team of two people who have created the marketing plan to execute produce, price, and promote the t-shirt of Chameleon Pvt Ltd (</a:t>
            </a:r>
            <a:r>
              <a:rPr lang="en-US" sz="1200" kern="1200" dirty="0" err="1">
                <a:solidFill>
                  <a:schemeClr val="tx1"/>
                </a:solidFill>
                <a:latin typeface="Arial" pitchFamily="34" charset="0"/>
                <a:ea typeface="+mn-ea"/>
                <a:cs typeface="+mn-cs"/>
              </a:rPr>
              <a:t>Jankuj</a:t>
            </a:r>
            <a:r>
              <a:rPr lang="en-US" sz="1200" kern="1200" dirty="0">
                <a:solidFill>
                  <a:schemeClr val="tx1"/>
                </a:solidFill>
                <a:latin typeface="Arial" pitchFamily="34" charset="0"/>
                <a:ea typeface="+mn-ea"/>
                <a:cs typeface="+mn-cs"/>
              </a:rPr>
              <a:t>, 2021). However, the two people also practice the research and development activity which helps the employee to work efficiently for achieving the personal and professional objectives. The two people also provide training and development program to their employees for increasing efficiency which helps to build their career in the future and also helps Chameleon Pvt Ltd to generate more revenues.  </a:t>
            </a: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financial plan is the comprehensive picture of the current finances of Chameleon Pvt Ltd, as the company starts their business with the cash of 25,000 which helps the organization to hire employees who can work efficiently for achieving the organizational objectives. Thus, with the finance of 25,000, the company can practice promotion activities in effective ways which will help the organization to attract the attention of customers for generating revenues and earning profits. However, having the finance of 25,000 Chameleon Pvt Ltd can also hire innovative technology for producing the goods and services in a faster and easy way for satisfying the customers’ demands. The company will produce 20000 pieces of t-shirts in their first year of operation and will aim to sell all 20000 pieces of t-shirts. The price of the t-shirt will be £2 per t-shirt attempting to reach around 20000 customers. Zara produces 100,000 t-shirts per year and sales at £9 per t-shirt. So compared to Zara, Chameleon Pvt Ltd will produce fewer t-shirts as it will be their first year and will also price the product lower than Zara. </a:t>
            </a: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rgbClr val="FF0000"/>
                </a:solidFill>
                <a:latin typeface="Arial" pitchFamily="34" charset="0"/>
                <a:ea typeface="+mn-ea"/>
                <a:cs typeface="+mn-cs"/>
              </a:rPr>
              <a:t> </a:t>
            </a:r>
            <a:r>
              <a:rPr lang="en-GB" sz="1200" kern="1200" dirty="0">
                <a:solidFill>
                  <a:srgbClr val="FF0000"/>
                </a:solidFill>
                <a:latin typeface="Arial" pitchFamily="34" charset="0"/>
                <a:ea typeface="+mn-ea"/>
                <a:cs typeface="+mn-cs"/>
              </a:rPr>
              <a:t>The profit &amp; loss is a statement that refers to the financial status of a company while generating revenues, expenses incurred, cost, and many more in a year. Thus, Chameleon Pvt Ltd uses the profit &amp; loss statement for identifying the loss or profit while operating in a year. It also uses this statement for making the business plan for doing the activities in effective ways for achieving the organizational objectives. Chameleon Pvt Ltd uses this statement for having control in expenses in order to earn more profits.</a:t>
            </a:r>
            <a:endParaRPr lang="en-US" sz="1200" kern="1200" dirty="0">
              <a:solidFill>
                <a:srgbClr val="FF0000"/>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4084695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838763414"/>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41193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43471781"/>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79705534"/>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94048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19/11/2021</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765769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7305689"/>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25497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0737568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21782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64767643"/>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7283568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1597170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85144928"/>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0917839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668355628"/>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03406469"/>
      </p:ext>
    </p:extLst>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 id="2147483979" r:id="rId13"/>
    <p:sldLayoutId id="2147483980" r:id="rId14"/>
    <p:sldLayoutId id="2147483981" r:id="rId15"/>
    <p:sldLayoutId id="2147483982" r:id="rId16"/>
    <p:sldLayoutId id="2147483983"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22.jpe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7.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1.pn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8.jpeg"/><Relationship Id="rId11" Type="http://schemas.microsoft.com/office/2007/relationships/diagramDrawing" Target="../diagrams/drawing4.xml"/><Relationship Id="rId5" Type="http://schemas.openxmlformats.org/officeDocument/2006/relationships/image" Target="../media/image3.png"/><Relationship Id="rId10" Type="http://schemas.openxmlformats.org/officeDocument/2006/relationships/diagramColors" Target="../diagrams/colors4.xml"/><Relationship Id="rId4" Type="http://schemas.openxmlformats.org/officeDocument/2006/relationships/image" Target="../media/image2.pn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34.emf"/></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36.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10240" y="753228"/>
            <a:ext cx="7210396" cy="1080938"/>
          </a:xfrm>
        </p:spPr>
        <p:txBody>
          <a:bodyPr>
            <a:normAutofit/>
          </a:bodyPr>
          <a:lstStyle/>
          <a:p>
            <a:r>
              <a:rPr lang="en-GB" altLang="en-US" b="1" dirty="0">
                <a:latin typeface="Arial" panose="020B0604020202020204" pitchFamily="34" charset="0"/>
                <a:cs typeface="Arial" panose="020B0604020202020204" pitchFamily="34"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352800" y="2336872"/>
            <a:ext cx="5029200" cy="3599317"/>
          </a:xfrm>
        </p:spPr>
        <p:txBody>
          <a:bodyPr>
            <a:normAutofit/>
          </a:bodyPr>
          <a:lstStyle/>
          <a:p>
            <a:pPr lvl="0" eaLnBrk="1" hangingPunct="1">
              <a:buNone/>
            </a:pPr>
            <a:r>
              <a:rPr lang="en-GB" altLang="en-US" sz="2000" dirty="0">
                <a:latin typeface="Arial" panose="020B0604020202020204" pitchFamily="34" charset="0"/>
                <a:cs typeface="Arial" panose="020B0604020202020204" pitchFamily="34" charset="0"/>
              </a:rPr>
              <a:t>Title: </a:t>
            </a:r>
            <a:r>
              <a:rPr lang="en-US" altLang="en-US" sz="2000" b="1" dirty="0">
                <a:latin typeface="Arial" panose="020B0604020202020204" pitchFamily="34" charset="0"/>
                <a:cs typeface="Arial" panose="020B0604020202020204" pitchFamily="34" charset="0"/>
              </a:rPr>
              <a:t>Chameleo</a:t>
            </a:r>
            <a:r>
              <a:rPr lang="en-US" sz="2000" b="1" dirty="0">
                <a:latin typeface="Arial" panose="020B0604020202020204" pitchFamily="34" charset="0"/>
                <a:cs typeface="Arial" panose="020B0604020202020204" pitchFamily="34" charset="0"/>
              </a:rPr>
              <a:t>n Pvt Ltd</a:t>
            </a:r>
            <a:endParaRPr lang="en-GB" altLang="en-US" sz="20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Name of the Students and ID Number:</a:t>
            </a:r>
          </a:p>
          <a:p>
            <a:pPr eaLnBrk="1" hangingPunct="1"/>
            <a:r>
              <a:rPr lang="en-GB" altLang="en-US" sz="2000" dirty="0">
                <a:latin typeface="Arial" panose="020B0604020202020204" pitchFamily="34" charset="0"/>
                <a:cs typeface="Arial" panose="020B0604020202020204" pitchFamily="34" charset="0"/>
              </a:rPr>
              <a:t>Ana-Maria Bundea, 2021299</a:t>
            </a:r>
          </a:p>
          <a:p>
            <a:pPr eaLnBrk="1" hangingPunct="1"/>
            <a:r>
              <a:rPr lang="en-GB" altLang="en-US" sz="2000" dirty="0">
                <a:latin typeface="Arial" panose="020B0604020202020204" pitchFamily="34" charset="0"/>
                <a:cs typeface="Arial" panose="020B0604020202020204" pitchFamily="34" charset="0"/>
              </a:rPr>
              <a:t>Ovidiu Ionel Badea, 2021298</a:t>
            </a:r>
          </a:p>
          <a:p>
            <a:pPr eaLnBrk="1" hangingPunct="1"/>
            <a:r>
              <a:rPr lang="en-GB" altLang="en-US" sz="2000" dirty="0" err="1">
                <a:latin typeface="Arial" panose="020B0604020202020204" pitchFamily="34" charset="0"/>
                <a:cs typeface="Arial" panose="020B0604020202020204" pitchFamily="34" charset="0"/>
              </a:rPr>
              <a:t>Nelea</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Sargarovski</a:t>
            </a:r>
            <a:r>
              <a:rPr lang="en-GB" altLang="en-US" sz="2000" dirty="0">
                <a:latin typeface="Arial" panose="020B0604020202020204" pitchFamily="34" charset="0"/>
                <a:cs typeface="Arial" panose="020B0604020202020204" pitchFamily="34" charset="0"/>
              </a:rPr>
              <a:t>, 2021300</a:t>
            </a:r>
          </a:p>
          <a:p>
            <a:pPr eaLnBrk="1" hangingPunct="1"/>
            <a:r>
              <a:rPr lang="en-GB" altLang="en-US" sz="2000" dirty="0">
                <a:latin typeface="Arial" panose="020B0604020202020204" pitchFamily="34" charset="0"/>
                <a:cs typeface="Arial" panose="020B0604020202020204" pitchFamily="34" charset="0"/>
              </a:rPr>
              <a:t>Mihaela Catalina </a:t>
            </a:r>
            <a:r>
              <a:rPr lang="en-GB" altLang="en-US" sz="2000" dirty="0" err="1">
                <a:latin typeface="Arial" panose="020B0604020202020204" pitchFamily="34" charset="0"/>
                <a:cs typeface="Arial" panose="020B0604020202020204" pitchFamily="34" charset="0"/>
              </a:rPr>
              <a:t>Morar</a:t>
            </a:r>
            <a:r>
              <a:rPr lang="en-GB" altLang="en-US" sz="2000" dirty="0">
                <a:latin typeface="Arial" panose="020B0604020202020204" pitchFamily="34" charset="0"/>
                <a:cs typeface="Arial" panose="020B0604020202020204" pitchFamily="34" charset="0"/>
              </a:rPr>
              <a:t>, 2019001</a:t>
            </a:r>
          </a:p>
          <a:p>
            <a:pPr eaLnBrk="1" hangingPunct="1"/>
            <a:r>
              <a:rPr lang="en-GB" altLang="en-US" sz="2000" dirty="0">
                <a:latin typeface="Arial" panose="020B0604020202020204" pitchFamily="34" charset="0"/>
                <a:cs typeface="Arial" panose="020B0604020202020204" pitchFamily="34" charset="0"/>
              </a:rPr>
              <a:t>Cezar </a:t>
            </a:r>
            <a:r>
              <a:rPr lang="en-GB" altLang="en-US" sz="2000" dirty="0" err="1">
                <a:latin typeface="Arial" panose="020B0604020202020204" pitchFamily="34" charset="0"/>
                <a:cs typeface="Arial" panose="020B0604020202020204" pitchFamily="34" charset="0"/>
              </a:rPr>
              <a:t>Apetrei</a:t>
            </a:r>
            <a:r>
              <a:rPr lang="en-GB" altLang="en-US" sz="2000" dirty="0">
                <a:latin typeface="Arial" panose="020B0604020202020204" pitchFamily="34" charset="0"/>
                <a:cs typeface="Arial" panose="020B0604020202020204" pitchFamily="34" charset="0"/>
              </a:rPr>
              <a:t>, 2015925</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Group: 2</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Lecturer Name: </a:t>
            </a:r>
            <a:r>
              <a:rPr lang="en-GB" altLang="en-US" sz="2000" dirty="0" err="1">
                <a:latin typeface="Arial" panose="020B0604020202020204" pitchFamily="34" charset="0"/>
                <a:cs typeface="Arial" panose="020B0604020202020204" pitchFamily="34" charset="0"/>
              </a:rPr>
              <a:t>Dr.</a:t>
            </a:r>
            <a:r>
              <a:rPr lang="en-GB" altLang="en-US" sz="2000" dirty="0">
                <a:latin typeface="Arial" panose="020B0604020202020204" pitchFamily="34" charset="0"/>
                <a:cs typeface="Arial" panose="020B0604020202020204" pitchFamily="34" charset="0"/>
              </a:rPr>
              <a:t> Obinna Nkwocha</a:t>
            </a:r>
          </a:p>
          <a:p>
            <a:pPr eaLnBrk="1" hangingPunct="1">
              <a:buFont typeface="Arial" panose="020B0604020202020204" pitchFamily="34" charset="0"/>
              <a:buNone/>
            </a:pPr>
            <a:endParaRPr lang="en-GB" altLang="en-US" sz="2000" dirty="0"/>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rotWithShape="1">
          <a:blip r:embed="rId2">
            <a:extLst>
              <a:ext uri="{28A0092B-C50C-407E-A947-70E740481C1C}">
                <a14:useLocalDpi xmlns:a14="http://schemas.microsoft.com/office/drawing/2010/main" val="0"/>
              </a:ext>
            </a:extLst>
          </a:blip>
          <a:srcRect l="27909" r="30054" b="-2"/>
          <a:stretch/>
        </p:blipFill>
        <p:spPr bwMode="auto">
          <a:xfrm>
            <a:off x="228600" y="2336872"/>
            <a:ext cx="2666999" cy="3598789"/>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510240" y="753228"/>
            <a:ext cx="7210396" cy="1080938"/>
          </a:xfrm>
        </p:spPr>
        <p:txBody>
          <a:bodyPr>
            <a:normAutofit/>
          </a:bodyPr>
          <a:lstStyle/>
          <a:p>
            <a:pPr eaLnBrk="1" hangingPunct="1"/>
            <a:r>
              <a:rPr lang="en-GB" altLang="en-US" b="1" i="1">
                <a:latin typeface="Arial" panose="020B0604020202020204" pitchFamily="34" charset="0"/>
                <a:cs typeface="Arial" panose="020B0604020202020204" pitchFamily="34" charset="0"/>
              </a:rPr>
              <a:t>Executive Summary</a:t>
            </a:r>
            <a:endParaRPr lang="en-GB" altLang="en-US">
              <a:latin typeface="Arial" panose="020B0604020202020204" pitchFamily="34" charset="0"/>
              <a:cs typeface="Arial" panose="020B0604020202020204" pitchFamily="34" charset="0"/>
            </a:endParaRPr>
          </a:p>
        </p:txBody>
      </p:sp>
      <p:graphicFrame>
        <p:nvGraphicFramePr>
          <p:cNvPr id="7173" name="Rectangle 3">
            <a:extLst>
              <a:ext uri="{FF2B5EF4-FFF2-40B4-BE49-F238E27FC236}">
                <a16:creationId xmlns:a16="http://schemas.microsoft.com/office/drawing/2014/main" id="{36904F20-A5EE-4B02-A294-CE62C7D394CB}"/>
              </a:ext>
            </a:extLst>
          </p:cNvPr>
          <p:cNvGraphicFramePr>
            <a:graphicFrameLocks noGrp="1"/>
          </p:cNvGraphicFramePr>
          <p:nvPr>
            <p:ph idx="1"/>
            <p:extLst>
              <p:ext uri="{D42A27DB-BD31-4B8C-83A1-F6EECF244321}">
                <p14:modId xmlns:p14="http://schemas.microsoft.com/office/powerpoint/2010/main" val="4206656693"/>
              </p:ext>
            </p:extLst>
          </p:nvPr>
        </p:nvGraphicFramePr>
        <p:xfrm>
          <a:off x="510777" y="2336800"/>
          <a:ext cx="812298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221" name="Picture 71">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9222" name="Picture 73">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9223" name="Picture 7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24" name="Rectangle 77">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25" name="Rectangle 79">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Business / Company Overview</a:t>
            </a:r>
            <a:endParaRPr lang="en-US"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510241" y="2336873"/>
            <a:ext cx="2617006" cy="3599316"/>
          </a:xfrm>
        </p:spPr>
        <p:txBody>
          <a:bodyPr vert="horz" lIns="91440" tIns="45720" rIns="91440" bIns="45720" rtlCol="0">
            <a:normAutofit/>
          </a:bodyPr>
          <a:lstStyle/>
          <a:p>
            <a:pPr lvl="0"/>
            <a:r>
              <a:rPr lang="en-US" sz="1600"/>
              <a:t>Chameleon Pvt Ltd.</a:t>
            </a:r>
          </a:p>
          <a:p>
            <a:pPr lvl="0"/>
            <a:r>
              <a:rPr lang="en-US" sz="1600"/>
              <a:t>Color changing t-shirts.</a:t>
            </a:r>
          </a:p>
          <a:p>
            <a:pPr lvl="0"/>
            <a:r>
              <a:rPr lang="en-US" sz="1600"/>
              <a:t>Started business with 25000 Pounds</a:t>
            </a:r>
            <a:r>
              <a:rPr lang="en-US" sz="1600" b="1"/>
              <a:t>.</a:t>
            </a:r>
            <a:endParaRPr lang="en-US" sz="1600"/>
          </a:p>
          <a:p>
            <a:endParaRPr lang="en-US" altLang="en-US" sz="1600"/>
          </a:p>
        </p:txBody>
      </p:sp>
      <p:pic>
        <p:nvPicPr>
          <p:cNvPr id="3" name="Picture 2" descr="A picture containing colorful&#10;&#10;Description automatically generated">
            <a:extLst>
              <a:ext uri="{FF2B5EF4-FFF2-40B4-BE49-F238E27FC236}">
                <a16:creationId xmlns:a16="http://schemas.microsoft.com/office/drawing/2014/main" id="{EC51C245-7028-47B7-B4F8-072685EF73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90721" y="2444266"/>
            <a:ext cx="4229914" cy="3383931"/>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77" name="Rectangle 76">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81" name="Rectangle 80">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510240" y="2063262"/>
            <a:ext cx="2804460" cy="2661052"/>
          </a:xfrm>
        </p:spPr>
        <p:txBody>
          <a:bodyPr>
            <a:normAutofit/>
          </a:bodyPr>
          <a:lstStyle/>
          <a:p>
            <a:pPr algn="r" eaLnBrk="1" hangingPunct="1"/>
            <a:r>
              <a:rPr lang="en-GB" altLang="en-US" sz="3800" b="1" i="1">
                <a:latin typeface="Arial" panose="020B0604020202020204" pitchFamily="34" charset="0"/>
                <a:cs typeface="Arial" panose="020B0604020202020204" pitchFamily="34" charset="0"/>
              </a:rPr>
              <a:t>Products and Services</a:t>
            </a:r>
            <a:endParaRPr lang="en-GB" altLang="en-US" sz="3800">
              <a:latin typeface="Arial" panose="020B0604020202020204" pitchFamily="34" charset="0"/>
              <a:cs typeface="Arial" panose="020B0604020202020204" pitchFamily="34" charset="0"/>
            </a:endParaRPr>
          </a:p>
        </p:txBody>
      </p:sp>
      <p:graphicFrame>
        <p:nvGraphicFramePr>
          <p:cNvPr id="11269" name="Rectangle 3">
            <a:extLst>
              <a:ext uri="{FF2B5EF4-FFF2-40B4-BE49-F238E27FC236}">
                <a16:creationId xmlns:a16="http://schemas.microsoft.com/office/drawing/2014/main" id="{B74CB325-D4B8-4E20-824B-E07AF41C1481}"/>
              </a:ext>
            </a:extLst>
          </p:cNvPr>
          <p:cNvGraphicFramePr>
            <a:graphicFrameLocks noGrp="1"/>
          </p:cNvGraphicFramePr>
          <p:nvPr>
            <p:ph idx="1"/>
            <p:extLst>
              <p:ext uri="{D42A27DB-BD31-4B8C-83A1-F6EECF244321}">
                <p14:modId xmlns:p14="http://schemas.microsoft.com/office/powerpoint/2010/main" val="584865338"/>
              </p:ext>
            </p:extLst>
          </p:nvPr>
        </p:nvGraphicFramePr>
        <p:xfrm>
          <a:off x="4038600" y="228600"/>
          <a:ext cx="4695825" cy="6477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p:txBody>
          <a:bodyPr wrap="square" anchor="ctr">
            <a:normAutofit fontScale="90000"/>
          </a:bodyPr>
          <a:lstStyle/>
          <a:p>
            <a:pPr eaLnBrk="1" hangingPunct="1">
              <a:lnSpc>
                <a:spcPct val="90000"/>
              </a:lnSpc>
            </a:pPr>
            <a:r>
              <a:rPr lang="en-GB" altLang="en-US" sz="3700" b="1" i="1" dirty="0"/>
              <a:t>Market audit-Competitor’s Analysis</a:t>
            </a:r>
            <a:endParaRPr lang="en-GB" altLang="en-US" sz="3700" dirty="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sz="half" idx="1"/>
          </p:nvPr>
        </p:nvSpPr>
        <p:spPr/>
        <p:txBody>
          <a:bodyPr wrap="square" anchor="t">
            <a:normAutofit/>
          </a:bodyPr>
          <a:lstStyle/>
          <a:p>
            <a:pPr lvl="0"/>
            <a:r>
              <a:rPr lang="en-US" dirty="0"/>
              <a:t>Unique product </a:t>
            </a:r>
          </a:p>
          <a:p>
            <a:pPr lvl="0"/>
            <a:r>
              <a:rPr lang="en-US" dirty="0"/>
              <a:t>Less competitors</a:t>
            </a:r>
          </a:p>
          <a:p>
            <a:pPr lvl="0"/>
            <a:r>
              <a:rPr lang="en-US" dirty="0"/>
              <a:t>Perceptual Mapping</a:t>
            </a:r>
          </a:p>
          <a:p>
            <a:pPr lvl="0"/>
            <a:r>
              <a:rPr lang="en-US" dirty="0"/>
              <a:t>Provide health aspect benefit </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chor="ctr">
            <a:normAutofit/>
          </a:bodyPr>
          <a:lstStyle/>
          <a:p>
            <a:pPr>
              <a:lnSpc>
                <a:spcPct val="90000"/>
              </a:lnSpc>
              <a:spcAft>
                <a:spcPts val="600"/>
              </a:spcAft>
              <a:defRPr/>
            </a:pPr>
            <a:fld id="{BFEA8610-70C2-48F7-AED7-5F19D16F3191}" type="datetime1">
              <a:rPr lang="en-GB" altLang="en-US" sz="900"/>
              <a:pPr>
                <a:lnSpc>
                  <a:spcPct val="90000"/>
                </a:lnSpc>
                <a:spcAft>
                  <a:spcPts val="600"/>
                </a:spcAft>
                <a:defRPr/>
              </a:pPr>
              <a:t>19/11/2021</a:t>
            </a:fld>
            <a:endParaRPr lang="en-GB" altLang="en-US" sz="900"/>
          </a:p>
        </p:txBody>
      </p:sp>
      <p:pic>
        <p:nvPicPr>
          <p:cNvPr id="5" name="Picture 4" descr="https://lh3.googleusercontent.com/AZ6Zt-O0FWygx7oU8GAycJyV83KkqihR4f-AChIs5Z6m0qe47pvzB0IS5wcPc_NDjJ2-i5dDFb7IdAZBdx2DSecDbpbPHko07zz8NaW2afrr5bp6-vuS2tF8DDuwO1xwZmHFOPA-=s0"/>
          <p:cNvPicPr/>
          <p:nvPr/>
        </p:nvPicPr>
        <p:blipFill>
          <a:blip r:embed="rId3"/>
          <a:stretch>
            <a:fillRect/>
          </a:stretch>
        </p:blipFill>
        <p:spPr bwMode="auto">
          <a:xfrm>
            <a:off x="3891299" y="2176163"/>
            <a:ext cx="5100301" cy="412515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5366" name="Picture 72">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367" name="Picture 74">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15368" name="Picture 76">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15369" name="Rectangle 78">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70" name="Rectangle 80">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510240" y="753228"/>
            <a:ext cx="7210396" cy="1080938"/>
          </a:xfrm>
        </p:spPr>
        <p:txBody>
          <a:bodyPr vert="horz" lIns="91440" tIns="45720" rIns="91440" bIns="45720" rtlCol="0" anchor="ctr">
            <a:normAutofit/>
          </a:bodyPr>
          <a:lstStyle/>
          <a:p>
            <a:br>
              <a:rPr lang="en-US" altLang="en-US" sz="2300"/>
            </a:br>
            <a:r>
              <a:rPr lang="en-US" altLang="en-US" sz="2300" b="1" i="1"/>
              <a:t>Market Audit-SWOT Analysis</a:t>
            </a:r>
            <a:br>
              <a:rPr lang="en-US" altLang="en-US" sz="2300"/>
            </a:br>
            <a:endParaRPr lang="en-US" altLang="en-US" sz="230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sz="half" idx="1"/>
          </p:nvPr>
        </p:nvSpPr>
        <p:spPr>
          <a:xfrm>
            <a:off x="510241" y="2336873"/>
            <a:ext cx="3698284" cy="3599316"/>
          </a:xfrm>
        </p:spPr>
        <p:txBody>
          <a:bodyPr vert="horz" lIns="91440" tIns="45720" rIns="91440" bIns="45720" rtlCol="0">
            <a:normAutofit/>
          </a:bodyPr>
          <a:lstStyle/>
          <a:p>
            <a:r>
              <a:rPr lang="en-US" altLang="en-US" sz="1700" b="1" dirty="0"/>
              <a:t>Strength</a:t>
            </a:r>
            <a:r>
              <a:rPr lang="en-US" altLang="en-US" sz="1700" dirty="0"/>
              <a:t>: completely new product</a:t>
            </a:r>
          </a:p>
          <a:p>
            <a:r>
              <a:rPr lang="en-US" altLang="en-US" sz="1700" b="1" dirty="0"/>
              <a:t>Weaknesses</a:t>
            </a:r>
            <a:r>
              <a:rPr lang="en-US" altLang="en-US" sz="1700" dirty="0"/>
              <a:t>: new in the market</a:t>
            </a:r>
          </a:p>
          <a:p>
            <a:r>
              <a:rPr lang="en-US" altLang="en-US" sz="1700" b="1" dirty="0"/>
              <a:t>Opportunities</a:t>
            </a:r>
            <a:r>
              <a:rPr lang="en-US" altLang="en-US" sz="1700" dirty="0"/>
              <a:t>: growth opportunities</a:t>
            </a:r>
          </a:p>
          <a:p>
            <a:r>
              <a:rPr lang="en-US" altLang="en-US" sz="1700" b="1" dirty="0"/>
              <a:t>Threats</a:t>
            </a:r>
            <a:r>
              <a:rPr lang="en-US" altLang="en-US" sz="1700" dirty="0"/>
              <a:t>: can easily be copied</a:t>
            </a:r>
          </a:p>
          <a:p>
            <a:endParaRPr lang="en-US" altLang="en-US" sz="1700" dirty="0"/>
          </a:p>
        </p:txBody>
      </p:sp>
      <p:pic>
        <p:nvPicPr>
          <p:cNvPr id="3" name="Picture 2" descr="Diagram&#10;&#10;Description automatically generated">
            <a:extLst>
              <a:ext uri="{FF2B5EF4-FFF2-40B4-BE49-F238E27FC236}">
                <a16:creationId xmlns:a16="http://schemas.microsoft.com/office/drawing/2014/main" id="{4FB37315-F941-48F3-8B84-A028E57249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1999" y="2561913"/>
            <a:ext cx="3148636" cy="3148636"/>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lstStyle/>
          <a:p>
            <a:r>
              <a:rPr lang="en-GB" b="1" i="1" dirty="0">
                <a:latin typeface="Arial" panose="020B0604020202020204" pitchFamily="34" charset="0"/>
                <a:cs typeface="Arial" panose="020B0604020202020204" pitchFamily="34" charset="0"/>
              </a:rPr>
              <a:t>Market Audit-PESTLE Analysis</a:t>
            </a:r>
          </a:p>
        </p:txBody>
      </p:sp>
      <p:graphicFrame>
        <p:nvGraphicFramePr>
          <p:cNvPr id="6" name="Content Placeholder 2">
            <a:extLst>
              <a:ext uri="{FF2B5EF4-FFF2-40B4-BE49-F238E27FC236}">
                <a16:creationId xmlns:a16="http://schemas.microsoft.com/office/drawing/2014/main" id="{C4DFD932-D972-43D4-BD86-2375EA26F68C}"/>
              </a:ext>
            </a:extLst>
          </p:cNvPr>
          <p:cNvGraphicFramePr>
            <a:graphicFrameLocks noGrp="1"/>
          </p:cNvGraphicFramePr>
          <p:nvPr>
            <p:ph idx="1"/>
          </p:nvPr>
        </p:nvGraphicFramePr>
        <p:xfrm>
          <a:off x="457200" y="1905000"/>
          <a:ext cx="82296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GB" b="1" dirty="0"/>
              <a:t>Target Market</a:t>
            </a:r>
          </a:p>
        </p:txBody>
      </p:sp>
      <p:sp>
        <p:nvSpPr>
          <p:cNvPr id="3" name="Content Placeholder 2"/>
          <p:cNvSpPr>
            <a:spLocks noGrp="1"/>
          </p:cNvSpPr>
          <p:nvPr>
            <p:ph sz="half" idx="1"/>
          </p:nvPr>
        </p:nvSpPr>
        <p:spPr/>
        <p:txBody>
          <a:bodyPr wrap="square" anchor="t">
            <a:normAutofit/>
          </a:bodyPr>
          <a:lstStyle/>
          <a:p>
            <a:pPr lvl="0"/>
            <a:r>
              <a:rPr lang="en-US" dirty="0"/>
              <a:t>Target UK market for start</a:t>
            </a:r>
          </a:p>
          <a:p>
            <a:pPr lvl="0"/>
            <a:r>
              <a:rPr lang="en-US" dirty="0"/>
              <a:t>Gender segment</a:t>
            </a:r>
          </a:p>
          <a:p>
            <a:pPr lvl="0"/>
            <a:r>
              <a:rPr lang="en-US" dirty="0"/>
              <a:t>Geographical segment</a:t>
            </a:r>
          </a:p>
          <a:p>
            <a:endParaRPr lang="en-GB" dirty="0"/>
          </a:p>
        </p:txBody>
      </p:sp>
      <p:pic>
        <p:nvPicPr>
          <p:cNvPr id="7" name="Picture 6" descr="A picture containing text, newspaper&#10;&#10;Description automatically generated">
            <a:extLst>
              <a:ext uri="{FF2B5EF4-FFF2-40B4-BE49-F238E27FC236}">
                <a16:creationId xmlns:a16="http://schemas.microsoft.com/office/drawing/2014/main" id="{D9C03D20-3116-4679-9283-EDE02F801D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12" name="Picture 7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7413" name="Picture 7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414" name="Picture 7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415" name="Rectangle 7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6" name="Rectangle 7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417" name="Picture 80">
            <a:extLst>
              <a:ext uri="{FF2B5EF4-FFF2-40B4-BE49-F238E27FC236}">
                <a16:creationId xmlns:a16="http://schemas.microsoft.com/office/drawing/2014/main" id="{AF9C2BBD-AAF7-4C85-9BE4-E4C2F52353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a:gradFill>
            <a:gsLst>
              <a:gs pos="0">
                <a:srgbClr val="F78925"/>
              </a:gs>
              <a:gs pos="50000">
                <a:srgbClr val="D54209"/>
              </a:gs>
              <a:gs pos="100000">
                <a:srgbClr val="8D0000"/>
              </a:gs>
            </a:gsLst>
            <a:lin ang="2520000" scaled="0"/>
          </a:gradFill>
        </p:spPr>
      </p:pic>
      <p:pic>
        <p:nvPicPr>
          <p:cNvPr id="17418" name="Picture 82">
            <a:extLst>
              <a:ext uri="{FF2B5EF4-FFF2-40B4-BE49-F238E27FC236}">
                <a16:creationId xmlns:a16="http://schemas.microsoft.com/office/drawing/2014/main" id="{AEEF8B78-E487-4E1A-8945-35B4041B0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19" name="Rectangle 84">
            <a:extLst>
              <a:ext uri="{FF2B5EF4-FFF2-40B4-BE49-F238E27FC236}">
                <a16:creationId xmlns:a16="http://schemas.microsoft.com/office/drawing/2014/main" id="{B9B4F0B3-5A15-4AAD-B054-8BA920987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20" name="Picture 86">
            <a:extLst>
              <a:ext uri="{FF2B5EF4-FFF2-40B4-BE49-F238E27FC236}">
                <a16:creationId xmlns:a16="http://schemas.microsoft.com/office/drawing/2014/main" id="{CCA43FE3-BC3A-4163-B2D9-721AA0F6F4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17421" name="Rectangle 88">
            <a:extLst>
              <a:ext uri="{FF2B5EF4-FFF2-40B4-BE49-F238E27FC236}">
                <a16:creationId xmlns:a16="http://schemas.microsoft.com/office/drawing/2014/main" id="{488AAD42-9F71-4F14-AE1E-C05DCFC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510241" y="2063262"/>
            <a:ext cx="2804459" cy="2661138"/>
          </a:xfrm>
        </p:spPr>
        <p:txBody>
          <a:bodyPr vert="horz" lIns="91440" tIns="45720" rIns="91440" bIns="45720" rtlCol="0" anchor="ctr">
            <a:normAutofit/>
          </a:bodyPr>
          <a:lstStyle/>
          <a:p>
            <a:pPr algn="r"/>
            <a:r>
              <a:rPr lang="en-US" altLang="en-US" sz="4200" b="1" i="1">
                <a:solidFill>
                  <a:srgbClr val="FFFFFF"/>
                </a:solidFill>
              </a:rPr>
              <a:t>Marketing and Sales Plan</a:t>
            </a:r>
            <a:endParaRPr lang="en-US" altLang="en-US" sz="4200">
              <a:solidFill>
                <a:srgbClr val="FFFFFF"/>
              </a:solidFill>
            </a:endParaRPr>
          </a:p>
        </p:txBody>
      </p:sp>
      <p:sp>
        <p:nvSpPr>
          <p:cNvPr id="91" name="Rectangle 90">
            <a:extLst>
              <a:ext uri="{FF2B5EF4-FFF2-40B4-BE49-F238E27FC236}">
                <a16:creationId xmlns:a16="http://schemas.microsoft.com/office/drawing/2014/main" id="{61B962C9-BE53-4915-9C0C-B53DCD378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7067" y="642795"/>
            <a:ext cx="4704491" cy="5575126"/>
          </a:xfrm>
          <a:prstGeom prst="rect">
            <a:avLst/>
          </a:prstGeom>
          <a:solidFill>
            <a:schemeClr val="bg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1B67490-8A94-4C6F-80DC-EF870116102B}"/>
              </a:ext>
            </a:extLst>
          </p:cNvPr>
          <p:cNvPicPr>
            <a:picLocks noChangeAspect="1"/>
          </p:cNvPicPr>
          <p:nvPr/>
        </p:nvPicPr>
        <p:blipFill>
          <a:blip r:embed="rId7"/>
          <a:stretch>
            <a:fillRect/>
          </a:stretch>
        </p:blipFill>
        <p:spPr>
          <a:xfrm>
            <a:off x="3952963" y="640079"/>
            <a:ext cx="4680795" cy="5989321"/>
          </a:xfrm>
          <a:prstGeom prst="rect">
            <a:avLst/>
          </a:prstGeom>
          <a:ln>
            <a:noFill/>
          </a:ln>
          <a:effectLst/>
        </p:spPr>
      </p:pic>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74" name="Picture 73">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76" name="Picture 75">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8" name="Rectangle 77">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E4055289-E0C6-4BD3-83C1-D3C305932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dancing&#10;&#10;Description automatically generated with medium confidence">
            <a:extLst>
              <a:ext uri="{FF2B5EF4-FFF2-40B4-BE49-F238E27FC236}">
                <a16:creationId xmlns:a16="http://schemas.microsoft.com/office/drawing/2014/main" id="{7734874A-43FE-4468-BC66-909C692F0F5F}"/>
              </a:ext>
            </a:extLst>
          </p:cNvPr>
          <p:cNvPicPr>
            <a:picLocks noChangeAspect="1"/>
          </p:cNvPicPr>
          <p:nvPr/>
        </p:nvPicPr>
        <p:blipFill rotWithShape="1">
          <a:blip r:embed="rId6">
            <a:extLst>
              <a:ext uri="{28A0092B-C50C-407E-A947-70E740481C1C}">
                <a14:useLocalDpi xmlns:a14="http://schemas.microsoft.com/office/drawing/2010/main" val="0"/>
              </a:ext>
            </a:extLst>
          </a:blip>
          <a:srcRect l="26728" r="12604" b="-1"/>
          <a:stretch/>
        </p:blipFill>
        <p:spPr>
          <a:xfrm>
            <a:off x="20" y="-1"/>
            <a:ext cx="9143980" cy="6858001"/>
          </a:xfrm>
          <a:prstGeom prst="rect">
            <a:avLst/>
          </a:prstGeom>
          <a:noFill/>
        </p:spPr>
      </p:pic>
      <p:sp>
        <p:nvSpPr>
          <p:cNvPr id="84" name="Rectangle 83">
            <a:extLst>
              <a:ext uri="{FF2B5EF4-FFF2-40B4-BE49-F238E27FC236}">
                <a16:creationId xmlns:a16="http://schemas.microsoft.com/office/drawing/2014/main" id="{3D0E302E-D9CD-4301-A67C-2F0F43791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6" name="Picture 85">
            <a:extLst>
              <a:ext uri="{FF2B5EF4-FFF2-40B4-BE49-F238E27FC236}">
                <a16:creationId xmlns:a16="http://schemas.microsoft.com/office/drawing/2014/main" id="{CA457133-9802-4229-B919-FF91AE235C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88" name="Rectangle 87">
            <a:extLst>
              <a:ext uri="{FF2B5EF4-FFF2-40B4-BE49-F238E27FC236}">
                <a16:creationId xmlns:a16="http://schemas.microsoft.com/office/drawing/2014/main" id="{35174CBE-3C8C-4936-BADC-26BFB4F07F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Management Team</a:t>
            </a:r>
            <a:endParaRPr lang="en-US" altLang="en-US" i="1"/>
          </a:p>
        </p:txBody>
      </p:sp>
      <p:pic>
        <p:nvPicPr>
          <p:cNvPr id="90" name="Picture 89">
            <a:extLst>
              <a:ext uri="{FF2B5EF4-FFF2-40B4-BE49-F238E27FC236}">
                <a16:creationId xmlns:a16="http://schemas.microsoft.com/office/drawing/2014/main" id="{74CBD692-4D03-4764-98E3-F95783857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 name="Rectangle 91">
            <a:extLst>
              <a:ext uri="{FF2B5EF4-FFF2-40B4-BE49-F238E27FC236}">
                <a16:creationId xmlns:a16="http://schemas.microsoft.com/office/drawing/2014/main" id="{932BC668-4D51-4090-89E3-5613B832E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463" name="Rectangle 3">
            <a:extLst>
              <a:ext uri="{FF2B5EF4-FFF2-40B4-BE49-F238E27FC236}">
                <a16:creationId xmlns:a16="http://schemas.microsoft.com/office/drawing/2014/main" id="{3B3BC387-C8A1-440D-BD5B-0B7181553D70}"/>
              </a:ext>
            </a:extLst>
          </p:cNvPr>
          <p:cNvGraphicFramePr>
            <a:graphicFrameLocks noGrp="1"/>
          </p:cNvGraphicFramePr>
          <p:nvPr>
            <p:ph sz="half" idx="1"/>
          </p:nvPr>
        </p:nvGraphicFramePr>
        <p:xfrm>
          <a:off x="510240" y="2336873"/>
          <a:ext cx="7210396" cy="33950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52400" y="753227"/>
            <a:ext cx="7275773" cy="999373"/>
          </a:xfrm>
        </p:spPr>
        <p:txBody>
          <a:bodyPr wrap="square" anchor="b">
            <a:normAutofit/>
          </a:bodyPr>
          <a:lstStyle/>
          <a:p>
            <a:pPr eaLnBrk="1" hangingPunct="1"/>
            <a:r>
              <a:rPr lang="en-GB" altLang="en-US" b="1" i="1"/>
              <a:t>Financial plan</a:t>
            </a:r>
            <a:endParaRPr lang="en-GB" altLang="en-US"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nchor="ctr">
            <a:normAutofit/>
          </a:bodyPr>
          <a:lstStyle/>
          <a:p>
            <a:pPr>
              <a:lnSpc>
                <a:spcPct val="90000"/>
              </a:lnSpc>
              <a:spcAft>
                <a:spcPts val="600"/>
              </a:spcAft>
              <a:defRPr/>
            </a:pPr>
            <a:fld id="{BB16917A-EA87-4932-9F19-3CCA72FF04F0}" type="datetime1">
              <a:rPr lang="en-GB" altLang="en-US" sz="900" smtClean="0"/>
              <a:pPr>
                <a:lnSpc>
                  <a:spcPct val="90000"/>
                </a:lnSpc>
                <a:spcAft>
                  <a:spcPts val="600"/>
                </a:spcAft>
                <a:defRPr/>
              </a:pPr>
              <a:t>19/11/2021</a:t>
            </a:fld>
            <a:endParaRPr lang="en-GB" altLang="en-US" sz="900"/>
          </a:p>
        </p:txBody>
      </p:sp>
      <p:pic>
        <p:nvPicPr>
          <p:cNvPr id="6" name="Picture 5" descr="A picture containing text, wheel&#10;&#10;Description automatically generated">
            <a:extLst>
              <a:ext uri="{FF2B5EF4-FFF2-40B4-BE49-F238E27FC236}">
                <a16:creationId xmlns:a16="http://schemas.microsoft.com/office/drawing/2014/main" id="{9D66227B-76A2-4860-8167-7685FACF66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819400"/>
            <a:ext cx="3214688" cy="2895600"/>
          </a:xfrm>
          <a:prstGeom prst="rect">
            <a:avLst/>
          </a:prstGeom>
        </p:spPr>
      </p:pic>
      <p:pic>
        <p:nvPicPr>
          <p:cNvPr id="2" name="Picture 1">
            <a:extLst>
              <a:ext uri="{FF2B5EF4-FFF2-40B4-BE49-F238E27FC236}">
                <a16:creationId xmlns:a16="http://schemas.microsoft.com/office/drawing/2014/main" id="{84BB0019-73E0-4111-B202-E3AB393A5CA1}"/>
              </a:ext>
            </a:extLst>
          </p:cNvPr>
          <p:cNvPicPr>
            <a:picLocks noChangeAspect="1"/>
          </p:cNvPicPr>
          <p:nvPr/>
        </p:nvPicPr>
        <p:blipFill>
          <a:blip r:embed="rId4"/>
          <a:stretch>
            <a:fillRect/>
          </a:stretch>
        </p:blipFill>
        <p:spPr>
          <a:xfrm>
            <a:off x="3657600" y="152400"/>
            <a:ext cx="6934200" cy="7010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b">
            <a:normAutofit/>
          </a:bodyPr>
          <a:lstStyle/>
          <a:p>
            <a:r>
              <a:rPr lang="en-US" b="1" i="1" dirty="0"/>
              <a:t>Profit and Loss</a:t>
            </a:r>
          </a:p>
        </p:txBody>
      </p:sp>
      <p:sp>
        <p:nvSpPr>
          <p:cNvPr id="4" name="Date Placeholder 3"/>
          <p:cNvSpPr>
            <a:spLocks noGrp="1"/>
          </p:cNvSpPr>
          <p:nvPr>
            <p:ph type="dt" sz="half" idx="10"/>
          </p:nvPr>
        </p:nvSpPr>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19/11/2021</a:t>
            </a:fld>
            <a:endParaRPr lang="en-GB" altLang="en-US" sz="900"/>
          </a:p>
        </p:txBody>
      </p:sp>
      <p:pic>
        <p:nvPicPr>
          <p:cNvPr id="7" name="Picture 6" descr="A group of red and white dice&#10;&#10;Description automatically generated with low confidence">
            <a:extLst>
              <a:ext uri="{FF2B5EF4-FFF2-40B4-BE49-F238E27FC236}">
                <a16:creationId xmlns:a16="http://schemas.microsoft.com/office/drawing/2014/main" id="{3D9AABC9-851D-43D8-8739-28076F32DF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 y="2209800"/>
            <a:ext cx="2667001" cy="3048000"/>
          </a:xfrm>
          <a:prstGeom prst="rect">
            <a:avLst/>
          </a:prstGeom>
        </p:spPr>
      </p:pic>
      <p:pic>
        <p:nvPicPr>
          <p:cNvPr id="3" name="Picture 2">
            <a:extLst>
              <a:ext uri="{FF2B5EF4-FFF2-40B4-BE49-F238E27FC236}">
                <a16:creationId xmlns:a16="http://schemas.microsoft.com/office/drawing/2014/main" id="{9A400804-AE64-47A1-8D8B-D34A307564C0}"/>
              </a:ext>
            </a:extLst>
          </p:cNvPr>
          <p:cNvPicPr>
            <a:picLocks noChangeAspect="1"/>
          </p:cNvPicPr>
          <p:nvPr/>
        </p:nvPicPr>
        <p:blipFill>
          <a:blip r:embed="rId4"/>
          <a:stretch>
            <a:fillRect/>
          </a:stretch>
        </p:blipFill>
        <p:spPr>
          <a:xfrm>
            <a:off x="3810000" y="743268"/>
            <a:ext cx="6934200" cy="596233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90599"/>
            <a:ext cx="8363272" cy="5486401"/>
          </a:xfrm>
        </p:spPr>
        <p:txBody>
          <a:bodyPr>
            <a:normAutofit/>
          </a:bodyPr>
          <a:lstStyle/>
          <a:p>
            <a:pPr lvl="0"/>
            <a:r>
              <a:rPr lang="en-US" sz="1100" dirty="0" err="1"/>
              <a:t>Bordoloi</a:t>
            </a:r>
            <a:r>
              <a:rPr lang="en-US" sz="1100" dirty="0"/>
              <a:t>, A. and </a:t>
            </a:r>
            <a:r>
              <a:rPr lang="en-US" sz="1100" dirty="0" err="1"/>
              <a:t>Gostomski</a:t>
            </a:r>
            <a:r>
              <a:rPr lang="en-US" sz="1100" dirty="0"/>
              <a:t>, P.A., 2019. Carbon recovery and the impact of start‐up conditions on the performance of an unsaturated Pseudomonas putida biofilm compared with soil under controlled environmental parameters in a differential biofilter. Journal of Chemical Technology &amp; Biotechnology, 94(2), pp.600-610.</a:t>
            </a:r>
          </a:p>
          <a:p>
            <a:pPr lvl="0"/>
            <a:r>
              <a:rPr lang="en-US" sz="1100" dirty="0" err="1"/>
              <a:t>Fatonah</a:t>
            </a:r>
            <a:r>
              <a:rPr lang="en-US" sz="1100" dirty="0"/>
              <a:t>, S. and Sari, C.T., 2018. SWOT Analysis of Web 2.0 Entrepreneur Strategy in Enhancing Competitive Advantage: A Case Study of IACE Food Start-up Business in Surakarta. </a:t>
            </a:r>
            <a:r>
              <a:rPr lang="en-US" sz="1100" dirty="0" err="1"/>
              <a:t>KnE</a:t>
            </a:r>
            <a:r>
              <a:rPr lang="en-US" sz="1100" dirty="0"/>
              <a:t> Social Sciences.</a:t>
            </a:r>
          </a:p>
          <a:p>
            <a:pPr lvl="0"/>
            <a:r>
              <a:rPr lang="en-US" sz="1100" dirty="0" err="1"/>
              <a:t>Fumagalli</a:t>
            </a:r>
            <a:r>
              <a:rPr lang="en-US" sz="1100" dirty="0"/>
              <a:t>, C., Motta, M. and Tarantino, E., 2020. Shelving or developing? The acquisition of potential competitors under financial constraints.</a:t>
            </a:r>
          </a:p>
          <a:p>
            <a:pPr lvl="0"/>
            <a:r>
              <a:rPr lang="en-US" sz="1100" dirty="0"/>
              <a:t>Hampel, C., </a:t>
            </a:r>
            <a:r>
              <a:rPr lang="en-US" sz="1100" dirty="0" err="1"/>
              <a:t>Perkmann</a:t>
            </a:r>
            <a:r>
              <a:rPr lang="en-US" sz="1100" dirty="0"/>
              <a:t>, M. and Phillips, N., 2020. Beyond the lean start-up: experimentation in corporate entrepreneurship and innovation. Innovation, 22(1), pp.1-11.</a:t>
            </a:r>
          </a:p>
          <a:p>
            <a:pPr lvl="0"/>
            <a:r>
              <a:rPr lang="en-US" sz="1100" dirty="0" err="1"/>
              <a:t>Jankuj</a:t>
            </a:r>
            <a:r>
              <a:rPr lang="en-US" sz="1100" dirty="0"/>
              <a:t>, E., 2021. Dynamic capabilities as enablers of business model innovation: Cases from Finnish start-up companies.</a:t>
            </a:r>
          </a:p>
          <a:p>
            <a:pPr lvl="0"/>
            <a:r>
              <a:rPr lang="en-US" sz="1100" dirty="0"/>
              <a:t>Kim, B., Kim, H. and Jeon, Y., 2018. Critical success factors of a design startup business. Sustainability, 10(9), p.2981.</a:t>
            </a:r>
          </a:p>
          <a:p>
            <a:pPr lvl="0"/>
            <a:r>
              <a:rPr lang="en-US" sz="1100" dirty="0" err="1"/>
              <a:t>Rambaree</a:t>
            </a:r>
            <a:r>
              <a:rPr lang="en-US" sz="1100" dirty="0"/>
              <a:t>, K., </a:t>
            </a:r>
            <a:r>
              <a:rPr lang="en-US" sz="1100" dirty="0" err="1"/>
              <a:t>Sundström</a:t>
            </a:r>
            <a:r>
              <a:rPr lang="en-US" sz="1100" dirty="0"/>
              <a:t>, A., Wang, Z. and Wright, S.A.I., 2021. Qualitative stakeholder analysis for a Swedish regional biogas development: A thematic network approach. Sustainability, 13(14), p.8003.</a:t>
            </a:r>
          </a:p>
          <a:p>
            <a:pPr lvl="0"/>
            <a:r>
              <a:rPr lang="en-US" sz="1100" dirty="0" err="1"/>
              <a:t>Rindani</a:t>
            </a:r>
            <a:r>
              <a:rPr lang="en-US" sz="1100" dirty="0"/>
              <a:t>, D.T. and </a:t>
            </a:r>
            <a:r>
              <a:rPr lang="en-US" sz="1100" dirty="0" err="1"/>
              <a:t>Suhaimi</a:t>
            </a:r>
            <a:r>
              <a:rPr lang="en-US" sz="1100" dirty="0"/>
              <a:t>, I.H., 2021, September. Improvement of Financial Records and Production of Financial Statements at the Grand Galaxy Convention Hall. In 5th Global Conference on Business, Management and Entrepreneurship (GCBME 2020) (pp. 737-742). Atlantis Press.</a:t>
            </a:r>
          </a:p>
          <a:p>
            <a:pPr lvl="0"/>
            <a:r>
              <a:rPr lang="en-US" sz="1100" dirty="0"/>
              <a:t>Sarfraz, M.S. and </a:t>
            </a:r>
            <a:r>
              <a:rPr lang="en-US" sz="1100" dirty="0" err="1"/>
              <a:t>Stiefelhagen</a:t>
            </a:r>
            <a:r>
              <a:rPr lang="en-US" sz="1100" dirty="0"/>
              <a:t>, R., 2017. Deep perceptual mapping for cross-modal face recognition. International Journal of Computer Vision, 122(3), pp.426-438.</a:t>
            </a:r>
          </a:p>
          <a:p>
            <a:pPr lvl="0"/>
            <a:r>
              <a:rPr lang="en-US" sz="1100" dirty="0"/>
              <a:t>Susilo, D., 2020. Macro-Regional Analysis of Tourism Entrepreneurship Environment in Bali: A Descriptive Study. International Journal of Economics, Business, and Entrepreneurship, 3(1), pp.1-13.</a:t>
            </a:r>
          </a:p>
          <a:p>
            <a:pPr lvl="0"/>
            <a:r>
              <a:rPr lang="en-US" sz="1100" dirty="0" err="1"/>
              <a:t>Yaraddi</a:t>
            </a:r>
            <a:r>
              <a:rPr lang="en-US" sz="1100" dirty="0"/>
              <a:t>, R., 2019. Advanced Swot Analysis of E Commerce Startups in Karnataka State. </a:t>
            </a:r>
            <a:r>
              <a:rPr lang="en-US" sz="1100" dirty="0" err="1"/>
              <a:t>Educreation</a:t>
            </a:r>
            <a:r>
              <a:rPr lang="en-US" sz="1100" dirty="0"/>
              <a:t> Publishing.</a:t>
            </a:r>
          </a:p>
          <a:p>
            <a:pPr lvl="0"/>
            <a:r>
              <a:rPr lang="en-US" sz="1100" dirty="0"/>
              <a:t>Tseng, P.H. and Pilcher, N., 2021. Examining the opportunities and challenges of the </a:t>
            </a:r>
            <a:r>
              <a:rPr lang="en-US" sz="1100" dirty="0" err="1"/>
              <a:t>Kra</a:t>
            </a:r>
            <a:r>
              <a:rPr lang="en-US" sz="1100" dirty="0"/>
              <a:t> Canal: a PESTELE/SWOT analysis. Maritime Business Review.</a:t>
            </a:r>
          </a:p>
          <a:p>
            <a:pPr>
              <a:buNone/>
            </a:pPr>
            <a:r>
              <a:rPr lang="en-US" sz="1100" dirty="0"/>
              <a:t> </a:t>
            </a:r>
          </a:p>
          <a:p>
            <a:pPr marL="0" indent="0" algn="just" eaLnBrk="1" hangingPunct="1">
              <a:lnSpc>
                <a:spcPct val="90000"/>
              </a:lnSpc>
              <a:buFont typeface="Arial" panose="020B0604020202020204" pitchFamily="34" charset="0"/>
              <a:buNone/>
            </a:pPr>
            <a:endParaRPr lang="en-GB" altLang="en-US" sz="1100" dirty="0"/>
          </a:p>
        </p:txBody>
      </p:sp>
    </p:spTree>
    <p:extLst>
      <p:ext uri="{BB962C8B-B14F-4D97-AF65-F5344CB8AC3E}">
        <p14:creationId xmlns:p14="http://schemas.microsoft.com/office/powerpoint/2010/main" val="2527737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3" name="Picture 1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5" name="Picture 1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 name="Rectangle 1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00573A24-AD84-4562-A993-7D04E1D18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3C087F8-F09C-4C07-B55F-6081689A2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5" name="Rectangle 24">
            <a:extLst>
              <a:ext uri="{FF2B5EF4-FFF2-40B4-BE49-F238E27FC236}">
                <a16:creationId xmlns:a16="http://schemas.microsoft.com/office/drawing/2014/main" id="{FC49D257-5737-4C0D-89EA-9C311AF2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4382" y="0"/>
            <a:ext cx="4569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E13D267A-94F5-488A-94C6-5D7156D9AF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688333"/>
            <a:ext cx="4800600" cy="185701"/>
          </a:xfrm>
          <a:prstGeom prst="rect">
            <a:avLst/>
          </a:prstGeom>
        </p:spPr>
      </p:pic>
      <p:sp>
        <p:nvSpPr>
          <p:cNvPr id="29" name="Rectangle 28">
            <a:extLst>
              <a:ext uri="{FF2B5EF4-FFF2-40B4-BE49-F238E27FC236}">
                <a16:creationId xmlns:a16="http://schemas.microsoft.com/office/drawing/2014/main" id="{46CE3EB2-91DF-4F5D-8874-744AAAE31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62908"/>
            <a:ext cx="4808806"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1" y="2403231"/>
            <a:ext cx="3894705" cy="2133600"/>
          </a:xfrm>
        </p:spPr>
        <p:txBody>
          <a:bodyPr vert="horz" lIns="91440" tIns="45720" rIns="91440" bIns="45720" rtlCol="0" anchor="ctr">
            <a:normAutofit/>
          </a:bodyPr>
          <a:lstStyle/>
          <a:p>
            <a:pPr algn="r"/>
            <a:r>
              <a:rPr lang="en-US" sz="5400" b="1" i="1"/>
              <a:t>Thank You</a:t>
            </a:r>
          </a:p>
        </p:txBody>
      </p:sp>
      <p:pic>
        <p:nvPicPr>
          <p:cNvPr id="8" name="Graphic 7" descr="Smiling Face with No Fill">
            <a:extLst>
              <a:ext uri="{FF2B5EF4-FFF2-40B4-BE49-F238E27FC236}">
                <a16:creationId xmlns:a16="http://schemas.microsoft.com/office/drawing/2014/main" id="{D716498F-6C4B-4981-9FA2-C1A12160299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2059" y="1625441"/>
            <a:ext cx="3607117" cy="3607117"/>
          </a:xfrm>
          <a:prstGeom prst="rect">
            <a:avLst/>
          </a:prstGeom>
          <a:ln>
            <a:noFill/>
          </a:ln>
          <a:effectLst>
            <a:outerShdw blurRad="76200" dist="63500" dir="5040000" algn="tl" rotWithShape="0">
              <a:srgbClr val="000000">
                <a:alpha val="41000"/>
              </a:srgbClr>
            </a:outerShdw>
          </a:effectLst>
        </p:spPr>
      </p:pic>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4354</TotalTime>
  <Words>3673</Words>
  <Application>Microsoft Office PowerPoint</Application>
  <PresentationFormat>On-screen Show (4:3)</PresentationFormat>
  <Paragraphs>124</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Trebuchet MS</vt:lpstr>
      <vt:lpstr>Berlin</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Profit and Loss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Ana Bundea (2021299)</cp:lastModifiedBy>
  <cp:revision>120</cp:revision>
  <cp:lastPrinted>2018-03-20T16:28:46Z</cp:lastPrinted>
  <dcterms:created xsi:type="dcterms:W3CDTF">2004-11-12T17:24:38Z</dcterms:created>
  <dcterms:modified xsi:type="dcterms:W3CDTF">2021-11-19T09:56:27Z</dcterms:modified>
</cp:coreProperties>
</file>