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39"/>
  </p:notesMasterIdLst>
  <p:sldIdLst>
    <p:sldId id="256" r:id="rId2"/>
    <p:sldId id="284" r:id="rId3"/>
    <p:sldId id="292" r:id="rId4"/>
    <p:sldId id="258" r:id="rId5"/>
    <p:sldId id="287" r:id="rId6"/>
    <p:sldId id="259" r:id="rId7"/>
    <p:sldId id="260" r:id="rId8"/>
    <p:sldId id="261" r:id="rId9"/>
    <p:sldId id="262" r:id="rId10"/>
    <p:sldId id="263" r:id="rId11"/>
    <p:sldId id="264" r:id="rId12"/>
    <p:sldId id="265" r:id="rId13"/>
    <p:sldId id="288" r:id="rId14"/>
    <p:sldId id="289" r:id="rId15"/>
    <p:sldId id="266" r:id="rId16"/>
    <p:sldId id="268" r:id="rId17"/>
    <p:sldId id="267" r:id="rId18"/>
    <p:sldId id="270" r:id="rId19"/>
    <p:sldId id="271" r:id="rId20"/>
    <p:sldId id="272" r:id="rId21"/>
    <p:sldId id="274" r:id="rId22"/>
    <p:sldId id="275" r:id="rId23"/>
    <p:sldId id="276" r:id="rId24"/>
    <p:sldId id="290" r:id="rId25"/>
    <p:sldId id="277" r:id="rId26"/>
    <p:sldId id="278" r:id="rId27"/>
    <p:sldId id="279" r:id="rId28"/>
    <p:sldId id="280" r:id="rId29"/>
    <p:sldId id="281" r:id="rId30"/>
    <p:sldId id="291" r:id="rId31"/>
    <p:sldId id="282" r:id="rId32"/>
    <p:sldId id="293" r:id="rId33"/>
    <p:sldId id="298" r:id="rId34"/>
    <p:sldId id="294" r:id="rId35"/>
    <p:sldId id="295" r:id="rId36"/>
    <p:sldId id="297" r:id="rId37"/>
    <p:sldId id="296"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p:scale>
          <a:sx n="100" d="100"/>
          <a:sy n="100" d="100"/>
        </p:scale>
        <p:origin x="2504" y="6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presProps" Target="presProps.xml"/><Relationship Id="rId41" Type="http://schemas.openxmlformats.org/officeDocument/2006/relationships/viewProps" Target="viewProps.xml"/><Relationship Id="rId42" Type="http://schemas.openxmlformats.org/officeDocument/2006/relationships/theme" Target="theme/theme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D457ED-54EB-485B-ABF0-CBB2393F411D}" type="datetimeFigureOut">
              <a:rPr lang="en-GB" smtClean="0"/>
              <a:t>11/12/2016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A8277-33E5-4F12-B4CC-1DCE7BC60A5B}" type="slidenum">
              <a:rPr lang="en-GB" smtClean="0"/>
              <a:t>‹#›</a:t>
            </a:fld>
            <a:endParaRPr lang="en-GB" dirty="0"/>
          </a:p>
        </p:txBody>
      </p:sp>
    </p:spTree>
    <p:extLst>
      <p:ext uri="{BB962C8B-B14F-4D97-AF65-F5344CB8AC3E}">
        <p14:creationId xmlns:p14="http://schemas.microsoft.com/office/powerpoint/2010/main" val="28098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65AFCB32-F038-7B46-9AC5-D793246687D3}" type="datetimeFigureOut">
              <a:rPr lang="en-US" smtClean="0"/>
              <a:t>12/11/16</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162359C8-DB32-AC47-B349-76409CA8D24C}" type="slidenum">
              <a:rPr lang="en-US" smtClean="0"/>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
        <p:nvSpPr>
          <p:cNvPr id="9" name="Content Placeholder 8"/>
          <p:cNvSpPr>
            <a:spLocks noGrp="1"/>
          </p:cNvSpPr>
          <p:nvPr>
            <p:ph sz="quarter" idx="13"/>
          </p:nvPr>
        </p:nvSpPr>
        <p:spPr>
          <a:xfrm>
            <a:off x="841248"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62359C8-DB32-AC47-B349-76409CA8D24C}" type="slidenum">
              <a:rPr lang="en-US" smtClean="0"/>
              <a:t>‹#›</a:t>
            </a:fld>
            <a:endParaRPr lang="en-US" dirty="0"/>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Content Placeholder 12"/>
          <p:cNvSpPr>
            <a:spLocks noGrp="1"/>
          </p:cNvSpPr>
          <p:nvPr>
            <p:ph sz="quarter" idx="13"/>
          </p:nvPr>
        </p:nvSpPr>
        <p:spPr>
          <a:xfrm>
            <a:off x="841248" y="2743199"/>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GB"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12/11/16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5AFCB32-F038-7B46-9AC5-D793246687D3}" type="datetimeFigureOut">
              <a:rPr lang="en-US" smtClean="0"/>
              <a:t>12/11/16</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162359C8-DB32-AC47-B349-76409CA8D24C}"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forbes.com/sites/danschawbel/2013/09/09/why-companies-want-you-to-become-an-intrapreneur/"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smtClean="0"/>
              <a:t>Key Theories</a:t>
            </a:r>
            <a:r>
              <a:rPr lang="en-US" sz="3200" b="1" dirty="0" smtClean="0"/>
              <a:t/>
            </a:r>
            <a:br>
              <a:rPr lang="en-US" sz="3200" b="1" dirty="0" smtClean="0"/>
            </a:br>
            <a:endParaRPr lang="en-US" sz="3200" dirty="0"/>
          </a:p>
        </p:txBody>
      </p:sp>
      <p:sp>
        <p:nvSpPr>
          <p:cNvPr id="3" name="Subtitle 2"/>
          <p:cNvSpPr>
            <a:spLocks noGrp="1"/>
          </p:cNvSpPr>
          <p:nvPr>
            <p:ph type="subTitle" idx="1"/>
          </p:nvPr>
        </p:nvSpPr>
        <p:spPr/>
        <p:txBody>
          <a:bodyPr/>
          <a:lstStyle/>
          <a:p>
            <a:r>
              <a:rPr lang="en-US" dirty="0" smtClean="0"/>
              <a:t>Chris Thomas</a:t>
            </a:r>
            <a:endParaRPr lang="en-US" dirty="0"/>
          </a:p>
        </p:txBody>
      </p:sp>
    </p:spTree>
    <p:extLst>
      <p:ext uri="{BB962C8B-B14F-4D97-AF65-F5344CB8AC3E}">
        <p14:creationId xmlns:p14="http://schemas.microsoft.com/office/powerpoint/2010/main" val="15757763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What  ‘motivates’ someone to become an entrepreneur?</a:t>
            </a:r>
          </a:p>
          <a:p>
            <a:endParaRPr lang="en-US" dirty="0"/>
          </a:p>
          <a:p>
            <a:endParaRPr lang="en-US" dirty="0" smtClean="0"/>
          </a:p>
          <a:p>
            <a:r>
              <a:rPr lang="en-US" dirty="0" smtClean="0"/>
              <a:t>Name some famous entrepreneur and think why they became entrepreneurs?</a:t>
            </a:r>
            <a:endParaRPr lang="en-US" dirty="0"/>
          </a:p>
        </p:txBody>
      </p:sp>
    </p:spTree>
    <p:extLst>
      <p:ext uri="{BB962C8B-B14F-4D97-AF65-F5344CB8AC3E}">
        <p14:creationId xmlns:p14="http://schemas.microsoft.com/office/powerpoint/2010/main" val="900215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This assignment is about researching current entrepreneurial theories as well as researching an entrepreneur of your choice.</a:t>
            </a:r>
          </a:p>
          <a:p>
            <a:r>
              <a:rPr lang="en-US" dirty="0" smtClean="0"/>
              <a:t>Ask yourself why the entrepreneur of your choice has become an entrepreneur and why he/she continues to be an entrepreneur? </a:t>
            </a:r>
            <a:endParaRPr lang="en-US" dirty="0"/>
          </a:p>
        </p:txBody>
      </p:sp>
    </p:spTree>
    <p:extLst>
      <p:ext uri="{BB962C8B-B14F-4D97-AF65-F5344CB8AC3E}">
        <p14:creationId xmlns:p14="http://schemas.microsoft.com/office/powerpoint/2010/main" val="1616512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Approaches to Entrepreneurship</a:t>
            </a:r>
            <a:endParaRPr lang="en-GB" dirty="0"/>
          </a:p>
        </p:txBody>
      </p:sp>
      <p:sp>
        <p:nvSpPr>
          <p:cNvPr id="3" name="Content Placeholder 2"/>
          <p:cNvSpPr>
            <a:spLocks noGrp="1"/>
          </p:cNvSpPr>
          <p:nvPr>
            <p:ph idx="1"/>
          </p:nvPr>
        </p:nvSpPr>
        <p:spPr/>
        <p:txBody>
          <a:bodyPr/>
          <a:lstStyle/>
          <a:p>
            <a:r>
              <a:rPr lang="en-GB" b="1" dirty="0" smtClean="0"/>
              <a:t>Economic</a:t>
            </a:r>
            <a:r>
              <a:rPr lang="en-GB" dirty="0" smtClean="0"/>
              <a:t> theories – Role of entrepreneur in economic development</a:t>
            </a:r>
          </a:p>
          <a:p>
            <a:r>
              <a:rPr lang="en-GB" b="1" dirty="0" smtClean="0"/>
              <a:t>Psychological</a:t>
            </a:r>
            <a:r>
              <a:rPr lang="en-GB" dirty="0" smtClean="0"/>
              <a:t> trait approach – Personality characteristics of the entrepreneur</a:t>
            </a:r>
          </a:p>
          <a:p>
            <a:r>
              <a:rPr lang="en-GB" b="1" dirty="0" smtClean="0"/>
              <a:t>Social behaviour </a:t>
            </a:r>
            <a:r>
              <a:rPr lang="en-GB" dirty="0" smtClean="0"/>
              <a:t>approach – influence of the social environment</a:t>
            </a:r>
            <a:endParaRPr lang="en-GB" dirty="0"/>
          </a:p>
        </p:txBody>
      </p:sp>
    </p:spTree>
    <p:extLst>
      <p:ext uri="{BB962C8B-B14F-4D97-AF65-F5344CB8AC3E}">
        <p14:creationId xmlns:p14="http://schemas.microsoft.com/office/powerpoint/2010/main" val="8308257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 Theories</a:t>
            </a:r>
            <a:endParaRPr lang="en-US" dirty="0"/>
          </a:p>
        </p:txBody>
      </p:sp>
      <p:sp>
        <p:nvSpPr>
          <p:cNvPr id="3" name="Content Placeholder 2"/>
          <p:cNvSpPr>
            <a:spLocks noGrp="1"/>
          </p:cNvSpPr>
          <p:nvPr>
            <p:ph idx="1"/>
          </p:nvPr>
        </p:nvSpPr>
        <p:spPr/>
        <p:txBody>
          <a:bodyPr/>
          <a:lstStyle/>
          <a:p>
            <a:r>
              <a:rPr lang="en-US" dirty="0" smtClean="0"/>
              <a:t>Explanations </a:t>
            </a:r>
            <a:r>
              <a:rPr lang="en-US" dirty="0"/>
              <a:t>for entrepreneurship that focus, for the most part, on </a:t>
            </a:r>
            <a:r>
              <a:rPr lang="en-US" b="1" dirty="0"/>
              <a:t>economic conditions </a:t>
            </a:r>
            <a:r>
              <a:rPr lang="en-US" dirty="0"/>
              <a:t>and the opportunities they create.</a:t>
            </a:r>
          </a:p>
        </p:txBody>
      </p:sp>
    </p:spTree>
    <p:extLst>
      <p:ext uri="{BB962C8B-B14F-4D97-AF65-F5344CB8AC3E}">
        <p14:creationId xmlns:p14="http://schemas.microsoft.com/office/powerpoint/2010/main" val="896636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Organiser of the factors of production (land, labour, capital) –(</a:t>
            </a:r>
            <a:r>
              <a:rPr lang="en-GB" dirty="0" err="1" smtClean="0"/>
              <a:t>Cantillon</a:t>
            </a:r>
            <a:r>
              <a:rPr lang="en-GB" dirty="0" smtClean="0"/>
              <a:t>)</a:t>
            </a:r>
          </a:p>
          <a:p>
            <a:r>
              <a:rPr lang="en-GB" dirty="0" smtClean="0"/>
              <a:t>Ability to spot opportunities – (</a:t>
            </a:r>
            <a:r>
              <a:rPr lang="en-GB" dirty="0" err="1" smtClean="0"/>
              <a:t>Kirzner</a:t>
            </a:r>
            <a:r>
              <a:rPr lang="en-GB" dirty="0" smtClean="0"/>
              <a:t>)</a:t>
            </a:r>
          </a:p>
          <a:p>
            <a:r>
              <a:rPr lang="en-GB" dirty="0" smtClean="0"/>
              <a:t>Innovator, agent of change – (Schumpeter)</a:t>
            </a:r>
          </a:p>
          <a:p>
            <a:r>
              <a:rPr lang="en-GB" dirty="0" smtClean="0"/>
              <a:t>Risk taker – (Knight)</a:t>
            </a:r>
          </a:p>
          <a:p>
            <a:r>
              <a:rPr lang="en-GB" dirty="0" smtClean="0"/>
              <a:t>Organiser of resources – (</a:t>
            </a:r>
            <a:r>
              <a:rPr lang="en-GB" dirty="0" err="1" smtClean="0"/>
              <a:t>Casson</a:t>
            </a:r>
            <a:r>
              <a:rPr lang="en-GB" dirty="0" smtClean="0"/>
              <a:t>)</a:t>
            </a:r>
          </a:p>
          <a:p>
            <a:r>
              <a:rPr lang="en-GB" dirty="0" smtClean="0"/>
              <a:t>Creativity – (Shackle)</a:t>
            </a:r>
            <a:endParaRPr lang="en-GB" dirty="0"/>
          </a:p>
        </p:txBody>
      </p:sp>
    </p:spTree>
    <p:extLst>
      <p:ext uri="{BB962C8B-B14F-4D97-AF65-F5344CB8AC3E}">
        <p14:creationId xmlns:p14="http://schemas.microsoft.com/office/powerpoint/2010/main" val="7093733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err="1" smtClean="0"/>
              <a:t>Kirzner</a:t>
            </a:r>
            <a:endParaRPr lang="en-GB" dirty="0" smtClean="0"/>
          </a:p>
          <a:p>
            <a:pPr lvl="1"/>
            <a:r>
              <a:rPr lang="en-GB" dirty="0" smtClean="0"/>
              <a:t>The Entrepreneur is anyone who is alert to profitable opportunities for exchange</a:t>
            </a:r>
          </a:p>
          <a:p>
            <a:pPr lvl="1"/>
            <a:r>
              <a:rPr lang="en-GB" dirty="0" smtClean="0"/>
              <a:t>Act as the middleman who facilitates exchange</a:t>
            </a:r>
          </a:p>
          <a:p>
            <a:pPr lvl="1"/>
            <a:r>
              <a:rPr lang="en-GB" dirty="0" smtClean="0"/>
              <a:t>Has additional knowledge which enables the recognition and exploitation of an opportunity, which can be creative discovery</a:t>
            </a:r>
            <a:endParaRPr lang="en-GB" dirty="0"/>
          </a:p>
        </p:txBody>
      </p:sp>
    </p:spTree>
    <p:extLst>
      <p:ext uri="{BB962C8B-B14F-4D97-AF65-F5344CB8AC3E}">
        <p14:creationId xmlns:p14="http://schemas.microsoft.com/office/powerpoint/2010/main" val="17660019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a:t>
            </a:r>
            <a:r>
              <a:rPr lang="en-GB" dirty="0" err="1" smtClean="0"/>
              <a:t>Kirzner</a:t>
            </a:r>
            <a:endParaRPr lang="en-GB" dirty="0"/>
          </a:p>
        </p:txBody>
      </p:sp>
      <p:sp>
        <p:nvSpPr>
          <p:cNvPr id="3" name="Content Placeholder 2"/>
          <p:cNvSpPr>
            <a:spLocks noGrp="1"/>
          </p:cNvSpPr>
          <p:nvPr>
            <p:ph idx="1"/>
          </p:nvPr>
        </p:nvSpPr>
        <p:spPr/>
        <p:txBody>
          <a:bodyPr/>
          <a:lstStyle/>
          <a:p>
            <a:r>
              <a:rPr lang="en-GB" dirty="0" smtClean="0"/>
              <a:t>Anyone can be an entrepreneur</a:t>
            </a:r>
          </a:p>
          <a:p>
            <a:r>
              <a:rPr lang="en-GB" dirty="0" smtClean="0"/>
              <a:t>There are no barriers,  what matters is noticing an opportunity: </a:t>
            </a:r>
            <a:r>
              <a:rPr lang="en-GB" b="1" dirty="0" smtClean="0"/>
              <a:t>opportunity recognition</a:t>
            </a:r>
          </a:p>
          <a:p>
            <a:r>
              <a:rPr lang="en-GB" dirty="0" smtClean="0"/>
              <a:t>A competitive threat can emerge from anywhere and outsiders may be quicker to recognise opportunities</a:t>
            </a:r>
          </a:p>
          <a:p>
            <a:r>
              <a:rPr lang="en-GB" dirty="0" smtClean="0"/>
              <a:t>Opportunities occur at many levels, a successful economy will need a great many entrepreneurs. </a:t>
            </a:r>
            <a:endParaRPr lang="en-GB" dirty="0"/>
          </a:p>
        </p:txBody>
      </p:sp>
    </p:spTree>
    <p:extLst>
      <p:ext uri="{BB962C8B-B14F-4D97-AF65-F5344CB8AC3E}">
        <p14:creationId xmlns:p14="http://schemas.microsoft.com/office/powerpoint/2010/main" val="1678450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normAutofit lnSpcReduction="10000"/>
          </a:bodyPr>
          <a:lstStyle/>
          <a:p>
            <a:r>
              <a:rPr lang="en-GB" dirty="0" smtClean="0"/>
              <a:t>Schumpeter:</a:t>
            </a:r>
          </a:p>
          <a:p>
            <a:pPr lvl="1"/>
            <a:r>
              <a:rPr lang="en-GB" dirty="0" smtClean="0"/>
              <a:t>The entrepreneurs is a ‘special person’. A person who brings about change, an innovator. Entrepreneurs are extraordinary people bringing about extraordinary events. A developer (in contrast to </a:t>
            </a:r>
            <a:r>
              <a:rPr lang="en-GB" dirty="0" err="1" smtClean="0"/>
              <a:t>Kirzner’s</a:t>
            </a:r>
            <a:r>
              <a:rPr lang="en-GB" dirty="0" smtClean="0"/>
              <a:t> responder) i.e. pro-active instead of re-active.</a:t>
            </a:r>
          </a:p>
          <a:p>
            <a:pPr lvl="1"/>
            <a:endParaRPr lang="en-GB" dirty="0"/>
          </a:p>
          <a:p>
            <a:pPr lvl="1"/>
            <a:r>
              <a:rPr lang="en-GB" dirty="0" smtClean="0"/>
              <a:t>However Schumpeter actually envisaged that the function of the entrepreneur would gradually decrease as he imagined that large organisations would be most influential in technological development (for cost reasons). </a:t>
            </a:r>
            <a:endParaRPr lang="en-GB" dirty="0"/>
          </a:p>
        </p:txBody>
      </p:sp>
    </p:spTree>
    <p:extLst>
      <p:ext uri="{BB962C8B-B14F-4D97-AF65-F5344CB8AC3E}">
        <p14:creationId xmlns:p14="http://schemas.microsoft.com/office/powerpoint/2010/main" val="2193853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Schumpeter</a:t>
            </a:r>
            <a:endParaRPr lang="en-GB" dirty="0"/>
          </a:p>
        </p:txBody>
      </p:sp>
      <p:sp>
        <p:nvSpPr>
          <p:cNvPr id="3" name="Content Placeholder 2"/>
          <p:cNvSpPr>
            <a:spLocks noGrp="1"/>
          </p:cNvSpPr>
          <p:nvPr>
            <p:ph idx="1"/>
          </p:nvPr>
        </p:nvSpPr>
        <p:spPr/>
        <p:txBody>
          <a:bodyPr/>
          <a:lstStyle/>
          <a:p>
            <a:r>
              <a:rPr lang="en-GB" dirty="0" smtClean="0"/>
              <a:t>The entrepreneur</a:t>
            </a:r>
          </a:p>
          <a:p>
            <a:pPr lvl="1"/>
            <a:r>
              <a:rPr lang="en-GB" dirty="0" smtClean="0"/>
              <a:t>Is an exceptional person, producing radical ways of thinking</a:t>
            </a:r>
          </a:p>
          <a:p>
            <a:pPr lvl="1"/>
            <a:r>
              <a:rPr lang="en-GB" dirty="0" smtClean="0"/>
              <a:t>May have difficulty finding support and finance as other people don’t understand this new way of thinking</a:t>
            </a:r>
          </a:p>
          <a:p>
            <a:pPr lvl="1"/>
            <a:r>
              <a:rPr lang="en-GB" dirty="0" smtClean="0"/>
              <a:t>Produces creative destruction – the new framework makes the old inappropriate.  </a:t>
            </a:r>
            <a:endParaRPr lang="en-GB" dirty="0"/>
          </a:p>
        </p:txBody>
      </p:sp>
    </p:spTree>
    <p:extLst>
      <p:ext uri="{BB962C8B-B14F-4D97-AF65-F5344CB8AC3E}">
        <p14:creationId xmlns:p14="http://schemas.microsoft.com/office/powerpoint/2010/main" val="1859588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Knight</a:t>
            </a:r>
          </a:p>
          <a:p>
            <a:pPr lvl="1"/>
            <a:r>
              <a:rPr lang="en-GB" dirty="0" smtClean="0"/>
              <a:t>Entrepreneur as a calculated risk taker. The opportunity for profit arising out of the uncertainty surrounding change. Assuming responsibility for own actions –lack of insurance</a:t>
            </a:r>
            <a:endParaRPr lang="en-GB" dirty="0"/>
          </a:p>
        </p:txBody>
      </p:sp>
    </p:spTree>
    <p:extLst>
      <p:ext uri="{BB962C8B-B14F-4D97-AF65-F5344CB8AC3E}">
        <p14:creationId xmlns:p14="http://schemas.microsoft.com/office/powerpoint/2010/main" val="2252293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Shackle</a:t>
            </a:r>
          </a:p>
          <a:p>
            <a:pPr lvl="1"/>
            <a:r>
              <a:rPr lang="en-GB" dirty="0" smtClean="0"/>
              <a:t>Entrepreneur is creative and imaginative. Potentially everyone has this creative ability. Imagination operating in an uncertain environment, with imperfect knowledge. The entrepreneur </a:t>
            </a:r>
            <a:r>
              <a:rPr lang="en-GB" u="sng" dirty="0" smtClean="0"/>
              <a:t>imagines</a:t>
            </a:r>
            <a:r>
              <a:rPr lang="en-GB" dirty="0" smtClean="0"/>
              <a:t> opportunities.</a:t>
            </a:r>
            <a:endParaRPr lang="en-GB" dirty="0"/>
          </a:p>
        </p:txBody>
      </p:sp>
    </p:spTree>
    <p:extLst>
      <p:ext uri="{BB962C8B-B14F-4D97-AF65-F5344CB8AC3E}">
        <p14:creationId xmlns:p14="http://schemas.microsoft.com/office/powerpoint/2010/main" val="264791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Any problems with Economic Approach?</a:t>
            </a:r>
            <a:endParaRPr lang="en-US" dirty="0"/>
          </a:p>
        </p:txBody>
      </p:sp>
      <p:sp>
        <p:nvSpPr>
          <p:cNvPr id="3" name="Content Placeholder 2"/>
          <p:cNvSpPr>
            <a:spLocks noGrp="1"/>
          </p:cNvSpPr>
          <p:nvPr>
            <p:ph idx="1"/>
          </p:nvPr>
        </p:nvSpPr>
        <p:spPr/>
        <p:txBody>
          <a:bodyPr/>
          <a:lstStyle/>
          <a:p>
            <a:r>
              <a:rPr lang="en-US" dirty="0"/>
              <a:t>Economic theories of entrepreneurship tend to receive significant criticism for failing to recognize the dynamic, open nature of market systems, ignoring </a:t>
            </a:r>
            <a:r>
              <a:rPr lang="en-US" dirty="0" smtClean="0"/>
              <a:t>the unique </a:t>
            </a:r>
            <a:r>
              <a:rPr lang="en-US" dirty="0"/>
              <a:t>nature of entrepreneurial activity and downplaying the diverse contexts in which entrepreneurship occurs.</a:t>
            </a:r>
          </a:p>
        </p:txBody>
      </p:sp>
    </p:spTree>
    <p:extLst>
      <p:ext uri="{BB962C8B-B14F-4D97-AF65-F5344CB8AC3E}">
        <p14:creationId xmlns:p14="http://schemas.microsoft.com/office/powerpoint/2010/main" val="1087693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Psychological theories</a:t>
            </a:r>
            <a:endParaRPr lang="en-US" dirty="0"/>
          </a:p>
        </p:txBody>
      </p:sp>
      <p:sp>
        <p:nvSpPr>
          <p:cNvPr id="3" name="Content Placeholder 2"/>
          <p:cNvSpPr>
            <a:spLocks noGrp="1"/>
          </p:cNvSpPr>
          <p:nvPr>
            <p:ph idx="1"/>
          </p:nvPr>
        </p:nvSpPr>
        <p:spPr/>
        <p:txBody>
          <a:bodyPr/>
          <a:lstStyle/>
          <a:p>
            <a:r>
              <a:rPr lang="en-US" dirty="0"/>
              <a:t>Psychological theories of entrepreneurship focus on the individual and the mental or emotional elements that drive entrepreneurial individuals.</a:t>
            </a:r>
          </a:p>
        </p:txBody>
      </p:sp>
    </p:spTree>
    <p:extLst>
      <p:ext uri="{BB962C8B-B14F-4D97-AF65-F5344CB8AC3E}">
        <p14:creationId xmlns:p14="http://schemas.microsoft.com/office/powerpoint/2010/main" val="388398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trait approach</a:t>
            </a:r>
            <a:endParaRPr lang="en-GB" dirty="0"/>
          </a:p>
        </p:txBody>
      </p:sp>
      <p:sp>
        <p:nvSpPr>
          <p:cNvPr id="3" name="Content Placeholder 2"/>
          <p:cNvSpPr>
            <a:spLocks noGrp="1"/>
          </p:cNvSpPr>
          <p:nvPr>
            <p:ph idx="1"/>
          </p:nvPr>
        </p:nvSpPr>
        <p:spPr/>
        <p:txBody>
          <a:bodyPr/>
          <a:lstStyle/>
          <a:p>
            <a:r>
              <a:rPr lang="en-GB" dirty="0" smtClean="0"/>
              <a:t>Ideal type</a:t>
            </a:r>
          </a:p>
          <a:p>
            <a:pPr lvl="1"/>
            <a:r>
              <a:rPr lang="en-GB" dirty="0" smtClean="0"/>
              <a:t>High need for achievement – McClelland</a:t>
            </a:r>
          </a:p>
          <a:p>
            <a:pPr lvl="1"/>
            <a:r>
              <a:rPr lang="en-GB" dirty="0" smtClean="0"/>
              <a:t>Self confident and high internal locus of control – </a:t>
            </a:r>
            <a:r>
              <a:rPr lang="en-GB" dirty="0" err="1" smtClean="0"/>
              <a:t>Brockhaus</a:t>
            </a:r>
            <a:endParaRPr lang="en-GB" dirty="0" smtClean="0"/>
          </a:p>
          <a:p>
            <a:pPr lvl="1"/>
            <a:r>
              <a:rPr lang="en-GB" dirty="0" smtClean="0"/>
              <a:t>Need for independence – Walker</a:t>
            </a:r>
          </a:p>
          <a:p>
            <a:pPr lvl="1"/>
            <a:r>
              <a:rPr lang="en-GB" dirty="0" smtClean="0"/>
              <a:t>Ambiguity tolerance – </a:t>
            </a:r>
            <a:r>
              <a:rPr lang="en-GB" dirty="0" err="1" smtClean="0"/>
              <a:t>Schere</a:t>
            </a:r>
            <a:endParaRPr lang="en-GB" dirty="0" smtClean="0"/>
          </a:p>
          <a:p>
            <a:pPr lvl="1"/>
            <a:r>
              <a:rPr lang="en-GB" dirty="0" smtClean="0"/>
              <a:t>Entrepreneurs as deviants – </a:t>
            </a:r>
            <a:r>
              <a:rPr lang="en-GB" dirty="0" err="1" smtClean="0"/>
              <a:t>Kets</a:t>
            </a:r>
            <a:r>
              <a:rPr lang="en-GB" dirty="0" smtClean="0"/>
              <a:t> de </a:t>
            </a:r>
            <a:r>
              <a:rPr lang="en-GB" dirty="0" err="1" smtClean="0"/>
              <a:t>Vries</a:t>
            </a:r>
            <a:endParaRPr lang="en-GB" dirty="0"/>
          </a:p>
        </p:txBody>
      </p:sp>
    </p:spTree>
    <p:extLst>
      <p:ext uri="{BB962C8B-B14F-4D97-AF65-F5344CB8AC3E}">
        <p14:creationId xmlns:p14="http://schemas.microsoft.com/office/powerpoint/2010/main" val="4058487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trait approach</a:t>
            </a:r>
            <a:endParaRPr lang="en-GB" dirty="0"/>
          </a:p>
        </p:txBody>
      </p:sp>
      <p:sp>
        <p:nvSpPr>
          <p:cNvPr id="3" name="Content Placeholder 2"/>
          <p:cNvSpPr>
            <a:spLocks noGrp="1"/>
          </p:cNvSpPr>
          <p:nvPr>
            <p:ph idx="1"/>
          </p:nvPr>
        </p:nvSpPr>
        <p:spPr/>
        <p:txBody>
          <a:bodyPr/>
          <a:lstStyle/>
          <a:p>
            <a:pPr lvl="1"/>
            <a:r>
              <a:rPr lang="en-GB" dirty="0" smtClean="0"/>
              <a:t>Identifies personality characteristic or traits</a:t>
            </a:r>
          </a:p>
          <a:p>
            <a:pPr lvl="1"/>
            <a:r>
              <a:rPr lang="en-GB" dirty="0" smtClean="0"/>
              <a:t>Entrepreneurs have innate abilities not possessed by others</a:t>
            </a:r>
          </a:p>
          <a:p>
            <a:pPr lvl="1"/>
            <a:r>
              <a:rPr lang="en-GB" dirty="0" smtClean="0"/>
              <a:t>Suggests that the supply of potential entrepreneurs is limited, thus there is little to be gained from direct intervention to encourage entrepreneurship.</a:t>
            </a:r>
          </a:p>
          <a:p>
            <a:pPr lvl="2"/>
            <a:r>
              <a:rPr lang="en-GB" dirty="0" smtClean="0"/>
              <a:t>Entrepreneurship education?</a:t>
            </a:r>
          </a:p>
          <a:p>
            <a:pPr lvl="2"/>
            <a:r>
              <a:rPr lang="en-GB" dirty="0" smtClean="0"/>
              <a:t>Tax breaks and other financial incentives?</a:t>
            </a:r>
            <a:endParaRPr lang="en-GB" dirty="0"/>
          </a:p>
        </p:txBody>
      </p:sp>
    </p:spTree>
    <p:extLst>
      <p:ext uri="{BB962C8B-B14F-4D97-AF65-F5344CB8AC3E}">
        <p14:creationId xmlns:p14="http://schemas.microsoft.com/office/powerpoint/2010/main" val="2962905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McClelland (1961) – key competencies</a:t>
            </a:r>
          </a:p>
          <a:p>
            <a:pPr lvl="1"/>
            <a:r>
              <a:rPr lang="en-GB" dirty="0" smtClean="0"/>
              <a:t>Proactivity: initiative and assertiveness</a:t>
            </a:r>
          </a:p>
          <a:p>
            <a:pPr lvl="1"/>
            <a:r>
              <a:rPr lang="en-GB" dirty="0" smtClean="0"/>
              <a:t>Achievement orientation: ability to see and act on opportunities</a:t>
            </a:r>
          </a:p>
          <a:p>
            <a:pPr lvl="1"/>
            <a:r>
              <a:rPr lang="en-GB" dirty="0" smtClean="0"/>
              <a:t>Commitment to others</a:t>
            </a:r>
            <a:endParaRPr lang="en-GB" dirty="0"/>
          </a:p>
        </p:txBody>
      </p:sp>
    </p:spTree>
    <p:extLst>
      <p:ext uri="{BB962C8B-B14F-4D97-AF65-F5344CB8AC3E}">
        <p14:creationId xmlns:p14="http://schemas.microsoft.com/office/powerpoint/2010/main" val="4249166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normAutofit/>
          </a:bodyPr>
          <a:lstStyle/>
          <a:p>
            <a:r>
              <a:rPr lang="en-GB" dirty="0" smtClean="0"/>
              <a:t>key characteristics</a:t>
            </a:r>
          </a:p>
          <a:p>
            <a:pPr lvl="1"/>
            <a:r>
              <a:rPr lang="en-GB" dirty="0" smtClean="0"/>
              <a:t>Need for achievement</a:t>
            </a:r>
          </a:p>
          <a:p>
            <a:pPr lvl="1"/>
            <a:r>
              <a:rPr lang="en-GB" dirty="0" smtClean="0"/>
              <a:t>Calculated risk taker</a:t>
            </a:r>
          </a:p>
          <a:p>
            <a:pPr lvl="1"/>
            <a:r>
              <a:rPr lang="en-GB" dirty="0" smtClean="0"/>
              <a:t>High internal </a:t>
            </a:r>
            <a:r>
              <a:rPr lang="en-GB" b="1" dirty="0" smtClean="0"/>
              <a:t>locus of control (</a:t>
            </a:r>
            <a:r>
              <a:rPr lang="en-GB" dirty="0" smtClean="0"/>
              <a:t>that </a:t>
            </a:r>
            <a:r>
              <a:rPr lang="en-GB" dirty="0"/>
              <a:t>people with a strong internal locus of control believe their actions can influence the external world and research suggests most entrepreneurs possess </a:t>
            </a:r>
            <a:r>
              <a:rPr lang="en-GB" dirty="0" smtClean="0"/>
              <a:t>trait).</a:t>
            </a:r>
            <a:endParaRPr lang="en-GB" b="1" dirty="0" smtClean="0"/>
          </a:p>
          <a:p>
            <a:pPr lvl="1"/>
            <a:r>
              <a:rPr lang="en-GB" dirty="0" smtClean="0"/>
              <a:t>Innovative</a:t>
            </a:r>
          </a:p>
          <a:p>
            <a:pPr lvl="1"/>
            <a:r>
              <a:rPr lang="en-GB" dirty="0" smtClean="0"/>
              <a:t>Ambiguity tolerance</a:t>
            </a:r>
          </a:p>
          <a:p>
            <a:pPr lvl="1"/>
            <a:r>
              <a:rPr lang="en-GB" dirty="0" smtClean="0"/>
              <a:t>Vision</a:t>
            </a:r>
            <a:endParaRPr lang="en-GB" dirty="0"/>
          </a:p>
        </p:txBody>
      </p:sp>
    </p:spTree>
    <p:extLst>
      <p:ext uri="{BB962C8B-B14F-4D97-AF65-F5344CB8AC3E}">
        <p14:creationId xmlns:p14="http://schemas.microsoft.com/office/powerpoint/2010/main" val="2364470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Meredith (1982)</a:t>
            </a:r>
          </a:p>
          <a:p>
            <a:pPr lvl="1"/>
            <a:r>
              <a:rPr lang="en-GB" dirty="0" smtClean="0"/>
              <a:t>Self-confidence</a:t>
            </a:r>
          </a:p>
          <a:p>
            <a:pPr lvl="1"/>
            <a:r>
              <a:rPr lang="en-GB" dirty="0" smtClean="0"/>
              <a:t>Risk-taking activity</a:t>
            </a:r>
          </a:p>
          <a:p>
            <a:pPr lvl="1"/>
            <a:r>
              <a:rPr lang="en-GB" dirty="0" smtClean="0"/>
              <a:t>Flexibility</a:t>
            </a:r>
          </a:p>
          <a:p>
            <a:pPr lvl="1"/>
            <a:r>
              <a:rPr lang="en-GB" dirty="0" smtClean="0"/>
              <a:t>Need for achievement</a:t>
            </a:r>
          </a:p>
          <a:p>
            <a:pPr lvl="1"/>
            <a:r>
              <a:rPr lang="en-GB" dirty="0" smtClean="0"/>
              <a:t>Strong desire to be independent</a:t>
            </a:r>
            <a:endParaRPr lang="en-GB" dirty="0"/>
          </a:p>
        </p:txBody>
      </p:sp>
    </p:spTree>
    <p:extLst>
      <p:ext uri="{BB962C8B-B14F-4D97-AF65-F5344CB8AC3E}">
        <p14:creationId xmlns:p14="http://schemas.microsoft.com/office/powerpoint/2010/main" val="2534353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err="1" smtClean="0"/>
              <a:t>Deakins</a:t>
            </a:r>
            <a:r>
              <a:rPr lang="en-GB" dirty="0" smtClean="0"/>
              <a:t> (1996) </a:t>
            </a:r>
          </a:p>
          <a:p>
            <a:r>
              <a:rPr lang="en-GB" dirty="0" smtClean="0"/>
              <a:t>Summarises the following traits as important</a:t>
            </a:r>
          </a:p>
          <a:p>
            <a:pPr lvl="1"/>
            <a:r>
              <a:rPr lang="en-GB" dirty="0" smtClean="0"/>
              <a:t>Need for achievement</a:t>
            </a:r>
          </a:p>
          <a:p>
            <a:pPr lvl="1"/>
            <a:r>
              <a:rPr lang="en-GB" dirty="0" smtClean="0"/>
              <a:t>Internal locus of control</a:t>
            </a:r>
          </a:p>
          <a:p>
            <a:pPr lvl="1"/>
            <a:r>
              <a:rPr lang="en-GB" dirty="0" smtClean="0"/>
              <a:t>High propensity for risk taking</a:t>
            </a:r>
          </a:p>
          <a:p>
            <a:pPr lvl="1"/>
            <a:r>
              <a:rPr lang="en-GB" dirty="0" smtClean="0"/>
              <a:t>Need for independence</a:t>
            </a:r>
          </a:p>
          <a:p>
            <a:pPr lvl="1"/>
            <a:r>
              <a:rPr lang="en-GB" dirty="0" smtClean="0"/>
              <a:t>Deviants</a:t>
            </a:r>
          </a:p>
          <a:p>
            <a:pPr lvl="1"/>
            <a:r>
              <a:rPr lang="en-GB" dirty="0" smtClean="0"/>
              <a:t>Innovative behaviour</a:t>
            </a:r>
            <a:endParaRPr lang="en-GB" dirty="0"/>
          </a:p>
        </p:txBody>
      </p:sp>
    </p:spTree>
    <p:extLst>
      <p:ext uri="{BB962C8B-B14F-4D97-AF65-F5344CB8AC3E}">
        <p14:creationId xmlns:p14="http://schemas.microsoft.com/office/powerpoint/2010/main" val="1782213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Timmons(1985) </a:t>
            </a:r>
          </a:p>
          <a:p>
            <a:r>
              <a:rPr lang="en-GB" dirty="0" smtClean="0"/>
              <a:t>Some characteristics can be acquired, but some are innate</a:t>
            </a:r>
          </a:p>
          <a:p>
            <a:pPr lvl="1"/>
            <a:r>
              <a:rPr lang="en-GB" dirty="0" smtClean="0"/>
              <a:t>Acquired – </a:t>
            </a:r>
          </a:p>
          <a:p>
            <a:pPr lvl="2"/>
            <a:r>
              <a:rPr lang="en-GB" dirty="0" smtClean="0"/>
              <a:t>Need for achievement</a:t>
            </a:r>
          </a:p>
          <a:p>
            <a:pPr lvl="2"/>
            <a:r>
              <a:rPr lang="en-GB" dirty="0" smtClean="0"/>
              <a:t>Locus of control</a:t>
            </a:r>
          </a:p>
          <a:p>
            <a:pPr lvl="2"/>
            <a:r>
              <a:rPr lang="en-GB" dirty="0" smtClean="0"/>
              <a:t>Leadership abilities</a:t>
            </a:r>
          </a:p>
          <a:p>
            <a:pPr lvl="1"/>
            <a:r>
              <a:rPr lang="en-GB" dirty="0" smtClean="0"/>
              <a:t>Money not a prime motivator</a:t>
            </a:r>
          </a:p>
          <a:p>
            <a:pPr lvl="1"/>
            <a:r>
              <a:rPr lang="en-GB" dirty="0" smtClean="0"/>
              <a:t>Importance of dealing with failure          </a:t>
            </a:r>
            <a:endParaRPr lang="en-GB" dirty="0"/>
          </a:p>
        </p:txBody>
      </p:sp>
    </p:spTree>
    <p:extLst>
      <p:ext uri="{BB962C8B-B14F-4D97-AF65-F5344CB8AC3E}">
        <p14:creationId xmlns:p14="http://schemas.microsoft.com/office/powerpoint/2010/main" val="79110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Innate:</a:t>
            </a:r>
          </a:p>
          <a:p>
            <a:pPr lvl="1"/>
            <a:r>
              <a:rPr lang="en-GB" dirty="0" smtClean="0"/>
              <a:t>High energy and emotional stability</a:t>
            </a:r>
          </a:p>
          <a:p>
            <a:pPr lvl="1"/>
            <a:r>
              <a:rPr lang="en-GB" dirty="0" smtClean="0"/>
              <a:t>Creative and innovative ability</a:t>
            </a:r>
          </a:p>
          <a:p>
            <a:pPr lvl="1"/>
            <a:r>
              <a:rPr lang="en-GB" dirty="0" smtClean="0"/>
              <a:t>Conceptual ability</a:t>
            </a:r>
          </a:p>
          <a:p>
            <a:pPr lvl="1"/>
            <a:r>
              <a:rPr lang="en-GB" dirty="0" smtClean="0"/>
              <a:t>Vision combined with a capacity to inspire</a:t>
            </a:r>
            <a:endParaRPr lang="en-GB" dirty="0"/>
          </a:p>
        </p:txBody>
      </p:sp>
    </p:spTree>
    <p:extLst>
      <p:ext uri="{BB962C8B-B14F-4D97-AF65-F5344CB8AC3E}">
        <p14:creationId xmlns:p14="http://schemas.microsoft.com/office/powerpoint/2010/main" val="4056962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Innate:</a:t>
            </a:r>
          </a:p>
          <a:p>
            <a:pPr lvl="1"/>
            <a:r>
              <a:rPr lang="en-GB" dirty="0" smtClean="0"/>
              <a:t>High energy and emotional stability</a:t>
            </a:r>
          </a:p>
          <a:p>
            <a:pPr lvl="1"/>
            <a:r>
              <a:rPr lang="en-GB" dirty="0" smtClean="0"/>
              <a:t>Creative and innovative ability</a:t>
            </a:r>
          </a:p>
          <a:p>
            <a:pPr lvl="1"/>
            <a:r>
              <a:rPr lang="en-GB" dirty="0" smtClean="0"/>
              <a:t>Conceptual ability</a:t>
            </a:r>
          </a:p>
          <a:p>
            <a:pPr lvl="1"/>
            <a:r>
              <a:rPr lang="en-GB" dirty="0" smtClean="0"/>
              <a:t>Vision combined with a capacity to inspire</a:t>
            </a:r>
            <a:endParaRPr lang="en-GB" dirty="0"/>
          </a:p>
        </p:txBody>
      </p:sp>
    </p:spTree>
    <p:extLst>
      <p:ext uri="{BB962C8B-B14F-4D97-AF65-F5344CB8AC3E}">
        <p14:creationId xmlns:p14="http://schemas.microsoft.com/office/powerpoint/2010/main" val="329731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Sociological/Anthropological</a:t>
            </a:r>
            <a:endParaRPr lang="en-US" dirty="0"/>
          </a:p>
        </p:txBody>
      </p:sp>
      <p:sp>
        <p:nvSpPr>
          <p:cNvPr id="3" name="Content Placeholder 2"/>
          <p:cNvSpPr>
            <a:spLocks noGrp="1"/>
          </p:cNvSpPr>
          <p:nvPr>
            <p:ph idx="1"/>
          </p:nvPr>
        </p:nvSpPr>
        <p:spPr/>
        <p:txBody>
          <a:bodyPr>
            <a:normAutofit/>
          </a:bodyPr>
          <a:lstStyle/>
          <a:p>
            <a:r>
              <a:rPr lang="en-US" dirty="0"/>
              <a:t>The sociological theory centers its explanation for entrepreneurship on the various social contexts that enable the opportunities entrepreneurs </a:t>
            </a:r>
            <a:r>
              <a:rPr lang="en-US" dirty="0" smtClean="0"/>
              <a:t>leverage. </a:t>
            </a:r>
          </a:p>
          <a:p>
            <a:r>
              <a:rPr lang="en-US" dirty="0" smtClean="0"/>
              <a:t>The </a:t>
            </a:r>
            <a:r>
              <a:rPr lang="en-US" dirty="0"/>
              <a:t>anthropological model approaches the question of entrepreneurship by placing it within the context of culture and examining how cultural forces, such as social attitudes, shape both the perception of entrepreneurship and the behaviors of entrepreneurs.</a:t>
            </a:r>
          </a:p>
        </p:txBody>
      </p:sp>
    </p:spTree>
    <p:extLst>
      <p:ext uri="{BB962C8B-B14F-4D97-AF65-F5344CB8AC3E}">
        <p14:creationId xmlns:p14="http://schemas.microsoft.com/office/powerpoint/2010/main" val="1129827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lstStyle/>
          <a:p>
            <a:r>
              <a:rPr lang="en-GB" dirty="0" smtClean="0"/>
              <a:t>Family background, position - Mancuso</a:t>
            </a:r>
          </a:p>
          <a:p>
            <a:r>
              <a:rPr lang="en-GB" dirty="0" smtClean="0"/>
              <a:t>Educational background- Curran</a:t>
            </a:r>
          </a:p>
          <a:p>
            <a:r>
              <a:rPr lang="en-GB" dirty="0" smtClean="0"/>
              <a:t>Gender, women’s enterprise – Rosa, Shaw</a:t>
            </a:r>
          </a:p>
          <a:p>
            <a:r>
              <a:rPr lang="en-GB" dirty="0" smtClean="0"/>
              <a:t>Ethnic minority enterprise – Jones and </a:t>
            </a:r>
            <a:r>
              <a:rPr lang="en-GB" dirty="0" err="1" smtClean="0"/>
              <a:t>McEvoy</a:t>
            </a:r>
            <a:r>
              <a:rPr lang="en-GB" dirty="0" smtClean="0"/>
              <a:t>, Ram and </a:t>
            </a:r>
            <a:r>
              <a:rPr lang="en-GB" dirty="0" err="1" smtClean="0"/>
              <a:t>Deakins</a:t>
            </a:r>
            <a:endParaRPr lang="en-GB" dirty="0"/>
          </a:p>
        </p:txBody>
      </p:sp>
    </p:spTree>
    <p:extLst>
      <p:ext uri="{BB962C8B-B14F-4D97-AF65-F5344CB8AC3E}">
        <p14:creationId xmlns:p14="http://schemas.microsoft.com/office/powerpoint/2010/main" val="4232272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lstStyle/>
          <a:p>
            <a:r>
              <a:rPr lang="en-GB" dirty="0" smtClean="0"/>
              <a:t>Family background, position - Mancuso</a:t>
            </a:r>
          </a:p>
          <a:p>
            <a:r>
              <a:rPr lang="en-GB" dirty="0" smtClean="0"/>
              <a:t>Educational background- Curran</a:t>
            </a:r>
          </a:p>
          <a:p>
            <a:r>
              <a:rPr lang="en-GB" dirty="0" smtClean="0"/>
              <a:t>Gender, women’s enterprise – Rosa, Shaw</a:t>
            </a:r>
          </a:p>
          <a:p>
            <a:r>
              <a:rPr lang="en-GB" dirty="0" smtClean="0"/>
              <a:t>Ethnic minority enterprise – Jones and </a:t>
            </a:r>
            <a:r>
              <a:rPr lang="en-GB" dirty="0" err="1" smtClean="0"/>
              <a:t>McEvoy</a:t>
            </a:r>
            <a:r>
              <a:rPr lang="en-GB" dirty="0" smtClean="0"/>
              <a:t>, Ram and </a:t>
            </a:r>
            <a:r>
              <a:rPr lang="en-GB" dirty="0" err="1" smtClean="0"/>
              <a:t>Deakins</a:t>
            </a:r>
            <a:endParaRPr lang="en-GB" dirty="0"/>
          </a:p>
        </p:txBody>
      </p:sp>
    </p:spTree>
    <p:extLst>
      <p:ext uri="{BB962C8B-B14F-4D97-AF65-F5344CB8AC3E}">
        <p14:creationId xmlns:p14="http://schemas.microsoft.com/office/powerpoint/2010/main" val="3379531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normAutofit/>
          </a:bodyPr>
          <a:lstStyle/>
          <a:p>
            <a:r>
              <a:rPr lang="en-GB" dirty="0" smtClean="0"/>
              <a:t>Those who perceive a mismatch between their personal attributes and the role they hold in employment, will be sufficiently motivated to change or reconstruct their employment circumstances.</a:t>
            </a:r>
          </a:p>
          <a:p>
            <a:r>
              <a:rPr lang="en-GB" dirty="0" smtClean="0"/>
              <a:t>Self-employment may be the way to create a better match, e.g. people who do not fit into a large organisation.</a:t>
            </a:r>
            <a:endParaRPr lang="en-GB" dirty="0"/>
          </a:p>
        </p:txBody>
      </p:sp>
    </p:spTree>
    <p:extLst>
      <p:ext uri="{BB962C8B-B14F-4D97-AF65-F5344CB8AC3E}">
        <p14:creationId xmlns:p14="http://schemas.microsoft.com/office/powerpoint/2010/main" val="1855354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normAutofit/>
          </a:bodyPr>
          <a:lstStyle/>
          <a:p>
            <a:r>
              <a:rPr lang="en-GB" dirty="0" smtClean="0"/>
              <a:t>Examples</a:t>
            </a:r>
          </a:p>
          <a:p>
            <a:r>
              <a:rPr lang="en-GB" dirty="0" smtClean="0"/>
              <a:t>Political and religious refugees</a:t>
            </a:r>
          </a:p>
          <a:p>
            <a:r>
              <a:rPr lang="en-GB" dirty="0" smtClean="0"/>
              <a:t>Immigrant ethnic minorities</a:t>
            </a:r>
          </a:p>
          <a:p>
            <a:r>
              <a:rPr lang="en-GB" dirty="0" smtClean="0"/>
              <a:t>Workers made redundant</a:t>
            </a:r>
          </a:p>
          <a:p>
            <a:r>
              <a:rPr lang="en-GB" dirty="0" smtClean="0"/>
              <a:t>Domestic displacements: women who leave employment to raise a family</a:t>
            </a:r>
          </a:p>
        </p:txBody>
      </p:sp>
    </p:spTree>
    <p:extLst>
      <p:ext uri="{BB962C8B-B14F-4D97-AF65-F5344CB8AC3E}">
        <p14:creationId xmlns:p14="http://schemas.microsoft.com/office/powerpoint/2010/main" val="3970318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Wickham (1998)</a:t>
            </a:r>
            <a:endParaRPr lang="en-GB" dirty="0"/>
          </a:p>
        </p:txBody>
      </p:sp>
      <p:sp>
        <p:nvSpPr>
          <p:cNvPr id="3" name="Content Placeholder 2"/>
          <p:cNvSpPr>
            <a:spLocks noGrp="1"/>
          </p:cNvSpPr>
          <p:nvPr>
            <p:ph idx="1"/>
          </p:nvPr>
        </p:nvSpPr>
        <p:spPr/>
        <p:txBody>
          <a:bodyPr>
            <a:normAutofit lnSpcReduction="10000"/>
          </a:bodyPr>
          <a:lstStyle/>
          <a:p>
            <a:r>
              <a:rPr lang="en-GB" dirty="0" smtClean="0"/>
              <a:t>Social development model</a:t>
            </a:r>
          </a:p>
          <a:p>
            <a:endParaRPr lang="en-GB" dirty="0"/>
          </a:p>
          <a:p>
            <a:pPr lvl="1"/>
            <a:r>
              <a:rPr lang="en-GB" dirty="0" smtClean="0"/>
              <a:t>Innate:		Intelligence, creativity, personality     motivation, personal ambition</a:t>
            </a:r>
          </a:p>
          <a:p>
            <a:pPr lvl="1"/>
            <a:r>
              <a:rPr lang="en-GB" dirty="0" smtClean="0"/>
              <a:t>Acquired:		Learning, training, experiences, mentoring, role models</a:t>
            </a:r>
          </a:p>
          <a:p>
            <a:pPr lvl="1"/>
            <a:r>
              <a:rPr lang="en-GB" dirty="0" smtClean="0"/>
              <a:t>Social:	family, socio-economic, society, culture, economic conditions</a:t>
            </a:r>
          </a:p>
          <a:p>
            <a:pPr lvl="1"/>
            <a:endParaRPr lang="en-GB" dirty="0"/>
          </a:p>
          <a:p>
            <a:pPr lvl="1"/>
            <a:r>
              <a:rPr lang="en-GB" dirty="0" smtClean="0"/>
              <a:t>He noted that entrepreneurship is a social phenomenon – about interactions between people.</a:t>
            </a:r>
          </a:p>
          <a:p>
            <a:pPr lvl="2"/>
            <a:endParaRPr lang="en-GB" dirty="0" smtClean="0"/>
          </a:p>
        </p:txBody>
      </p:sp>
    </p:spTree>
    <p:extLst>
      <p:ext uri="{BB962C8B-B14F-4D97-AF65-F5344CB8AC3E}">
        <p14:creationId xmlns:p14="http://schemas.microsoft.com/office/powerpoint/2010/main" val="34471149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Wickham (2006) argues that entrepreneurship is essentially a style of management in which a manager is willing to venture: to create change and to pursue opportunity rather than just to maintain the status quo and conserve resources” </a:t>
            </a:r>
            <a:endParaRPr lang="en-US" dirty="0" smtClean="0"/>
          </a:p>
          <a:p>
            <a:r>
              <a:rPr lang="en-US" dirty="0" smtClean="0"/>
              <a:t>According </a:t>
            </a:r>
            <a:r>
              <a:rPr lang="en-US" dirty="0"/>
              <a:t>to Wickham (2006) “the good entrepreneur is constantly searching for new opportunities. In effect, this means that they are never really satisfied with the way things are at any moment in time”. </a:t>
            </a:r>
          </a:p>
        </p:txBody>
      </p:sp>
    </p:spTree>
    <p:extLst>
      <p:ext uri="{BB962C8B-B14F-4D97-AF65-F5344CB8AC3E}">
        <p14:creationId xmlns:p14="http://schemas.microsoft.com/office/powerpoint/2010/main" val="2146176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wider perspective</a:t>
            </a:r>
            <a:endParaRPr lang="en-GB" dirty="0"/>
          </a:p>
        </p:txBody>
      </p:sp>
      <p:sp>
        <p:nvSpPr>
          <p:cNvPr id="3" name="Content Placeholder 2"/>
          <p:cNvSpPr>
            <a:spLocks noGrp="1"/>
          </p:cNvSpPr>
          <p:nvPr>
            <p:ph idx="1"/>
          </p:nvPr>
        </p:nvSpPr>
        <p:spPr/>
        <p:txBody>
          <a:bodyPr/>
          <a:lstStyle/>
          <a:p>
            <a:r>
              <a:rPr lang="en-GB" dirty="0" smtClean="0"/>
              <a:t>Innate personality traits</a:t>
            </a:r>
          </a:p>
          <a:p>
            <a:r>
              <a:rPr lang="en-GB" dirty="0" smtClean="0"/>
              <a:t>Acquired characteristics</a:t>
            </a:r>
          </a:p>
          <a:p>
            <a:r>
              <a:rPr lang="en-GB" dirty="0" smtClean="0"/>
              <a:t>Environmental and cultural influences</a:t>
            </a:r>
          </a:p>
          <a:p>
            <a:r>
              <a:rPr lang="en-GB" dirty="0" smtClean="0"/>
              <a:t>Influence of education and training</a:t>
            </a:r>
          </a:p>
          <a:p>
            <a:endParaRPr lang="en-GB" dirty="0"/>
          </a:p>
        </p:txBody>
      </p:sp>
    </p:spTree>
    <p:extLst>
      <p:ext uri="{BB962C8B-B14F-4D97-AF65-F5344CB8AC3E}">
        <p14:creationId xmlns:p14="http://schemas.microsoft.com/office/powerpoint/2010/main" val="1628564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Intrapreneurship</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0321702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Can large companies </a:t>
            </a:r>
            <a:r>
              <a:rPr lang="en-US" dirty="0" smtClean="0"/>
              <a:t>be Entrepreneurial?</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995072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http://www.forbes.com/sites/danschawbel/2013/09/09/why-companies-want-you-to-become-an-intrapreneur</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6561404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Entrepreneurial Orientation</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136025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2900" y="0"/>
            <a:ext cx="8458200" cy="10945906"/>
          </a:xfrm>
        </p:spPr>
      </p:pic>
    </p:spTree>
    <p:extLst>
      <p:ext uri="{BB962C8B-B14F-4D97-AF65-F5344CB8AC3E}">
        <p14:creationId xmlns:p14="http://schemas.microsoft.com/office/powerpoint/2010/main" val="4380805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6084916" cy="6858000"/>
          </a:xfrm>
          <a:prstGeom prst="rect">
            <a:avLst/>
          </a:prstGeom>
        </p:spPr>
      </p:pic>
    </p:spTree>
    <p:extLst>
      <p:ext uri="{BB962C8B-B14F-4D97-AF65-F5344CB8AC3E}">
        <p14:creationId xmlns:p14="http://schemas.microsoft.com/office/powerpoint/2010/main" val="14928956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6054</TotalTime>
  <Words>1141</Words>
  <Application>Microsoft Macintosh PowerPoint</Application>
  <PresentationFormat>On-screen Show (4:3)</PresentationFormat>
  <Paragraphs>155</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Bradley Hand ITC TT-Bold</vt:lpstr>
      <vt:lpstr>Calibri</vt:lpstr>
      <vt:lpstr>Cambria</vt:lpstr>
      <vt:lpstr>Rage Italic</vt:lpstr>
      <vt:lpstr>Sketchbook</vt:lpstr>
      <vt:lpstr>Key Theories </vt:lpstr>
      <vt:lpstr>PowerPoint Presentation</vt:lpstr>
      <vt:lpstr>PowerPoint Presentation</vt:lpstr>
      <vt:lpstr>Three Approaches to Entrepreneurship</vt:lpstr>
      <vt:lpstr>Economic Theories</vt:lpstr>
      <vt:lpstr>Economic theories</vt:lpstr>
      <vt:lpstr>Economic theories</vt:lpstr>
      <vt:lpstr>Implications of Kirzner</vt:lpstr>
      <vt:lpstr>Economic theories</vt:lpstr>
      <vt:lpstr>Implications of Schumpeter</vt:lpstr>
      <vt:lpstr>Economic theories</vt:lpstr>
      <vt:lpstr>Economic theories</vt:lpstr>
      <vt:lpstr>Any problems with Economic Approach?</vt:lpstr>
      <vt:lpstr>Psychological theories</vt:lpstr>
      <vt:lpstr>Psychological trait approach</vt:lpstr>
      <vt:lpstr>Psychological trait approach</vt:lpstr>
      <vt:lpstr>Entrepreneurial personality (traits)</vt:lpstr>
      <vt:lpstr>Entrepreneurial personality (traits)</vt:lpstr>
      <vt:lpstr>Entrepreneurial personality (traits)</vt:lpstr>
      <vt:lpstr>Entrepreneurial personality (traits)</vt:lpstr>
      <vt:lpstr>Entrepreneurial personality (traits)</vt:lpstr>
      <vt:lpstr>Entrepreneurial personality (traits)</vt:lpstr>
      <vt:lpstr>Entrepreneurial personality (traits)</vt:lpstr>
      <vt:lpstr>Sociological/Anthropological</vt:lpstr>
      <vt:lpstr>Social behaviour approach</vt:lpstr>
      <vt:lpstr>Social behaviour approach</vt:lpstr>
      <vt:lpstr>Social behaviour approach</vt:lpstr>
      <vt:lpstr>Social behaviour approach</vt:lpstr>
      <vt:lpstr>Wickham (1998)</vt:lpstr>
      <vt:lpstr>PowerPoint Presentation</vt:lpstr>
      <vt:lpstr>A wider perspective</vt:lpstr>
      <vt:lpstr>Intrapreneurship</vt:lpstr>
      <vt:lpstr>Can large companies be Entrepreneurial?</vt:lpstr>
      <vt:lpstr>PowerPoint Presentation</vt:lpstr>
      <vt:lpstr>Entrepreneurial Orientation</vt:lpstr>
      <vt:lpstr>PowerPoint Presentation</vt:lpstr>
      <vt:lpstr>PowerPoint Presentation</vt:lpstr>
    </vt:vector>
  </TitlesOfParts>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for small businesses in the 2012 business environment</dc:title>
  <dc:creator>bob</dc:creator>
  <cp:lastModifiedBy>Christopher Thomas</cp:lastModifiedBy>
  <cp:revision>105</cp:revision>
  <dcterms:created xsi:type="dcterms:W3CDTF">2012-09-08T14:24:25Z</dcterms:created>
  <dcterms:modified xsi:type="dcterms:W3CDTF">2016-12-11T18:32:10Z</dcterms:modified>
</cp:coreProperties>
</file>