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1F02D-184D-7DB4-C316-393FDB20EC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79306E7-A991-FC58-FCEE-0E094BA7B3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B0A0123-8A04-DC6A-E28C-1DBF50DEFB98}"/>
              </a:ext>
            </a:extLst>
          </p:cNvPr>
          <p:cNvSpPr>
            <a:spLocks noGrp="1"/>
          </p:cNvSpPr>
          <p:nvPr>
            <p:ph type="dt" sz="half" idx="10"/>
          </p:nvPr>
        </p:nvSpPr>
        <p:spPr/>
        <p:txBody>
          <a:bodyPr/>
          <a:lstStyle/>
          <a:p>
            <a:fld id="{37ED21E6-597B-4A74-9E37-E7DF2C5C1348}" type="datetimeFigureOut">
              <a:rPr lang="en-US" smtClean="0"/>
              <a:t>7/18/2026</a:t>
            </a:fld>
            <a:endParaRPr lang="en-US"/>
          </a:p>
        </p:txBody>
      </p:sp>
      <p:sp>
        <p:nvSpPr>
          <p:cNvPr id="5" name="Footer Placeholder 4">
            <a:extLst>
              <a:ext uri="{FF2B5EF4-FFF2-40B4-BE49-F238E27FC236}">
                <a16:creationId xmlns:a16="http://schemas.microsoft.com/office/drawing/2014/main" id="{35838DC5-CF93-50E6-91A8-B5A10F47A1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3E68BA-C3CA-FAA0-7E18-36DB0877BD67}"/>
              </a:ext>
            </a:extLst>
          </p:cNvPr>
          <p:cNvSpPr>
            <a:spLocks noGrp="1"/>
          </p:cNvSpPr>
          <p:nvPr>
            <p:ph type="sldNum" sz="quarter" idx="12"/>
          </p:nvPr>
        </p:nvSpPr>
        <p:spPr/>
        <p:txBody>
          <a:bodyPr/>
          <a:lstStyle/>
          <a:p>
            <a:fld id="{D9C96852-0829-422B-8D28-B54C64D4EEDF}" type="slidenum">
              <a:rPr lang="en-US" smtClean="0"/>
              <a:t>‹#›</a:t>
            </a:fld>
            <a:endParaRPr lang="en-US"/>
          </a:p>
        </p:txBody>
      </p:sp>
    </p:spTree>
    <p:extLst>
      <p:ext uri="{BB962C8B-B14F-4D97-AF65-F5344CB8AC3E}">
        <p14:creationId xmlns:p14="http://schemas.microsoft.com/office/powerpoint/2010/main" val="1752063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C8187-9040-02CC-C82B-9FA5F4609B1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70841B9-1A40-B87C-B6E8-D7B9009C4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B58803-D9AC-63C5-1682-B234D6662B59}"/>
              </a:ext>
            </a:extLst>
          </p:cNvPr>
          <p:cNvSpPr>
            <a:spLocks noGrp="1"/>
          </p:cNvSpPr>
          <p:nvPr>
            <p:ph type="dt" sz="half" idx="10"/>
          </p:nvPr>
        </p:nvSpPr>
        <p:spPr/>
        <p:txBody>
          <a:bodyPr/>
          <a:lstStyle/>
          <a:p>
            <a:fld id="{37ED21E6-597B-4A74-9E37-E7DF2C5C1348}" type="datetimeFigureOut">
              <a:rPr lang="en-US" smtClean="0"/>
              <a:t>7/18/2026</a:t>
            </a:fld>
            <a:endParaRPr lang="en-US"/>
          </a:p>
        </p:txBody>
      </p:sp>
      <p:sp>
        <p:nvSpPr>
          <p:cNvPr id="5" name="Footer Placeholder 4">
            <a:extLst>
              <a:ext uri="{FF2B5EF4-FFF2-40B4-BE49-F238E27FC236}">
                <a16:creationId xmlns:a16="http://schemas.microsoft.com/office/drawing/2014/main" id="{C6310936-438A-108D-42A6-5C33D1C482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AB87C2-D647-1D3A-5597-D59F52097B90}"/>
              </a:ext>
            </a:extLst>
          </p:cNvPr>
          <p:cNvSpPr>
            <a:spLocks noGrp="1"/>
          </p:cNvSpPr>
          <p:nvPr>
            <p:ph type="sldNum" sz="quarter" idx="12"/>
          </p:nvPr>
        </p:nvSpPr>
        <p:spPr/>
        <p:txBody>
          <a:bodyPr/>
          <a:lstStyle/>
          <a:p>
            <a:fld id="{D9C96852-0829-422B-8D28-B54C64D4EEDF}" type="slidenum">
              <a:rPr lang="en-US" smtClean="0"/>
              <a:t>‹#›</a:t>
            </a:fld>
            <a:endParaRPr lang="en-US"/>
          </a:p>
        </p:txBody>
      </p:sp>
    </p:spTree>
    <p:extLst>
      <p:ext uri="{BB962C8B-B14F-4D97-AF65-F5344CB8AC3E}">
        <p14:creationId xmlns:p14="http://schemas.microsoft.com/office/powerpoint/2010/main" val="507925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67099-9FBF-EF21-29C7-E3329ADFB6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12D7304-7BF9-7903-5D00-2B55A6BF27D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09C4ED-A980-5F05-112D-D9614673B3B2}"/>
              </a:ext>
            </a:extLst>
          </p:cNvPr>
          <p:cNvSpPr>
            <a:spLocks noGrp="1"/>
          </p:cNvSpPr>
          <p:nvPr>
            <p:ph type="dt" sz="half" idx="10"/>
          </p:nvPr>
        </p:nvSpPr>
        <p:spPr/>
        <p:txBody>
          <a:bodyPr/>
          <a:lstStyle/>
          <a:p>
            <a:fld id="{37ED21E6-597B-4A74-9E37-E7DF2C5C1348}" type="datetimeFigureOut">
              <a:rPr lang="en-US" smtClean="0"/>
              <a:t>7/18/2026</a:t>
            </a:fld>
            <a:endParaRPr lang="en-US"/>
          </a:p>
        </p:txBody>
      </p:sp>
      <p:sp>
        <p:nvSpPr>
          <p:cNvPr id="5" name="Footer Placeholder 4">
            <a:extLst>
              <a:ext uri="{FF2B5EF4-FFF2-40B4-BE49-F238E27FC236}">
                <a16:creationId xmlns:a16="http://schemas.microsoft.com/office/drawing/2014/main" id="{07A657A2-1B50-9572-F8D8-0D823C71BF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F0DD1E-F66F-6059-C161-71ADE8D43B02}"/>
              </a:ext>
            </a:extLst>
          </p:cNvPr>
          <p:cNvSpPr>
            <a:spLocks noGrp="1"/>
          </p:cNvSpPr>
          <p:nvPr>
            <p:ph type="sldNum" sz="quarter" idx="12"/>
          </p:nvPr>
        </p:nvSpPr>
        <p:spPr/>
        <p:txBody>
          <a:bodyPr/>
          <a:lstStyle/>
          <a:p>
            <a:fld id="{D9C96852-0829-422B-8D28-B54C64D4EEDF}" type="slidenum">
              <a:rPr lang="en-US" smtClean="0"/>
              <a:t>‹#›</a:t>
            </a:fld>
            <a:endParaRPr lang="en-US"/>
          </a:p>
        </p:txBody>
      </p:sp>
    </p:spTree>
    <p:extLst>
      <p:ext uri="{BB962C8B-B14F-4D97-AF65-F5344CB8AC3E}">
        <p14:creationId xmlns:p14="http://schemas.microsoft.com/office/powerpoint/2010/main" val="2863197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2380E-AB07-34A3-3888-895FECE6259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CA9FA33-773C-B4FF-2DD8-C317DD142F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0D31B61-0FD0-056C-BD26-1C5153CC071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5F1FBA3-2BBB-9E0D-90F2-107A3F4DFA12}"/>
              </a:ext>
            </a:extLst>
          </p:cNvPr>
          <p:cNvSpPr>
            <a:spLocks noGrp="1"/>
          </p:cNvSpPr>
          <p:nvPr>
            <p:ph type="dt" sz="half" idx="10"/>
          </p:nvPr>
        </p:nvSpPr>
        <p:spPr/>
        <p:txBody>
          <a:bodyPr/>
          <a:lstStyle/>
          <a:p>
            <a:fld id="{37ED21E6-597B-4A74-9E37-E7DF2C5C1348}" type="datetimeFigureOut">
              <a:rPr lang="en-US" smtClean="0"/>
              <a:t>7/18/2026</a:t>
            </a:fld>
            <a:endParaRPr lang="en-US"/>
          </a:p>
        </p:txBody>
      </p:sp>
      <p:sp>
        <p:nvSpPr>
          <p:cNvPr id="6" name="Footer Placeholder 5">
            <a:extLst>
              <a:ext uri="{FF2B5EF4-FFF2-40B4-BE49-F238E27FC236}">
                <a16:creationId xmlns:a16="http://schemas.microsoft.com/office/drawing/2014/main" id="{8110EEAA-139B-6E09-2056-6139C7772F9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5E82763-461D-063B-32B2-92D6B5EC7B38}"/>
              </a:ext>
            </a:extLst>
          </p:cNvPr>
          <p:cNvSpPr>
            <a:spLocks noGrp="1"/>
          </p:cNvSpPr>
          <p:nvPr>
            <p:ph type="sldNum" sz="quarter" idx="12"/>
          </p:nvPr>
        </p:nvSpPr>
        <p:spPr/>
        <p:txBody>
          <a:bodyPr/>
          <a:lstStyle/>
          <a:p>
            <a:fld id="{D9C96852-0829-422B-8D28-B54C64D4EEDF}" type="slidenum">
              <a:rPr lang="en-US" smtClean="0"/>
              <a:t>‹#›</a:t>
            </a:fld>
            <a:endParaRPr lang="en-US"/>
          </a:p>
        </p:txBody>
      </p:sp>
    </p:spTree>
    <p:extLst>
      <p:ext uri="{BB962C8B-B14F-4D97-AF65-F5344CB8AC3E}">
        <p14:creationId xmlns:p14="http://schemas.microsoft.com/office/powerpoint/2010/main" val="2815133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3171F-9651-3CFC-D6D1-EEA427D2809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C872DF6-6141-39C4-9918-019470654A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AF2E41-4639-51CC-6ED8-1714BBCCE33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03C3BDC-08A1-00A5-6D2C-FBBEB159D9E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79C6E3-141B-2506-74EE-C36138CFE1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647082D-A371-9D14-BBCB-6E4B1AD97DD9}"/>
              </a:ext>
            </a:extLst>
          </p:cNvPr>
          <p:cNvSpPr>
            <a:spLocks noGrp="1"/>
          </p:cNvSpPr>
          <p:nvPr>
            <p:ph type="dt" sz="half" idx="10"/>
          </p:nvPr>
        </p:nvSpPr>
        <p:spPr/>
        <p:txBody>
          <a:bodyPr/>
          <a:lstStyle/>
          <a:p>
            <a:fld id="{37ED21E6-597B-4A74-9E37-E7DF2C5C1348}" type="datetimeFigureOut">
              <a:rPr lang="en-US" smtClean="0"/>
              <a:t>7/18/2026</a:t>
            </a:fld>
            <a:endParaRPr lang="en-US"/>
          </a:p>
        </p:txBody>
      </p:sp>
      <p:sp>
        <p:nvSpPr>
          <p:cNvPr id="8" name="Footer Placeholder 7">
            <a:extLst>
              <a:ext uri="{FF2B5EF4-FFF2-40B4-BE49-F238E27FC236}">
                <a16:creationId xmlns:a16="http://schemas.microsoft.com/office/drawing/2014/main" id="{73CC2AB1-81A7-6B48-5593-331B93E2BB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F603371-C545-A71A-9C56-9A006134EAEA}"/>
              </a:ext>
            </a:extLst>
          </p:cNvPr>
          <p:cNvSpPr>
            <a:spLocks noGrp="1"/>
          </p:cNvSpPr>
          <p:nvPr>
            <p:ph type="sldNum" sz="quarter" idx="12"/>
          </p:nvPr>
        </p:nvSpPr>
        <p:spPr/>
        <p:txBody>
          <a:bodyPr/>
          <a:lstStyle/>
          <a:p>
            <a:fld id="{D9C96852-0829-422B-8D28-B54C64D4EEDF}" type="slidenum">
              <a:rPr lang="en-US" smtClean="0"/>
              <a:t>‹#›</a:t>
            </a:fld>
            <a:endParaRPr lang="en-US"/>
          </a:p>
        </p:txBody>
      </p:sp>
    </p:spTree>
    <p:extLst>
      <p:ext uri="{BB962C8B-B14F-4D97-AF65-F5344CB8AC3E}">
        <p14:creationId xmlns:p14="http://schemas.microsoft.com/office/powerpoint/2010/main" val="6737952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692D1-7D67-BAAE-02EE-EAD53FC4E75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556CB5-0C04-EE85-8A87-78B26F9EADE3}"/>
              </a:ext>
            </a:extLst>
          </p:cNvPr>
          <p:cNvSpPr>
            <a:spLocks noGrp="1"/>
          </p:cNvSpPr>
          <p:nvPr>
            <p:ph type="dt" sz="half" idx="10"/>
          </p:nvPr>
        </p:nvSpPr>
        <p:spPr/>
        <p:txBody>
          <a:bodyPr/>
          <a:lstStyle/>
          <a:p>
            <a:fld id="{37ED21E6-597B-4A74-9E37-E7DF2C5C1348}" type="datetimeFigureOut">
              <a:rPr lang="en-US" smtClean="0"/>
              <a:t>7/18/2026</a:t>
            </a:fld>
            <a:endParaRPr lang="en-US"/>
          </a:p>
        </p:txBody>
      </p:sp>
      <p:sp>
        <p:nvSpPr>
          <p:cNvPr id="4" name="Footer Placeholder 3">
            <a:extLst>
              <a:ext uri="{FF2B5EF4-FFF2-40B4-BE49-F238E27FC236}">
                <a16:creationId xmlns:a16="http://schemas.microsoft.com/office/drawing/2014/main" id="{07C61668-CF05-A880-4C09-EA536592B60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9047C5-BC62-9DA4-D727-CACC1A6AF4BA}"/>
              </a:ext>
            </a:extLst>
          </p:cNvPr>
          <p:cNvSpPr>
            <a:spLocks noGrp="1"/>
          </p:cNvSpPr>
          <p:nvPr>
            <p:ph type="sldNum" sz="quarter" idx="12"/>
          </p:nvPr>
        </p:nvSpPr>
        <p:spPr/>
        <p:txBody>
          <a:bodyPr/>
          <a:lstStyle/>
          <a:p>
            <a:fld id="{D9C96852-0829-422B-8D28-B54C64D4EEDF}" type="slidenum">
              <a:rPr lang="en-US" smtClean="0"/>
              <a:t>‹#›</a:t>
            </a:fld>
            <a:endParaRPr lang="en-US"/>
          </a:p>
        </p:txBody>
      </p:sp>
    </p:spTree>
    <p:extLst>
      <p:ext uri="{BB962C8B-B14F-4D97-AF65-F5344CB8AC3E}">
        <p14:creationId xmlns:p14="http://schemas.microsoft.com/office/powerpoint/2010/main" val="35006423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19199D-4755-5C42-2022-3AC81E84EFCD}"/>
              </a:ext>
            </a:extLst>
          </p:cNvPr>
          <p:cNvSpPr>
            <a:spLocks noGrp="1"/>
          </p:cNvSpPr>
          <p:nvPr>
            <p:ph type="dt" sz="half" idx="10"/>
          </p:nvPr>
        </p:nvSpPr>
        <p:spPr/>
        <p:txBody>
          <a:bodyPr/>
          <a:lstStyle/>
          <a:p>
            <a:fld id="{37ED21E6-597B-4A74-9E37-E7DF2C5C1348}" type="datetimeFigureOut">
              <a:rPr lang="en-US" smtClean="0"/>
              <a:t>7/18/2026</a:t>
            </a:fld>
            <a:endParaRPr lang="en-US"/>
          </a:p>
        </p:txBody>
      </p:sp>
      <p:sp>
        <p:nvSpPr>
          <p:cNvPr id="3" name="Footer Placeholder 2">
            <a:extLst>
              <a:ext uri="{FF2B5EF4-FFF2-40B4-BE49-F238E27FC236}">
                <a16:creationId xmlns:a16="http://schemas.microsoft.com/office/drawing/2014/main" id="{B2A575F5-17F3-E1FE-11C7-89150684967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32C37B5-1063-0403-24FE-ECED0DA10B3E}"/>
              </a:ext>
            </a:extLst>
          </p:cNvPr>
          <p:cNvSpPr>
            <a:spLocks noGrp="1"/>
          </p:cNvSpPr>
          <p:nvPr>
            <p:ph type="sldNum" sz="quarter" idx="12"/>
          </p:nvPr>
        </p:nvSpPr>
        <p:spPr/>
        <p:txBody>
          <a:bodyPr/>
          <a:lstStyle/>
          <a:p>
            <a:fld id="{D9C96852-0829-422B-8D28-B54C64D4EEDF}" type="slidenum">
              <a:rPr lang="en-US" smtClean="0"/>
              <a:t>‹#›</a:t>
            </a:fld>
            <a:endParaRPr lang="en-US"/>
          </a:p>
        </p:txBody>
      </p:sp>
    </p:spTree>
    <p:extLst>
      <p:ext uri="{BB962C8B-B14F-4D97-AF65-F5344CB8AC3E}">
        <p14:creationId xmlns:p14="http://schemas.microsoft.com/office/powerpoint/2010/main" val="15823892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D3596-934F-01AC-7616-0066159143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C3B0BBE-90AC-11F7-B0B8-6039CE8B34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CCEF247-0CB8-9CF0-8921-9D2879A933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635ECA-88D7-9CF5-7960-27484F5A9089}"/>
              </a:ext>
            </a:extLst>
          </p:cNvPr>
          <p:cNvSpPr>
            <a:spLocks noGrp="1"/>
          </p:cNvSpPr>
          <p:nvPr>
            <p:ph type="dt" sz="half" idx="10"/>
          </p:nvPr>
        </p:nvSpPr>
        <p:spPr/>
        <p:txBody>
          <a:bodyPr/>
          <a:lstStyle/>
          <a:p>
            <a:fld id="{37ED21E6-597B-4A74-9E37-E7DF2C5C1348}" type="datetimeFigureOut">
              <a:rPr lang="en-US" smtClean="0"/>
              <a:t>7/18/2026</a:t>
            </a:fld>
            <a:endParaRPr lang="en-US"/>
          </a:p>
        </p:txBody>
      </p:sp>
      <p:sp>
        <p:nvSpPr>
          <p:cNvPr id="6" name="Footer Placeholder 5">
            <a:extLst>
              <a:ext uri="{FF2B5EF4-FFF2-40B4-BE49-F238E27FC236}">
                <a16:creationId xmlns:a16="http://schemas.microsoft.com/office/drawing/2014/main" id="{DD5B11A3-738A-FE90-1A8C-81B589ABAC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44BD7B-8059-67CE-BB2A-114C6AF68B7E}"/>
              </a:ext>
            </a:extLst>
          </p:cNvPr>
          <p:cNvSpPr>
            <a:spLocks noGrp="1"/>
          </p:cNvSpPr>
          <p:nvPr>
            <p:ph type="sldNum" sz="quarter" idx="12"/>
          </p:nvPr>
        </p:nvSpPr>
        <p:spPr/>
        <p:txBody>
          <a:bodyPr/>
          <a:lstStyle/>
          <a:p>
            <a:fld id="{D9C96852-0829-422B-8D28-B54C64D4EEDF}" type="slidenum">
              <a:rPr lang="en-US" smtClean="0"/>
              <a:t>‹#›</a:t>
            </a:fld>
            <a:endParaRPr lang="en-US"/>
          </a:p>
        </p:txBody>
      </p:sp>
    </p:spTree>
    <p:extLst>
      <p:ext uri="{BB962C8B-B14F-4D97-AF65-F5344CB8AC3E}">
        <p14:creationId xmlns:p14="http://schemas.microsoft.com/office/powerpoint/2010/main" val="14832230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E39AB-CF5A-4B0D-1690-5770EBC550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69FB5BD-919C-8EA8-D0B9-CF3CADA9193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0B55106-300D-E1C6-34B5-3E6FCECE03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2E05CA-00C9-9D57-40F5-2124E358F132}"/>
              </a:ext>
            </a:extLst>
          </p:cNvPr>
          <p:cNvSpPr>
            <a:spLocks noGrp="1"/>
          </p:cNvSpPr>
          <p:nvPr>
            <p:ph type="dt" sz="half" idx="10"/>
          </p:nvPr>
        </p:nvSpPr>
        <p:spPr/>
        <p:txBody>
          <a:bodyPr/>
          <a:lstStyle/>
          <a:p>
            <a:fld id="{37ED21E6-597B-4A74-9E37-E7DF2C5C1348}" type="datetimeFigureOut">
              <a:rPr lang="en-US" smtClean="0"/>
              <a:t>7/18/2026</a:t>
            </a:fld>
            <a:endParaRPr lang="en-US"/>
          </a:p>
        </p:txBody>
      </p:sp>
      <p:sp>
        <p:nvSpPr>
          <p:cNvPr id="6" name="Footer Placeholder 5">
            <a:extLst>
              <a:ext uri="{FF2B5EF4-FFF2-40B4-BE49-F238E27FC236}">
                <a16:creationId xmlns:a16="http://schemas.microsoft.com/office/drawing/2014/main" id="{F8ACAE5E-DEC1-997F-51C8-05D16F30316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54D5EB-8457-E5CE-AFD2-5C9F2C6F94A7}"/>
              </a:ext>
            </a:extLst>
          </p:cNvPr>
          <p:cNvSpPr>
            <a:spLocks noGrp="1"/>
          </p:cNvSpPr>
          <p:nvPr>
            <p:ph type="sldNum" sz="quarter" idx="12"/>
          </p:nvPr>
        </p:nvSpPr>
        <p:spPr/>
        <p:txBody>
          <a:bodyPr/>
          <a:lstStyle/>
          <a:p>
            <a:fld id="{D9C96852-0829-422B-8D28-B54C64D4EEDF}" type="slidenum">
              <a:rPr lang="en-US" smtClean="0"/>
              <a:t>‹#›</a:t>
            </a:fld>
            <a:endParaRPr lang="en-US"/>
          </a:p>
        </p:txBody>
      </p:sp>
    </p:spTree>
    <p:extLst>
      <p:ext uri="{BB962C8B-B14F-4D97-AF65-F5344CB8AC3E}">
        <p14:creationId xmlns:p14="http://schemas.microsoft.com/office/powerpoint/2010/main" val="1562193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371AA-0BC3-4292-27EF-9DD09DB26D6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F676597-B633-EAF8-C1AD-C0E1F2B00B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681C087-CA4C-92C7-FD45-B225F5A66ED8}"/>
              </a:ext>
            </a:extLst>
          </p:cNvPr>
          <p:cNvSpPr>
            <a:spLocks noGrp="1"/>
          </p:cNvSpPr>
          <p:nvPr>
            <p:ph type="dt" sz="half" idx="10"/>
          </p:nvPr>
        </p:nvSpPr>
        <p:spPr/>
        <p:txBody>
          <a:bodyPr/>
          <a:lstStyle/>
          <a:p>
            <a:fld id="{37ED21E6-597B-4A74-9E37-E7DF2C5C1348}" type="datetimeFigureOut">
              <a:rPr lang="en-US" smtClean="0"/>
              <a:t>7/18/2026</a:t>
            </a:fld>
            <a:endParaRPr lang="en-US"/>
          </a:p>
        </p:txBody>
      </p:sp>
      <p:sp>
        <p:nvSpPr>
          <p:cNvPr id="5" name="Footer Placeholder 4">
            <a:extLst>
              <a:ext uri="{FF2B5EF4-FFF2-40B4-BE49-F238E27FC236}">
                <a16:creationId xmlns:a16="http://schemas.microsoft.com/office/drawing/2014/main" id="{E29B9081-7635-FBEC-E5E1-0EBBB5C020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0696C1-6082-3D55-0C92-011443136496}"/>
              </a:ext>
            </a:extLst>
          </p:cNvPr>
          <p:cNvSpPr>
            <a:spLocks noGrp="1"/>
          </p:cNvSpPr>
          <p:nvPr>
            <p:ph type="sldNum" sz="quarter" idx="12"/>
          </p:nvPr>
        </p:nvSpPr>
        <p:spPr/>
        <p:txBody>
          <a:bodyPr/>
          <a:lstStyle/>
          <a:p>
            <a:fld id="{D9C96852-0829-422B-8D28-B54C64D4EEDF}" type="slidenum">
              <a:rPr lang="en-US" smtClean="0"/>
              <a:t>‹#›</a:t>
            </a:fld>
            <a:endParaRPr lang="en-US"/>
          </a:p>
        </p:txBody>
      </p:sp>
    </p:spTree>
    <p:extLst>
      <p:ext uri="{BB962C8B-B14F-4D97-AF65-F5344CB8AC3E}">
        <p14:creationId xmlns:p14="http://schemas.microsoft.com/office/powerpoint/2010/main" val="3315870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0A0EAB-E6E4-0E96-7F3D-4CA72FD39E8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095CA0F-9022-45DB-0F96-A990A86298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6C74F7-F321-6C30-64D0-EAFC1D7D62F2}"/>
              </a:ext>
            </a:extLst>
          </p:cNvPr>
          <p:cNvSpPr>
            <a:spLocks noGrp="1"/>
          </p:cNvSpPr>
          <p:nvPr>
            <p:ph type="dt" sz="half" idx="10"/>
          </p:nvPr>
        </p:nvSpPr>
        <p:spPr/>
        <p:txBody>
          <a:bodyPr/>
          <a:lstStyle/>
          <a:p>
            <a:fld id="{37ED21E6-597B-4A74-9E37-E7DF2C5C1348}" type="datetimeFigureOut">
              <a:rPr lang="en-US" smtClean="0"/>
              <a:t>7/18/2026</a:t>
            </a:fld>
            <a:endParaRPr lang="en-US"/>
          </a:p>
        </p:txBody>
      </p:sp>
      <p:sp>
        <p:nvSpPr>
          <p:cNvPr id="5" name="Footer Placeholder 4">
            <a:extLst>
              <a:ext uri="{FF2B5EF4-FFF2-40B4-BE49-F238E27FC236}">
                <a16:creationId xmlns:a16="http://schemas.microsoft.com/office/drawing/2014/main" id="{D2E4F8C9-FAE6-FF76-BBC7-20A1C742F1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8E4851-5493-1830-D991-EAEAA4DEB410}"/>
              </a:ext>
            </a:extLst>
          </p:cNvPr>
          <p:cNvSpPr>
            <a:spLocks noGrp="1"/>
          </p:cNvSpPr>
          <p:nvPr>
            <p:ph type="sldNum" sz="quarter" idx="12"/>
          </p:nvPr>
        </p:nvSpPr>
        <p:spPr/>
        <p:txBody>
          <a:bodyPr/>
          <a:lstStyle/>
          <a:p>
            <a:fld id="{D9C96852-0829-422B-8D28-B54C64D4EEDF}" type="slidenum">
              <a:rPr lang="en-US" smtClean="0"/>
              <a:t>‹#›</a:t>
            </a:fld>
            <a:endParaRPr lang="en-US"/>
          </a:p>
        </p:txBody>
      </p:sp>
    </p:spTree>
    <p:extLst>
      <p:ext uri="{BB962C8B-B14F-4D97-AF65-F5344CB8AC3E}">
        <p14:creationId xmlns:p14="http://schemas.microsoft.com/office/powerpoint/2010/main" val="934638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605956-FD3F-E6FA-B67A-6AD667065B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A6C71DC-B14B-B949-9B01-D07B131FB07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1189E7-46B8-0E3D-4499-63719D3C1E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7ED21E6-597B-4A74-9E37-E7DF2C5C1348}" type="datetimeFigureOut">
              <a:rPr lang="en-US" smtClean="0"/>
              <a:t>7/18/2026</a:t>
            </a:fld>
            <a:endParaRPr lang="en-US"/>
          </a:p>
        </p:txBody>
      </p:sp>
      <p:sp>
        <p:nvSpPr>
          <p:cNvPr id="5" name="Footer Placeholder 4">
            <a:extLst>
              <a:ext uri="{FF2B5EF4-FFF2-40B4-BE49-F238E27FC236}">
                <a16:creationId xmlns:a16="http://schemas.microsoft.com/office/drawing/2014/main" id="{7ACA5FE4-2475-094A-050D-27ABE800D9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262CF7F-C1D9-026F-1C68-3F4919A04C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9C96852-0829-422B-8D28-B54C64D4EEDF}" type="slidenum">
              <a:rPr lang="en-US" smtClean="0"/>
              <a:t>‹#›</a:t>
            </a:fld>
            <a:endParaRPr lang="en-US"/>
          </a:p>
        </p:txBody>
      </p:sp>
    </p:spTree>
    <p:extLst>
      <p:ext uri="{BB962C8B-B14F-4D97-AF65-F5344CB8AC3E}">
        <p14:creationId xmlns:p14="http://schemas.microsoft.com/office/powerpoint/2010/main" val="42868965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open.edu/openlearn/health-sports-psychology/health-social-care/problem-solving/" TargetMode="External"/><Relationship Id="rId2" Type="http://schemas.openxmlformats.org/officeDocument/2006/relationships/hyperlink" Target="https://www.nhs.uk/careers/working-in-the-nhs/skills/problem-solving/"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330827-5DC7-24CF-25FD-30B81096176C}"/>
              </a:ext>
            </a:extLst>
          </p:cNvPr>
          <p:cNvSpPr>
            <a:spLocks noGrp="1"/>
          </p:cNvSpPr>
          <p:nvPr>
            <p:ph type="ctrTitle"/>
          </p:nvPr>
        </p:nvSpPr>
        <p:spPr>
          <a:xfrm>
            <a:off x="240688" y="1629712"/>
            <a:ext cx="5841595" cy="3627454"/>
          </a:xfrm>
        </p:spPr>
        <p:txBody>
          <a:bodyPr anchor="t">
            <a:noAutofit/>
          </a:bodyPr>
          <a:lstStyle/>
          <a:p>
            <a:pPr algn="l"/>
            <a:r>
              <a:rPr lang="en-GB" sz="3200" b="1" dirty="0">
                <a:solidFill>
                  <a:schemeClr val="tx2"/>
                </a:solidFill>
              </a:rPr>
              <a:t>Student name</a:t>
            </a:r>
            <a:r>
              <a:rPr lang="en-GB" sz="3200" dirty="0">
                <a:solidFill>
                  <a:schemeClr val="tx2"/>
                </a:solidFill>
              </a:rPr>
              <a:t>: Parvez Husein </a:t>
            </a:r>
            <a:br>
              <a:rPr lang="en-US" sz="3200" dirty="0">
                <a:solidFill>
                  <a:schemeClr val="tx2"/>
                </a:solidFill>
              </a:rPr>
            </a:br>
            <a:r>
              <a:rPr lang="nl-NL" sz="3200" b="1" dirty="0">
                <a:solidFill>
                  <a:schemeClr val="tx2"/>
                </a:solidFill>
              </a:rPr>
              <a:t>Student ID</a:t>
            </a:r>
            <a:r>
              <a:rPr lang="nl-NL" sz="3200" dirty="0">
                <a:solidFill>
                  <a:schemeClr val="tx2"/>
                </a:solidFill>
              </a:rPr>
              <a:t>: 2514345 </a:t>
            </a:r>
            <a:br>
              <a:rPr lang="en-US" sz="3200" dirty="0">
                <a:solidFill>
                  <a:schemeClr val="tx2"/>
                </a:solidFill>
              </a:rPr>
            </a:br>
            <a:r>
              <a:rPr lang="nl-NL" sz="3200" b="1" dirty="0">
                <a:solidFill>
                  <a:schemeClr val="tx2"/>
                </a:solidFill>
              </a:rPr>
              <a:t>Module name</a:t>
            </a:r>
            <a:r>
              <a:rPr lang="nl-NL" sz="3200" dirty="0">
                <a:solidFill>
                  <a:schemeClr val="tx2"/>
                </a:solidFill>
              </a:rPr>
              <a:t>: Professinal career development within health and social cre</a:t>
            </a:r>
            <a:br>
              <a:rPr lang="en-US" sz="3200" dirty="0">
                <a:solidFill>
                  <a:schemeClr val="tx2"/>
                </a:solidFill>
              </a:rPr>
            </a:br>
            <a:br>
              <a:rPr lang="en-US" sz="3200" dirty="0">
                <a:solidFill>
                  <a:schemeClr val="tx2"/>
                </a:solidFill>
              </a:rPr>
            </a:br>
            <a:r>
              <a:rPr lang="en-GB" sz="3200" b="1" dirty="0">
                <a:solidFill>
                  <a:schemeClr val="tx2"/>
                </a:solidFill>
              </a:rPr>
              <a:t>Module code</a:t>
            </a:r>
            <a:r>
              <a:rPr lang="en-GB" sz="3200" dirty="0">
                <a:solidFill>
                  <a:schemeClr val="tx2"/>
                </a:solidFill>
              </a:rPr>
              <a:t>: LCHS4009</a:t>
            </a:r>
            <a:br>
              <a:rPr lang="en-US" sz="3200" dirty="0">
                <a:solidFill>
                  <a:schemeClr val="tx2"/>
                </a:solidFill>
              </a:rPr>
            </a:br>
            <a:br>
              <a:rPr lang="en-US" sz="3200" dirty="0">
                <a:solidFill>
                  <a:schemeClr val="tx2"/>
                </a:solidFill>
              </a:rPr>
            </a:br>
            <a:r>
              <a:rPr lang="en-GB" sz="3200" b="1" dirty="0">
                <a:solidFill>
                  <a:schemeClr val="tx2"/>
                </a:solidFill>
              </a:rPr>
              <a:t>Lecturer name: </a:t>
            </a:r>
            <a:r>
              <a:rPr lang="en-GB" sz="3200" dirty="0" err="1">
                <a:solidFill>
                  <a:schemeClr val="tx2"/>
                </a:solidFill>
              </a:rPr>
              <a:t>Dilhara</a:t>
            </a:r>
            <a:endParaRPr lang="en-US" sz="3200" dirty="0">
              <a:solidFill>
                <a:schemeClr val="tx2"/>
              </a:solidFill>
            </a:endParaRPr>
          </a:p>
        </p:txBody>
      </p:sp>
      <p:sp>
        <p:nvSpPr>
          <p:cNvPr id="3" name="Subtitle 2">
            <a:extLst>
              <a:ext uri="{FF2B5EF4-FFF2-40B4-BE49-F238E27FC236}">
                <a16:creationId xmlns:a16="http://schemas.microsoft.com/office/drawing/2014/main" id="{9D4C9FF0-DFB0-1505-A8FD-AF5FC500DA62}"/>
              </a:ext>
            </a:extLst>
          </p:cNvPr>
          <p:cNvSpPr>
            <a:spLocks noGrp="1"/>
          </p:cNvSpPr>
          <p:nvPr>
            <p:ph type="subTitle" idx="1"/>
          </p:nvPr>
        </p:nvSpPr>
        <p:spPr>
          <a:xfrm>
            <a:off x="4237703" y="5730562"/>
            <a:ext cx="7870836" cy="838831"/>
          </a:xfrm>
        </p:spPr>
        <p:txBody>
          <a:bodyPr anchor="b">
            <a:noAutofit/>
          </a:bodyPr>
          <a:lstStyle/>
          <a:p>
            <a:pPr algn="l"/>
            <a:r>
              <a:rPr lang="en-US" sz="2800" b="1" u="sng" dirty="0">
                <a:solidFill>
                  <a:schemeClr val="tx2"/>
                </a:solidFill>
              </a:rPr>
              <a:t>Problem solving skills in health and social care</a:t>
            </a:r>
          </a:p>
        </p:txBody>
      </p:sp>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517185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32CD4-D9DB-25D9-7ACB-42E3C295106A}"/>
              </a:ext>
            </a:extLst>
          </p:cNvPr>
          <p:cNvSpPr>
            <a:spLocks noGrp="1"/>
          </p:cNvSpPr>
          <p:nvPr>
            <p:ph type="ctrTitle"/>
          </p:nvPr>
        </p:nvSpPr>
        <p:spPr>
          <a:xfrm>
            <a:off x="1524000" y="424273"/>
            <a:ext cx="9144000" cy="1021069"/>
          </a:xfrm>
        </p:spPr>
        <p:txBody>
          <a:bodyPr>
            <a:normAutofit/>
          </a:bodyPr>
          <a:lstStyle/>
          <a:p>
            <a:r>
              <a:rPr lang="en-US" sz="5400" dirty="0"/>
              <a:t>Introduction</a:t>
            </a:r>
          </a:p>
        </p:txBody>
      </p:sp>
      <p:sp>
        <p:nvSpPr>
          <p:cNvPr id="3" name="Subtitle 2">
            <a:extLst>
              <a:ext uri="{FF2B5EF4-FFF2-40B4-BE49-F238E27FC236}">
                <a16:creationId xmlns:a16="http://schemas.microsoft.com/office/drawing/2014/main" id="{8CA9F4F7-1DDF-C6CF-BBC4-D2622BD5B820}"/>
              </a:ext>
            </a:extLst>
          </p:cNvPr>
          <p:cNvSpPr>
            <a:spLocks noGrp="1"/>
          </p:cNvSpPr>
          <p:nvPr>
            <p:ph type="subTitle" idx="1"/>
          </p:nvPr>
        </p:nvSpPr>
        <p:spPr>
          <a:xfrm>
            <a:off x="1524000" y="1789471"/>
            <a:ext cx="9144000" cy="3468329"/>
          </a:xfrm>
        </p:spPr>
        <p:txBody>
          <a:bodyPr/>
          <a:lstStyle/>
          <a:p>
            <a:pPr algn="l"/>
            <a:r>
              <a:rPr lang="en-US" b="1" dirty="0"/>
              <a:t>About me: </a:t>
            </a:r>
            <a:r>
              <a:rPr lang="en-US" dirty="0"/>
              <a:t>Hi I’m Parvez I'm studying health and social care here because I really want to work in this field and help people.</a:t>
            </a:r>
          </a:p>
          <a:p>
            <a:pPr algn="l"/>
            <a:endParaRPr lang="en-US" b="1" dirty="0"/>
          </a:p>
          <a:p>
            <a:pPr algn="l"/>
            <a:r>
              <a:rPr lang="en-US" b="1" dirty="0"/>
              <a:t>What I'll talk about: </a:t>
            </a:r>
            <a:r>
              <a:rPr lang="en-US" dirty="0"/>
              <a:t>today I'm focusing on problem solving what it is why it's so important how do you use it properly and how it will help me in my future job.</a:t>
            </a:r>
          </a:p>
        </p:txBody>
      </p:sp>
    </p:spTree>
    <p:extLst>
      <p:ext uri="{BB962C8B-B14F-4D97-AF65-F5344CB8AC3E}">
        <p14:creationId xmlns:p14="http://schemas.microsoft.com/office/powerpoint/2010/main" val="439089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4EB75-A315-41F0-3F9C-4A17B52191AF}"/>
              </a:ext>
            </a:extLst>
          </p:cNvPr>
          <p:cNvSpPr>
            <a:spLocks noGrp="1"/>
          </p:cNvSpPr>
          <p:nvPr>
            <p:ph type="ctrTitle"/>
          </p:nvPr>
        </p:nvSpPr>
        <p:spPr>
          <a:xfrm>
            <a:off x="1356852" y="237460"/>
            <a:ext cx="9144000" cy="1060398"/>
          </a:xfrm>
        </p:spPr>
        <p:txBody>
          <a:bodyPr>
            <a:normAutofit/>
          </a:bodyPr>
          <a:lstStyle/>
          <a:p>
            <a:r>
              <a:rPr lang="en-US" sz="5400" dirty="0"/>
              <a:t>What is my chosen skill?</a:t>
            </a:r>
          </a:p>
        </p:txBody>
      </p:sp>
      <p:sp>
        <p:nvSpPr>
          <p:cNvPr id="3" name="Subtitle 2">
            <a:extLst>
              <a:ext uri="{FF2B5EF4-FFF2-40B4-BE49-F238E27FC236}">
                <a16:creationId xmlns:a16="http://schemas.microsoft.com/office/drawing/2014/main" id="{C9A890BD-C0CA-9323-F481-28BF7DB9E795}"/>
              </a:ext>
            </a:extLst>
          </p:cNvPr>
          <p:cNvSpPr>
            <a:spLocks noGrp="1"/>
          </p:cNvSpPr>
          <p:nvPr>
            <p:ph type="subTitle" idx="1"/>
          </p:nvPr>
        </p:nvSpPr>
        <p:spPr>
          <a:xfrm>
            <a:off x="1524000" y="1563329"/>
            <a:ext cx="9144000" cy="5057211"/>
          </a:xfrm>
        </p:spPr>
        <p:txBody>
          <a:bodyPr>
            <a:normAutofit lnSpcReduction="10000"/>
          </a:bodyPr>
          <a:lstStyle/>
          <a:p>
            <a:pPr algn="l"/>
            <a:r>
              <a:rPr lang="en-US" sz="2800" b="1" dirty="0"/>
              <a:t>Chosen skill: problem solving </a:t>
            </a:r>
          </a:p>
          <a:p>
            <a:pPr algn="l"/>
            <a:endParaRPr lang="en-US" dirty="0"/>
          </a:p>
          <a:p>
            <a:pPr algn="l"/>
            <a:r>
              <a:rPr lang="en-US" b="1" dirty="0"/>
              <a:t>What it means: </a:t>
            </a:r>
            <a:r>
              <a:rPr lang="en-US" dirty="0"/>
              <a:t>it's spotting something that's not right figuring out what to do and fixing it in the best way possible it's not just guessing it's thinking clearly and making good choices. </a:t>
            </a:r>
          </a:p>
          <a:p>
            <a:pPr algn="l"/>
            <a:endParaRPr lang="en-US" dirty="0"/>
          </a:p>
          <a:p>
            <a:pPr algn="l"/>
            <a:r>
              <a:rPr lang="en-US" b="1" dirty="0"/>
              <a:t>I everyday practice: </a:t>
            </a:r>
            <a:r>
              <a:rPr lang="en-US" dirty="0"/>
              <a:t>staying calm when things go wrong looking at all the options asking for help if you need it and checking if what you did worked.</a:t>
            </a:r>
          </a:p>
          <a:p>
            <a:pPr algn="l"/>
            <a:r>
              <a:rPr lang="en-US" dirty="0"/>
              <a:t> </a:t>
            </a:r>
          </a:p>
          <a:p>
            <a:pPr algn="l"/>
            <a:r>
              <a:rPr lang="en-US" b="1" dirty="0"/>
              <a:t>How I’ve developed it: </a:t>
            </a:r>
            <a:r>
              <a:rPr lang="en-US" dirty="0"/>
              <a:t>helping in my volunteer work working through tricky tasks in college and even solving small problems at home or with friends.</a:t>
            </a:r>
          </a:p>
        </p:txBody>
      </p:sp>
    </p:spTree>
    <p:extLst>
      <p:ext uri="{BB962C8B-B14F-4D97-AF65-F5344CB8AC3E}">
        <p14:creationId xmlns:p14="http://schemas.microsoft.com/office/powerpoint/2010/main" val="617949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17F1D-D025-C0EB-1001-F0644E438AF4}"/>
              </a:ext>
            </a:extLst>
          </p:cNvPr>
          <p:cNvSpPr>
            <a:spLocks noGrp="1"/>
          </p:cNvSpPr>
          <p:nvPr>
            <p:ph type="ctrTitle"/>
          </p:nvPr>
        </p:nvSpPr>
        <p:spPr>
          <a:xfrm>
            <a:off x="1524000" y="0"/>
            <a:ext cx="9144000" cy="1512682"/>
          </a:xfrm>
        </p:spPr>
        <p:txBody>
          <a:bodyPr>
            <a:normAutofit/>
          </a:bodyPr>
          <a:lstStyle/>
          <a:p>
            <a:r>
              <a:rPr lang="en-US" sz="4800" dirty="0"/>
              <a:t> </a:t>
            </a:r>
            <a:r>
              <a:rPr lang="en-US" sz="4400" dirty="0"/>
              <a:t>Importance of problem solving in professional practice</a:t>
            </a:r>
          </a:p>
        </p:txBody>
      </p:sp>
      <p:sp>
        <p:nvSpPr>
          <p:cNvPr id="3" name="Subtitle 2">
            <a:extLst>
              <a:ext uri="{FF2B5EF4-FFF2-40B4-BE49-F238E27FC236}">
                <a16:creationId xmlns:a16="http://schemas.microsoft.com/office/drawing/2014/main" id="{06BB253F-4EA9-0F3D-2D99-4DD25B26DC65}"/>
              </a:ext>
            </a:extLst>
          </p:cNvPr>
          <p:cNvSpPr>
            <a:spLocks noGrp="1"/>
          </p:cNvSpPr>
          <p:nvPr>
            <p:ph type="subTitle" idx="1"/>
          </p:nvPr>
        </p:nvSpPr>
        <p:spPr>
          <a:xfrm>
            <a:off x="412955" y="1512683"/>
            <a:ext cx="11198942" cy="4996272"/>
          </a:xfrm>
        </p:spPr>
        <p:txBody>
          <a:bodyPr>
            <a:normAutofit lnSpcReduction="10000"/>
          </a:bodyPr>
          <a:lstStyle/>
          <a:p>
            <a:pPr algn="l"/>
            <a:r>
              <a:rPr lang="en-US" dirty="0"/>
              <a:t> </a:t>
            </a:r>
            <a:r>
              <a:rPr lang="en-US" b="1" dirty="0"/>
              <a:t>Why it's essential in care</a:t>
            </a:r>
          </a:p>
          <a:p>
            <a:pPr algn="l"/>
            <a:r>
              <a:rPr lang="en-US" b="1" dirty="0"/>
              <a:t>Safe and effective care: </a:t>
            </a:r>
            <a:r>
              <a:rPr lang="en-US" dirty="0"/>
              <a:t>if something goes wrong you can sort it out quickly before anyone gets hurt(NHS, 2024). </a:t>
            </a:r>
          </a:p>
          <a:p>
            <a:pPr algn="l"/>
            <a:r>
              <a:rPr lang="en-US" b="1" dirty="0"/>
              <a:t>Better outcomes:</a:t>
            </a:r>
            <a:r>
              <a:rPr lang="en-US" dirty="0"/>
              <a:t> you can fix small issues fast, so they don't turn into big ones for the person you're caring for.</a:t>
            </a:r>
          </a:p>
          <a:p>
            <a:pPr algn="l"/>
            <a:endParaRPr lang="en-US" dirty="0"/>
          </a:p>
          <a:p>
            <a:pPr algn="l"/>
            <a:r>
              <a:rPr lang="en-US" dirty="0"/>
              <a:t>Who benefits:</a:t>
            </a:r>
          </a:p>
          <a:p>
            <a:pPr marL="342900" indent="-342900" algn="l">
              <a:buFont typeface="Arial" panose="020B0604020202020204" pitchFamily="34" charset="0"/>
              <a:buChar char="•"/>
            </a:pPr>
            <a:r>
              <a:rPr lang="en-US" dirty="0"/>
              <a:t>Service users get the right help fast feel safe and looked after.</a:t>
            </a:r>
          </a:p>
          <a:p>
            <a:pPr marL="342900" indent="-342900" algn="l">
              <a:buFont typeface="Arial" panose="020B0604020202020204" pitchFamily="34" charset="0"/>
              <a:buChar char="•"/>
            </a:pPr>
            <a:r>
              <a:rPr lang="en-US" dirty="0"/>
              <a:t>Staff colleagues less stress work better as a team. </a:t>
            </a:r>
          </a:p>
          <a:p>
            <a:pPr marL="342900" indent="-342900" algn="l">
              <a:buFont typeface="Arial" panose="020B0604020202020204" pitchFamily="34" charset="0"/>
              <a:buChar char="•"/>
            </a:pPr>
            <a:r>
              <a:rPr lang="en-US" dirty="0"/>
              <a:t>Organization runs smoothly fewer mistakes. </a:t>
            </a:r>
          </a:p>
          <a:p>
            <a:pPr algn="l"/>
            <a:r>
              <a:rPr lang="en-US" b="1" dirty="0"/>
              <a:t>If it's not used well: </a:t>
            </a:r>
            <a:r>
              <a:rPr lang="en-US" dirty="0"/>
              <a:t>problems get worse people get upset or unsafe and things can get confusing.</a:t>
            </a:r>
          </a:p>
        </p:txBody>
      </p:sp>
    </p:spTree>
    <p:extLst>
      <p:ext uri="{BB962C8B-B14F-4D97-AF65-F5344CB8AC3E}">
        <p14:creationId xmlns:p14="http://schemas.microsoft.com/office/powerpoint/2010/main" val="47085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3902E730-F015-837E-957C-BDBC8BFF3B25}"/>
              </a:ext>
            </a:extLst>
          </p:cNvPr>
          <p:cNvSpPr>
            <a:spLocks noGrp="1"/>
          </p:cNvSpPr>
          <p:nvPr>
            <p:ph type="ctrTitle"/>
          </p:nvPr>
        </p:nvSpPr>
        <p:spPr>
          <a:xfrm>
            <a:off x="1068694" y="157108"/>
            <a:ext cx="9833548" cy="1325563"/>
          </a:xfrm>
        </p:spPr>
        <p:txBody>
          <a:bodyPr vert="horz" lIns="91440" tIns="45720" rIns="91440" bIns="45720" rtlCol="0" anchor="b">
            <a:noAutofit/>
          </a:bodyPr>
          <a:lstStyle/>
          <a:p>
            <a:r>
              <a:rPr lang="en-US" sz="4800" kern="1200" dirty="0">
                <a:solidFill>
                  <a:schemeClr val="tx2"/>
                </a:solidFill>
                <a:latin typeface="+mj-lt"/>
                <a:ea typeface="+mj-ea"/>
                <a:cs typeface="+mj-cs"/>
              </a:rPr>
              <a:t>Model or framework the five step problem-solving model</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Subtitle 2">
            <a:extLst>
              <a:ext uri="{FF2B5EF4-FFF2-40B4-BE49-F238E27FC236}">
                <a16:creationId xmlns:a16="http://schemas.microsoft.com/office/drawing/2014/main" id="{E6135B8E-E459-A5F4-A9BC-3384C69151AF}"/>
              </a:ext>
            </a:extLst>
          </p:cNvPr>
          <p:cNvSpPr>
            <a:spLocks noGrp="1"/>
          </p:cNvSpPr>
          <p:nvPr>
            <p:ph type="subTitle" idx="1"/>
          </p:nvPr>
        </p:nvSpPr>
        <p:spPr>
          <a:xfrm>
            <a:off x="1068694" y="1634088"/>
            <a:ext cx="9833548" cy="4531253"/>
          </a:xfrm>
        </p:spPr>
        <p:txBody>
          <a:bodyPr vert="horz" lIns="91440" tIns="45720" rIns="91440" bIns="45720" rtlCol="0">
            <a:normAutofit/>
          </a:bodyPr>
          <a:lstStyle/>
          <a:p>
            <a:pPr indent="-228600" algn="l">
              <a:buFont typeface="Arial" panose="020B0604020202020204" pitchFamily="34" charset="0"/>
              <a:buChar char="•"/>
            </a:pPr>
            <a:r>
              <a:rPr lang="en-US" dirty="0">
                <a:solidFill>
                  <a:schemeClr val="tx2"/>
                </a:solidFill>
              </a:rPr>
              <a:t>What it is: a simple guide to help you solve problems properly without panicking (open university, 2022).</a:t>
            </a:r>
          </a:p>
          <a:p>
            <a:pPr indent="-228600" algn="l">
              <a:buFont typeface="Arial" panose="020B0604020202020204" pitchFamily="34" charset="0"/>
              <a:buChar char="•"/>
            </a:pPr>
            <a:r>
              <a:rPr lang="en-US" dirty="0">
                <a:solidFill>
                  <a:schemeClr val="tx2"/>
                </a:solidFill>
              </a:rPr>
              <a:t>key stages </a:t>
            </a:r>
          </a:p>
          <a:p>
            <a:pPr marL="457200" indent="-228600" algn="l">
              <a:buFont typeface="Arial" panose="020B0604020202020204" pitchFamily="34" charset="0"/>
              <a:buChar char="•"/>
            </a:pPr>
            <a:r>
              <a:rPr lang="en-US" b="1" dirty="0">
                <a:solidFill>
                  <a:schemeClr val="tx2"/>
                </a:solidFill>
              </a:rPr>
              <a:t>Spot the problem: </a:t>
            </a:r>
            <a:r>
              <a:rPr lang="en-US" dirty="0">
                <a:solidFill>
                  <a:schemeClr val="tx2"/>
                </a:solidFill>
              </a:rPr>
              <a:t>work out exactly what's going wrong.</a:t>
            </a:r>
          </a:p>
          <a:p>
            <a:pPr marL="457200" indent="-228600" algn="l">
              <a:buFont typeface="Arial" panose="020B0604020202020204" pitchFamily="34" charset="0"/>
              <a:buChar char="•"/>
            </a:pPr>
            <a:r>
              <a:rPr lang="en-US" b="1" dirty="0">
                <a:solidFill>
                  <a:schemeClr val="tx2"/>
                </a:solidFill>
              </a:rPr>
              <a:t>Think of ideas: </a:t>
            </a:r>
            <a:r>
              <a:rPr lang="en-US" dirty="0">
                <a:solidFill>
                  <a:schemeClr val="tx2"/>
                </a:solidFill>
              </a:rPr>
              <a:t>list all the things you could do.</a:t>
            </a:r>
          </a:p>
          <a:p>
            <a:pPr marL="457200" indent="-228600" algn="l">
              <a:buFont typeface="Arial" panose="020B0604020202020204" pitchFamily="34" charset="0"/>
              <a:buChar char="•"/>
            </a:pPr>
            <a:r>
              <a:rPr lang="en-US" b="1" dirty="0">
                <a:solidFill>
                  <a:schemeClr val="tx2"/>
                </a:solidFill>
              </a:rPr>
              <a:t>Pick the best one: </a:t>
            </a:r>
            <a:r>
              <a:rPr lang="en-US" dirty="0">
                <a:solidFill>
                  <a:schemeClr val="tx2"/>
                </a:solidFill>
              </a:rPr>
              <a:t>choose what's safest and best for the person.</a:t>
            </a:r>
          </a:p>
          <a:p>
            <a:pPr marL="457200" indent="-228600" algn="l">
              <a:buFont typeface="Arial" panose="020B0604020202020204" pitchFamily="34" charset="0"/>
              <a:buChar char="•"/>
            </a:pPr>
            <a:r>
              <a:rPr lang="en-US" b="1" dirty="0">
                <a:solidFill>
                  <a:schemeClr val="tx2"/>
                </a:solidFill>
              </a:rPr>
              <a:t>Do it: </a:t>
            </a:r>
            <a:r>
              <a:rPr lang="en-US" dirty="0">
                <a:solidFill>
                  <a:schemeClr val="tx2"/>
                </a:solidFill>
              </a:rPr>
              <a:t>put your plan into action.</a:t>
            </a:r>
          </a:p>
          <a:p>
            <a:pPr marL="457200" indent="-228600" algn="l">
              <a:buFont typeface="Arial" panose="020B0604020202020204" pitchFamily="34" charset="0"/>
              <a:buChar char="•"/>
            </a:pPr>
            <a:r>
              <a:rPr lang="en-US" b="1" dirty="0">
                <a:solidFill>
                  <a:schemeClr val="tx2"/>
                </a:solidFill>
              </a:rPr>
              <a:t>Check:</a:t>
            </a:r>
            <a:r>
              <a:rPr lang="en-US" dirty="0">
                <a:solidFill>
                  <a:schemeClr val="tx2"/>
                </a:solidFill>
              </a:rPr>
              <a:t> did it work if not try something else </a:t>
            </a:r>
          </a:p>
          <a:p>
            <a:pPr indent="-228600" algn="l">
              <a:buFont typeface="Arial" panose="020B0604020202020204" pitchFamily="34" charset="0"/>
              <a:buChar char="•"/>
            </a:pPr>
            <a:r>
              <a:rPr lang="en-US" b="1" dirty="0">
                <a:solidFill>
                  <a:schemeClr val="tx2"/>
                </a:solidFill>
              </a:rPr>
              <a:t>How it helps: </a:t>
            </a:r>
            <a:r>
              <a:rPr lang="en-US" dirty="0">
                <a:solidFill>
                  <a:schemeClr val="tx2"/>
                </a:solidFill>
              </a:rPr>
              <a:t>stops you rushing or making bad choices make sure you do things right</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23592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BAFCF-3F79-D2B5-920C-97105FDE0D65}"/>
              </a:ext>
            </a:extLst>
          </p:cNvPr>
          <p:cNvSpPr>
            <a:spLocks noGrp="1"/>
          </p:cNvSpPr>
          <p:nvPr>
            <p:ph type="ctrTitle"/>
          </p:nvPr>
        </p:nvSpPr>
        <p:spPr>
          <a:xfrm>
            <a:off x="1396181" y="216310"/>
            <a:ext cx="9144000" cy="884750"/>
          </a:xfrm>
        </p:spPr>
        <p:txBody>
          <a:bodyPr>
            <a:normAutofit/>
          </a:bodyPr>
          <a:lstStyle/>
          <a:p>
            <a:r>
              <a:rPr lang="en-US" sz="4800" dirty="0"/>
              <a:t>Applying this skill in practice</a:t>
            </a:r>
          </a:p>
        </p:txBody>
      </p:sp>
      <p:sp>
        <p:nvSpPr>
          <p:cNvPr id="3" name="Subtitle 2">
            <a:extLst>
              <a:ext uri="{FF2B5EF4-FFF2-40B4-BE49-F238E27FC236}">
                <a16:creationId xmlns:a16="http://schemas.microsoft.com/office/drawing/2014/main" id="{F1CED991-5FF7-6B38-0644-0C1A0D3F5024}"/>
              </a:ext>
            </a:extLst>
          </p:cNvPr>
          <p:cNvSpPr>
            <a:spLocks noGrp="1"/>
          </p:cNvSpPr>
          <p:nvPr>
            <p:ph type="subTitle" idx="1"/>
          </p:nvPr>
        </p:nvSpPr>
        <p:spPr>
          <a:xfrm>
            <a:off x="865239" y="1209368"/>
            <a:ext cx="9802761" cy="5338915"/>
          </a:xfrm>
        </p:spPr>
        <p:txBody>
          <a:bodyPr>
            <a:normAutofit fontScale="92500" lnSpcReduction="10000"/>
          </a:bodyPr>
          <a:lstStyle/>
          <a:p>
            <a:pPr algn="l"/>
            <a:r>
              <a:rPr lang="en-US" b="1" dirty="0"/>
              <a:t>Example: </a:t>
            </a:r>
            <a:r>
              <a:rPr lang="en-US" dirty="0"/>
              <a:t>care assistance in a residential home </a:t>
            </a:r>
          </a:p>
          <a:p>
            <a:pPr algn="l"/>
            <a:endParaRPr lang="en-US" b="1" dirty="0"/>
          </a:p>
          <a:p>
            <a:pPr algn="l"/>
            <a:r>
              <a:rPr lang="en-US" b="1" dirty="0"/>
              <a:t>Situation:</a:t>
            </a:r>
            <a:r>
              <a:rPr lang="en-US" dirty="0"/>
              <a:t> a resident is very upset and won't take their important medication I don't know why. </a:t>
            </a:r>
          </a:p>
          <a:p>
            <a:pPr algn="l"/>
            <a:endParaRPr lang="en-US" b="1" dirty="0"/>
          </a:p>
          <a:p>
            <a:pPr algn="l"/>
            <a:r>
              <a:rPr lang="en-US" b="1" dirty="0"/>
              <a:t>How I use problem solving </a:t>
            </a:r>
          </a:p>
          <a:p>
            <a:pPr marL="342900" indent="-342900" algn="l">
              <a:buFont typeface="Arial" panose="020B0604020202020204" pitchFamily="34" charset="0"/>
              <a:buChar char="•"/>
            </a:pPr>
            <a:r>
              <a:rPr lang="en-US" dirty="0"/>
              <a:t>Stay calm and don't rush them </a:t>
            </a:r>
          </a:p>
          <a:p>
            <a:pPr marL="342900" indent="-342900" algn="l">
              <a:buFont typeface="Arial" panose="020B0604020202020204" pitchFamily="34" charset="0"/>
              <a:buChar char="•"/>
            </a:pPr>
            <a:r>
              <a:rPr lang="en-US" dirty="0"/>
              <a:t>Ask gently why they don't want to take it turns out it hurts their throat </a:t>
            </a:r>
          </a:p>
          <a:p>
            <a:pPr marL="342900" indent="-342900" algn="l">
              <a:buFont typeface="Arial" panose="020B0604020202020204" pitchFamily="34" charset="0"/>
              <a:buChar char="•"/>
            </a:pPr>
            <a:r>
              <a:rPr lang="en-US" dirty="0"/>
              <a:t>Think of options give it with food water or tell the nurse to check with the doctor </a:t>
            </a:r>
          </a:p>
          <a:p>
            <a:pPr marL="342900" indent="-342900" algn="l">
              <a:buFont typeface="Arial" panose="020B0604020202020204" pitchFamily="34" charset="0"/>
              <a:buChar char="•"/>
            </a:pPr>
            <a:r>
              <a:rPr lang="en-US" dirty="0"/>
              <a:t>Decide to tell the nurse straight away so we can sort it out properly </a:t>
            </a:r>
          </a:p>
          <a:p>
            <a:pPr algn="l"/>
            <a:endParaRPr lang="en-US" b="1" dirty="0"/>
          </a:p>
          <a:p>
            <a:pPr algn="l"/>
            <a:r>
              <a:rPr lang="en-US" b="1" dirty="0"/>
              <a:t>Impact: </a:t>
            </a:r>
            <a:r>
              <a:rPr lang="en-US" dirty="0"/>
              <a:t>the resident feels heard we fix the issue quickly and they stay safe and healthy</a:t>
            </a:r>
          </a:p>
        </p:txBody>
      </p:sp>
    </p:spTree>
    <p:extLst>
      <p:ext uri="{BB962C8B-B14F-4D97-AF65-F5344CB8AC3E}">
        <p14:creationId xmlns:p14="http://schemas.microsoft.com/office/powerpoint/2010/main" val="1968305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C6344-01B9-CDD0-48FD-DFA8D0E39EF0}"/>
              </a:ext>
            </a:extLst>
          </p:cNvPr>
          <p:cNvSpPr>
            <a:spLocks noGrp="1"/>
          </p:cNvSpPr>
          <p:nvPr>
            <p:ph type="ctrTitle"/>
          </p:nvPr>
        </p:nvSpPr>
        <p:spPr>
          <a:xfrm>
            <a:off x="1524000" y="266956"/>
            <a:ext cx="9144000" cy="1453689"/>
          </a:xfrm>
        </p:spPr>
        <p:txBody>
          <a:bodyPr>
            <a:normAutofit/>
          </a:bodyPr>
          <a:lstStyle/>
          <a:p>
            <a:r>
              <a:rPr lang="en-US" sz="4800" dirty="0"/>
              <a:t> How this skill supports my future career</a:t>
            </a:r>
          </a:p>
        </p:txBody>
      </p:sp>
      <p:sp>
        <p:nvSpPr>
          <p:cNvPr id="3" name="Subtitle 2">
            <a:extLst>
              <a:ext uri="{FF2B5EF4-FFF2-40B4-BE49-F238E27FC236}">
                <a16:creationId xmlns:a16="http://schemas.microsoft.com/office/drawing/2014/main" id="{52162834-7B3A-C04C-A954-024CBFEE6C85}"/>
              </a:ext>
            </a:extLst>
          </p:cNvPr>
          <p:cNvSpPr>
            <a:spLocks noGrp="1"/>
          </p:cNvSpPr>
          <p:nvPr>
            <p:ph type="subTitle" idx="1"/>
          </p:nvPr>
        </p:nvSpPr>
        <p:spPr>
          <a:xfrm>
            <a:off x="993058" y="1901057"/>
            <a:ext cx="10589342" cy="4689987"/>
          </a:xfrm>
        </p:spPr>
        <p:txBody>
          <a:bodyPr>
            <a:normAutofit/>
          </a:bodyPr>
          <a:lstStyle/>
          <a:p>
            <a:pPr marL="342900" indent="-342900" algn="l">
              <a:buFont typeface="Arial" panose="020B0604020202020204" pitchFamily="34" charset="0"/>
              <a:buChar char="•"/>
            </a:pPr>
            <a:r>
              <a:rPr lang="en-US" b="1" dirty="0"/>
              <a:t>Employability: </a:t>
            </a:r>
            <a:r>
              <a:rPr lang="en-US" dirty="0"/>
              <a:t>employers love people who can think for themselves and sort things out without being told every step. </a:t>
            </a:r>
          </a:p>
          <a:p>
            <a:pPr marL="342900" indent="-342900" algn="l">
              <a:buFont typeface="Arial" panose="020B0604020202020204" pitchFamily="34" charset="0"/>
              <a:buChar char="•"/>
            </a:pPr>
            <a:r>
              <a:rPr lang="en-US" b="1" dirty="0"/>
              <a:t>Future role: </a:t>
            </a:r>
            <a:r>
              <a:rPr lang="en-US" dirty="0"/>
              <a:t>every day in care something unexpected happens I need to be able to handle it well. </a:t>
            </a:r>
          </a:p>
          <a:p>
            <a:pPr marL="342900" indent="-342900" algn="l">
              <a:buFont typeface="Arial" panose="020B0604020202020204" pitchFamily="34" charset="0"/>
              <a:buChar char="•"/>
            </a:pPr>
            <a:r>
              <a:rPr lang="en-US" b="1" dirty="0"/>
              <a:t>Reflection </a:t>
            </a:r>
          </a:p>
          <a:p>
            <a:pPr algn="l"/>
            <a:r>
              <a:rPr lang="en-US" dirty="0"/>
              <a:t>Strength I stay calm and try to think of lots of different ideas</a:t>
            </a:r>
          </a:p>
          <a:p>
            <a:pPr algn="l"/>
            <a:r>
              <a:rPr lang="en-US" dirty="0"/>
              <a:t>To improve sometimes I'm scared to make a decision I want to get more confident </a:t>
            </a:r>
          </a:p>
          <a:p>
            <a:pPr marL="342900" indent="-342900" algn="l">
              <a:buFont typeface="Arial" panose="020B0604020202020204" pitchFamily="34" charset="0"/>
              <a:buChar char="•"/>
            </a:pPr>
            <a:r>
              <a:rPr lang="en-US" b="1" dirty="0"/>
              <a:t>Plan: </a:t>
            </a:r>
            <a:r>
              <a:rPr lang="en-US" dirty="0"/>
              <a:t>keep practicing making small decisions in class and ask for advice when I’m not sure</a:t>
            </a:r>
          </a:p>
        </p:txBody>
      </p:sp>
    </p:spTree>
    <p:extLst>
      <p:ext uri="{BB962C8B-B14F-4D97-AF65-F5344CB8AC3E}">
        <p14:creationId xmlns:p14="http://schemas.microsoft.com/office/powerpoint/2010/main" val="2024044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70810-8383-AA40-01E4-FE88B054C540}"/>
              </a:ext>
            </a:extLst>
          </p:cNvPr>
          <p:cNvSpPr>
            <a:spLocks noGrp="1"/>
          </p:cNvSpPr>
          <p:nvPr>
            <p:ph type="ctrTitle"/>
          </p:nvPr>
        </p:nvSpPr>
        <p:spPr>
          <a:xfrm>
            <a:off x="1524000" y="257124"/>
            <a:ext cx="9144000" cy="893250"/>
          </a:xfrm>
        </p:spPr>
        <p:txBody>
          <a:bodyPr>
            <a:normAutofit/>
          </a:bodyPr>
          <a:lstStyle/>
          <a:p>
            <a:r>
              <a:rPr lang="en-US" sz="4800" dirty="0"/>
              <a:t>conclusion</a:t>
            </a:r>
          </a:p>
        </p:txBody>
      </p:sp>
      <p:sp>
        <p:nvSpPr>
          <p:cNvPr id="3" name="Subtitle 2">
            <a:extLst>
              <a:ext uri="{FF2B5EF4-FFF2-40B4-BE49-F238E27FC236}">
                <a16:creationId xmlns:a16="http://schemas.microsoft.com/office/drawing/2014/main" id="{59A78460-306A-2032-551A-E16EB78FF902}"/>
              </a:ext>
            </a:extLst>
          </p:cNvPr>
          <p:cNvSpPr>
            <a:spLocks noGrp="1"/>
          </p:cNvSpPr>
          <p:nvPr>
            <p:ph type="subTitle" idx="1"/>
          </p:nvPr>
        </p:nvSpPr>
        <p:spPr>
          <a:xfrm>
            <a:off x="1524000" y="1907458"/>
            <a:ext cx="9144000" cy="3350342"/>
          </a:xfrm>
        </p:spPr>
        <p:txBody>
          <a:bodyPr/>
          <a:lstStyle/>
          <a:p>
            <a:pPr algn="l"/>
            <a:r>
              <a:rPr lang="en-US" dirty="0"/>
              <a:t>Problem solving is such a key skill in health and social care it keeps people safe helps you handle tricky situations and make sure you give the best care you can I've learned so much about how to do this well and I'm excited to keep getting better at it as I work towards my career</a:t>
            </a:r>
          </a:p>
        </p:txBody>
      </p:sp>
    </p:spTree>
    <p:extLst>
      <p:ext uri="{BB962C8B-B14F-4D97-AF65-F5344CB8AC3E}">
        <p14:creationId xmlns:p14="http://schemas.microsoft.com/office/powerpoint/2010/main" val="36243675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3F664-96AF-7DC2-D7A1-6DDCA8A42BB5}"/>
              </a:ext>
            </a:extLst>
          </p:cNvPr>
          <p:cNvSpPr>
            <a:spLocks noGrp="1"/>
          </p:cNvSpPr>
          <p:nvPr>
            <p:ph type="ctrTitle"/>
          </p:nvPr>
        </p:nvSpPr>
        <p:spPr>
          <a:xfrm>
            <a:off x="1524000" y="197914"/>
            <a:ext cx="9144000" cy="867211"/>
          </a:xfrm>
        </p:spPr>
        <p:txBody>
          <a:bodyPr>
            <a:normAutofit fontScale="90000"/>
          </a:bodyPr>
          <a:lstStyle/>
          <a:p>
            <a:r>
              <a:rPr lang="en-US" dirty="0"/>
              <a:t>References </a:t>
            </a:r>
          </a:p>
        </p:txBody>
      </p:sp>
      <p:sp>
        <p:nvSpPr>
          <p:cNvPr id="3" name="Subtitle 2">
            <a:extLst>
              <a:ext uri="{FF2B5EF4-FFF2-40B4-BE49-F238E27FC236}">
                <a16:creationId xmlns:a16="http://schemas.microsoft.com/office/drawing/2014/main" id="{48C16EBE-072F-6177-0F28-BD27B2C42CD9}"/>
              </a:ext>
            </a:extLst>
          </p:cNvPr>
          <p:cNvSpPr>
            <a:spLocks noGrp="1"/>
          </p:cNvSpPr>
          <p:nvPr>
            <p:ph type="subTitle" idx="1"/>
          </p:nvPr>
        </p:nvSpPr>
        <p:spPr>
          <a:xfrm>
            <a:off x="1524000" y="1225898"/>
            <a:ext cx="9144000" cy="4870101"/>
          </a:xfrm>
        </p:spPr>
        <p:txBody>
          <a:bodyPr>
            <a:normAutofit/>
          </a:bodyPr>
          <a:lstStyle/>
          <a:p>
            <a:pPr algn="l"/>
            <a:r>
              <a:rPr lang="en-US" dirty="0"/>
              <a:t>NHS (2024) Problem Solving Skills for Care Roles. Available at: </a:t>
            </a:r>
            <a:r>
              <a:rPr lang="en-US" b="1" dirty="0">
                <a:hlinkClick r:id="rId2"/>
              </a:rPr>
              <a:t>https://www.nhs.uk/careers/working-in-the-nhs/skills/problem-solving/</a:t>
            </a:r>
            <a:r>
              <a:rPr lang="en-US" dirty="0"/>
              <a:t> (Accessed: 18 July 2026).</a:t>
            </a:r>
          </a:p>
          <a:p>
            <a:pPr algn="l"/>
            <a:endParaRPr lang="en-US" dirty="0"/>
          </a:p>
          <a:p>
            <a:pPr algn="l"/>
            <a:r>
              <a:rPr lang="en-US" dirty="0"/>
              <a:t>The Open University (2022) Solving Problems in Health and Social Care. Available at: </a:t>
            </a:r>
            <a:r>
              <a:rPr lang="en-US" b="1" dirty="0">
                <a:hlinkClick r:id="rId3"/>
              </a:rPr>
              <a:t>https://www.open.edu/openlearn/health-sports-psychology/health-social-care/problem-solving/</a:t>
            </a:r>
            <a:r>
              <a:rPr lang="en-US" dirty="0"/>
              <a:t> (Accessed: 18 July 2026).</a:t>
            </a:r>
          </a:p>
          <a:p>
            <a:pPr algn="l"/>
            <a:endParaRPr lang="en-US" dirty="0"/>
          </a:p>
          <a:p>
            <a:pPr algn="l"/>
            <a:r>
              <a:rPr lang="en-US" dirty="0"/>
              <a:t>Mann, S. (2023) Problem Solving and Decision Making in Health and Social Care. 3rd </a:t>
            </a:r>
            <a:r>
              <a:rPr lang="en-US" dirty="0" err="1"/>
              <a:t>edn</a:t>
            </a:r>
            <a:r>
              <a:rPr lang="en-US" dirty="0"/>
              <a:t>. London: Learning Matters.</a:t>
            </a:r>
          </a:p>
        </p:txBody>
      </p:sp>
    </p:spTree>
    <p:extLst>
      <p:ext uri="{BB962C8B-B14F-4D97-AF65-F5344CB8AC3E}">
        <p14:creationId xmlns:p14="http://schemas.microsoft.com/office/powerpoint/2010/main" val="8061889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36753877bb58e92e3aae448a8cdf4f17">
  <xsd:schema xmlns:xsd="http://www.w3.org/2001/XMLSchema" xmlns:xs="http://www.w3.org/2001/XMLSchema" xmlns:p="http://schemas.microsoft.com/office/2006/metadata/properties" xmlns:ns3="b4f9f7ee-5770-4a14-8925-17f3d16e50b7" targetNamespace="http://schemas.microsoft.com/office/2006/metadata/properties" ma:root="true" ma:fieldsID="50fd7f5774115bfeb3fc71a5ef01cdcc"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A49DDC01-A899-4481-B407-1075D03B20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9902A-71C8-4643-AABB-CDDCE3DC5B03}">
  <ds:schemaRefs>
    <ds:schemaRef ds:uri="http://schemas.microsoft.com/sharepoint/v3/contenttype/forms"/>
  </ds:schemaRefs>
</ds:datastoreItem>
</file>

<file path=customXml/itemProps3.xml><?xml version="1.0" encoding="utf-8"?>
<ds:datastoreItem xmlns:ds="http://schemas.openxmlformats.org/officeDocument/2006/customXml" ds:itemID="{6896D62E-2413-4362-856F-055FBB170B40}">
  <ds:schemaRefs>
    <ds:schemaRef ds:uri="b4f9f7ee-5770-4a14-8925-17f3d16e50b7"/>
    <ds:schemaRef ds:uri="http://purl.org/dc/elements/1.1/"/>
    <ds:schemaRef ds:uri="http://schemas.microsoft.com/office/infopath/2007/PartnerControls"/>
    <ds:schemaRef ds:uri="http://purl.org/dc/terms/"/>
    <ds:schemaRef ds:uri="http://www.w3.org/XML/1998/namespace"/>
    <ds:schemaRef ds:uri="http://schemas.microsoft.com/office/2006/documentManagement/types"/>
    <ds:schemaRef ds:uri="http://schemas.microsoft.com/office/2006/metadata/properties"/>
    <ds:schemaRef ds:uri="http://purl.org/dc/dcmitype/"/>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74</TotalTime>
  <Words>786</Words>
  <Application>Microsoft Office PowerPoint</Application>
  <PresentationFormat>Widescreen</PresentationFormat>
  <Paragraphs>60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Student name: Parvez Husein  Student ID: 2514345  Module name: Professinal career development within health and social cre  Module code: LCHS4009  Lecturer name: Dilhara</vt:lpstr>
      <vt:lpstr>Introduction</vt:lpstr>
      <vt:lpstr>What is my chosen skill?</vt:lpstr>
      <vt:lpstr> Importance of problem solving in professional practice</vt:lpstr>
      <vt:lpstr>Model or framework the five step problem-solving model</vt:lpstr>
      <vt:lpstr>Applying this skill in practice</vt:lpstr>
      <vt:lpstr> How this skill supports my future career</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Mackla Maria Vales (2513646)</dc:creator>
  <cp:lastModifiedBy>Mackla Maria Vales (2513646)</cp:lastModifiedBy>
  <cp:revision>1</cp:revision>
  <dcterms:created xsi:type="dcterms:W3CDTF">2026-07-18T22:23:26Z</dcterms:created>
  <dcterms:modified xsi:type="dcterms:W3CDTF">2026-07-18T23:38:05Z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