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4" r:id="rId4"/>
    <p:sldId id="265" r:id="rId5"/>
    <p:sldId id="257" r:id="rId6"/>
    <p:sldId id="263" r:id="rId7"/>
    <p:sldId id="258" r:id="rId8"/>
    <p:sldId id="259" r:id="rId9"/>
    <p:sldId id="260" r:id="rId10"/>
    <p:sldId id="261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099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558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528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579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332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76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69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600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037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929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6865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6525122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6268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762174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627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483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9950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3128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269561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539014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3460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936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809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22/04/2016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9931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368">
          <p15:clr>
            <a:srgbClr val="F26B43"/>
          </p15:clr>
        </p15:guide>
        <p15:guide id="2" orient="horz" pos="1440">
          <p15:clr>
            <a:srgbClr val="F26B43"/>
          </p15:clr>
        </p15:guide>
        <p15:guide id="3" orient="horz" pos="3696">
          <p15:clr>
            <a:srgbClr val="F26B43"/>
          </p15:clr>
        </p15:guide>
        <p15:guide id="4" orient="horz" pos="432">
          <p15:clr>
            <a:srgbClr val="F26B43"/>
          </p15:clr>
        </p15:guide>
        <p15:guide id="5" orient="horz" pos="1512">
          <p15:clr>
            <a:srgbClr val="F26B43"/>
          </p15:clr>
        </p15:guide>
        <p15:guide id="6" pos="6912">
          <p15:clr>
            <a:srgbClr val="F26B43"/>
          </p15:clr>
        </p15:guide>
        <p15:guide id="7" pos="936">
          <p15:clr>
            <a:srgbClr val="F26B43"/>
          </p15:clr>
        </p15:guide>
        <p15:guide id="8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Intensive Latin 2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Cat. 10 Text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88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 few tweaks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Some excellent commentaries on Cat. 10 have already been submitted – well done! </a:t>
            </a:r>
          </a:p>
          <a:p>
            <a:r>
              <a:rPr lang="en-GB" smtClean="0"/>
              <a:t>...but the majority are still to come, so in view of the knock-on effect and the delay in me returning feedback, let’s also delay the submission of the next commentary until Sunday 1</a:t>
            </a:r>
            <a:r>
              <a:rPr lang="en-GB" baseline="30000" smtClean="0"/>
              <a:t>st</a:t>
            </a:r>
            <a:r>
              <a:rPr lang="en-GB" smtClean="0"/>
              <a:t> May</a:t>
            </a:r>
          </a:p>
          <a:p>
            <a:r>
              <a:rPr lang="en-GB" smtClean="0"/>
              <a:t>You will need to have a translation of the set part of Ov. Epist. 1 ready for the Friday class next week – our last official classs</a:t>
            </a:r>
          </a:p>
          <a:p>
            <a:r>
              <a:rPr lang="en-GB" smtClean="0"/>
              <a:t>This will give us the opportunity to look at a sm</a:t>
            </a:r>
            <a:r>
              <a:rPr lang="sv-SE" smtClean="0"/>
              <a:t>örgåsbord of different Latin texts mid-week next week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77591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The exam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smtClean="0"/>
              <a:t>The time table for the May examinations is now available on Moodl</a:t>
            </a:r>
            <a:r>
              <a:rPr lang="en-GB" smtClean="0"/>
              <a:t>e</a:t>
            </a:r>
          </a:p>
          <a:p>
            <a:r>
              <a:rPr lang="sv-SE" smtClean="0"/>
              <a:t>The Intensive Latin 2 exam takes place on the 18th of May at 2 pm here in Lampeter</a:t>
            </a:r>
          </a:p>
          <a:p>
            <a:endParaRPr lang="sv-SE"/>
          </a:p>
          <a:p>
            <a:r>
              <a:rPr lang="sv-SE" smtClean="0"/>
              <a:t>The exam format mirrors that of the time test this semester:</a:t>
            </a:r>
          </a:p>
          <a:p>
            <a:pPr lvl="1"/>
            <a:r>
              <a:rPr lang="sv-SE" smtClean="0"/>
              <a:t>50% short questions, some multiple choice, some where you need to give a brief answer in text or translate a phrase</a:t>
            </a:r>
          </a:p>
          <a:p>
            <a:pPr lvl="1"/>
            <a:r>
              <a:rPr lang="sv-SE" smtClean="0"/>
              <a:t>50% unseen translation of a prose text – choice of two passages</a:t>
            </a:r>
          </a:p>
        </p:txBody>
      </p:sp>
    </p:spTree>
    <p:extLst>
      <p:ext uri="{BB962C8B-B14F-4D97-AF65-F5344CB8AC3E}">
        <p14:creationId xmlns:p14="http://schemas.microsoft.com/office/powerpoint/2010/main" val="1524839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51467" y="2006600"/>
            <a:ext cx="10459340" cy="459740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/>
              <a:t>Varus me meus ad suos amores</a:t>
            </a:r>
            <a:br>
              <a:rPr lang="en-GB"/>
            </a:br>
            <a:r>
              <a:rPr lang="en-GB"/>
              <a:t>visum duxerat e foro otiosum,</a:t>
            </a:r>
            <a:br>
              <a:rPr lang="en-GB"/>
            </a:br>
            <a:r>
              <a:rPr lang="en-GB"/>
              <a:t>scortillum, ut mihi tum repente visum est,</a:t>
            </a:r>
            <a:br>
              <a:rPr lang="en-GB"/>
            </a:br>
            <a:r>
              <a:rPr lang="en-GB"/>
              <a:t>non sane illepidum neque invenustum,</a:t>
            </a:r>
            <a:br>
              <a:rPr lang="en-GB"/>
            </a:br>
            <a:r>
              <a:rPr lang="en-GB"/>
              <a:t>huc ut venimus, incidere nobis</a:t>
            </a:r>
            <a:br>
              <a:rPr lang="en-GB"/>
            </a:br>
            <a:r>
              <a:rPr lang="en-GB"/>
              <a:t>sermones varii, in quibus, quid esset</a:t>
            </a:r>
            <a:br>
              <a:rPr lang="en-GB"/>
            </a:br>
            <a:r>
              <a:rPr lang="en-GB"/>
              <a:t>iam Bithynia, quo modo se haberet,</a:t>
            </a:r>
            <a:br>
              <a:rPr lang="en-GB"/>
            </a:br>
            <a:r>
              <a:rPr lang="en-GB"/>
              <a:t>et quonam mihi profuisset aere.</a:t>
            </a:r>
          </a:p>
        </p:txBody>
      </p:sp>
    </p:spTree>
    <p:extLst>
      <p:ext uri="{BB962C8B-B14F-4D97-AF65-F5344CB8AC3E}">
        <p14:creationId xmlns:p14="http://schemas.microsoft.com/office/powerpoint/2010/main" val="1213461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Basics of Latin verse: different metres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We will be dealing with two different metres: hendecasyllables in Cat. 10 and elegiacs in Ovid’s </a:t>
            </a:r>
            <a:r>
              <a:rPr lang="en-GB" i="1" smtClean="0"/>
              <a:t>Heroides</a:t>
            </a:r>
          </a:p>
          <a:p>
            <a:r>
              <a:rPr lang="en-GB" smtClean="0"/>
              <a:t>Hendecasyllables: 11 syllables</a:t>
            </a:r>
          </a:p>
          <a:p>
            <a:r>
              <a:rPr lang="en-GB" smtClean="0"/>
              <a:t>Four distinct feet; three caesurae (pauses)</a:t>
            </a:r>
          </a:p>
          <a:p>
            <a:r>
              <a:rPr lang="en-GB" smtClean="0"/>
              <a:t>x - | - u u - | u - | u – x</a:t>
            </a:r>
          </a:p>
          <a:p>
            <a:endParaRPr lang="en-GB" smtClean="0"/>
          </a:p>
          <a:p>
            <a:pPr lvl="1"/>
            <a:r>
              <a:rPr lang="en-GB" smtClean="0"/>
              <a:t>- heavy</a:t>
            </a:r>
          </a:p>
          <a:p>
            <a:pPr lvl="1"/>
            <a:r>
              <a:rPr lang="en-GB" smtClean="0"/>
              <a:t>x either heavy or light (heavy is more common)</a:t>
            </a:r>
          </a:p>
          <a:p>
            <a:pPr lvl="1"/>
            <a:r>
              <a:rPr lang="en-GB" smtClean="0"/>
              <a:t>u light</a:t>
            </a:r>
            <a:endParaRPr lang="en-GB"/>
          </a:p>
          <a:p>
            <a:endParaRPr lang="en-GB" smtClean="0"/>
          </a:p>
          <a:p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1586010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2000"/>
              <a:t>respondi id quod erat, nihil neque ipsis</a:t>
            </a:r>
            <a:br>
              <a:rPr lang="en-GB" sz="2000"/>
            </a:br>
            <a:r>
              <a:rPr lang="en-GB" sz="2000"/>
              <a:t>nec praetoribus esse nec cohorti,</a:t>
            </a:r>
            <a:br>
              <a:rPr lang="en-GB" sz="2000"/>
            </a:br>
            <a:r>
              <a:rPr lang="en-GB" sz="2000"/>
              <a:t>cur quisquam caput unctius referret,</a:t>
            </a:r>
            <a:br>
              <a:rPr lang="en-GB" sz="2000"/>
            </a:br>
            <a:r>
              <a:rPr lang="en-GB" sz="2000"/>
              <a:t>praesertim quibus esset irrumator</a:t>
            </a:r>
            <a:br>
              <a:rPr lang="en-GB" sz="2000"/>
            </a:br>
            <a:r>
              <a:rPr lang="en-GB" sz="2000"/>
              <a:t>praetor, nec faceret pili cohortem.</a:t>
            </a:r>
          </a:p>
        </p:txBody>
      </p:sp>
    </p:spTree>
    <p:extLst>
      <p:ext uri="{BB962C8B-B14F-4D97-AF65-F5344CB8AC3E}">
        <p14:creationId xmlns:p14="http://schemas.microsoft.com/office/powerpoint/2010/main" val="1682763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04800"/>
            <a:ext cx="9601200" cy="1485900"/>
          </a:xfrm>
        </p:spPr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047750"/>
            <a:ext cx="9601200" cy="3581400"/>
          </a:xfrm>
        </p:spPr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/>
              <a:t>'at certe tamen,' inquiunt 'quod illic</a:t>
            </a:r>
            <a:br>
              <a:rPr lang="en-GB"/>
            </a:br>
            <a:r>
              <a:rPr lang="en-GB"/>
              <a:t>natum dicitur esse, comparasti</a:t>
            </a:r>
            <a:br>
              <a:rPr lang="en-GB"/>
            </a:br>
            <a:r>
              <a:rPr lang="en-GB"/>
              <a:t>ad lecticam homines.' ego, ut puellae</a:t>
            </a:r>
            <a:br>
              <a:rPr lang="en-GB"/>
            </a:br>
            <a:r>
              <a:rPr lang="en-GB"/>
              <a:t>unum me facerem beatiorem,</a:t>
            </a:r>
            <a:br>
              <a:rPr lang="en-GB"/>
            </a:br>
            <a:r>
              <a:rPr lang="en-GB"/>
              <a:t>'non' inquam 'mihi tam fuit maligne</a:t>
            </a:r>
            <a:br>
              <a:rPr lang="en-GB"/>
            </a:br>
            <a:r>
              <a:rPr lang="en-GB"/>
              <a:t>ut, provincia quod mala incidisset,</a:t>
            </a:r>
            <a:br>
              <a:rPr lang="en-GB"/>
            </a:br>
            <a:r>
              <a:rPr lang="en-GB"/>
              <a:t>non possem octo homines parare rectos.'</a:t>
            </a:r>
          </a:p>
        </p:txBody>
      </p:sp>
    </p:spTree>
    <p:extLst>
      <p:ext uri="{BB962C8B-B14F-4D97-AF65-F5344CB8AC3E}">
        <p14:creationId xmlns:p14="http://schemas.microsoft.com/office/powerpoint/2010/main" val="2336802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227666"/>
            <a:ext cx="11029615" cy="3394999"/>
          </a:xfrm>
        </p:spPr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/>
              <a:t>at mi nullus erat nec hic neque illic</a:t>
            </a:r>
            <a:br>
              <a:rPr lang="en-GB"/>
            </a:br>
            <a:r>
              <a:rPr lang="en-GB"/>
              <a:t>fractum qui veteris pedem grabati</a:t>
            </a:r>
            <a:br>
              <a:rPr lang="en-GB"/>
            </a:br>
            <a:r>
              <a:rPr lang="en-GB"/>
              <a:t>in collo sibi collocare posset.</a:t>
            </a:r>
            <a:br>
              <a:rPr lang="en-GB"/>
            </a:br>
            <a:r>
              <a:rPr lang="en-GB"/>
              <a:t>hic illa, ut decuit cinaediorem,</a:t>
            </a:r>
            <a:br>
              <a:rPr lang="en-GB"/>
            </a:br>
            <a:r>
              <a:rPr lang="en-GB"/>
              <a:t>'quaeso' inquit 'mihi, mi Catulle, paulum</a:t>
            </a:r>
            <a:br>
              <a:rPr lang="en-GB"/>
            </a:br>
            <a:r>
              <a:rPr lang="en-GB"/>
              <a:t>istos commoda: nam volo ad Serapim</a:t>
            </a:r>
            <a:br>
              <a:rPr lang="en-GB"/>
            </a:br>
            <a:r>
              <a:rPr lang="en-GB"/>
              <a:t>deferri.'</a:t>
            </a:r>
          </a:p>
        </p:txBody>
      </p:sp>
    </p:spTree>
    <p:extLst>
      <p:ext uri="{BB962C8B-B14F-4D97-AF65-F5344CB8AC3E}">
        <p14:creationId xmlns:p14="http://schemas.microsoft.com/office/powerpoint/2010/main" val="2305402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2400" smtClean="0"/>
              <a:t>... 'mane</a:t>
            </a:r>
            <a:r>
              <a:rPr lang="en-GB" sz="2400"/>
              <a:t>' inquii puellae,</a:t>
            </a:r>
            <a:br>
              <a:rPr lang="en-GB" sz="2400"/>
            </a:br>
            <a:r>
              <a:rPr lang="en-GB" sz="2400"/>
              <a:t>'istud quod modo dixeram me habere,</a:t>
            </a:r>
            <a:br>
              <a:rPr lang="en-GB" sz="2400"/>
            </a:br>
            <a:r>
              <a:rPr lang="en-GB" sz="2400"/>
              <a:t>fugit me ratio: meus sodalis—</a:t>
            </a:r>
            <a:br>
              <a:rPr lang="en-GB" sz="2400"/>
            </a:br>
            <a:r>
              <a:rPr lang="en-GB" sz="2400"/>
              <a:t>Cinna est Gaius—is sibi paravit.</a:t>
            </a:r>
          </a:p>
        </p:txBody>
      </p:sp>
    </p:spTree>
    <p:extLst>
      <p:ext uri="{BB962C8B-B14F-4D97-AF65-F5344CB8AC3E}">
        <p14:creationId xmlns:p14="http://schemas.microsoft.com/office/powerpoint/2010/main" val="282979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718734"/>
            <a:ext cx="9601200" cy="3581400"/>
          </a:xfrm>
        </p:spPr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2400"/>
              <a:t>verum, utrum illius an mei, quid ad me?</a:t>
            </a:r>
            <a:br>
              <a:rPr lang="en-GB" sz="2400"/>
            </a:br>
            <a:r>
              <a:rPr lang="en-GB" sz="2400"/>
              <a:t>utor tam bene quam mihi pararim.</a:t>
            </a:r>
            <a:br>
              <a:rPr lang="en-GB" sz="2400"/>
            </a:br>
            <a:r>
              <a:rPr lang="en-GB" sz="2400"/>
              <a:t>sed tu insulsa male et molesta vivis,</a:t>
            </a:r>
            <a:br>
              <a:rPr lang="en-GB" sz="2400"/>
            </a:br>
            <a:r>
              <a:rPr lang="en-GB" sz="2400"/>
              <a:t>per quam non licet esse neglegentem.'</a:t>
            </a:r>
          </a:p>
        </p:txBody>
      </p:sp>
    </p:spTree>
    <p:extLst>
      <p:ext uri="{BB962C8B-B14F-4D97-AF65-F5344CB8AC3E}">
        <p14:creationId xmlns:p14="http://schemas.microsoft.com/office/powerpoint/2010/main" val="29445976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324</Words>
  <Application>Microsoft Office PowerPoint</Application>
  <PresentationFormat>Widescreen</PresentationFormat>
  <Paragraphs>35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Franklin Gothic Book</vt:lpstr>
      <vt:lpstr>Office Theme</vt:lpstr>
      <vt:lpstr>Crop</vt:lpstr>
      <vt:lpstr>Intensive Latin 2</vt:lpstr>
      <vt:lpstr>A few tweaks</vt:lpstr>
      <vt:lpstr>The exam</vt:lpstr>
      <vt:lpstr>Cat. 10</vt:lpstr>
      <vt:lpstr>Basics of Latin verse: different metres</vt:lpstr>
      <vt:lpstr>Cat. 10</vt:lpstr>
      <vt:lpstr>CAT. 10</vt:lpstr>
      <vt:lpstr>Cat. 10</vt:lpstr>
      <vt:lpstr>Cat. 10</vt:lpstr>
      <vt:lpstr>Cat. 10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Intensive Latin 2</dc:title>
  <dc:creator>Magdalena Ohrman</dc:creator>
  <cp:lastModifiedBy>Magdalena Ohrman</cp:lastModifiedBy>
  <cp:revision>2</cp:revision>
  <dcterms:created xsi:type="dcterms:W3CDTF">2016-04-20T07:47:35Z</dcterms:created>
  <dcterms:modified xsi:type="dcterms:W3CDTF">2016-04-22T07:56:22Z</dcterms:modified>
</cp:coreProperties>
</file>