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454" r:id="rId2"/>
    <p:sldId id="488" r:id="rId3"/>
    <p:sldId id="457" r:id="rId4"/>
    <p:sldId id="459" r:id="rId5"/>
    <p:sldId id="460" r:id="rId6"/>
    <p:sldId id="463" r:id="rId7"/>
    <p:sldId id="584" r:id="rId8"/>
    <p:sldId id="585" r:id="rId9"/>
    <p:sldId id="473" r:id="rId10"/>
    <p:sldId id="475" r:id="rId11"/>
    <p:sldId id="476" r:id="rId12"/>
    <p:sldId id="479" r:id="rId13"/>
    <p:sldId id="485" r:id="rId14"/>
    <p:sldId id="568" r:id="rId15"/>
    <p:sldId id="570" r:id="rId16"/>
    <p:sldId id="572" r:id="rId17"/>
    <p:sldId id="573" r:id="rId18"/>
    <p:sldId id="576" r:id="rId19"/>
    <p:sldId id="578" r:id="rId20"/>
    <p:sldId id="579" r:id="rId21"/>
    <p:sldId id="581" r:id="rId22"/>
    <p:sldId id="582" r:id="rId23"/>
    <p:sldId id="583" r:id="rId24"/>
    <p:sldId id="352" r:id="rId25"/>
    <p:sldId id="353" r:id="rId26"/>
    <p:sldId id="486" r:id="rId27"/>
    <p:sldId id="490" r:id="rId28"/>
    <p:sldId id="453"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1E04E5-094A-923B-F159-1977062CC8C8}" v="23" dt="2024-02-27T13:26:52.4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418" autoAdjust="0"/>
    <p:restoredTop sz="95964" autoAdjust="0"/>
  </p:normalViewPr>
  <p:slideViewPr>
    <p:cSldViewPr snapToGrid="0">
      <p:cViewPr varScale="1">
        <p:scale>
          <a:sx n="116" d="100"/>
          <a:sy n="116" d="100"/>
        </p:scale>
        <p:origin x="1248" y="1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C9C679C9-147E-CE0E-85DC-A5390638CCD0}"/>
    <pc:docChg chg="modSld">
      <pc:chgData name="Alison Cooke" userId="S::a.cooke@uwtsd.ac.uk::46c329c9-26b7-4eba-b77b-7474421bfd31" providerId="AD" clId="Web-{C9C679C9-147E-CE0E-85DC-A5390638CCD0}" dt="2024-02-11T08:32:40.815" v="12" actId="20577"/>
      <pc:docMkLst>
        <pc:docMk/>
      </pc:docMkLst>
      <pc:sldChg chg="addSp delSp modSp">
        <pc:chgData name="Alison Cooke" userId="S::a.cooke@uwtsd.ac.uk::46c329c9-26b7-4eba-b77b-7474421bfd31" providerId="AD" clId="Web-{C9C679C9-147E-CE0E-85DC-A5390638CCD0}" dt="2024-02-11T08:32:40.815" v="12" actId="20577"/>
        <pc:sldMkLst>
          <pc:docMk/>
          <pc:sldMk cId="1649463540" sldId="584"/>
        </pc:sldMkLst>
        <pc:spChg chg="mod">
          <ac:chgData name="Alison Cooke" userId="S::a.cooke@uwtsd.ac.uk::46c329c9-26b7-4eba-b77b-7474421bfd31" providerId="AD" clId="Web-{C9C679C9-147E-CE0E-85DC-A5390638CCD0}" dt="2024-02-11T08:32:40.815" v="12" actId="20577"/>
          <ac:spMkLst>
            <pc:docMk/>
            <pc:sldMk cId="1649463540" sldId="584"/>
            <ac:spMk id="2" creationId="{4F8392F6-D6D3-4741-A59D-3CD27805E964}"/>
          </ac:spMkLst>
        </pc:spChg>
        <pc:spChg chg="add mod">
          <ac:chgData name="Alison Cooke" userId="S::a.cooke@uwtsd.ac.uk::46c329c9-26b7-4eba-b77b-7474421bfd31" providerId="AD" clId="Web-{C9C679C9-147E-CE0E-85DC-A5390638CCD0}" dt="2024-02-11T08:32:19.299" v="0"/>
          <ac:spMkLst>
            <pc:docMk/>
            <pc:sldMk cId="1649463540" sldId="584"/>
            <ac:spMk id="11" creationId="{94E8FCA7-B005-8B83-3E33-10644503EBBD}"/>
          </ac:spMkLst>
        </pc:spChg>
        <pc:picChg chg="del">
          <ac:chgData name="Alison Cooke" userId="S::a.cooke@uwtsd.ac.uk::46c329c9-26b7-4eba-b77b-7474421bfd31" providerId="AD" clId="Web-{C9C679C9-147E-CE0E-85DC-A5390638CCD0}" dt="2024-02-11T08:32:19.299" v="0"/>
          <ac:picMkLst>
            <pc:docMk/>
            <pc:sldMk cId="1649463540" sldId="584"/>
            <ac:picMk id="4" creationId="{4D20236C-91AE-DD43-8A8C-544341B0BBF1}"/>
          </ac:picMkLst>
        </pc:picChg>
        <pc:picChg chg="del">
          <ac:chgData name="Alison Cooke" userId="S::a.cooke@uwtsd.ac.uk::46c329c9-26b7-4eba-b77b-7474421bfd31" providerId="AD" clId="Web-{C9C679C9-147E-CE0E-85DC-A5390638CCD0}" dt="2024-02-11T08:32:34.815" v="4"/>
          <ac:picMkLst>
            <pc:docMk/>
            <pc:sldMk cId="1649463540" sldId="584"/>
            <ac:picMk id="5" creationId="{D366E54D-A04A-874E-ACF1-08317AE88A0D}"/>
          </ac:picMkLst>
        </pc:picChg>
        <pc:picChg chg="del">
          <ac:chgData name="Alison Cooke" userId="S::a.cooke@uwtsd.ac.uk::46c329c9-26b7-4eba-b77b-7474421bfd31" providerId="AD" clId="Web-{C9C679C9-147E-CE0E-85DC-A5390638CCD0}" dt="2024-02-11T08:32:28.611" v="2"/>
          <ac:picMkLst>
            <pc:docMk/>
            <pc:sldMk cId="1649463540" sldId="584"/>
            <ac:picMk id="6" creationId="{8D6025F9-91A8-C047-A039-2BA5B9D3B10D}"/>
          </ac:picMkLst>
        </pc:picChg>
        <pc:picChg chg="del">
          <ac:chgData name="Alison Cooke" userId="S::a.cooke@uwtsd.ac.uk::46c329c9-26b7-4eba-b77b-7474421bfd31" providerId="AD" clId="Web-{C9C679C9-147E-CE0E-85DC-A5390638CCD0}" dt="2024-02-11T08:32:22.361" v="1"/>
          <ac:picMkLst>
            <pc:docMk/>
            <pc:sldMk cId="1649463540" sldId="584"/>
            <ac:picMk id="7" creationId="{DFCBDED3-E933-894D-99F0-41505B7EB554}"/>
          </ac:picMkLst>
        </pc:picChg>
        <pc:picChg chg="del">
          <ac:chgData name="Alison Cooke" userId="S::a.cooke@uwtsd.ac.uk::46c329c9-26b7-4eba-b77b-7474421bfd31" providerId="AD" clId="Web-{C9C679C9-147E-CE0E-85DC-A5390638CCD0}" dt="2024-02-11T08:32:34.846" v="5"/>
          <ac:picMkLst>
            <pc:docMk/>
            <pc:sldMk cId="1649463540" sldId="584"/>
            <ac:picMk id="8" creationId="{CDD37ED7-50D5-8C4B-9686-AB65C7F36DC3}"/>
          </ac:picMkLst>
        </pc:picChg>
        <pc:picChg chg="del">
          <ac:chgData name="Alison Cooke" userId="S::a.cooke@uwtsd.ac.uk::46c329c9-26b7-4eba-b77b-7474421bfd31" providerId="AD" clId="Web-{C9C679C9-147E-CE0E-85DC-A5390638CCD0}" dt="2024-02-11T08:32:35.080" v="6"/>
          <ac:picMkLst>
            <pc:docMk/>
            <pc:sldMk cId="1649463540" sldId="584"/>
            <ac:picMk id="9" creationId="{F27F3807-7232-7A4B-8B81-E4A2C6ABA08C}"/>
          </ac:picMkLst>
        </pc:picChg>
        <pc:picChg chg="del">
          <ac:chgData name="Alison Cooke" userId="S::a.cooke@uwtsd.ac.uk::46c329c9-26b7-4eba-b77b-7474421bfd31" providerId="AD" clId="Web-{C9C679C9-147E-CE0E-85DC-A5390638CCD0}" dt="2024-02-11T08:32:35.111" v="7"/>
          <ac:picMkLst>
            <pc:docMk/>
            <pc:sldMk cId="1649463540" sldId="584"/>
            <ac:picMk id="10" creationId="{20728E8C-2442-314B-9463-66584FA63CF4}"/>
          </ac:picMkLst>
        </pc:picChg>
        <pc:picChg chg="del">
          <ac:chgData name="Alison Cooke" userId="S::a.cooke@uwtsd.ac.uk::46c329c9-26b7-4eba-b77b-7474421bfd31" providerId="AD" clId="Web-{C9C679C9-147E-CE0E-85DC-A5390638CCD0}" dt="2024-02-11T08:32:28.643" v="3"/>
          <ac:picMkLst>
            <pc:docMk/>
            <pc:sldMk cId="1649463540" sldId="584"/>
            <ac:picMk id="12" creationId="{C96A3AA1-11E9-C940-A58A-B7AF6DD45933}"/>
          </ac:picMkLst>
        </pc:picChg>
      </pc:sldChg>
    </pc:docChg>
  </pc:docChgLst>
  <pc:docChgLst>
    <pc:chgData name="Alison Cooke" userId="S::a.cooke@uwtsd.ac.uk::46c329c9-26b7-4eba-b77b-7474421bfd31" providerId="AD" clId="Web-{F47C84F6-77D7-5CF3-95F5-D8EFE8015411}"/>
    <pc:docChg chg="delSld">
      <pc:chgData name="Alison Cooke" userId="S::a.cooke@uwtsd.ac.uk::46c329c9-26b7-4eba-b77b-7474421bfd31" providerId="AD" clId="Web-{F47C84F6-77D7-5CF3-95F5-D8EFE8015411}" dt="2024-02-11T08:26:27.343" v="22"/>
      <pc:docMkLst>
        <pc:docMk/>
      </pc:docMkLst>
      <pc:sldChg chg="del">
        <pc:chgData name="Alison Cooke" userId="S::a.cooke@uwtsd.ac.uk::46c329c9-26b7-4eba-b77b-7474421bfd31" providerId="AD" clId="Web-{F47C84F6-77D7-5CF3-95F5-D8EFE8015411}" dt="2024-02-11T08:25:34.465" v="5"/>
        <pc:sldMkLst>
          <pc:docMk/>
          <pc:sldMk cId="0" sldId="295"/>
        </pc:sldMkLst>
      </pc:sldChg>
      <pc:sldChg chg="del">
        <pc:chgData name="Alison Cooke" userId="S::a.cooke@uwtsd.ac.uk::46c329c9-26b7-4eba-b77b-7474421bfd31" providerId="AD" clId="Web-{F47C84F6-77D7-5CF3-95F5-D8EFE8015411}" dt="2024-02-11T08:25:16.963" v="0"/>
        <pc:sldMkLst>
          <pc:docMk/>
          <pc:sldMk cId="0" sldId="322"/>
        </pc:sldMkLst>
      </pc:sldChg>
      <pc:sldChg chg="del">
        <pc:chgData name="Alison Cooke" userId="S::a.cooke@uwtsd.ac.uk::46c329c9-26b7-4eba-b77b-7474421bfd31" providerId="AD" clId="Web-{F47C84F6-77D7-5CF3-95F5-D8EFE8015411}" dt="2024-02-11T08:25:27.136" v="3"/>
        <pc:sldMkLst>
          <pc:docMk/>
          <pc:sldMk cId="0" sldId="323"/>
        </pc:sldMkLst>
      </pc:sldChg>
      <pc:sldChg chg="del">
        <pc:chgData name="Alison Cooke" userId="S::a.cooke@uwtsd.ac.uk::46c329c9-26b7-4eba-b77b-7474421bfd31" providerId="AD" clId="Web-{F47C84F6-77D7-5CF3-95F5-D8EFE8015411}" dt="2024-02-11T08:25:42.528" v="7"/>
        <pc:sldMkLst>
          <pc:docMk/>
          <pc:sldMk cId="0" sldId="325"/>
        </pc:sldMkLst>
      </pc:sldChg>
      <pc:sldChg chg="del">
        <pc:chgData name="Alison Cooke" userId="S::a.cooke@uwtsd.ac.uk::46c329c9-26b7-4eba-b77b-7474421bfd31" providerId="AD" clId="Web-{F47C84F6-77D7-5CF3-95F5-D8EFE8015411}" dt="2024-02-11T08:25:45.215" v="8"/>
        <pc:sldMkLst>
          <pc:docMk/>
          <pc:sldMk cId="0" sldId="327"/>
        </pc:sldMkLst>
      </pc:sldChg>
      <pc:sldChg chg="del">
        <pc:chgData name="Alison Cooke" userId="S::a.cooke@uwtsd.ac.uk::46c329c9-26b7-4eba-b77b-7474421bfd31" providerId="AD" clId="Web-{F47C84F6-77D7-5CF3-95F5-D8EFE8015411}" dt="2024-02-11T08:25:48.919" v="9"/>
        <pc:sldMkLst>
          <pc:docMk/>
          <pc:sldMk cId="0" sldId="328"/>
        </pc:sldMkLst>
      </pc:sldChg>
      <pc:sldChg chg="del">
        <pc:chgData name="Alison Cooke" userId="S::a.cooke@uwtsd.ac.uk::46c329c9-26b7-4eba-b77b-7474421bfd31" providerId="AD" clId="Web-{F47C84F6-77D7-5CF3-95F5-D8EFE8015411}" dt="2024-02-11T08:25:51.419" v="10"/>
        <pc:sldMkLst>
          <pc:docMk/>
          <pc:sldMk cId="0" sldId="329"/>
        </pc:sldMkLst>
      </pc:sldChg>
      <pc:sldChg chg="del">
        <pc:chgData name="Alison Cooke" userId="S::a.cooke@uwtsd.ac.uk::46c329c9-26b7-4eba-b77b-7474421bfd31" providerId="AD" clId="Web-{F47C84F6-77D7-5CF3-95F5-D8EFE8015411}" dt="2024-02-11T08:25:54.482" v="11"/>
        <pc:sldMkLst>
          <pc:docMk/>
          <pc:sldMk cId="0" sldId="330"/>
        </pc:sldMkLst>
      </pc:sldChg>
      <pc:sldChg chg="del">
        <pc:chgData name="Alison Cooke" userId="S::a.cooke@uwtsd.ac.uk::46c329c9-26b7-4eba-b77b-7474421bfd31" providerId="AD" clId="Web-{F47C84F6-77D7-5CF3-95F5-D8EFE8015411}" dt="2024-02-11T08:25:57.607" v="12"/>
        <pc:sldMkLst>
          <pc:docMk/>
          <pc:sldMk cId="0" sldId="335"/>
        </pc:sldMkLst>
      </pc:sldChg>
      <pc:sldChg chg="del">
        <pc:chgData name="Alison Cooke" userId="S::a.cooke@uwtsd.ac.uk::46c329c9-26b7-4eba-b77b-7474421bfd31" providerId="AD" clId="Web-{F47C84F6-77D7-5CF3-95F5-D8EFE8015411}" dt="2024-02-11T08:26:01.295" v="13"/>
        <pc:sldMkLst>
          <pc:docMk/>
          <pc:sldMk cId="0" sldId="340"/>
        </pc:sldMkLst>
      </pc:sldChg>
      <pc:sldChg chg="del">
        <pc:chgData name="Alison Cooke" userId="S::a.cooke@uwtsd.ac.uk::46c329c9-26b7-4eba-b77b-7474421bfd31" providerId="AD" clId="Web-{F47C84F6-77D7-5CF3-95F5-D8EFE8015411}" dt="2024-02-11T08:26:27.343" v="22"/>
        <pc:sldMkLst>
          <pc:docMk/>
          <pc:sldMk cId="810437436" sldId="342"/>
        </pc:sldMkLst>
      </pc:sldChg>
      <pc:sldChg chg="del">
        <pc:chgData name="Alison Cooke" userId="S::a.cooke@uwtsd.ac.uk::46c329c9-26b7-4eba-b77b-7474421bfd31" providerId="AD" clId="Web-{F47C84F6-77D7-5CF3-95F5-D8EFE8015411}" dt="2024-02-11T08:26:05.279" v="14"/>
        <pc:sldMkLst>
          <pc:docMk/>
          <pc:sldMk cId="0" sldId="343"/>
        </pc:sldMkLst>
      </pc:sldChg>
      <pc:sldChg chg="del">
        <pc:chgData name="Alison Cooke" userId="S::a.cooke@uwtsd.ac.uk::46c329c9-26b7-4eba-b77b-7474421bfd31" providerId="AD" clId="Web-{F47C84F6-77D7-5CF3-95F5-D8EFE8015411}" dt="2024-02-11T08:26:09.873" v="16"/>
        <pc:sldMkLst>
          <pc:docMk/>
          <pc:sldMk cId="0" sldId="344"/>
        </pc:sldMkLst>
      </pc:sldChg>
      <pc:sldChg chg="del">
        <pc:chgData name="Alison Cooke" userId="S::a.cooke@uwtsd.ac.uk::46c329c9-26b7-4eba-b77b-7474421bfd31" providerId="AD" clId="Web-{F47C84F6-77D7-5CF3-95F5-D8EFE8015411}" dt="2024-02-11T08:26:12.139" v="17"/>
        <pc:sldMkLst>
          <pc:docMk/>
          <pc:sldMk cId="0" sldId="346"/>
        </pc:sldMkLst>
      </pc:sldChg>
      <pc:sldChg chg="del">
        <pc:chgData name="Alison Cooke" userId="S::a.cooke@uwtsd.ac.uk::46c329c9-26b7-4eba-b77b-7474421bfd31" providerId="AD" clId="Web-{F47C84F6-77D7-5CF3-95F5-D8EFE8015411}" dt="2024-02-11T08:26:16.421" v="18"/>
        <pc:sldMkLst>
          <pc:docMk/>
          <pc:sldMk cId="0" sldId="348"/>
        </pc:sldMkLst>
      </pc:sldChg>
      <pc:sldChg chg="del">
        <pc:chgData name="Alison Cooke" userId="S::a.cooke@uwtsd.ac.uk::46c329c9-26b7-4eba-b77b-7474421bfd31" providerId="AD" clId="Web-{F47C84F6-77D7-5CF3-95F5-D8EFE8015411}" dt="2024-02-11T08:26:18.015" v="19"/>
        <pc:sldMkLst>
          <pc:docMk/>
          <pc:sldMk cId="0" sldId="349"/>
        </pc:sldMkLst>
      </pc:sldChg>
      <pc:sldChg chg="del">
        <pc:chgData name="Alison Cooke" userId="S::a.cooke@uwtsd.ac.uk::46c329c9-26b7-4eba-b77b-7474421bfd31" providerId="AD" clId="Web-{F47C84F6-77D7-5CF3-95F5-D8EFE8015411}" dt="2024-02-11T08:26:20.671" v="20"/>
        <pc:sldMkLst>
          <pc:docMk/>
          <pc:sldMk cId="0" sldId="350"/>
        </pc:sldMkLst>
      </pc:sldChg>
      <pc:sldChg chg="del">
        <pc:chgData name="Alison Cooke" userId="S::a.cooke@uwtsd.ac.uk::46c329c9-26b7-4eba-b77b-7474421bfd31" providerId="AD" clId="Web-{F47C84F6-77D7-5CF3-95F5-D8EFE8015411}" dt="2024-02-11T08:26:24.187" v="21"/>
        <pc:sldMkLst>
          <pc:docMk/>
          <pc:sldMk cId="0" sldId="351"/>
        </pc:sldMkLst>
      </pc:sldChg>
      <pc:sldChg chg="del">
        <pc:chgData name="Alison Cooke" userId="S::a.cooke@uwtsd.ac.uk::46c329c9-26b7-4eba-b77b-7474421bfd31" providerId="AD" clId="Web-{F47C84F6-77D7-5CF3-95F5-D8EFE8015411}" dt="2024-02-11T08:25:22.620" v="2"/>
        <pc:sldMkLst>
          <pc:docMk/>
          <pc:sldMk cId="4202024671" sldId="444"/>
        </pc:sldMkLst>
      </pc:sldChg>
      <pc:sldChg chg="del">
        <pc:chgData name="Alison Cooke" userId="S::a.cooke@uwtsd.ac.uk::46c329c9-26b7-4eba-b77b-7474421bfd31" providerId="AD" clId="Web-{F47C84F6-77D7-5CF3-95F5-D8EFE8015411}" dt="2024-02-11T08:25:36.871" v="6"/>
        <pc:sldMkLst>
          <pc:docMk/>
          <pc:sldMk cId="0" sldId="455"/>
        </pc:sldMkLst>
      </pc:sldChg>
      <pc:sldChg chg="del">
        <pc:chgData name="Alison Cooke" userId="S::a.cooke@uwtsd.ac.uk::46c329c9-26b7-4eba-b77b-7474421bfd31" providerId="AD" clId="Web-{F47C84F6-77D7-5CF3-95F5-D8EFE8015411}" dt="2024-02-11T08:26:07.076" v="15"/>
        <pc:sldMkLst>
          <pc:docMk/>
          <pc:sldMk cId="0" sldId="456"/>
        </pc:sldMkLst>
      </pc:sldChg>
      <pc:sldChg chg="del">
        <pc:chgData name="Alison Cooke" userId="S::a.cooke@uwtsd.ac.uk::46c329c9-26b7-4eba-b77b-7474421bfd31" providerId="AD" clId="Web-{F47C84F6-77D7-5CF3-95F5-D8EFE8015411}" dt="2024-02-11T08:25:19.698" v="1"/>
        <pc:sldMkLst>
          <pc:docMk/>
          <pc:sldMk cId="0" sldId="488"/>
        </pc:sldMkLst>
      </pc:sldChg>
      <pc:sldChg chg="del">
        <pc:chgData name="Alison Cooke" userId="S::a.cooke@uwtsd.ac.uk::46c329c9-26b7-4eba-b77b-7474421bfd31" providerId="AD" clId="Web-{F47C84F6-77D7-5CF3-95F5-D8EFE8015411}" dt="2024-02-11T08:25:30.605" v="4"/>
        <pc:sldMkLst>
          <pc:docMk/>
          <pc:sldMk cId="3926554862" sldId="489"/>
        </pc:sldMkLst>
      </pc:sldChg>
    </pc:docChg>
  </pc:docChgLst>
  <pc:docChgLst>
    <pc:chgData name="Alison Cooke" userId="S::a.cooke@uwtsd.ac.uk::46c329c9-26b7-4eba-b77b-7474421bfd31" providerId="AD" clId="Web-{CA1E04E5-094A-923B-F159-1977062CC8C8}"/>
    <pc:docChg chg="addSld modSld">
      <pc:chgData name="Alison Cooke" userId="S::a.cooke@uwtsd.ac.uk::46c329c9-26b7-4eba-b77b-7474421bfd31" providerId="AD" clId="Web-{CA1E04E5-094A-923B-F159-1977062CC8C8}" dt="2024-02-27T13:26:50.831" v="20" actId="20577"/>
      <pc:docMkLst>
        <pc:docMk/>
      </pc:docMkLst>
      <pc:sldChg chg="modSp">
        <pc:chgData name="Alison Cooke" userId="S::a.cooke@uwtsd.ac.uk::46c329c9-26b7-4eba-b77b-7474421bfd31" providerId="AD" clId="Web-{CA1E04E5-094A-923B-F159-1977062CC8C8}" dt="2024-02-27T13:26:50.831" v="20" actId="20577"/>
        <pc:sldMkLst>
          <pc:docMk/>
          <pc:sldMk cId="0" sldId="457"/>
        </pc:sldMkLst>
        <pc:spChg chg="mod">
          <ac:chgData name="Alison Cooke" userId="S::a.cooke@uwtsd.ac.uk::46c329c9-26b7-4eba-b77b-7474421bfd31" providerId="AD" clId="Web-{CA1E04E5-094A-923B-F159-1977062CC8C8}" dt="2024-02-27T13:26:50.831" v="20" actId="20577"/>
          <ac:spMkLst>
            <pc:docMk/>
            <pc:sldMk cId="0" sldId="457"/>
            <ac:spMk id="22530" creationId="{ED158A28-B89E-A74D-859A-422904CC2543}"/>
          </ac:spMkLst>
        </pc:spChg>
      </pc:sldChg>
      <pc:sldChg chg="modSp add">
        <pc:chgData name="Alison Cooke" userId="S::a.cooke@uwtsd.ac.uk::46c329c9-26b7-4eba-b77b-7474421bfd31" providerId="AD" clId="Web-{CA1E04E5-094A-923B-F159-1977062CC8C8}" dt="2024-02-27T13:26:41.361" v="16" actId="20577"/>
        <pc:sldMkLst>
          <pc:docMk/>
          <pc:sldMk cId="0" sldId="488"/>
        </pc:sldMkLst>
        <pc:spChg chg="mod">
          <ac:chgData name="Alison Cooke" userId="S::a.cooke@uwtsd.ac.uk::46c329c9-26b7-4eba-b77b-7474421bfd31" providerId="AD" clId="Web-{CA1E04E5-094A-923B-F159-1977062CC8C8}" dt="2024-02-27T13:26:41.361" v="16" actId="20577"/>
          <ac:spMkLst>
            <pc:docMk/>
            <pc:sldMk cId="0" sldId="488"/>
            <ac:spMk id="53250" creationId="{F318D87E-9835-AC42-825E-40F2CEE52745}"/>
          </ac:spMkLst>
        </pc:spChg>
      </pc:sldChg>
      <pc:sldChg chg="modSp">
        <pc:chgData name="Alison Cooke" userId="S::a.cooke@uwtsd.ac.uk::46c329c9-26b7-4eba-b77b-7474421bfd31" providerId="AD" clId="Web-{CA1E04E5-094A-923B-F159-1977062CC8C8}" dt="2024-02-27T12:57:59.693" v="13" actId="20577"/>
        <pc:sldMkLst>
          <pc:docMk/>
          <pc:sldMk cId="3953727158" sldId="490"/>
        </pc:sldMkLst>
        <pc:spChg chg="mod">
          <ac:chgData name="Alison Cooke" userId="S::a.cooke@uwtsd.ac.uk::46c329c9-26b7-4eba-b77b-7474421bfd31" providerId="AD" clId="Web-{CA1E04E5-094A-923B-F159-1977062CC8C8}" dt="2024-02-27T12:57:59.693" v="13" actId="20577"/>
          <ac:spMkLst>
            <pc:docMk/>
            <pc:sldMk cId="3953727158" sldId="490"/>
            <ac:spMk id="2" creationId="{0222FA53-8432-9340-AD78-34D030BF4A33}"/>
          </ac:spMkLst>
        </pc:spChg>
        <pc:spChg chg="mod">
          <ac:chgData name="Alison Cooke" userId="S::a.cooke@uwtsd.ac.uk::46c329c9-26b7-4eba-b77b-7474421bfd31" providerId="AD" clId="Web-{CA1E04E5-094A-923B-F159-1977062CC8C8}" dt="2024-02-27T12:57:49.505" v="6" actId="20577"/>
          <ac:spMkLst>
            <pc:docMk/>
            <pc:sldMk cId="3953727158" sldId="490"/>
            <ac:spMk id="3" creationId="{49CC6B27-9733-4E43-95D9-1A41DC807E8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27/02/2024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2694A215-DC4E-7F46-A0B7-84C66DE1FA2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6917CACA-A1B0-4846-89BC-85C9F0FEDC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6C38579F-B4D9-C44C-84ED-DC102A549C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4D03D8-7DCB-BE4C-838F-3520A62216D7}" type="slidenum">
              <a:rPr lang="en-GB" altLang="en-US">
                <a:latin typeface="Calibri" panose="020F0502020204030204" pitchFamily="34" charset="0"/>
              </a:rPr>
              <a:pPr/>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1E3358CD-5C5E-E042-B8CB-36DAACDB488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3438A0E-6B27-6B48-B240-D9107938C526}" type="slidenum">
              <a:rPr lang="en-US" altLang="en-US"/>
              <a:pPr/>
              <a:t>2</a:t>
            </a:fld>
            <a:endParaRPr lang="en-US" altLang="en-US"/>
          </a:p>
        </p:txBody>
      </p:sp>
      <p:sp>
        <p:nvSpPr>
          <p:cNvPr id="23555" name="Rectangle 2">
            <a:extLst>
              <a:ext uri="{FF2B5EF4-FFF2-40B4-BE49-F238E27FC236}">
                <a16:creationId xmlns:a16="http://schemas.microsoft.com/office/drawing/2014/main" id="{C7A9D987-B48D-E142-9AC6-23CA929DBA8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15340D5F-5F9F-5E4F-9D5E-AE877E55C26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5C5F8944-B670-554E-9975-415C14FB6A8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A1C9CBD-23FC-0F4B-BE2D-3528C77519F9}" type="slidenum">
              <a:rPr lang="en-US" altLang="en-US"/>
              <a:pPr/>
              <a:t>3</a:t>
            </a:fld>
            <a:endParaRPr lang="en-US" altLang="en-US"/>
          </a:p>
        </p:txBody>
      </p:sp>
      <p:sp>
        <p:nvSpPr>
          <p:cNvPr id="27651" name="Rectangle 2">
            <a:extLst>
              <a:ext uri="{FF2B5EF4-FFF2-40B4-BE49-F238E27FC236}">
                <a16:creationId xmlns:a16="http://schemas.microsoft.com/office/drawing/2014/main" id="{0BA3DAA8-E4C2-0842-B6CF-CDF1B16AAE3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2" name="Rectangle 3">
            <a:extLst>
              <a:ext uri="{FF2B5EF4-FFF2-40B4-BE49-F238E27FC236}">
                <a16:creationId xmlns:a16="http://schemas.microsoft.com/office/drawing/2014/main" id="{72CC3AF8-52F6-7244-BB8C-62BC7EC2071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41E8114-C069-AE4B-870F-240714EF45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5FC98B24-33DB-B449-83ED-CF2BBB07B9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3FD860F4-8D5E-6B42-835E-194086F0F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986763F-F924-384F-9045-15150D9BF0B0}" type="slidenum">
              <a:rPr lang="en-GB" altLang="en-US"/>
              <a:pPr/>
              <a:t>5</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02637247-17F1-D34E-97C3-CAD6BD18A0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BDC43C07-582F-5E49-AFAF-86F15407CE5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19CD7B83-2A70-4D4C-9746-A39911DFA2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1840E9D-46FB-C243-8818-7685AFB1996B}" type="slidenum">
              <a:rPr lang="en-GB" altLang="en-US"/>
              <a:pPr/>
              <a:t>6</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A8607405-6243-314C-A6FE-4F6A4A65B55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0612832F-02A8-214B-8E7B-0F56C63309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6324" name="Slide Number Placeholder 3">
            <a:extLst>
              <a:ext uri="{FF2B5EF4-FFF2-40B4-BE49-F238E27FC236}">
                <a16:creationId xmlns:a16="http://schemas.microsoft.com/office/drawing/2014/main" id="{4B3EE196-59A7-BF47-B30B-8A4D7D16524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27191CB-C0E0-2148-8F9E-D1D84BF87AEE}" type="slidenum">
              <a:rPr lang="en-GB" altLang="en-US"/>
              <a:pPr/>
              <a:t>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23761559-8450-1449-AA8F-DB860690D91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B9896D96-283B-3A41-AB35-FCED4A1AD7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0420" name="Slide Number Placeholder 3">
            <a:extLst>
              <a:ext uri="{FF2B5EF4-FFF2-40B4-BE49-F238E27FC236}">
                <a16:creationId xmlns:a16="http://schemas.microsoft.com/office/drawing/2014/main" id="{57076F2E-8A54-7340-AB8A-92FFCCE6F5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981CA1-55CC-384E-AB09-5C6A4F538072}" type="slidenum">
              <a:rPr lang="en-GB" altLang="en-US"/>
              <a:pPr/>
              <a:t>10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657F35F9-8032-CE4E-9875-86D5601C876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3998A6AE-78C4-644E-9DEB-280DE264680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D7D4FB84-A18E-814E-B297-498C11CC2F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A4355A5-6496-0E40-9771-E0BD5445A765}" type="slidenum">
              <a:rPr lang="en-GB" altLang="en-US"/>
              <a:pPr/>
              <a:t>11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7B2906BF-EE0E-E541-9896-5250FC0CDF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930D71FB-86DF-614B-BE74-B2E0643171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70660" name="Slide Number Placeholder 3">
            <a:extLst>
              <a:ext uri="{FF2B5EF4-FFF2-40B4-BE49-F238E27FC236}">
                <a16:creationId xmlns:a16="http://schemas.microsoft.com/office/drawing/2014/main" id="{468762C0-513B-C94A-BB6D-C3B4285CB4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E122A9-5FCA-234E-AA99-8AA89DFA73F7}" type="slidenum">
              <a:rPr lang="en-GB" altLang="en-US"/>
              <a:pPr/>
              <a:t>12</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D39088F2-70D0-F749-8132-8619ACA47B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2F7CD3A5-30CC-9C41-8CC1-150D42EC09F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2948" name="Slide Number Placeholder 3">
            <a:extLst>
              <a:ext uri="{FF2B5EF4-FFF2-40B4-BE49-F238E27FC236}">
                <a16:creationId xmlns:a16="http://schemas.microsoft.com/office/drawing/2014/main" id="{CE90BBC7-8048-A341-B246-50888328C1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16F509-AEC5-D743-A5B8-D6FF927D171E}" type="slidenum">
              <a:rPr lang="en-GB" altLang="en-US"/>
              <a:pPr/>
              <a:t>13</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1A5FCA22-D816-1043-BFC8-21AAF6A04E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3187" name="Notes Placeholder 2">
            <a:extLst>
              <a:ext uri="{FF2B5EF4-FFF2-40B4-BE49-F238E27FC236}">
                <a16:creationId xmlns:a16="http://schemas.microsoft.com/office/drawing/2014/main" id="{8DBD5B91-A91E-D841-8DAD-B5AAAB09B00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93188" name="Slide Number Placeholder 3">
            <a:extLst>
              <a:ext uri="{FF2B5EF4-FFF2-40B4-BE49-F238E27FC236}">
                <a16:creationId xmlns:a16="http://schemas.microsoft.com/office/drawing/2014/main" id="{C5E24C66-E8F5-F749-BB18-00989430B2D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48564B3-6D55-9F49-B513-90DE2AB632FE}" type="slidenum">
              <a:rPr lang="en-GB" altLang="en-US"/>
              <a:pPr/>
              <a:t>14</a:t>
            </a:fld>
            <a:endParaRPr lang="en-GB" altLang="en-US"/>
          </a:p>
        </p:txBody>
      </p:sp>
    </p:spTree>
    <p:extLst>
      <p:ext uri="{BB962C8B-B14F-4D97-AF65-F5344CB8AC3E}">
        <p14:creationId xmlns:p14="http://schemas.microsoft.com/office/powerpoint/2010/main" val="19292532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C5787C99-BA50-154E-A0EA-2D16558BD94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7283" name="Notes Placeholder 2">
            <a:extLst>
              <a:ext uri="{FF2B5EF4-FFF2-40B4-BE49-F238E27FC236}">
                <a16:creationId xmlns:a16="http://schemas.microsoft.com/office/drawing/2014/main" id="{B06BAF03-C0C0-9141-917E-A5EF8A796D7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97284" name="Slide Number Placeholder 3">
            <a:extLst>
              <a:ext uri="{FF2B5EF4-FFF2-40B4-BE49-F238E27FC236}">
                <a16:creationId xmlns:a16="http://schemas.microsoft.com/office/drawing/2014/main" id="{584D532E-0848-AE48-A602-DC6DE8FD334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A324-CC6D-F842-8BC9-53D710EBE9CE}" type="slidenum">
              <a:rPr lang="en-GB" altLang="en-US"/>
              <a:pPr/>
              <a:t>15</a:t>
            </a:fld>
            <a:endParaRPr lang="en-GB" altLang="en-US"/>
          </a:p>
        </p:txBody>
      </p:sp>
    </p:spTree>
    <p:extLst>
      <p:ext uri="{BB962C8B-B14F-4D97-AF65-F5344CB8AC3E}">
        <p14:creationId xmlns:p14="http://schemas.microsoft.com/office/powerpoint/2010/main" val="37445547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a:extLst>
              <a:ext uri="{FF2B5EF4-FFF2-40B4-BE49-F238E27FC236}">
                <a16:creationId xmlns:a16="http://schemas.microsoft.com/office/drawing/2014/main" id="{9D61D51F-0653-A641-9329-4C40884706A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1379" name="Notes Placeholder 2">
            <a:extLst>
              <a:ext uri="{FF2B5EF4-FFF2-40B4-BE49-F238E27FC236}">
                <a16:creationId xmlns:a16="http://schemas.microsoft.com/office/drawing/2014/main" id="{40DDF7B5-4EAA-3C45-84C7-C888AE6A63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01380" name="Slide Number Placeholder 3">
            <a:extLst>
              <a:ext uri="{FF2B5EF4-FFF2-40B4-BE49-F238E27FC236}">
                <a16:creationId xmlns:a16="http://schemas.microsoft.com/office/drawing/2014/main" id="{145458FD-C0E1-5F41-B96B-92525E6935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1FBE71A-186A-6F4A-B02D-C108ADDAC54D}" type="slidenum">
              <a:rPr lang="en-GB" altLang="en-US"/>
              <a:pPr/>
              <a:t>16</a:t>
            </a:fld>
            <a:endParaRPr lang="en-GB" altLang="en-US"/>
          </a:p>
        </p:txBody>
      </p:sp>
    </p:spTree>
    <p:extLst>
      <p:ext uri="{BB962C8B-B14F-4D97-AF65-F5344CB8AC3E}">
        <p14:creationId xmlns:p14="http://schemas.microsoft.com/office/powerpoint/2010/main" val="3793969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id="{E6C83068-97F8-0B44-938B-50BAB94256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3427" name="Notes Placeholder 2">
            <a:extLst>
              <a:ext uri="{FF2B5EF4-FFF2-40B4-BE49-F238E27FC236}">
                <a16:creationId xmlns:a16="http://schemas.microsoft.com/office/drawing/2014/main" id="{8243B8F5-791F-3B44-AD56-EB729AD5D8E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03428" name="Slide Number Placeholder 3">
            <a:extLst>
              <a:ext uri="{FF2B5EF4-FFF2-40B4-BE49-F238E27FC236}">
                <a16:creationId xmlns:a16="http://schemas.microsoft.com/office/drawing/2014/main" id="{DD0753CE-DC9E-254C-B9F2-F3F0A744DCE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2F9B703-7530-5B47-90E8-157C429F96CD}" type="slidenum">
              <a:rPr lang="en-GB" altLang="en-US"/>
              <a:pPr/>
              <a:t>17</a:t>
            </a:fld>
            <a:endParaRPr lang="en-GB" altLang="en-US"/>
          </a:p>
        </p:txBody>
      </p:sp>
    </p:spTree>
    <p:extLst>
      <p:ext uri="{BB962C8B-B14F-4D97-AF65-F5344CB8AC3E}">
        <p14:creationId xmlns:p14="http://schemas.microsoft.com/office/powerpoint/2010/main" val="34724205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a:extLst>
              <a:ext uri="{FF2B5EF4-FFF2-40B4-BE49-F238E27FC236}">
                <a16:creationId xmlns:a16="http://schemas.microsoft.com/office/drawing/2014/main" id="{C5C17CB3-683C-8548-90C1-E987D1DB6B6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9571" name="Notes Placeholder 2">
            <a:extLst>
              <a:ext uri="{FF2B5EF4-FFF2-40B4-BE49-F238E27FC236}">
                <a16:creationId xmlns:a16="http://schemas.microsoft.com/office/drawing/2014/main" id="{5A733F45-30D1-5A48-A842-EC96C9A61E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09572" name="Slide Number Placeholder 3">
            <a:extLst>
              <a:ext uri="{FF2B5EF4-FFF2-40B4-BE49-F238E27FC236}">
                <a16:creationId xmlns:a16="http://schemas.microsoft.com/office/drawing/2014/main" id="{F7503A31-FD5D-D342-8FAD-474BF433CB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2470AE7-D771-0E4A-8721-9A6471E3A97C}" type="slidenum">
              <a:rPr lang="en-GB" altLang="en-US"/>
              <a:pPr/>
              <a:t>18</a:t>
            </a:fld>
            <a:endParaRPr lang="en-GB" altLang="en-US"/>
          </a:p>
        </p:txBody>
      </p:sp>
    </p:spTree>
    <p:extLst>
      <p:ext uri="{BB962C8B-B14F-4D97-AF65-F5344CB8AC3E}">
        <p14:creationId xmlns:p14="http://schemas.microsoft.com/office/powerpoint/2010/main" val="34398026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Slide Image Placeholder 1">
            <a:extLst>
              <a:ext uri="{FF2B5EF4-FFF2-40B4-BE49-F238E27FC236}">
                <a16:creationId xmlns:a16="http://schemas.microsoft.com/office/drawing/2014/main" id="{02E33BA6-F2D4-CD49-8165-F05E311772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3667" name="Notes Placeholder 2">
            <a:extLst>
              <a:ext uri="{FF2B5EF4-FFF2-40B4-BE49-F238E27FC236}">
                <a16:creationId xmlns:a16="http://schemas.microsoft.com/office/drawing/2014/main" id="{F9544FEF-3525-CE48-814B-FE13E16329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13668" name="Slide Number Placeholder 3">
            <a:extLst>
              <a:ext uri="{FF2B5EF4-FFF2-40B4-BE49-F238E27FC236}">
                <a16:creationId xmlns:a16="http://schemas.microsoft.com/office/drawing/2014/main" id="{68C3E9C9-F9EE-DE46-951F-38CC95A991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33F69A1-2E85-F841-AA8B-466D2AFAD7DD}" type="slidenum">
              <a:rPr lang="en-GB" altLang="en-US"/>
              <a:pPr/>
              <a:t>19</a:t>
            </a:fld>
            <a:endParaRPr lang="en-GB" altLang="en-US"/>
          </a:p>
        </p:txBody>
      </p:sp>
    </p:spTree>
    <p:extLst>
      <p:ext uri="{BB962C8B-B14F-4D97-AF65-F5344CB8AC3E}">
        <p14:creationId xmlns:p14="http://schemas.microsoft.com/office/powerpoint/2010/main" val="30259637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a:extLst>
              <a:ext uri="{FF2B5EF4-FFF2-40B4-BE49-F238E27FC236}">
                <a16:creationId xmlns:a16="http://schemas.microsoft.com/office/drawing/2014/main" id="{B19A50E6-CA99-AB40-ADFB-BE473BB8E7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5715" name="Notes Placeholder 2">
            <a:extLst>
              <a:ext uri="{FF2B5EF4-FFF2-40B4-BE49-F238E27FC236}">
                <a16:creationId xmlns:a16="http://schemas.microsoft.com/office/drawing/2014/main" id="{6B034188-7644-3445-99CE-8DE3CCD90B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15716" name="Slide Number Placeholder 3">
            <a:extLst>
              <a:ext uri="{FF2B5EF4-FFF2-40B4-BE49-F238E27FC236}">
                <a16:creationId xmlns:a16="http://schemas.microsoft.com/office/drawing/2014/main" id="{8594304F-4BE5-4746-8542-2F188AF538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D2150A8-7B50-BD41-9CF0-7661EB375631}" type="slidenum">
              <a:rPr lang="en-GB" altLang="en-US"/>
              <a:pPr/>
              <a:t>20</a:t>
            </a:fld>
            <a:endParaRPr lang="en-GB" altLang="en-US"/>
          </a:p>
        </p:txBody>
      </p:sp>
    </p:spTree>
    <p:extLst>
      <p:ext uri="{BB962C8B-B14F-4D97-AF65-F5344CB8AC3E}">
        <p14:creationId xmlns:p14="http://schemas.microsoft.com/office/powerpoint/2010/main" val="18185908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a:extLst>
              <a:ext uri="{FF2B5EF4-FFF2-40B4-BE49-F238E27FC236}">
                <a16:creationId xmlns:a16="http://schemas.microsoft.com/office/drawing/2014/main" id="{495D061E-E4A5-3C4C-A147-0AF9AD7C51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9811" name="Notes Placeholder 2">
            <a:extLst>
              <a:ext uri="{FF2B5EF4-FFF2-40B4-BE49-F238E27FC236}">
                <a16:creationId xmlns:a16="http://schemas.microsoft.com/office/drawing/2014/main" id="{3638BD12-146E-0344-9126-C313947401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19812" name="Slide Number Placeholder 3">
            <a:extLst>
              <a:ext uri="{FF2B5EF4-FFF2-40B4-BE49-F238E27FC236}">
                <a16:creationId xmlns:a16="http://schemas.microsoft.com/office/drawing/2014/main" id="{87486516-2001-234D-8C86-71CECC8698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561B94-C8D9-9B49-972A-EAC48C6B7D3F}" type="slidenum">
              <a:rPr lang="en-GB" altLang="en-US"/>
              <a:pPr/>
              <a:t>21</a:t>
            </a:fld>
            <a:endParaRPr lang="en-GB" altLang="en-US"/>
          </a:p>
        </p:txBody>
      </p:sp>
    </p:spTree>
    <p:extLst>
      <p:ext uri="{BB962C8B-B14F-4D97-AF65-F5344CB8AC3E}">
        <p14:creationId xmlns:p14="http://schemas.microsoft.com/office/powerpoint/2010/main" val="18558692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17FDF9F2-85E8-4748-AF32-533826661E3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1859" name="Notes Placeholder 2">
            <a:extLst>
              <a:ext uri="{FF2B5EF4-FFF2-40B4-BE49-F238E27FC236}">
                <a16:creationId xmlns:a16="http://schemas.microsoft.com/office/drawing/2014/main" id="{383AAA5C-E113-904D-A441-8CAB60E68B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45054A4D-E637-104F-84A8-E4355EAEE86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88492F7-B6D1-5E4C-928A-09965859D398}" type="slidenum">
              <a:rPr lang="en-GB" altLang="en-US"/>
              <a:pPr/>
              <a:t>22</a:t>
            </a:fld>
            <a:endParaRPr lang="en-GB" altLang="en-US"/>
          </a:p>
        </p:txBody>
      </p:sp>
    </p:spTree>
    <p:extLst>
      <p:ext uri="{BB962C8B-B14F-4D97-AF65-F5344CB8AC3E}">
        <p14:creationId xmlns:p14="http://schemas.microsoft.com/office/powerpoint/2010/main" val="24853303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Slide Image Placeholder 1">
            <a:extLst>
              <a:ext uri="{FF2B5EF4-FFF2-40B4-BE49-F238E27FC236}">
                <a16:creationId xmlns:a16="http://schemas.microsoft.com/office/drawing/2014/main" id="{E8410E31-7EC2-4941-BC17-874FD99848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3907" name="Notes Placeholder 2">
            <a:extLst>
              <a:ext uri="{FF2B5EF4-FFF2-40B4-BE49-F238E27FC236}">
                <a16:creationId xmlns:a16="http://schemas.microsoft.com/office/drawing/2014/main" id="{D5C505FF-2E30-1F40-A9A8-E25EA2FB2A8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latin typeface="Arial" panose="020B0604020202020204" pitchFamily="34" charset="0"/>
                <a:cs typeface="Arial" panose="020B0604020202020204" pitchFamily="34" charset="0"/>
              </a:rPr>
              <a:t>Table C.i A summary of the strategy lenses</a:t>
            </a:r>
            <a:endParaRPr lang="en-IN" altLang="en-US">
              <a:latin typeface="Arial" panose="020B0604020202020204" pitchFamily="34" charset="0"/>
              <a:cs typeface="Arial" panose="020B0604020202020204" pitchFamily="34" charset="0"/>
            </a:endParaRPr>
          </a:p>
        </p:txBody>
      </p:sp>
      <p:sp>
        <p:nvSpPr>
          <p:cNvPr id="123908" name="Slide Number Placeholder 3">
            <a:extLst>
              <a:ext uri="{FF2B5EF4-FFF2-40B4-BE49-F238E27FC236}">
                <a16:creationId xmlns:a16="http://schemas.microsoft.com/office/drawing/2014/main" id="{6154856D-E2BF-2645-8B10-771E9F52D7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557E894-FC91-AD4D-B897-D69FAE96EDE7}" type="slidenum">
              <a:rPr lang="en-GB" altLang="en-US"/>
              <a:pPr/>
              <a:t>23</a:t>
            </a:fld>
            <a:endParaRPr lang="en-GB" altLang="en-US"/>
          </a:p>
        </p:txBody>
      </p:sp>
    </p:spTree>
    <p:extLst>
      <p:ext uri="{BB962C8B-B14F-4D97-AF65-F5344CB8AC3E}">
        <p14:creationId xmlns:p14="http://schemas.microsoft.com/office/powerpoint/2010/main" val="18445140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FB165B22-4EF6-C648-BC88-9A432DFC14B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1B9FA0D5-FE34-954D-9554-499A67CEB6A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7044" name="Slide Number Placeholder 3">
            <a:extLst>
              <a:ext uri="{FF2B5EF4-FFF2-40B4-BE49-F238E27FC236}">
                <a16:creationId xmlns:a16="http://schemas.microsoft.com/office/drawing/2014/main" id="{3BB78CB3-2B14-F545-984A-163FB65BD3B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3D1E0944-3A59-CE42-A934-AD7B2168C3FA}" type="slidenum">
              <a:rPr lang="en-GB" altLang="en-US" sz="1200"/>
              <a:pPr/>
              <a:t>24</a:t>
            </a:fld>
            <a:endParaRPr lang="en-GB" altLang="en-US" sz="1200"/>
          </a:p>
        </p:txBody>
      </p:sp>
    </p:spTree>
    <p:extLst>
      <p:ext uri="{BB962C8B-B14F-4D97-AF65-F5344CB8AC3E}">
        <p14:creationId xmlns:p14="http://schemas.microsoft.com/office/powerpoint/2010/main" val="5278372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0DCF0F9E-E7D9-FB43-959A-E1E020E072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1" name="Notes Placeholder 2">
            <a:extLst>
              <a:ext uri="{FF2B5EF4-FFF2-40B4-BE49-F238E27FC236}">
                <a16:creationId xmlns:a16="http://schemas.microsoft.com/office/drawing/2014/main" id="{C98B0A1E-6874-6041-8E1A-64FC64B32A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9092" name="Slide Number Placeholder 3">
            <a:extLst>
              <a:ext uri="{FF2B5EF4-FFF2-40B4-BE49-F238E27FC236}">
                <a16:creationId xmlns:a16="http://schemas.microsoft.com/office/drawing/2014/main" id="{CA0A5579-C0E4-8042-A830-872A347D85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F2B936FD-7C2F-6D42-BA9C-88F258031562}" type="slidenum">
              <a:rPr lang="en-GB" altLang="en-US" sz="1200"/>
              <a:pPr/>
              <a:t>25</a:t>
            </a:fld>
            <a:endParaRPr lang="en-GB" altLang="en-US" sz="1200"/>
          </a:p>
        </p:txBody>
      </p:sp>
    </p:spTree>
    <p:extLst>
      <p:ext uri="{BB962C8B-B14F-4D97-AF65-F5344CB8AC3E}">
        <p14:creationId xmlns:p14="http://schemas.microsoft.com/office/powerpoint/2010/main" val="20957981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87097177-49A3-1C4D-A39B-A61AF57B6B0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9EBFD692-9639-D348-BAC9-C67E13F9B1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4996" name="Slide Number Placeholder 3">
            <a:extLst>
              <a:ext uri="{FF2B5EF4-FFF2-40B4-BE49-F238E27FC236}">
                <a16:creationId xmlns:a16="http://schemas.microsoft.com/office/drawing/2014/main" id="{B0CA42F9-A5D6-154E-8BE7-C3677C48E53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3978B88-2FFC-A64F-BB37-BAD6A9303234}" type="slidenum">
              <a:rPr lang="en-GB" altLang="en-US"/>
              <a:pPr/>
              <a:t>26</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27/02/2024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27/02/2024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27/02/2024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27/02/2024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27/02/2024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27/02/2024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tandfonline.com/doi/full/10.1080/14719037.2019.1635194?scroll=top&amp;needAccess=true"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FEA7D-B4DB-6648-A499-0610573E0BA6}"/>
              </a:ext>
            </a:extLst>
          </p:cNvPr>
          <p:cNvSpPr>
            <a:spLocks noGrp="1"/>
          </p:cNvSpPr>
          <p:nvPr>
            <p:ph type="ctrTitle"/>
          </p:nvPr>
        </p:nvSpPr>
        <p:spPr>
          <a:xfrm>
            <a:off x="1371600" y="1195626"/>
            <a:ext cx="7772400" cy="1470025"/>
          </a:xfrm>
        </p:spPr>
        <p:txBody>
          <a:bodyPr>
            <a:normAutofit/>
          </a:bodyPr>
          <a:lstStyle/>
          <a:p>
            <a:r>
              <a:rPr lang="en-US" sz="3600" dirty="0"/>
              <a:t>Week 2 – Strategic Management: Strategic Planning &amp; Practice </a:t>
            </a:r>
          </a:p>
        </p:txBody>
      </p:sp>
      <p:sp>
        <p:nvSpPr>
          <p:cNvPr id="3" name="Subtitle 2">
            <a:extLst>
              <a:ext uri="{FF2B5EF4-FFF2-40B4-BE49-F238E27FC236}">
                <a16:creationId xmlns:a16="http://schemas.microsoft.com/office/drawing/2014/main" id="{7A75F756-C971-8548-8F9B-77A128253665}"/>
              </a:ext>
            </a:extLst>
          </p:cNvPr>
          <p:cNvSpPr>
            <a:spLocks noGrp="1"/>
          </p:cNvSpPr>
          <p:nvPr>
            <p:ph type="subTitle" idx="1"/>
          </p:nvPr>
        </p:nvSpPr>
        <p:spPr>
          <a:xfrm>
            <a:off x="2415970" y="2701456"/>
            <a:ext cx="6400800" cy="992638"/>
          </a:xfrm>
        </p:spPr>
        <p:txBody>
          <a:bodyPr/>
          <a:lstStyle/>
          <a:p>
            <a:r>
              <a:rPr lang="en-US" dirty="0">
                <a:solidFill>
                  <a:schemeClr val="bg1"/>
                </a:solidFill>
              </a:rPr>
              <a:t>Dr Jon Edwards</a:t>
            </a:r>
          </a:p>
        </p:txBody>
      </p:sp>
    </p:spTree>
    <p:extLst>
      <p:ext uri="{BB962C8B-B14F-4D97-AF65-F5344CB8AC3E}">
        <p14:creationId xmlns:p14="http://schemas.microsoft.com/office/powerpoint/2010/main" val="486120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F318D87E-9835-AC42-825E-40F2CEE52745}"/>
              </a:ext>
            </a:extLst>
          </p:cNvPr>
          <p:cNvSpPr>
            <a:spLocks noGrp="1"/>
          </p:cNvSpPr>
          <p:nvPr>
            <p:ph type="title"/>
          </p:nvPr>
        </p:nvSpPr>
        <p:spPr>
          <a:xfrm>
            <a:off x="457200" y="274638"/>
            <a:ext cx="8229600" cy="1143000"/>
          </a:xfrm>
          <a:solidFill>
            <a:srgbClr val="002060"/>
          </a:solidFill>
        </p:spPr>
        <p:txBody>
          <a:bodyPr anchor="ctr">
            <a:normAutofit/>
          </a:bodyPr>
          <a:lstStyle/>
          <a:p>
            <a:r>
              <a:rPr lang="en-GB" altLang="en-US" sz="4100" dirty="0">
                <a:solidFill>
                  <a:schemeClr val="bg1"/>
                </a:solidFill>
                <a:latin typeface="Arial"/>
                <a:cs typeface="Arial"/>
              </a:rPr>
              <a:t>Week 3 - Recap</a:t>
            </a:r>
          </a:p>
        </p:txBody>
      </p:sp>
      <p:pic>
        <p:nvPicPr>
          <p:cNvPr id="4" name="Picture 3">
            <a:extLst>
              <a:ext uri="{FF2B5EF4-FFF2-40B4-BE49-F238E27FC236}">
                <a16:creationId xmlns:a16="http://schemas.microsoft.com/office/drawing/2014/main" id="{6AFCF586-DB8A-9042-82BB-88D8DFE97EF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5025473" y="2370174"/>
            <a:ext cx="3289852" cy="306778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6" name="Content Placeholder 5">
            <a:extLst>
              <a:ext uri="{FF2B5EF4-FFF2-40B4-BE49-F238E27FC236}">
                <a16:creationId xmlns:a16="http://schemas.microsoft.com/office/drawing/2014/main" id="{F7068A66-FE1F-30EE-9357-735B7D5A8A29}"/>
              </a:ext>
            </a:extLst>
          </p:cNvPr>
          <p:cNvPicPr>
            <a:picLocks noGrp="1" noChangeAspect="1"/>
          </p:cNvPicPr>
          <p:nvPr>
            <p:ph sz="half" idx="1"/>
          </p:nvPr>
        </p:nvPicPr>
        <p:blipFill>
          <a:blip r:embed="rId4"/>
          <a:stretch>
            <a:fillRect/>
          </a:stretch>
        </p:blipFill>
        <p:spPr>
          <a:xfrm>
            <a:off x="682693" y="1990345"/>
            <a:ext cx="3667125" cy="124777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ED158A28-B89E-A74D-859A-422904CC2543}"/>
              </a:ext>
            </a:extLst>
          </p:cNvPr>
          <p:cNvSpPr>
            <a:spLocks noGrp="1"/>
          </p:cNvSpPr>
          <p:nvPr>
            <p:ph type="title"/>
          </p:nvPr>
        </p:nvSpPr>
        <p:spPr>
          <a:xfrm>
            <a:off x="457200" y="260350"/>
            <a:ext cx="8229600" cy="641350"/>
          </a:xfrm>
        </p:spPr>
        <p:txBody>
          <a:bodyPr>
            <a:normAutofit fontScale="90000"/>
          </a:bodyPr>
          <a:lstStyle/>
          <a:p>
            <a:r>
              <a:rPr lang="en-US" dirty="0"/>
              <a:t>Part 2 - Learning outcomes </a:t>
            </a:r>
          </a:p>
        </p:txBody>
      </p:sp>
      <p:sp>
        <p:nvSpPr>
          <p:cNvPr id="525315" name="Rectangle 3">
            <a:extLst>
              <a:ext uri="{FF2B5EF4-FFF2-40B4-BE49-F238E27FC236}">
                <a16:creationId xmlns:a16="http://schemas.microsoft.com/office/drawing/2014/main" id="{E2D51443-D05F-442C-BFE0-6B3BF4C3C705}"/>
              </a:ext>
            </a:extLst>
          </p:cNvPr>
          <p:cNvSpPr>
            <a:spLocks noGrp="1"/>
          </p:cNvSpPr>
          <p:nvPr>
            <p:ph idx="1"/>
          </p:nvPr>
        </p:nvSpPr>
        <p:spPr>
          <a:xfrm>
            <a:off x="396081" y="796131"/>
            <a:ext cx="8351837" cy="5265737"/>
          </a:xfrm>
        </p:spPr>
        <p:txBody>
          <a:bodyPr>
            <a:noAutofit/>
          </a:bodyPr>
          <a:lstStyle/>
          <a:p>
            <a:pPr marL="288925" indent="-288925" eaLnBrk="1" hangingPunct="1">
              <a:defRPr/>
            </a:pPr>
            <a:r>
              <a:rPr lang="en-US" altLang="en-US" sz="1800" dirty="0"/>
              <a:t>Assess </a:t>
            </a:r>
            <a:r>
              <a:rPr lang="en-US" altLang="en-US" sz="1800" b="1" i="1" dirty="0"/>
              <a:t>who to involve </a:t>
            </a:r>
            <a:r>
              <a:rPr lang="en-US" altLang="en-US" sz="1800" dirty="0"/>
              <a:t>in </a:t>
            </a:r>
            <a:r>
              <a:rPr lang="en-US" altLang="en-US" sz="1800" dirty="0" err="1"/>
              <a:t>strategising</a:t>
            </a:r>
            <a:endParaRPr lang="en-US" altLang="en-US" sz="1800" dirty="0"/>
          </a:p>
          <a:p>
            <a:pPr marL="1089025" lvl="2" indent="-288925" eaLnBrk="1" hangingPunct="1">
              <a:defRPr/>
            </a:pPr>
            <a:r>
              <a:rPr lang="en-US" altLang="en-US" sz="1800" i="1" dirty="0"/>
              <a:t>top managers</a:t>
            </a:r>
            <a:r>
              <a:rPr lang="en-US" altLang="en-US" sz="1800" dirty="0"/>
              <a:t>,</a:t>
            </a:r>
            <a:r>
              <a:rPr lang="en-US" altLang="en-US" sz="1800" i="1" dirty="0"/>
              <a:t> </a:t>
            </a:r>
          </a:p>
          <a:p>
            <a:pPr marL="1089025" lvl="2" indent="-288925" eaLnBrk="1" hangingPunct="1">
              <a:defRPr/>
            </a:pPr>
            <a:r>
              <a:rPr lang="en-US" altLang="en-US" sz="1800" i="1" dirty="0"/>
              <a:t>strategic planners </a:t>
            </a:r>
            <a:endParaRPr lang="en-US" altLang="en-US" sz="1800" dirty="0"/>
          </a:p>
          <a:p>
            <a:pPr marL="1089025" lvl="2" indent="-288925" eaLnBrk="1" hangingPunct="1">
              <a:defRPr/>
            </a:pPr>
            <a:r>
              <a:rPr lang="en-US" altLang="en-US" sz="1800" i="1" dirty="0"/>
              <a:t>middle managers.</a:t>
            </a:r>
            <a:endParaRPr lang="en-US" altLang="en-US" sz="1800" dirty="0"/>
          </a:p>
          <a:p>
            <a:pPr marL="288925" indent="-288925" eaLnBrk="1" hangingPunct="1">
              <a:defRPr/>
            </a:pPr>
            <a:r>
              <a:rPr lang="en-US" altLang="en-US" sz="1800" dirty="0"/>
              <a:t>Evaluate </a:t>
            </a:r>
            <a:r>
              <a:rPr lang="en-US" altLang="en-US" sz="1800" b="1" i="1" dirty="0"/>
              <a:t>different approaches </a:t>
            </a:r>
            <a:r>
              <a:rPr lang="en-US" altLang="en-US" sz="1800" dirty="0"/>
              <a:t>to </a:t>
            </a:r>
            <a:r>
              <a:rPr lang="en-US" altLang="en-US" sz="1800" dirty="0" err="1"/>
              <a:t>strategising</a:t>
            </a:r>
            <a:r>
              <a:rPr lang="en-US" altLang="en-US" sz="1800" dirty="0"/>
              <a:t> activity</a:t>
            </a:r>
          </a:p>
          <a:p>
            <a:pPr marL="1089025" lvl="2" indent="-288925" eaLnBrk="1" hangingPunct="1">
              <a:defRPr/>
            </a:pPr>
            <a:r>
              <a:rPr lang="en-US" altLang="en-US" sz="1800" i="1" dirty="0"/>
              <a:t>analysis, </a:t>
            </a:r>
          </a:p>
          <a:p>
            <a:pPr marL="1089025" lvl="2" indent="-288925" eaLnBrk="1" hangingPunct="1">
              <a:defRPr/>
            </a:pPr>
            <a:r>
              <a:rPr lang="en-US" altLang="en-US" sz="1800" i="1" dirty="0"/>
              <a:t>decision-making</a:t>
            </a:r>
          </a:p>
          <a:p>
            <a:pPr marL="1089025" lvl="2" indent="-288925" eaLnBrk="1" hangingPunct="1">
              <a:defRPr/>
            </a:pPr>
            <a:r>
              <a:rPr lang="en-US" altLang="en-US" sz="1800" i="1" dirty="0"/>
              <a:t>communicating.</a:t>
            </a:r>
          </a:p>
          <a:p>
            <a:pPr marL="288925" indent="-288925" eaLnBrk="1" hangingPunct="1">
              <a:defRPr/>
            </a:pPr>
            <a:r>
              <a:rPr lang="en-US" altLang="en-US" sz="1800" dirty="0" err="1"/>
              <a:t>Recognise</a:t>
            </a:r>
            <a:r>
              <a:rPr lang="en-US" altLang="en-US" sz="1800" dirty="0"/>
              <a:t> </a:t>
            </a:r>
            <a:r>
              <a:rPr lang="en-US" altLang="en-US" sz="1800" b="1" i="1" dirty="0"/>
              <a:t>key elements </a:t>
            </a:r>
            <a:r>
              <a:rPr lang="en-US" altLang="en-US" sz="1800" dirty="0"/>
              <a:t>in various common strategy </a:t>
            </a:r>
          </a:p>
          <a:p>
            <a:pPr marL="0" indent="292100" eaLnBrk="1" hangingPunct="1">
              <a:spcBef>
                <a:spcPts val="0"/>
              </a:spcBef>
              <a:buFont typeface="Arial" panose="020B0604020202020204" pitchFamily="34" charset="0"/>
              <a:buNone/>
              <a:defRPr/>
            </a:pPr>
            <a:r>
              <a:rPr lang="en-US" altLang="en-US" sz="1800" dirty="0"/>
              <a:t>methodologies</a:t>
            </a:r>
          </a:p>
          <a:p>
            <a:pPr marL="1089025" lvl="2" indent="-288925" eaLnBrk="1" hangingPunct="1">
              <a:defRPr/>
            </a:pPr>
            <a:r>
              <a:rPr lang="en-US" altLang="en-US" sz="1800" i="1" dirty="0"/>
              <a:t>strategy workshops, </a:t>
            </a:r>
          </a:p>
          <a:p>
            <a:pPr marL="1089025" lvl="2" indent="-288925" eaLnBrk="1" hangingPunct="1">
              <a:defRPr/>
            </a:pPr>
            <a:r>
              <a:rPr lang="en-US" altLang="en-US" sz="1800" i="1" dirty="0"/>
              <a:t>writing business cases and strategic plans.</a:t>
            </a:r>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25315">
                                            <p:txEl>
                                              <p:pRg st="0" end="0"/>
                                            </p:txEl>
                                          </p:spTgt>
                                        </p:tgtEl>
                                        <p:attrNameLst>
                                          <p:attrName>style.visibility</p:attrName>
                                        </p:attrNameLst>
                                      </p:cBhvr>
                                      <p:to>
                                        <p:strVal val="visible"/>
                                      </p:to>
                                    </p:set>
                                    <p:animEffect transition="in" filter="blinds(horizontal)">
                                      <p:cBhvr>
                                        <p:cTn id="7" dur="500"/>
                                        <p:tgtEl>
                                          <p:spTgt spid="525315">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525315">
                                            <p:txEl>
                                              <p:pRg st="1" end="1"/>
                                            </p:txEl>
                                          </p:spTgt>
                                        </p:tgtEl>
                                        <p:attrNameLst>
                                          <p:attrName>style.visibility</p:attrName>
                                        </p:attrNameLst>
                                      </p:cBhvr>
                                      <p:to>
                                        <p:strVal val="visible"/>
                                      </p:to>
                                    </p:set>
                                    <p:animEffect transition="in" filter="blinds(horizontal)">
                                      <p:cBhvr>
                                        <p:cTn id="10" dur="500"/>
                                        <p:tgtEl>
                                          <p:spTgt spid="525315">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525315">
                                            <p:txEl>
                                              <p:pRg st="2" end="2"/>
                                            </p:txEl>
                                          </p:spTgt>
                                        </p:tgtEl>
                                        <p:attrNameLst>
                                          <p:attrName>style.visibility</p:attrName>
                                        </p:attrNameLst>
                                      </p:cBhvr>
                                      <p:to>
                                        <p:strVal val="visible"/>
                                      </p:to>
                                    </p:set>
                                    <p:animEffect transition="in" filter="blinds(horizontal)">
                                      <p:cBhvr>
                                        <p:cTn id="13" dur="500"/>
                                        <p:tgtEl>
                                          <p:spTgt spid="525315">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525315">
                                            <p:txEl>
                                              <p:pRg st="3" end="3"/>
                                            </p:txEl>
                                          </p:spTgt>
                                        </p:tgtEl>
                                        <p:attrNameLst>
                                          <p:attrName>style.visibility</p:attrName>
                                        </p:attrNameLst>
                                      </p:cBhvr>
                                      <p:to>
                                        <p:strVal val="visible"/>
                                      </p:to>
                                    </p:set>
                                    <p:animEffect transition="in" filter="blinds(horizontal)">
                                      <p:cBhvr>
                                        <p:cTn id="16" dur="500"/>
                                        <p:tgtEl>
                                          <p:spTgt spid="525315">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525315">
                                            <p:txEl>
                                              <p:pRg st="4" end="4"/>
                                            </p:txEl>
                                          </p:spTgt>
                                        </p:tgtEl>
                                        <p:attrNameLst>
                                          <p:attrName>style.visibility</p:attrName>
                                        </p:attrNameLst>
                                      </p:cBhvr>
                                      <p:to>
                                        <p:strVal val="visible"/>
                                      </p:to>
                                    </p:set>
                                    <p:animEffect transition="in" filter="blinds(horizontal)">
                                      <p:cBhvr>
                                        <p:cTn id="21" dur="500"/>
                                        <p:tgtEl>
                                          <p:spTgt spid="525315">
                                            <p:txEl>
                                              <p:pRg st="4" end="4"/>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525315">
                                            <p:txEl>
                                              <p:pRg st="5" end="5"/>
                                            </p:txEl>
                                          </p:spTgt>
                                        </p:tgtEl>
                                        <p:attrNameLst>
                                          <p:attrName>style.visibility</p:attrName>
                                        </p:attrNameLst>
                                      </p:cBhvr>
                                      <p:to>
                                        <p:strVal val="visible"/>
                                      </p:to>
                                    </p:set>
                                    <p:animEffect transition="in" filter="blinds(horizontal)">
                                      <p:cBhvr>
                                        <p:cTn id="24" dur="500"/>
                                        <p:tgtEl>
                                          <p:spTgt spid="525315">
                                            <p:txEl>
                                              <p:pRg st="5" end="5"/>
                                            </p:txEl>
                                          </p:spTgt>
                                        </p:tgtEl>
                                      </p:cBhvr>
                                    </p:animEffect>
                                  </p:childTnLst>
                                </p:cTn>
                              </p:par>
                              <p:par>
                                <p:cTn id="25" presetID="3" presetClass="entr" presetSubtype="10" fill="hold" grpId="0" nodeType="withEffect">
                                  <p:stCondLst>
                                    <p:cond delay="0"/>
                                  </p:stCondLst>
                                  <p:childTnLst>
                                    <p:set>
                                      <p:cBhvr>
                                        <p:cTn id="26" dur="1" fill="hold">
                                          <p:stCondLst>
                                            <p:cond delay="0"/>
                                          </p:stCondLst>
                                        </p:cTn>
                                        <p:tgtEl>
                                          <p:spTgt spid="525315">
                                            <p:txEl>
                                              <p:pRg st="6" end="6"/>
                                            </p:txEl>
                                          </p:spTgt>
                                        </p:tgtEl>
                                        <p:attrNameLst>
                                          <p:attrName>style.visibility</p:attrName>
                                        </p:attrNameLst>
                                      </p:cBhvr>
                                      <p:to>
                                        <p:strVal val="visible"/>
                                      </p:to>
                                    </p:set>
                                    <p:animEffect transition="in" filter="blinds(horizontal)">
                                      <p:cBhvr>
                                        <p:cTn id="27" dur="500"/>
                                        <p:tgtEl>
                                          <p:spTgt spid="525315">
                                            <p:txEl>
                                              <p:pRg st="6" end="6"/>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525315">
                                            <p:txEl>
                                              <p:pRg st="7" end="7"/>
                                            </p:txEl>
                                          </p:spTgt>
                                        </p:tgtEl>
                                        <p:attrNameLst>
                                          <p:attrName>style.visibility</p:attrName>
                                        </p:attrNameLst>
                                      </p:cBhvr>
                                      <p:to>
                                        <p:strVal val="visible"/>
                                      </p:to>
                                    </p:set>
                                    <p:animEffect transition="in" filter="blinds(horizontal)">
                                      <p:cBhvr>
                                        <p:cTn id="30" dur="500"/>
                                        <p:tgtEl>
                                          <p:spTgt spid="525315">
                                            <p:txEl>
                                              <p:pRg st="7" end="7"/>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3" presetClass="entr" presetSubtype="10" fill="hold" grpId="0" nodeType="clickEffect">
                                  <p:stCondLst>
                                    <p:cond delay="0"/>
                                  </p:stCondLst>
                                  <p:childTnLst>
                                    <p:set>
                                      <p:cBhvr>
                                        <p:cTn id="34" dur="1" fill="hold">
                                          <p:stCondLst>
                                            <p:cond delay="0"/>
                                          </p:stCondLst>
                                        </p:cTn>
                                        <p:tgtEl>
                                          <p:spTgt spid="525315">
                                            <p:txEl>
                                              <p:pRg st="8" end="8"/>
                                            </p:txEl>
                                          </p:spTgt>
                                        </p:tgtEl>
                                        <p:attrNameLst>
                                          <p:attrName>style.visibility</p:attrName>
                                        </p:attrNameLst>
                                      </p:cBhvr>
                                      <p:to>
                                        <p:strVal val="visible"/>
                                      </p:to>
                                    </p:set>
                                    <p:animEffect transition="in" filter="blinds(horizontal)">
                                      <p:cBhvr>
                                        <p:cTn id="35" dur="500"/>
                                        <p:tgtEl>
                                          <p:spTgt spid="525315">
                                            <p:txEl>
                                              <p:pRg st="8" end="8"/>
                                            </p:txEl>
                                          </p:spTgt>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3" presetClass="entr" presetSubtype="10" fill="hold" grpId="0" nodeType="clickEffect">
                                  <p:stCondLst>
                                    <p:cond delay="0"/>
                                  </p:stCondLst>
                                  <p:childTnLst>
                                    <p:set>
                                      <p:cBhvr>
                                        <p:cTn id="39" dur="1" fill="hold">
                                          <p:stCondLst>
                                            <p:cond delay="0"/>
                                          </p:stCondLst>
                                        </p:cTn>
                                        <p:tgtEl>
                                          <p:spTgt spid="525315">
                                            <p:txEl>
                                              <p:pRg st="9" end="9"/>
                                            </p:txEl>
                                          </p:spTgt>
                                        </p:tgtEl>
                                        <p:attrNameLst>
                                          <p:attrName>style.visibility</p:attrName>
                                        </p:attrNameLst>
                                      </p:cBhvr>
                                      <p:to>
                                        <p:strVal val="visible"/>
                                      </p:to>
                                    </p:set>
                                    <p:animEffect transition="in" filter="blinds(horizontal)">
                                      <p:cBhvr>
                                        <p:cTn id="40" dur="500"/>
                                        <p:tgtEl>
                                          <p:spTgt spid="525315">
                                            <p:txEl>
                                              <p:pRg st="9" end="9"/>
                                            </p:txEl>
                                          </p:spTgt>
                                        </p:tgtEl>
                                      </p:cBhvr>
                                    </p:animEffect>
                                  </p:childTnLst>
                                </p:cTn>
                              </p:par>
                              <p:par>
                                <p:cTn id="41" presetID="3" presetClass="entr" presetSubtype="10" fill="hold" grpId="0" nodeType="withEffect">
                                  <p:stCondLst>
                                    <p:cond delay="0"/>
                                  </p:stCondLst>
                                  <p:childTnLst>
                                    <p:set>
                                      <p:cBhvr>
                                        <p:cTn id="42" dur="1" fill="hold">
                                          <p:stCondLst>
                                            <p:cond delay="0"/>
                                          </p:stCondLst>
                                        </p:cTn>
                                        <p:tgtEl>
                                          <p:spTgt spid="525315">
                                            <p:txEl>
                                              <p:pRg st="10" end="10"/>
                                            </p:txEl>
                                          </p:spTgt>
                                        </p:tgtEl>
                                        <p:attrNameLst>
                                          <p:attrName>style.visibility</p:attrName>
                                        </p:attrNameLst>
                                      </p:cBhvr>
                                      <p:to>
                                        <p:strVal val="visible"/>
                                      </p:to>
                                    </p:set>
                                    <p:animEffect transition="in" filter="blinds(horizontal)">
                                      <p:cBhvr>
                                        <p:cTn id="43" dur="500"/>
                                        <p:tgtEl>
                                          <p:spTgt spid="525315">
                                            <p:txEl>
                                              <p:pRg st="10" end="10"/>
                                            </p:txEl>
                                          </p:spTgt>
                                        </p:tgtEl>
                                      </p:cBhvr>
                                    </p:animEffect>
                                  </p:childTnLst>
                                </p:cTn>
                              </p:par>
                              <p:par>
                                <p:cTn id="44" presetID="3" presetClass="entr" presetSubtype="10" fill="hold" grpId="0" nodeType="withEffect">
                                  <p:stCondLst>
                                    <p:cond delay="0"/>
                                  </p:stCondLst>
                                  <p:childTnLst>
                                    <p:set>
                                      <p:cBhvr>
                                        <p:cTn id="45" dur="1" fill="hold">
                                          <p:stCondLst>
                                            <p:cond delay="0"/>
                                          </p:stCondLst>
                                        </p:cTn>
                                        <p:tgtEl>
                                          <p:spTgt spid="525315">
                                            <p:txEl>
                                              <p:pRg st="11" end="11"/>
                                            </p:txEl>
                                          </p:spTgt>
                                        </p:tgtEl>
                                        <p:attrNameLst>
                                          <p:attrName>style.visibility</p:attrName>
                                        </p:attrNameLst>
                                      </p:cBhvr>
                                      <p:to>
                                        <p:strVal val="visible"/>
                                      </p:to>
                                    </p:set>
                                    <p:animEffect transition="in" filter="blinds(horizontal)">
                                      <p:cBhvr>
                                        <p:cTn id="46" dur="500"/>
                                        <p:tgtEl>
                                          <p:spTgt spid="52531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531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3AFC52D1-6152-BC45-A2D1-70FEEA35DB27}"/>
              </a:ext>
            </a:extLst>
          </p:cNvPr>
          <p:cNvSpPr>
            <a:spLocks noGrp="1"/>
          </p:cNvSpPr>
          <p:nvPr>
            <p:ph type="title"/>
          </p:nvPr>
        </p:nvSpPr>
        <p:spPr>
          <a:xfrm>
            <a:off x="457200" y="333375"/>
            <a:ext cx="8229600" cy="1063625"/>
          </a:xfrm>
        </p:spPr>
        <p:txBody>
          <a:bodyPr>
            <a:normAutofit fontScale="90000"/>
          </a:bodyPr>
          <a:lstStyle/>
          <a:p>
            <a:pPr eaLnBrk="1" hangingPunct="1"/>
            <a:r>
              <a:t>The strategists – top managers</a:t>
            </a:r>
            <a:br>
              <a:rPr/>
            </a:br>
            <a:r>
              <a:t>and directors</a:t>
            </a:r>
            <a:endParaRPr lang="en-US"/>
          </a:p>
        </p:txBody>
      </p:sp>
      <p:grpSp>
        <p:nvGrpSpPr>
          <p:cNvPr id="26627" name="Group 1">
            <a:extLst>
              <a:ext uri="{FF2B5EF4-FFF2-40B4-BE49-F238E27FC236}">
                <a16:creationId xmlns:a16="http://schemas.microsoft.com/office/drawing/2014/main" id="{42BCE892-DB0A-2343-9471-6A7B10F03076}"/>
              </a:ext>
            </a:extLst>
          </p:cNvPr>
          <p:cNvGrpSpPr>
            <a:grpSpLocks/>
          </p:cNvGrpSpPr>
          <p:nvPr/>
        </p:nvGrpSpPr>
        <p:grpSpPr bwMode="auto">
          <a:xfrm>
            <a:off x="1634331" y="1520328"/>
            <a:ext cx="5780021" cy="3977089"/>
            <a:chOff x="1403350" y="1628775"/>
            <a:chExt cx="6408738" cy="4679950"/>
          </a:xfrm>
        </p:grpSpPr>
        <p:sp>
          <p:nvSpPr>
            <p:cNvPr id="531459" name="AutoShape 3">
              <a:extLst>
                <a:ext uri="{FF2B5EF4-FFF2-40B4-BE49-F238E27FC236}">
                  <a16:creationId xmlns:a16="http://schemas.microsoft.com/office/drawing/2014/main" id="{C92909FF-9504-4E14-903B-B5A3A6896AAA}"/>
                </a:ext>
              </a:extLst>
            </p:cNvPr>
            <p:cNvSpPr>
              <a:spLocks noChangeArrowheads="1"/>
            </p:cNvSpPr>
            <p:nvPr/>
          </p:nvSpPr>
          <p:spPr bwMode="auto">
            <a:xfrm>
              <a:off x="1476078" y="1628775"/>
              <a:ext cx="6336010" cy="1513236"/>
            </a:xfrm>
            <a:prstGeom prst="roundRect">
              <a:avLst>
                <a:gd name="adj" fmla="val 1666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b="1" dirty="0">
                  <a:latin typeface="Arial" panose="020B0604020202020204" pitchFamily="34" charset="0"/>
                  <a:cs typeface="Arial" panose="020B0604020202020204" pitchFamily="34" charset="0"/>
                </a:rPr>
                <a:t>Chief Executive Officer (Chief Constable)</a:t>
              </a:r>
            </a:p>
            <a:p>
              <a:pPr algn="ctr" eaLnBrk="1" hangingPunct="1">
                <a:defRPr/>
              </a:pPr>
              <a:r>
                <a:rPr lang="en-US" dirty="0">
                  <a:latin typeface="Arial" panose="020B0604020202020204" pitchFamily="34" charset="0"/>
                  <a:cs typeface="Arial" panose="020B0604020202020204" pitchFamily="34" charset="0"/>
                </a:rPr>
                <a:t> – often seen as </a:t>
              </a:r>
            </a:p>
            <a:p>
              <a:pPr algn="ctr" eaLnBrk="1" hangingPunct="1">
                <a:defRPr/>
              </a:pPr>
              <a:r>
                <a:rPr lang="en-US" dirty="0">
                  <a:latin typeface="Arial" panose="020B0604020202020204" pitchFamily="34" charset="0"/>
                  <a:cs typeface="Arial" panose="020B0604020202020204" pitchFamily="34" charset="0"/>
                </a:rPr>
                <a:t>the strategic leader but need to avoid </a:t>
              </a:r>
            </a:p>
            <a:p>
              <a:pPr algn="ctr" eaLnBrk="1" hangingPunct="1">
                <a:defRPr/>
              </a:pPr>
              <a:r>
                <a:rPr lang="en-US" dirty="0">
                  <a:latin typeface="Arial" panose="020B0604020202020204" pitchFamily="34" charset="0"/>
                  <a:cs typeface="Arial" panose="020B0604020202020204" pitchFamily="34" charset="0"/>
                </a:rPr>
                <a:t>excessive personalisation of the </a:t>
              </a:r>
            </a:p>
            <a:p>
              <a:pPr algn="ctr" eaLnBrk="1" hangingPunct="1">
                <a:defRPr/>
              </a:pPr>
              <a:r>
                <a:rPr lang="en-US" dirty="0">
                  <a:latin typeface="Arial" panose="020B0604020202020204" pitchFamily="34" charset="0"/>
                  <a:cs typeface="Arial" panose="020B0604020202020204" pitchFamily="34" charset="0"/>
                </a:rPr>
                <a:t>strategy and over-confidence. </a:t>
              </a:r>
            </a:p>
          </p:txBody>
        </p:sp>
        <p:sp>
          <p:nvSpPr>
            <p:cNvPr id="531460" name="AutoShape 4">
              <a:extLst>
                <a:ext uri="{FF2B5EF4-FFF2-40B4-BE49-F238E27FC236}">
                  <a16:creationId xmlns:a16="http://schemas.microsoft.com/office/drawing/2014/main" id="{9B4079D9-9707-4001-99F4-A68DB63DE6A8}"/>
                </a:ext>
              </a:extLst>
            </p:cNvPr>
            <p:cNvSpPr>
              <a:spLocks noChangeArrowheads="1"/>
            </p:cNvSpPr>
            <p:nvPr/>
          </p:nvSpPr>
          <p:spPr bwMode="auto">
            <a:xfrm>
              <a:off x="1476077" y="3278790"/>
              <a:ext cx="6336010" cy="1381650"/>
            </a:xfrm>
            <a:prstGeom prst="roundRect">
              <a:avLst>
                <a:gd name="adj" fmla="val 1666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b="1" dirty="0">
                  <a:latin typeface="Arial" panose="020B0604020202020204" pitchFamily="34" charset="0"/>
                  <a:cs typeface="Arial" panose="020B0604020202020204" pitchFamily="34" charset="0"/>
                </a:rPr>
                <a:t>Top management team (Executive leadership Team) </a:t>
              </a:r>
            </a:p>
            <a:p>
              <a:pPr algn="ctr" eaLnBrk="1" hangingPunct="1">
                <a:defRPr/>
              </a:pPr>
              <a:r>
                <a:rPr lang="en-US" dirty="0">
                  <a:latin typeface="Arial" panose="020B0604020202020204" pitchFamily="34" charset="0"/>
                  <a:cs typeface="Arial" panose="020B0604020202020204" pitchFamily="34" charset="0"/>
                </a:rPr>
                <a:t>the executive </a:t>
              </a:r>
            </a:p>
            <a:p>
              <a:pPr algn="ctr" eaLnBrk="1" hangingPunct="1">
                <a:defRPr/>
              </a:pPr>
              <a:r>
                <a:rPr lang="en-US" dirty="0">
                  <a:latin typeface="Arial" panose="020B0604020202020204" pitchFamily="34" charset="0"/>
                  <a:cs typeface="Arial" panose="020B0604020202020204" pitchFamily="34" charset="0"/>
                </a:rPr>
                <a:t>directors that share strategic responsibility </a:t>
              </a:r>
            </a:p>
            <a:p>
              <a:pPr algn="ctr" eaLnBrk="1" hangingPunct="1">
                <a:defRPr/>
              </a:pPr>
              <a:r>
                <a:rPr lang="en-US" dirty="0">
                  <a:latin typeface="Arial" panose="020B0604020202020204" pitchFamily="34" charset="0"/>
                  <a:cs typeface="Arial" panose="020B0604020202020204" pitchFamily="34" charset="0"/>
                </a:rPr>
                <a:t>but need to avoid the risk of ‘groupthink’.</a:t>
              </a:r>
            </a:p>
          </p:txBody>
        </p:sp>
        <p:sp>
          <p:nvSpPr>
            <p:cNvPr id="531461" name="AutoShape 5">
              <a:extLst>
                <a:ext uri="{FF2B5EF4-FFF2-40B4-BE49-F238E27FC236}">
                  <a16:creationId xmlns:a16="http://schemas.microsoft.com/office/drawing/2014/main" id="{3CA17090-4339-49F0-999E-2C77933BE169}"/>
                </a:ext>
              </a:extLst>
            </p:cNvPr>
            <p:cNvSpPr>
              <a:spLocks noChangeArrowheads="1"/>
            </p:cNvSpPr>
            <p:nvPr/>
          </p:nvSpPr>
          <p:spPr bwMode="auto">
            <a:xfrm>
              <a:off x="1403350" y="4797221"/>
              <a:ext cx="6337741" cy="1511504"/>
            </a:xfrm>
            <a:prstGeom prst="roundRect">
              <a:avLst>
                <a:gd name="adj" fmla="val 1666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b="1" dirty="0">
                  <a:latin typeface="Arial" panose="020B0604020202020204" pitchFamily="34" charset="0"/>
                  <a:cs typeface="Arial" panose="020B0604020202020204" pitchFamily="34" charset="0"/>
                </a:rPr>
                <a:t>Non-executive directors (PCP?)</a:t>
              </a:r>
              <a:r>
                <a:rPr lang="en-US" dirty="0">
                  <a:latin typeface="Arial" panose="020B0604020202020204" pitchFamily="34" charset="0"/>
                  <a:cs typeface="Arial" panose="020B0604020202020204" pitchFamily="34" charset="0"/>
                </a:rPr>
                <a:t>– no executive </a:t>
              </a:r>
            </a:p>
            <a:p>
              <a:pPr algn="ctr" eaLnBrk="1" hangingPunct="1">
                <a:defRPr/>
              </a:pPr>
              <a:r>
                <a:rPr lang="en-US" dirty="0">
                  <a:latin typeface="Arial" panose="020B0604020202020204" pitchFamily="34" charset="0"/>
                  <a:cs typeface="Arial" panose="020B0604020202020204" pitchFamily="34" charset="0"/>
                </a:rPr>
                <a:t>responsibility but can supply an external and </a:t>
              </a:r>
            </a:p>
            <a:p>
              <a:pPr algn="ctr" eaLnBrk="1" hangingPunct="1">
                <a:defRPr/>
              </a:pPr>
              <a:r>
                <a:rPr lang="en-US" dirty="0">
                  <a:latin typeface="Arial" panose="020B0604020202020204" pitchFamily="34" charset="0"/>
                  <a:cs typeface="Arial" panose="020B0604020202020204" pitchFamily="34" charset="0"/>
                </a:rPr>
                <a:t>objective view. Need to be experienced and </a:t>
              </a:r>
            </a:p>
            <a:p>
              <a:pPr algn="ctr" eaLnBrk="1" hangingPunct="1">
                <a:defRPr/>
              </a:pPr>
              <a:r>
                <a:rPr lang="en-US" dirty="0">
                  <a:latin typeface="Arial" panose="020B0604020202020204" pitchFamily="34" charset="0"/>
                  <a:cs typeface="Arial" panose="020B0604020202020204" pitchFamily="34" charset="0"/>
                </a:rPr>
                <a:t>authoritative individuals.</a:t>
              </a:r>
            </a:p>
          </p:txBody>
        </p:sp>
      </p:grpSp>
    </p:spTree>
  </p:cSld>
  <p:clrMapOvr>
    <a:masterClrMapping/>
  </p:clrMapOvr>
  <p:transition>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8B44D9A8-6E6B-9A4C-B2D6-4CD159FFDAA2}"/>
              </a:ext>
            </a:extLst>
          </p:cNvPr>
          <p:cNvSpPr>
            <a:spLocks noGrp="1"/>
          </p:cNvSpPr>
          <p:nvPr>
            <p:ph type="title"/>
          </p:nvPr>
        </p:nvSpPr>
        <p:spPr>
          <a:xfrm>
            <a:off x="457200" y="257175"/>
            <a:ext cx="8229600" cy="641350"/>
          </a:xfrm>
        </p:spPr>
        <p:txBody>
          <a:bodyPr>
            <a:normAutofit fontScale="90000"/>
          </a:bodyPr>
          <a:lstStyle/>
          <a:p>
            <a:pPr eaLnBrk="1" hangingPunct="1"/>
            <a:r>
              <a:rPr dirty="0"/>
              <a:t>Strategy</a:t>
            </a:r>
            <a:r>
              <a:rPr lang="en-GB" dirty="0"/>
              <a:t> Skills </a:t>
            </a:r>
            <a:endParaRPr dirty="0"/>
          </a:p>
        </p:txBody>
      </p:sp>
      <p:sp>
        <p:nvSpPr>
          <p:cNvPr id="8195" name="Content Placeholder 2">
            <a:extLst>
              <a:ext uri="{FF2B5EF4-FFF2-40B4-BE49-F238E27FC236}">
                <a16:creationId xmlns:a16="http://schemas.microsoft.com/office/drawing/2014/main" id="{A7BBC445-99B7-42DB-B8FC-F2B8AC374613}"/>
              </a:ext>
            </a:extLst>
          </p:cNvPr>
          <p:cNvSpPr>
            <a:spLocks noGrp="1"/>
          </p:cNvSpPr>
          <p:nvPr>
            <p:ph idx="1"/>
          </p:nvPr>
        </p:nvSpPr>
        <p:spPr>
          <a:xfrm>
            <a:off x="500063" y="1344613"/>
            <a:ext cx="8374062" cy="4478337"/>
          </a:xfrm>
        </p:spPr>
        <p:txBody>
          <a:bodyPr/>
          <a:lstStyle/>
          <a:p>
            <a:pPr marL="0" indent="0" defTabSz="830263" eaLnBrk="1" hangingPunct="1">
              <a:spcBef>
                <a:spcPts val="300"/>
              </a:spcBef>
              <a:buFont typeface="Arial" charset="0"/>
              <a:buNone/>
              <a:defRPr/>
            </a:pPr>
            <a:r>
              <a:rPr lang="en-GB" altLang="en-US" sz="1800" dirty="0"/>
              <a:t>Three qualities senior managers need to contribute to high-level strategy making:</a:t>
            </a:r>
          </a:p>
          <a:p>
            <a:pPr defTabSz="830263" eaLnBrk="1" hangingPunct="1">
              <a:spcBef>
                <a:spcPts val="300"/>
              </a:spcBef>
              <a:buFont typeface="Arial" charset="0"/>
              <a:buNone/>
              <a:defRPr/>
            </a:pPr>
            <a:endParaRPr lang="en-GB" altLang="en-US" sz="1800" dirty="0"/>
          </a:p>
          <a:p>
            <a:pPr marL="269875" lvl="1" indent="-269875" defTabSz="830263" eaLnBrk="1" hangingPunct="1">
              <a:spcBef>
                <a:spcPts val="300"/>
              </a:spcBef>
              <a:buClr>
                <a:srgbClr val="007BA4"/>
              </a:buClr>
              <a:buFont typeface="Arial" charset="0"/>
              <a:buChar char="•"/>
              <a:defRPr/>
            </a:pPr>
            <a:r>
              <a:rPr lang="en-GB" altLang="en-US" sz="1800" b="1" i="1" dirty="0"/>
              <a:t>Mastery of analytical concepts and techniques.</a:t>
            </a:r>
          </a:p>
          <a:p>
            <a:pPr marL="269875" lvl="1" indent="-269875" defTabSz="830263" eaLnBrk="1" hangingPunct="1">
              <a:spcBef>
                <a:spcPts val="300"/>
              </a:spcBef>
              <a:buClr>
                <a:srgbClr val="007BA4"/>
              </a:buClr>
              <a:buFont typeface="Arial" charset="0"/>
              <a:buChar char="•"/>
              <a:defRPr/>
            </a:pPr>
            <a:r>
              <a:rPr lang="en-GB" altLang="en-US" sz="1800" b="1" i="1" dirty="0"/>
              <a:t>Social and influencing skills.</a:t>
            </a:r>
          </a:p>
          <a:p>
            <a:pPr marL="269875" lvl="1" indent="-269875" defTabSz="830263" eaLnBrk="1" hangingPunct="1">
              <a:spcBef>
                <a:spcPts val="300"/>
              </a:spcBef>
              <a:buClr>
                <a:srgbClr val="007BA4"/>
              </a:buClr>
              <a:buFont typeface="Arial" charset="0"/>
              <a:buChar char="•"/>
              <a:defRPr/>
            </a:pPr>
            <a:r>
              <a:rPr lang="en-GB" altLang="en-US" sz="1800" b="1" i="1" dirty="0"/>
              <a:t>Group acceptance as a player – respect</a:t>
            </a:r>
            <a:r>
              <a:rPr lang="en-GB" altLang="en-US" sz="3200" b="1" i="1" dirty="0"/>
              <a:t>.</a:t>
            </a:r>
          </a:p>
          <a:p>
            <a:pPr marL="0" indent="0">
              <a:buNone/>
              <a:defRPr/>
            </a:pPr>
            <a:r>
              <a:rPr lang="en-GB" altLang="en-US" sz="1800" b="1" i="1" dirty="0"/>
              <a:t>Strategic planners</a:t>
            </a:r>
            <a:r>
              <a:rPr lang="en-GB" altLang="en-US" sz="1800" b="1" dirty="0"/>
              <a:t>, </a:t>
            </a:r>
            <a:r>
              <a:rPr lang="en-GB" altLang="en-US" sz="1800" dirty="0"/>
              <a:t>sometimes known as strategy directors or corporate development managers are managers with a </a:t>
            </a:r>
            <a:r>
              <a:rPr lang="en-GB" altLang="en-US" sz="1800" b="1" i="1" dirty="0"/>
              <a:t>formal responsibility for co-ordinating the strategy process.</a:t>
            </a:r>
          </a:p>
          <a:p>
            <a:pPr>
              <a:buNone/>
              <a:defRPr/>
            </a:pPr>
            <a:endParaRPr lang="en-GB" altLang="en-US" sz="1800" dirty="0"/>
          </a:p>
          <a:p>
            <a:pPr>
              <a:defRPr/>
            </a:pPr>
            <a:r>
              <a:rPr lang="en-GB" altLang="en-US" sz="1800" dirty="0"/>
              <a:t>Commonly appointed in larger companies and in the public sector.</a:t>
            </a:r>
          </a:p>
          <a:p>
            <a:pPr marL="269875" lvl="1" indent="-269875" defTabSz="830263" eaLnBrk="1" hangingPunct="1">
              <a:spcBef>
                <a:spcPts val="300"/>
              </a:spcBef>
              <a:buClr>
                <a:srgbClr val="007BA4"/>
              </a:buClr>
              <a:buFont typeface="Arial" charset="0"/>
              <a:buChar char="•"/>
              <a:defRPr/>
            </a:pPr>
            <a:endParaRPr lang="en-GB" altLang="en-US"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30663FD3-BE97-4A4F-BE9D-9D9CB86F1C22}"/>
              </a:ext>
            </a:extLst>
          </p:cNvPr>
          <p:cNvSpPr>
            <a:spLocks noGrp="1"/>
          </p:cNvSpPr>
          <p:nvPr>
            <p:ph type="title"/>
          </p:nvPr>
        </p:nvSpPr>
        <p:spPr>
          <a:xfrm>
            <a:off x="457200" y="250825"/>
            <a:ext cx="8229600" cy="641350"/>
          </a:xfrm>
        </p:spPr>
        <p:txBody>
          <a:bodyPr>
            <a:normAutofit fontScale="90000"/>
          </a:bodyPr>
          <a:lstStyle/>
          <a:p>
            <a:pPr eaLnBrk="1" hangingPunct="1"/>
            <a:r>
              <a:t>The strategists – middle managers</a:t>
            </a:r>
          </a:p>
        </p:txBody>
      </p:sp>
      <p:sp>
        <p:nvSpPr>
          <p:cNvPr id="34819" name="Content Placeholder 2">
            <a:extLst>
              <a:ext uri="{FF2B5EF4-FFF2-40B4-BE49-F238E27FC236}">
                <a16:creationId xmlns:a16="http://schemas.microsoft.com/office/drawing/2014/main" id="{B44DAFC3-36F7-46F7-B071-461E04E4933D}"/>
              </a:ext>
            </a:extLst>
          </p:cNvPr>
          <p:cNvSpPr>
            <a:spLocks noGrp="1"/>
          </p:cNvSpPr>
          <p:nvPr>
            <p:ph idx="1"/>
          </p:nvPr>
        </p:nvSpPr>
        <p:spPr>
          <a:xfrm>
            <a:off x="504825" y="892175"/>
            <a:ext cx="8639175" cy="4656138"/>
          </a:xfrm>
        </p:spPr>
        <p:txBody>
          <a:bodyPr>
            <a:normAutofit/>
          </a:bodyPr>
          <a:lstStyle/>
          <a:p>
            <a:pPr marL="0" indent="0" eaLnBrk="1" hangingPunct="1">
              <a:lnSpc>
                <a:spcPts val="3200"/>
              </a:lnSpc>
              <a:buFont typeface="Arial" panose="020B0604020202020204" pitchFamily="34" charset="0"/>
              <a:buNone/>
              <a:defRPr/>
            </a:pPr>
            <a:r>
              <a:rPr lang="en-GB" altLang="en-US" sz="1800" dirty="0"/>
              <a:t>Four roles middle managers have in relation to the management of strategy:</a:t>
            </a:r>
          </a:p>
          <a:p>
            <a:pPr marL="288925" lvl="1" indent="-288925" eaLnBrk="1" hangingPunct="1">
              <a:lnSpc>
                <a:spcPts val="3200"/>
              </a:lnSpc>
              <a:buClr>
                <a:srgbClr val="007BA4"/>
              </a:buClr>
              <a:buFont typeface="Arial" panose="020B0604020202020204" pitchFamily="34" charset="0"/>
              <a:buChar char="•"/>
              <a:defRPr/>
            </a:pPr>
            <a:r>
              <a:rPr lang="en-GB" altLang="en-US" sz="1800" b="1" i="1" dirty="0"/>
              <a:t>Information source </a:t>
            </a:r>
            <a:r>
              <a:rPr lang="en-GB" altLang="en-US" sz="1800" i="1" dirty="0"/>
              <a:t>– from their knowledge and experience.</a:t>
            </a:r>
          </a:p>
          <a:p>
            <a:pPr marL="288925" lvl="1" indent="-288925" eaLnBrk="1" hangingPunct="1">
              <a:lnSpc>
                <a:spcPts val="3200"/>
              </a:lnSpc>
              <a:buClr>
                <a:srgbClr val="007BA4"/>
              </a:buClr>
              <a:buFont typeface="Arial" panose="020B0604020202020204" pitchFamily="34" charset="0"/>
              <a:buChar char="•"/>
              <a:defRPr/>
            </a:pPr>
            <a:r>
              <a:rPr lang="en-GB" altLang="en-US" sz="1800" b="1" dirty="0"/>
              <a:t>‘</a:t>
            </a:r>
            <a:r>
              <a:rPr lang="en-GB" altLang="en-US" sz="1800" b="1" i="1" dirty="0"/>
              <a:t>Sense-making</a:t>
            </a:r>
            <a:r>
              <a:rPr lang="en-GB" altLang="en-US" sz="1800" b="1" dirty="0"/>
              <a:t>’</a:t>
            </a:r>
            <a:r>
              <a:rPr lang="en-GB" altLang="en-US" sz="1800" b="1" i="1" dirty="0"/>
              <a:t> of strategy </a:t>
            </a:r>
            <a:r>
              <a:rPr lang="en-GB" altLang="en-US" sz="1800" i="1" dirty="0"/>
              <a:t>– translating strategy into a message that is relevant to business units.</a:t>
            </a:r>
          </a:p>
          <a:p>
            <a:pPr marL="288925" lvl="1" indent="-288925" eaLnBrk="1" hangingPunct="1">
              <a:lnSpc>
                <a:spcPts val="3200"/>
              </a:lnSpc>
              <a:buClr>
                <a:srgbClr val="007BA4"/>
              </a:buClr>
              <a:buFont typeface="Arial" panose="020B0604020202020204" pitchFamily="34" charset="0"/>
              <a:buChar char="•"/>
              <a:defRPr/>
            </a:pPr>
            <a:r>
              <a:rPr lang="en-GB" altLang="en-US" sz="1800" b="1" i="1" dirty="0"/>
              <a:t>Reinterpretation and adjustment </a:t>
            </a:r>
            <a:r>
              <a:rPr lang="en-GB" altLang="en-US" sz="1800" i="1" dirty="0"/>
              <a:t>of strategic responses as events unfold.</a:t>
            </a:r>
          </a:p>
          <a:p>
            <a:pPr marL="288925" lvl="1" indent="-288925" eaLnBrk="1" hangingPunct="1">
              <a:lnSpc>
                <a:spcPts val="3200"/>
              </a:lnSpc>
              <a:buClr>
                <a:srgbClr val="007BA4"/>
              </a:buClr>
              <a:buFont typeface="Arial" panose="020B0604020202020204" pitchFamily="34" charset="0"/>
              <a:buChar char="•"/>
              <a:defRPr/>
            </a:pPr>
            <a:r>
              <a:rPr lang="en-GB" altLang="en-US" sz="1800" b="1" i="1" dirty="0"/>
              <a:t>Champions of novel ideas </a:t>
            </a:r>
            <a:r>
              <a:rPr lang="en-GB" altLang="en-US" sz="1800" i="1" dirty="0"/>
              <a:t>that can be the foundation of new strategies.</a:t>
            </a:r>
          </a:p>
          <a:p>
            <a:pPr marL="0" indent="0">
              <a:buNone/>
            </a:pPr>
            <a:r>
              <a:rPr lang="en-GB" altLang="en-US" sz="1800" dirty="0"/>
              <a:t>Middle managers increase their influence on strategy when they have:</a:t>
            </a:r>
          </a:p>
          <a:p>
            <a:pPr marL="679450" lvl="2" indent="-279400">
              <a:buClr>
                <a:srgbClr val="007BA4"/>
              </a:buClr>
            </a:pPr>
            <a:r>
              <a:rPr lang="en-GB" altLang="en-US" sz="1400" i="1" dirty="0"/>
              <a:t>Key organisational positions</a:t>
            </a:r>
          </a:p>
          <a:p>
            <a:pPr marL="679450" lvl="2" indent="-279400">
              <a:buClr>
                <a:srgbClr val="007BA4"/>
              </a:buClr>
            </a:pPr>
            <a:r>
              <a:rPr lang="en-GB" altLang="en-US" sz="1400" i="1" dirty="0"/>
              <a:t>Access to organisational networks</a:t>
            </a:r>
          </a:p>
          <a:p>
            <a:pPr marL="679450" lvl="2" indent="-279400">
              <a:buClr>
                <a:srgbClr val="007BA4"/>
              </a:buClr>
            </a:pPr>
            <a:r>
              <a:rPr lang="en-GB" altLang="en-US" sz="1400" i="1" dirty="0"/>
              <a:t>Access to the organisation’s ‘strategic conversation’</a:t>
            </a:r>
            <a:r>
              <a:rPr lang="en-GB" altLang="en-US" sz="1400" dirty="0"/>
              <a:t>.</a:t>
            </a:r>
            <a:endParaRPr lang="en-GB" altLang="en-US" sz="1400" i="1" dirty="0"/>
          </a:p>
          <a:p>
            <a:pPr marL="288925" lvl="1" indent="-288925" eaLnBrk="1" hangingPunct="1">
              <a:lnSpc>
                <a:spcPts val="3200"/>
              </a:lnSpc>
              <a:buClr>
                <a:srgbClr val="007BA4"/>
              </a:buClr>
              <a:buFont typeface="Arial" panose="020B0604020202020204" pitchFamily="34" charset="0"/>
              <a:buChar char="•"/>
              <a:defRPr/>
            </a:pPr>
            <a:r>
              <a:rPr lang="en-GB" altLang="en-US" sz="1800" i="1" dirty="0"/>
              <a:t>Role of the Corporate Services function? Forces structures in terms of planning?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392F6-D6D3-4741-A59D-3CD27805E964}"/>
              </a:ext>
            </a:extLst>
          </p:cNvPr>
          <p:cNvSpPr>
            <a:spLocks noGrp="1"/>
          </p:cNvSpPr>
          <p:nvPr>
            <p:ph type="title"/>
          </p:nvPr>
        </p:nvSpPr>
        <p:spPr>
          <a:xfrm>
            <a:off x="457200" y="274638"/>
            <a:ext cx="8229600" cy="1143000"/>
          </a:xfrm>
        </p:spPr>
        <p:txBody>
          <a:bodyPr anchor="ctr">
            <a:normAutofit fontScale="90000"/>
          </a:bodyPr>
          <a:lstStyle/>
          <a:p>
            <a:r>
              <a:rPr lang="en-US" dirty="0"/>
              <a:t>Policing objectives / Priorities</a:t>
            </a:r>
            <a:br>
              <a:rPr lang="en-US" dirty="0"/>
            </a:br>
            <a:r>
              <a:rPr lang="en-US" dirty="0"/>
              <a:t>forces example</a:t>
            </a:r>
            <a:br>
              <a:rPr lang="en-US" dirty="0"/>
            </a:br>
            <a:endParaRPr lang="en-US" dirty="0"/>
          </a:p>
        </p:txBody>
      </p:sp>
      <p:sp>
        <p:nvSpPr>
          <p:cNvPr id="11" name="Content Placeholder 10">
            <a:extLst>
              <a:ext uri="{FF2B5EF4-FFF2-40B4-BE49-F238E27FC236}">
                <a16:creationId xmlns:a16="http://schemas.microsoft.com/office/drawing/2014/main" id="{94E8FCA7-B005-8B83-3E33-10644503EBBD}"/>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649463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B86B6-A979-8949-B766-586C8E06AEA4}"/>
              </a:ext>
            </a:extLst>
          </p:cNvPr>
          <p:cNvSpPr>
            <a:spLocks noGrp="1"/>
          </p:cNvSpPr>
          <p:nvPr>
            <p:ph type="title"/>
          </p:nvPr>
        </p:nvSpPr>
        <p:spPr/>
        <p:txBody>
          <a:bodyPr/>
          <a:lstStyle/>
          <a:p>
            <a:r>
              <a:rPr lang="en-US" dirty="0"/>
              <a:t>Force Management Statement </a:t>
            </a:r>
          </a:p>
        </p:txBody>
      </p:sp>
      <p:sp>
        <p:nvSpPr>
          <p:cNvPr id="3" name="Content Placeholder 2">
            <a:extLst>
              <a:ext uri="{FF2B5EF4-FFF2-40B4-BE49-F238E27FC236}">
                <a16:creationId xmlns:a16="http://schemas.microsoft.com/office/drawing/2014/main" id="{4C7F0681-BF81-7C47-BD13-EB2BD46C3B8B}"/>
              </a:ext>
            </a:extLst>
          </p:cNvPr>
          <p:cNvSpPr>
            <a:spLocks noGrp="1"/>
          </p:cNvSpPr>
          <p:nvPr>
            <p:ph idx="1"/>
          </p:nvPr>
        </p:nvSpPr>
        <p:spPr/>
        <p:txBody>
          <a:bodyPr/>
          <a:lstStyle/>
          <a:p>
            <a:r>
              <a:rPr lang="en-US" dirty="0"/>
              <a:t>A planning tool or a bureaucratic burden?</a:t>
            </a:r>
          </a:p>
          <a:p>
            <a:r>
              <a:rPr lang="en-US" dirty="0"/>
              <a:t>HMICFRS – key element and asks? </a:t>
            </a:r>
          </a:p>
          <a:p>
            <a:pPr marL="0" indent="0">
              <a:buNone/>
            </a:pPr>
            <a:endParaRPr lang="en-US" dirty="0"/>
          </a:p>
          <a:p>
            <a:endParaRPr lang="en-US" dirty="0"/>
          </a:p>
        </p:txBody>
      </p:sp>
    </p:spTree>
    <p:extLst>
      <p:ext uri="{BB962C8B-B14F-4D97-AF65-F5344CB8AC3E}">
        <p14:creationId xmlns:p14="http://schemas.microsoft.com/office/powerpoint/2010/main" val="2233789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C2447A7D-5028-B64F-A96D-CC305B58D5AF}"/>
              </a:ext>
            </a:extLst>
          </p:cNvPr>
          <p:cNvSpPr>
            <a:spLocks noGrp="1"/>
          </p:cNvSpPr>
          <p:nvPr>
            <p:ph type="title"/>
          </p:nvPr>
        </p:nvSpPr>
        <p:spPr>
          <a:xfrm>
            <a:off x="457200" y="250825"/>
            <a:ext cx="8229600" cy="641350"/>
          </a:xfrm>
        </p:spPr>
        <p:txBody>
          <a:bodyPr>
            <a:normAutofit fontScale="90000"/>
          </a:bodyPr>
          <a:lstStyle/>
          <a:p>
            <a:pPr eaLnBrk="1" hangingPunct="1"/>
            <a:r>
              <a:t>Strategic decision-making</a:t>
            </a:r>
          </a:p>
        </p:txBody>
      </p:sp>
      <p:sp>
        <p:nvSpPr>
          <p:cNvPr id="55299" name="Content Placeholder 2">
            <a:extLst>
              <a:ext uri="{FF2B5EF4-FFF2-40B4-BE49-F238E27FC236}">
                <a16:creationId xmlns:a16="http://schemas.microsoft.com/office/drawing/2014/main" id="{9C16FFD7-177F-5941-B897-AE079CE9CBA2}"/>
              </a:ext>
            </a:extLst>
          </p:cNvPr>
          <p:cNvSpPr>
            <a:spLocks noGrp="1"/>
          </p:cNvSpPr>
          <p:nvPr>
            <p:ph idx="1"/>
          </p:nvPr>
        </p:nvSpPr>
        <p:spPr>
          <a:xfrm>
            <a:off x="200025" y="898525"/>
            <a:ext cx="8229600" cy="4444656"/>
          </a:xfrm>
        </p:spPr>
        <p:txBody>
          <a:bodyPr>
            <a:normAutofit fontScale="70000" lnSpcReduction="20000"/>
          </a:bodyPr>
          <a:lstStyle/>
          <a:p>
            <a:pPr eaLnBrk="1" hangingPunct="1">
              <a:lnSpc>
                <a:spcPts val="3200"/>
              </a:lnSpc>
              <a:buFont typeface="Arial" panose="020B0604020202020204" pitchFamily="34" charset="0"/>
              <a:buNone/>
            </a:pPr>
            <a:r>
              <a:rPr lang="en-GB" altLang="en-US" sz="2400" dirty="0"/>
              <a:t>	</a:t>
            </a:r>
            <a:r>
              <a:rPr lang="en-GB" altLang="en-US" sz="1800" dirty="0"/>
              <a:t>Kahneman (1991) has identified five common biases in making decisions:</a:t>
            </a:r>
          </a:p>
          <a:p>
            <a:pPr marL="666750" lvl="1" indent="-323850" eaLnBrk="1" hangingPunct="1">
              <a:lnSpc>
                <a:spcPts val="3200"/>
              </a:lnSpc>
              <a:buClr>
                <a:srgbClr val="007BA4"/>
              </a:buClr>
              <a:buFont typeface="Arial" panose="020B0604020202020204" pitchFamily="34" charset="0"/>
              <a:buChar char="•"/>
            </a:pPr>
            <a:r>
              <a:rPr lang="en-GB" altLang="en-US" sz="1800" b="1" i="1" dirty="0"/>
              <a:t>Confirmation bias </a:t>
            </a:r>
            <a:r>
              <a:rPr lang="en-GB" altLang="en-US" sz="1800" dirty="0"/>
              <a:t>– seeking data that confirms a decision that has already been made – </a:t>
            </a:r>
            <a:r>
              <a:rPr lang="en-GB" altLang="en-US" sz="1800" b="1" dirty="0"/>
              <a:t>Options papers? Written with the recommendation in mind. </a:t>
            </a:r>
          </a:p>
          <a:p>
            <a:pPr marL="666750" lvl="1" indent="-323850" eaLnBrk="1" hangingPunct="1">
              <a:lnSpc>
                <a:spcPts val="3200"/>
              </a:lnSpc>
              <a:buClr>
                <a:srgbClr val="007BA4"/>
              </a:buClr>
              <a:buFont typeface="Arial" panose="020B0604020202020204" pitchFamily="34" charset="0"/>
              <a:buChar char="•"/>
            </a:pPr>
            <a:r>
              <a:rPr lang="en-GB" altLang="en-US" sz="1800" b="1" i="1" dirty="0"/>
              <a:t>Anchoring bias </a:t>
            </a:r>
            <a:r>
              <a:rPr lang="en-GB" altLang="en-US" sz="1800" dirty="0"/>
              <a:t>– being tied to one piece of information that may no longer be relevant.  </a:t>
            </a:r>
            <a:r>
              <a:rPr lang="en-GB" altLang="en-US" sz="1800" b="1" dirty="0"/>
              <a:t>Flawed thinking? </a:t>
            </a:r>
          </a:p>
          <a:p>
            <a:pPr marL="666750" lvl="1" indent="-323850" eaLnBrk="1" hangingPunct="1">
              <a:lnSpc>
                <a:spcPts val="3200"/>
              </a:lnSpc>
              <a:buClr>
                <a:srgbClr val="007BA4"/>
              </a:buClr>
              <a:buFont typeface="Arial" panose="020B0604020202020204" pitchFamily="34" charset="0"/>
              <a:buChar char="•"/>
            </a:pPr>
            <a:r>
              <a:rPr lang="en-GB" altLang="en-US" sz="1800" b="1" i="1" dirty="0"/>
              <a:t>Saliency bias </a:t>
            </a:r>
            <a:r>
              <a:rPr lang="en-GB" altLang="en-US" sz="1800" dirty="0"/>
              <a:t>– a particular analogy becomes unduly influential (e.g. the ‘halo’ effect). </a:t>
            </a:r>
          </a:p>
          <a:p>
            <a:pPr marL="666750" lvl="1" indent="-323850" eaLnBrk="1" hangingPunct="1">
              <a:lnSpc>
                <a:spcPts val="3200"/>
              </a:lnSpc>
              <a:buClr>
                <a:srgbClr val="007BA4"/>
              </a:buClr>
              <a:buFont typeface="Arial" panose="020B0604020202020204" pitchFamily="34" charset="0"/>
              <a:buChar char="•"/>
            </a:pPr>
            <a:r>
              <a:rPr lang="en-GB" altLang="en-US" sz="1800" b="1" i="1" dirty="0"/>
              <a:t>Affect bias </a:t>
            </a:r>
            <a:r>
              <a:rPr lang="en-GB" altLang="en-US" sz="1800" dirty="0"/>
              <a:t>– becoming too attached to a particular option (the ‘champion’s </a:t>
            </a:r>
            <a:r>
              <a:rPr lang="en-GB" altLang="en-US" sz="1800" dirty="0" err="1"/>
              <a:t>bias’</a:t>
            </a:r>
            <a:r>
              <a:rPr lang="en-GB" altLang="en-US" sz="1800" dirty="0"/>
              <a:t>).</a:t>
            </a:r>
            <a:endParaRPr lang="en-GB" altLang="en-US" sz="1800" b="1" i="1" dirty="0"/>
          </a:p>
          <a:p>
            <a:pPr marL="666750" lvl="1" indent="-323850" eaLnBrk="1" hangingPunct="1">
              <a:lnSpc>
                <a:spcPts val="3200"/>
              </a:lnSpc>
              <a:buClr>
                <a:srgbClr val="007BA4"/>
              </a:buClr>
              <a:buFont typeface="Arial" panose="020B0604020202020204" pitchFamily="34" charset="0"/>
              <a:buChar char="•"/>
            </a:pPr>
            <a:r>
              <a:rPr lang="en-GB" altLang="en-US" sz="1800" b="1" i="1" dirty="0"/>
              <a:t>Risk bias </a:t>
            </a:r>
            <a:r>
              <a:rPr lang="en-GB" altLang="en-US" sz="1800" dirty="0"/>
              <a:t>– over-optimism reducing real risk</a:t>
            </a:r>
            <a:r>
              <a:rPr lang="en-GB" altLang="en-US" sz="2400" dirty="0"/>
              <a:t>. </a:t>
            </a:r>
          </a:p>
          <a:p>
            <a:pPr marL="342900" lvl="1" indent="0" eaLnBrk="1" hangingPunct="1">
              <a:lnSpc>
                <a:spcPts val="3200"/>
              </a:lnSpc>
              <a:buClr>
                <a:srgbClr val="007BA4"/>
              </a:buClr>
              <a:buNone/>
            </a:pPr>
            <a:endParaRPr lang="en-GB" altLang="en-US" sz="2400" b="1" dirty="0"/>
          </a:p>
          <a:p>
            <a:pPr marL="342900" lvl="1" indent="0" eaLnBrk="1" hangingPunct="1">
              <a:lnSpc>
                <a:spcPts val="3200"/>
              </a:lnSpc>
              <a:buClr>
                <a:srgbClr val="007BA4"/>
              </a:buClr>
              <a:buNone/>
            </a:pPr>
            <a:r>
              <a:rPr lang="en-GB" altLang="en-US" sz="2400" b="1" dirty="0"/>
              <a:t>How often have you seen this in plans or business cases?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25D8CD51-12B8-1E4B-9102-A5E63EE38C88}"/>
              </a:ext>
            </a:extLst>
          </p:cNvPr>
          <p:cNvSpPr>
            <a:spLocks noGrp="1"/>
          </p:cNvSpPr>
          <p:nvPr>
            <p:ph type="title"/>
          </p:nvPr>
        </p:nvSpPr>
        <p:spPr>
          <a:xfrm>
            <a:off x="457200" y="123825"/>
            <a:ext cx="8229600" cy="904875"/>
          </a:xfrm>
        </p:spPr>
        <p:txBody>
          <a:bodyPr>
            <a:normAutofit/>
          </a:bodyPr>
          <a:lstStyle/>
          <a:p>
            <a:pPr eaLnBrk="1" hangingPunct="1"/>
            <a:r>
              <a:rPr lang="en-US" dirty="0"/>
              <a:t>Effective communications</a:t>
            </a:r>
            <a:endParaRPr dirty="0"/>
          </a:p>
        </p:txBody>
      </p:sp>
      <p:sp>
        <p:nvSpPr>
          <p:cNvPr id="23555" name="Content Placeholder 2">
            <a:extLst>
              <a:ext uri="{FF2B5EF4-FFF2-40B4-BE49-F238E27FC236}">
                <a16:creationId xmlns:a16="http://schemas.microsoft.com/office/drawing/2014/main" id="{598D11ED-E891-4E53-845F-6C2F90240A70}"/>
              </a:ext>
            </a:extLst>
          </p:cNvPr>
          <p:cNvSpPr>
            <a:spLocks noGrp="1"/>
          </p:cNvSpPr>
          <p:nvPr>
            <p:ph idx="1"/>
          </p:nvPr>
        </p:nvSpPr>
        <p:spPr>
          <a:xfrm>
            <a:off x="457200" y="1028700"/>
            <a:ext cx="8401050" cy="4627563"/>
          </a:xfrm>
        </p:spPr>
        <p:txBody>
          <a:bodyPr>
            <a:normAutofit/>
          </a:bodyPr>
          <a:lstStyle/>
          <a:p>
            <a:pPr marL="0" indent="0" eaLnBrk="1" hangingPunct="1">
              <a:spcBef>
                <a:spcPts val="1200"/>
              </a:spcBef>
              <a:buFont typeface="Arial" charset="0"/>
              <a:buNone/>
              <a:defRPr/>
            </a:pPr>
            <a:r>
              <a:rPr lang="en-US" altLang="en-US" sz="1800" dirty="0"/>
              <a:t>Effective communication needs both </a:t>
            </a:r>
            <a:r>
              <a:rPr lang="en-US" altLang="en-US" sz="1800" b="1" i="1" dirty="0"/>
              <a:t>advocacy</a:t>
            </a:r>
            <a:r>
              <a:rPr lang="en-US" altLang="en-US" sz="1800" dirty="0"/>
              <a:t> of a strategy by senior management </a:t>
            </a:r>
            <a:r>
              <a:rPr lang="en-US" altLang="en-US" sz="1800" i="1" dirty="0"/>
              <a:t>and</a:t>
            </a:r>
            <a:r>
              <a:rPr lang="en-US" altLang="en-US" sz="1800" dirty="0"/>
              <a:t> </a:t>
            </a:r>
            <a:r>
              <a:rPr lang="en-US" altLang="en-US" sz="1800" b="1" i="1" dirty="0"/>
              <a:t>inquiry</a:t>
            </a:r>
            <a:r>
              <a:rPr lang="en-US" altLang="en-US" sz="1800" dirty="0"/>
              <a:t> about the concerns of influential stakeholders (Beer and </a:t>
            </a:r>
            <a:r>
              <a:rPr lang="en-US" altLang="en-US" sz="1800" dirty="0" err="1"/>
              <a:t>Eisenstat</a:t>
            </a:r>
            <a:r>
              <a:rPr lang="en-US" altLang="en-US" sz="1800" dirty="0"/>
              <a:t>, 2004).</a:t>
            </a:r>
          </a:p>
          <a:p>
            <a:pPr eaLnBrk="1" hangingPunct="1">
              <a:spcBef>
                <a:spcPts val="600"/>
              </a:spcBef>
              <a:defRPr/>
            </a:pPr>
            <a:r>
              <a:rPr lang="en-US" altLang="en-US" sz="1800" dirty="0"/>
              <a:t>Otherwise </a:t>
            </a:r>
          </a:p>
          <a:p>
            <a:pPr marL="674688" lvl="1" indent="-314325" eaLnBrk="1" hangingPunct="1">
              <a:spcBef>
                <a:spcPts val="600"/>
              </a:spcBef>
              <a:buClr>
                <a:srgbClr val="007FA3"/>
              </a:buClr>
              <a:defRPr/>
            </a:pPr>
            <a:r>
              <a:rPr lang="en-US" altLang="en-US" sz="1800" dirty="0"/>
              <a:t>lack of clarity, confusion and frustration. </a:t>
            </a:r>
          </a:p>
          <a:p>
            <a:pPr eaLnBrk="1" hangingPunct="1">
              <a:spcBef>
                <a:spcPts val="600"/>
              </a:spcBef>
              <a:defRPr/>
            </a:pPr>
            <a:r>
              <a:rPr lang="en-US" altLang="en-US" sz="1800" dirty="0"/>
              <a:t>Also</a:t>
            </a:r>
          </a:p>
          <a:p>
            <a:pPr marL="674688" lvl="1" indent="-314325" eaLnBrk="1" hangingPunct="1">
              <a:spcBef>
                <a:spcPts val="600"/>
              </a:spcBef>
              <a:buClr>
                <a:srgbClr val="007FA3"/>
              </a:buClr>
              <a:defRPr/>
            </a:pPr>
            <a:r>
              <a:rPr lang="en-US" altLang="en-US" sz="1800" dirty="0"/>
              <a:t>concerns will surface in any case, but in ways that actively or passively undermine the new strategy.</a:t>
            </a:r>
          </a:p>
          <a:p>
            <a:pPr marL="0" indent="0" eaLnBrk="1" hangingPunct="1">
              <a:spcBef>
                <a:spcPts val="1200"/>
              </a:spcBef>
              <a:buFont typeface="Arial" charset="0"/>
              <a:buNone/>
              <a:defRPr/>
            </a:pPr>
            <a:r>
              <a:rPr lang="en-US" altLang="en-US" sz="1800" dirty="0"/>
              <a:t>Effective employee communications work to ensure that the strategy is understood.</a:t>
            </a:r>
            <a:endParaRPr lang="en-GB" altLang="en-US" sz="1800" dirty="0"/>
          </a:p>
          <a:p>
            <a:pPr eaLnBrk="1" hangingPunct="1">
              <a:spcBef>
                <a:spcPts val="1200"/>
              </a:spcBef>
              <a:buFont typeface="Arial" charset="0"/>
              <a:buChar char="•"/>
              <a:defRPr/>
            </a:pPr>
            <a:endParaRPr lang="en-GB" altLang="en-US" sz="2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AC66145E-2EE0-D64F-82BC-7D698B76065F}"/>
              </a:ext>
            </a:extLst>
          </p:cNvPr>
          <p:cNvSpPr>
            <a:spLocks noGrp="1"/>
          </p:cNvSpPr>
          <p:nvPr>
            <p:ph type="title"/>
          </p:nvPr>
        </p:nvSpPr>
        <p:spPr>
          <a:xfrm>
            <a:off x="457200" y="141288"/>
            <a:ext cx="8229600" cy="863600"/>
          </a:xfrm>
        </p:spPr>
        <p:txBody>
          <a:bodyPr>
            <a:normAutofit/>
          </a:bodyPr>
          <a:lstStyle/>
          <a:p>
            <a:pPr eaLnBrk="1" hangingPunct="1"/>
            <a:r>
              <a:rPr lang="en-US" dirty="0"/>
              <a:t>Effective communications</a:t>
            </a:r>
            <a:endParaRPr dirty="0"/>
          </a:p>
        </p:txBody>
      </p:sp>
      <p:sp>
        <p:nvSpPr>
          <p:cNvPr id="24579" name="Content Placeholder 2">
            <a:extLst>
              <a:ext uri="{FF2B5EF4-FFF2-40B4-BE49-F238E27FC236}">
                <a16:creationId xmlns:a16="http://schemas.microsoft.com/office/drawing/2014/main" id="{FC481176-50BA-4374-8006-BE6DD969907D}"/>
              </a:ext>
            </a:extLst>
          </p:cNvPr>
          <p:cNvSpPr>
            <a:spLocks noGrp="1"/>
          </p:cNvSpPr>
          <p:nvPr>
            <p:ph idx="1"/>
          </p:nvPr>
        </p:nvSpPr>
        <p:spPr>
          <a:xfrm>
            <a:off x="500063" y="1381125"/>
            <a:ext cx="8320087" cy="5287963"/>
          </a:xfrm>
        </p:spPr>
        <p:txBody>
          <a:bodyPr>
            <a:normAutofit/>
          </a:bodyPr>
          <a:lstStyle/>
          <a:p>
            <a:pPr marL="0" indent="0" eaLnBrk="1" hangingPunct="1">
              <a:lnSpc>
                <a:spcPts val="3400"/>
              </a:lnSpc>
              <a:spcBef>
                <a:spcPts val="1200"/>
              </a:spcBef>
              <a:buFont typeface="Arial" charset="0"/>
              <a:buNone/>
              <a:defRPr/>
            </a:pPr>
            <a:r>
              <a:rPr lang="en-US" altLang="en-US" sz="1800" dirty="0"/>
              <a:t>Poor or absent communications are likely to lead to two consequences:</a:t>
            </a:r>
            <a:endParaRPr lang="en-GB" altLang="en-US" sz="1800" dirty="0"/>
          </a:p>
          <a:p>
            <a:pPr marL="295275" indent="-295275" eaLnBrk="1" hangingPunct="1">
              <a:lnSpc>
                <a:spcPts val="3400"/>
              </a:lnSpc>
              <a:spcBef>
                <a:spcPts val="1200"/>
              </a:spcBef>
              <a:buFont typeface="Arial" charset="0"/>
              <a:buChar char="•"/>
              <a:defRPr/>
            </a:pPr>
            <a:r>
              <a:rPr lang="en-US" altLang="en-US" sz="1800" b="1" i="1" dirty="0"/>
              <a:t>Strategic intent will be reinterpreted</a:t>
            </a:r>
            <a:r>
              <a:rPr lang="en-US" altLang="en-US" sz="1800" b="1" dirty="0"/>
              <a:t>. </a:t>
            </a:r>
            <a:r>
              <a:rPr lang="en-US" altLang="en-US" sz="1800" dirty="0"/>
              <a:t>People in the organisation will interpret intended strategy in terms of their local context and operational responsibilities. Reinterpretation makes it more unlikely the intended strategy will be implemented.</a:t>
            </a:r>
            <a:endParaRPr lang="en-GB" altLang="en-US" sz="1800" dirty="0"/>
          </a:p>
          <a:p>
            <a:pPr marL="295275" indent="-295275" eaLnBrk="1" hangingPunct="1">
              <a:lnSpc>
                <a:spcPts val="3400"/>
              </a:lnSpc>
              <a:spcBef>
                <a:spcPts val="1200"/>
              </a:spcBef>
              <a:buFont typeface="Arial" charset="0"/>
              <a:buChar char="•"/>
              <a:defRPr/>
            </a:pPr>
            <a:r>
              <a:rPr lang="en-US" altLang="en-US" sz="1800" b="1" i="1" dirty="0"/>
              <a:t>Established routines will continue</a:t>
            </a:r>
            <a:r>
              <a:rPr lang="en-US" altLang="en-US" sz="1800" dirty="0"/>
              <a:t>.</a:t>
            </a:r>
            <a:r>
              <a:rPr lang="en-US" altLang="en-US" sz="1800" i="1" dirty="0"/>
              <a:t> </a:t>
            </a:r>
            <a:r>
              <a:rPr lang="en-US" altLang="en-US" sz="1800" dirty="0"/>
              <a:t>Old habits die hard. Expected behaviours need to be </a:t>
            </a:r>
            <a:r>
              <a:rPr lang="en-US" altLang="en-US" sz="1800" dirty="0" err="1"/>
              <a:t>emphasised</a:t>
            </a:r>
            <a:r>
              <a:rPr lang="en-US" altLang="en-US" sz="1800" dirty="0"/>
              <a:t>. </a:t>
            </a:r>
            <a:r>
              <a:rPr lang="en-US" altLang="en-US" sz="1800" b="1" dirty="0"/>
              <a:t>See cultural impact discussion next week!</a:t>
            </a:r>
            <a:endParaRPr lang="en-GB" altLang="en-US" sz="1800"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5941D9C0-2BE0-684E-BFB0-47DB2BE0A412}"/>
              </a:ext>
            </a:extLst>
          </p:cNvPr>
          <p:cNvSpPr>
            <a:spLocks noGrp="1"/>
          </p:cNvSpPr>
          <p:nvPr>
            <p:ph type="title"/>
          </p:nvPr>
        </p:nvSpPr>
        <p:spPr>
          <a:xfrm>
            <a:off x="457200" y="255588"/>
            <a:ext cx="8229600" cy="641350"/>
          </a:xfrm>
        </p:spPr>
        <p:txBody>
          <a:bodyPr>
            <a:normAutofit fontScale="90000"/>
          </a:bodyPr>
          <a:lstStyle/>
          <a:p>
            <a:pPr eaLnBrk="1" hangingPunct="1"/>
            <a:r>
              <a:rPr dirty="0"/>
              <a:t>Strategy workshops</a:t>
            </a:r>
            <a:r>
              <a:rPr lang="en-GB" dirty="0"/>
              <a:t> / Seminars</a:t>
            </a:r>
            <a:endParaRPr dirty="0"/>
          </a:p>
        </p:txBody>
      </p:sp>
      <p:sp>
        <p:nvSpPr>
          <p:cNvPr id="69635" name="Content Placeholder 3">
            <a:extLst>
              <a:ext uri="{FF2B5EF4-FFF2-40B4-BE49-F238E27FC236}">
                <a16:creationId xmlns:a16="http://schemas.microsoft.com/office/drawing/2014/main" id="{1387F3CD-BCDB-3649-B72D-A957B6010C5C}"/>
              </a:ext>
            </a:extLst>
          </p:cNvPr>
          <p:cNvSpPr>
            <a:spLocks noGrp="1"/>
          </p:cNvSpPr>
          <p:nvPr>
            <p:ph idx="1"/>
          </p:nvPr>
        </p:nvSpPr>
        <p:spPr>
          <a:xfrm>
            <a:off x="460375" y="896938"/>
            <a:ext cx="8226425" cy="4806950"/>
          </a:xfrm>
        </p:spPr>
        <p:txBody>
          <a:bodyPr>
            <a:normAutofit/>
          </a:bodyPr>
          <a:lstStyle/>
          <a:p>
            <a:pPr marL="0" indent="0" defTabSz="785813" eaLnBrk="1" hangingPunct="1">
              <a:buFont typeface="Arial" panose="020B0604020202020204" pitchFamily="34" charset="0"/>
              <a:buNone/>
            </a:pPr>
            <a:r>
              <a:rPr lang="en-GB" altLang="en-US" sz="1800" dirty="0"/>
              <a:t>Workshops designed to question existing strategy or develop new strategy should:</a:t>
            </a:r>
          </a:p>
          <a:p>
            <a:pPr marL="288925" lvl="1" indent="-288925" defTabSz="785813" eaLnBrk="1" hangingPunct="1">
              <a:buClr>
                <a:srgbClr val="007BA4"/>
              </a:buClr>
              <a:buFont typeface="Arial" panose="020B0604020202020204" pitchFamily="34" charset="0"/>
              <a:buChar char="•"/>
            </a:pPr>
            <a:r>
              <a:rPr lang="en-GB" altLang="en-US" sz="1800" dirty="0"/>
              <a:t>Employ </a:t>
            </a:r>
            <a:r>
              <a:rPr lang="en-GB" altLang="en-US" sz="1800" b="1" i="1" dirty="0"/>
              <a:t>strategy concepts </a:t>
            </a:r>
            <a:r>
              <a:rPr lang="en-GB" altLang="en-US" sz="1800" dirty="0"/>
              <a:t>and </a:t>
            </a:r>
            <a:r>
              <a:rPr lang="en-GB" altLang="en-US" sz="1800" b="1" i="1" dirty="0"/>
              <a:t>tools.</a:t>
            </a:r>
          </a:p>
          <a:p>
            <a:pPr marL="288925" lvl="1" indent="-288925" defTabSz="785813" eaLnBrk="1" hangingPunct="1">
              <a:spcBef>
                <a:spcPts val="1200"/>
              </a:spcBef>
              <a:buClr>
                <a:srgbClr val="007BA4"/>
              </a:buClr>
              <a:buFont typeface="Arial" panose="020B0604020202020204" pitchFamily="34" charset="0"/>
              <a:buChar char="•"/>
            </a:pPr>
            <a:r>
              <a:rPr lang="en-GB" altLang="en-US" sz="1800" dirty="0"/>
              <a:t>Use a </a:t>
            </a:r>
            <a:r>
              <a:rPr lang="en-GB" altLang="en-US" sz="1800" b="1" i="1" dirty="0"/>
              <a:t>specialist facilitator</a:t>
            </a:r>
            <a:r>
              <a:rPr lang="en-GB" altLang="en-US" sz="1800" i="1" dirty="0"/>
              <a:t> </a:t>
            </a:r>
            <a:r>
              <a:rPr lang="en-GB" altLang="en-US" sz="1800" dirty="0"/>
              <a:t>to focus discussion and ensure participants contribute.</a:t>
            </a:r>
          </a:p>
          <a:p>
            <a:pPr marL="288925" lvl="1" indent="-288925" defTabSz="785813" eaLnBrk="1" hangingPunct="1">
              <a:buClr>
                <a:srgbClr val="007BA4"/>
              </a:buClr>
              <a:buFont typeface="Arial" panose="020B0604020202020204" pitchFamily="34" charset="0"/>
              <a:buChar char="•"/>
            </a:pPr>
            <a:r>
              <a:rPr lang="en-GB" altLang="en-US" sz="1800" dirty="0"/>
              <a:t>Enjoy the visible </a:t>
            </a:r>
            <a:r>
              <a:rPr lang="en-GB" altLang="en-US" sz="1800" b="1" i="1" dirty="0"/>
              <a:t>support of the workshop sponsor</a:t>
            </a:r>
            <a:r>
              <a:rPr lang="en-GB" altLang="en-US" sz="1800" b="1" dirty="0"/>
              <a:t> </a:t>
            </a:r>
            <a:r>
              <a:rPr lang="en-GB" altLang="en-US" sz="1800" dirty="0"/>
              <a:t>(who may well be the CEO – see CC! or PCC?).</a:t>
            </a:r>
          </a:p>
          <a:p>
            <a:pPr marL="288925" lvl="1" indent="-288925" defTabSz="785813" eaLnBrk="1" hangingPunct="1">
              <a:buClr>
                <a:srgbClr val="007BA4"/>
              </a:buClr>
              <a:buFont typeface="Arial" panose="020B0604020202020204" pitchFamily="34" charset="0"/>
              <a:buChar char="•"/>
            </a:pPr>
            <a:r>
              <a:rPr lang="en-GB" altLang="en-US" sz="1800" b="1" i="1" dirty="0"/>
              <a:t>Diminish everyday functional and hierarchical roles</a:t>
            </a:r>
            <a:r>
              <a:rPr lang="en-GB" altLang="en-US" sz="1800" i="1" dirty="0"/>
              <a:t> </a:t>
            </a:r>
            <a:r>
              <a:rPr lang="en-GB" altLang="en-US" sz="1800" dirty="0"/>
              <a:t>– to remove inhibitions and get away from normal routines.</a:t>
            </a:r>
          </a:p>
          <a:p>
            <a:pPr marL="0" indent="0">
              <a:buNone/>
              <a:tabLst>
                <a:tab pos="284163" algn="l"/>
              </a:tabLst>
              <a:defRPr/>
            </a:pPr>
            <a:r>
              <a:rPr lang="en-US" altLang="en-US" sz="1800" dirty="0"/>
              <a:t>If workshops are going to lead to effective action, then there should be:</a:t>
            </a:r>
          </a:p>
          <a:p>
            <a:pPr marL="314325" indent="-314325">
              <a:tabLst>
                <a:tab pos="284163" algn="l"/>
              </a:tabLst>
              <a:defRPr/>
            </a:pPr>
            <a:r>
              <a:rPr lang="en-US" altLang="en-US" sz="1800" b="1" i="1" dirty="0"/>
              <a:t>an</a:t>
            </a:r>
            <a:r>
              <a:rPr lang="en-US" altLang="en-US" sz="1800" i="1" dirty="0"/>
              <a:t> </a:t>
            </a:r>
            <a:r>
              <a:rPr lang="en-US" altLang="en-US" sz="1800" b="1" i="1" dirty="0"/>
              <a:t>agreed list of actions </a:t>
            </a:r>
            <a:r>
              <a:rPr lang="en-US" altLang="en-US" sz="1800" dirty="0"/>
              <a:t>which are then widely circulated.</a:t>
            </a:r>
          </a:p>
          <a:p>
            <a:pPr marL="0" indent="0">
              <a:tabLst>
                <a:tab pos="284163" algn="l"/>
              </a:tabLst>
              <a:defRPr/>
            </a:pPr>
            <a:r>
              <a:rPr lang="en-US" altLang="en-US" sz="1800" i="1" dirty="0"/>
              <a:t>	</a:t>
            </a:r>
            <a:r>
              <a:rPr lang="en-US" altLang="en-US" sz="1800" b="1" i="1" dirty="0"/>
              <a:t>project groups </a:t>
            </a:r>
            <a:r>
              <a:rPr lang="en-US" altLang="en-US" sz="1800" dirty="0"/>
              <a:t>established to follow up.</a:t>
            </a:r>
          </a:p>
          <a:p>
            <a:pPr marL="0" indent="0">
              <a:tabLst>
                <a:tab pos="284163" algn="l"/>
              </a:tabLst>
              <a:defRPr/>
            </a:pPr>
            <a:r>
              <a:rPr lang="en-GB" altLang="en-US" sz="1800" i="1" dirty="0"/>
              <a:t>	</a:t>
            </a:r>
            <a:r>
              <a:rPr lang="en-GB" altLang="en-US" sz="1800" b="1" i="1" dirty="0"/>
              <a:t>nesting of workshops </a:t>
            </a:r>
            <a:r>
              <a:rPr lang="en-GB" altLang="en-US" sz="1800" dirty="0"/>
              <a:t>in a series becoming more 	grounded in operational reality.</a:t>
            </a:r>
          </a:p>
          <a:p>
            <a:pPr marL="304800" indent="-304800">
              <a:tabLst>
                <a:tab pos="284163" algn="l"/>
              </a:tabLst>
              <a:defRPr/>
            </a:pPr>
            <a:r>
              <a:rPr lang="en-US" altLang="en-US" sz="1800" b="1" i="1" dirty="0"/>
              <a:t>visible commitment by top management </a:t>
            </a:r>
            <a:r>
              <a:rPr lang="en-US" altLang="en-US" sz="1800" dirty="0"/>
              <a:t>to workshop outcomes.</a:t>
            </a:r>
          </a:p>
          <a:p>
            <a:pPr marL="288925" lvl="1" indent="-288925" defTabSz="785813" eaLnBrk="1" hangingPunct="1">
              <a:buClr>
                <a:srgbClr val="007BA4"/>
              </a:buClr>
              <a:buFont typeface="Arial" panose="020B0604020202020204" pitchFamily="34" charset="0"/>
              <a:buChar char="•"/>
            </a:pPr>
            <a:endParaRPr lang="en-GB" altLang="en-US" sz="1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F1C40CF2-F1B6-914D-8BF3-EF7A7E03EE9C}"/>
              </a:ext>
            </a:extLst>
          </p:cNvPr>
          <p:cNvSpPr>
            <a:spLocks noGrp="1"/>
          </p:cNvSpPr>
          <p:nvPr>
            <p:ph type="title"/>
          </p:nvPr>
        </p:nvSpPr>
        <p:spPr>
          <a:xfrm>
            <a:off x="457200" y="249238"/>
            <a:ext cx="8229600" cy="658812"/>
          </a:xfrm>
        </p:spPr>
        <p:txBody>
          <a:bodyPr>
            <a:normAutofit fontScale="90000"/>
          </a:bodyPr>
          <a:lstStyle/>
          <a:p>
            <a:pPr eaLnBrk="1" hangingPunct="1"/>
            <a:r>
              <a:t>Strategic plans</a:t>
            </a:r>
          </a:p>
        </p:txBody>
      </p:sp>
      <p:sp>
        <p:nvSpPr>
          <p:cNvPr id="81923" name="Content Placeholder 2">
            <a:extLst>
              <a:ext uri="{FF2B5EF4-FFF2-40B4-BE49-F238E27FC236}">
                <a16:creationId xmlns:a16="http://schemas.microsoft.com/office/drawing/2014/main" id="{5340FD94-5E31-5B40-93EF-99D87FA18985}"/>
              </a:ext>
            </a:extLst>
          </p:cNvPr>
          <p:cNvSpPr>
            <a:spLocks noGrp="1"/>
          </p:cNvSpPr>
          <p:nvPr>
            <p:ph idx="1"/>
          </p:nvPr>
        </p:nvSpPr>
        <p:spPr>
          <a:xfrm>
            <a:off x="457200" y="1042777"/>
            <a:ext cx="8229600" cy="5132388"/>
          </a:xfrm>
        </p:spPr>
        <p:txBody>
          <a:bodyPr>
            <a:normAutofit/>
          </a:bodyPr>
          <a:lstStyle/>
          <a:p>
            <a:pPr marL="0" indent="0" eaLnBrk="1" hangingPunct="1">
              <a:lnSpc>
                <a:spcPct val="95000"/>
              </a:lnSpc>
              <a:spcBef>
                <a:spcPts val="1200"/>
              </a:spcBef>
              <a:buFont typeface="Arial" panose="020B0604020202020204" pitchFamily="34" charset="0"/>
              <a:buNone/>
            </a:pPr>
            <a:r>
              <a:rPr lang="en-GB" altLang="en-US" sz="1800" b="1" i="1" dirty="0"/>
              <a:t>A strategic plan </a:t>
            </a:r>
            <a:r>
              <a:rPr lang="en-GB" altLang="en-US" sz="1800" dirty="0"/>
              <a:t>provides the data and argument in support of a strategy for the whole organisation.</a:t>
            </a:r>
          </a:p>
          <a:p>
            <a:pPr marL="0" indent="0" eaLnBrk="1" hangingPunct="1">
              <a:lnSpc>
                <a:spcPct val="95000"/>
              </a:lnSpc>
              <a:spcBef>
                <a:spcPts val="900"/>
              </a:spcBef>
              <a:buFont typeface="Arial" panose="020B0604020202020204" pitchFamily="34" charset="0"/>
              <a:buNone/>
            </a:pPr>
            <a:r>
              <a:rPr lang="en-GB" altLang="en-US" sz="1800" dirty="0"/>
              <a:t>A strategic plan has the following elements:</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Mission, goals and objectives statement.</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Environmental analysis.</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Resource and capability analysis.</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Business model.</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Strategic options.</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Proposed strategy.</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Additional resources.</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Key changes in structures, systems and</a:t>
            </a:r>
            <a:br>
              <a:rPr lang="en-GB" altLang="en-US" sz="1800" b="1" i="1" dirty="0"/>
            </a:br>
            <a:r>
              <a:rPr lang="en-GB" altLang="en-US" sz="1800" b="1" i="1" dirty="0"/>
              <a:t>culture. </a:t>
            </a:r>
          </a:p>
          <a:p>
            <a:pPr marL="261938" lvl="1" indent="-261938" eaLnBrk="1" hangingPunct="1">
              <a:lnSpc>
                <a:spcPct val="95000"/>
              </a:lnSpc>
              <a:spcBef>
                <a:spcPts val="300"/>
              </a:spcBef>
              <a:buClr>
                <a:srgbClr val="007BA4"/>
              </a:buClr>
              <a:buFont typeface="Arial" panose="020B0604020202020204" pitchFamily="34" charset="0"/>
              <a:buChar char="•"/>
            </a:pPr>
            <a:endParaRPr lang="en-GB" altLang="en-US" sz="1800" b="1" i="1" dirty="0"/>
          </a:p>
          <a:p>
            <a:pPr marL="0" lvl="1" indent="0" eaLnBrk="1" hangingPunct="1">
              <a:lnSpc>
                <a:spcPct val="95000"/>
              </a:lnSpc>
              <a:spcBef>
                <a:spcPts val="300"/>
              </a:spcBef>
              <a:buClr>
                <a:srgbClr val="007BA4"/>
              </a:buClr>
              <a:buNone/>
            </a:pPr>
            <a:r>
              <a:rPr lang="en-GB" altLang="en-US" sz="1800" i="1" dirty="0"/>
              <a:t>We will cover all these elements during the module!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4AA95961-D4D9-2141-A2E6-F26D1C3D884A}"/>
              </a:ext>
            </a:extLst>
          </p:cNvPr>
          <p:cNvSpPr>
            <a:spLocks noGrp="1"/>
          </p:cNvSpPr>
          <p:nvPr>
            <p:ph type="title"/>
          </p:nvPr>
        </p:nvSpPr>
        <p:spPr>
          <a:xfrm>
            <a:off x="457200" y="11113"/>
            <a:ext cx="8229600" cy="1143000"/>
          </a:xfrm>
        </p:spPr>
        <p:txBody>
          <a:bodyPr/>
          <a:lstStyle/>
          <a:p>
            <a:pPr eaLnBrk="1" hangingPunct="1"/>
            <a:r>
              <a:rPr lang="en-GB" altLang="en-US" sz="3600" dirty="0"/>
              <a:t>The strategy lenses</a:t>
            </a:r>
          </a:p>
        </p:txBody>
      </p:sp>
      <p:sp>
        <p:nvSpPr>
          <p:cNvPr id="7171" name="Content Placeholder 2">
            <a:extLst>
              <a:ext uri="{FF2B5EF4-FFF2-40B4-BE49-F238E27FC236}">
                <a16:creationId xmlns:a16="http://schemas.microsoft.com/office/drawing/2014/main" id="{D6D18740-EC03-4404-AFC9-3F5E5712CBEA}"/>
              </a:ext>
            </a:extLst>
          </p:cNvPr>
          <p:cNvSpPr>
            <a:spLocks noGrp="1"/>
          </p:cNvSpPr>
          <p:nvPr>
            <p:ph idx="1"/>
          </p:nvPr>
        </p:nvSpPr>
        <p:spPr>
          <a:xfrm>
            <a:off x="457200" y="806469"/>
            <a:ext cx="8229600" cy="5022850"/>
          </a:xfrm>
        </p:spPr>
        <p:txBody>
          <a:bodyPr>
            <a:normAutofit/>
          </a:bodyPr>
          <a:lstStyle/>
          <a:p>
            <a:pPr marL="46038" indent="-46038" eaLnBrk="1" hangingPunct="1">
              <a:buFont typeface="Arial" panose="020B0604020202020204" pitchFamily="34" charset="0"/>
              <a:buNone/>
              <a:defRPr/>
            </a:pPr>
            <a:r>
              <a:rPr lang="en-GB" sz="1800" b="1" i="1" dirty="0"/>
              <a:t>The strategy lenses </a:t>
            </a:r>
            <a:r>
              <a:rPr lang="en-GB" sz="1800" dirty="0"/>
              <a:t>are ways of looking at strategy issues differently in order to generate many insights. Looking at problems in different ways will raise new issues and new solutions.</a:t>
            </a:r>
          </a:p>
          <a:p>
            <a:pPr marL="0" indent="15875" eaLnBrk="1" hangingPunct="1">
              <a:buFont typeface="Arial" panose="020B0604020202020204" pitchFamily="34" charset="0"/>
              <a:buNone/>
              <a:defRPr/>
            </a:pPr>
            <a:r>
              <a:rPr lang="en-GB" sz="1800" dirty="0"/>
              <a:t>Strategy can be seen as:</a:t>
            </a:r>
          </a:p>
          <a:p>
            <a:pPr marL="381000" lvl="4" indent="-361950" eaLnBrk="1" hangingPunct="1">
              <a:buClr>
                <a:srgbClr val="007BA4"/>
              </a:buClr>
              <a:buFont typeface="Arial" panose="020B0604020202020204" pitchFamily="34" charset="0"/>
              <a:buChar char="•"/>
              <a:defRPr/>
            </a:pPr>
            <a:r>
              <a:rPr lang="en-GB" sz="1800" b="1" i="1" dirty="0"/>
              <a:t>Design</a:t>
            </a:r>
          </a:p>
          <a:p>
            <a:pPr marL="381000" lvl="4" indent="-361950" eaLnBrk="1" hangingPunct="1">
              <a:buClr>
                <a:srgbClr val="007BA4"/>
              </a:buClr>
              <a:buFont typeface="Arial" panose="020B0604020202020204" pitchFamily="34" charset="0"/>
              <a:buChar char="•"/>
              <a:defRPr/>
            </a:pPr>
            <a:r>
              <a:rPr lang="en-GB" sz="1800" b="1" i="1" dirty="0"/>
              <a:t>Experience</a:t>
            </a:r>
          </a:p>
          <a:p>
            <a:pPr marL="381000" lvl="4" indent="-361950" eaLnBrk="1" hangingPunct="1">
              <a:buClr>
                <a:srgbClr val="007BA4"/>
              </a:buClr>
              <a:buFont typeface="Arial" panose="020B0604020202020204" pitchFamily="34" charset="0"/>
              <a:buChar char="•"/>
              <a:defRPr/>
            </a:pPr>
            <a:r>
              <a:rPr lang="en-GB" sz="1800" b="1" i="1" dirty="0"/>
              <a:t>Variety</a:t>
            </a:r>
          </a:p>
          <a:p>
            <a:pPr marL="381000" lvl="4" indent="-361950" eaLnBrk="1" hangingPunct="1">
              <a:buClr>
                <a:srgbClr val="007BA4"/>
              </a:buClr>
              <a:buFont typeface="Arial" panose="020B0604020202020204" pitchFamily="34" charset="0"/>
              <a:buChar char="•"/>
              <a:defRPr/>
            </a:pPr>
            <a:r>
              <a:rPr lang="en-GB" sz="1800" b="1" i="1" dirty="0"/>
              <a:t>Discourse</a:t>
            </a:r>
          </a:p>
          <a:p>
            <a:pPr marL="381000" lvl="4" indent="-361950" eaLnBrk="1" hangingPunct="1">
              <a:buClr>
                <a:srgbClr val="007BA4"/>
              </a:buClr>
              <a:buFont typeface="Arial" panose="020B0604020202020204" pitchFamily="34" charset="0"/>
              <a:buChar char="•"/>
              <a:defRPr/>
            </a:pPr>
            <a:endParaRPr lang="en-GB" sz="2100" b="1" i="1" dirty="0"/>
          </a:p>
          <a:p>
            <a:pPr marL="19050" lvl="4" indent="0" eaLnBrk="1" hangingPunct="1">
              <a:buClr>
                <a:srgbClr val="007BA4"/>
              </a:buClr>
              <a:buNone/>
              <a:defRPr/>
            </a:pPr>
            <a:endParaRPr lang="en-GB" sz="1800" dirty="0"/>
          </a:p>
        </p:txBody>
      </p:sp>
    </p:spTree>
    <p:extLst>
      <p:ext uri="{BB962C8B-B14F-4D97-AF65-F5344CB8AC3E}">
        <p14:creationId xmlns:p14="http://schemas.microsoft.com/office/powerpoint/2010/main" val="318336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74B53F9C-4F9D-F64D-B2C7-C23D72563501}"/>
              </a:ext>
            </a:extLst>
          </p:cNvPr>
          <p:cNvSpPr>
            <a:spLocks noGrp="1"/>
          </p:cNvSpPr>
          <p:nvPr>
            <p:ph type="title"/>
          </p:nvPr>
        </p:nvSpPr>
        <p:spPr>
          <a:xfrm>
            <a:off x="457200" y="11113"/>
            <a:ext cx="8229600" cy="1143000"/>
          </a:xfrm>
        </p:spPr>
        <p:txBody>
          <a:bodyPr/>
          <a:lstStyle/>
          <a:p>
            <a:pPr eaLnBrk="1" hangingPunct="1"/>
            <a:r>
              <a:rPr lang="en-GB" altLang="en-US" sz="3600" dirty="0"/>
              <a:t>The strategy lenses</a:t>
            </a:r>
          </a:p>
        </p:txBody>
      </p:sp>
      <p:sp>
        <p:nvSpPr>
          <p:cNvPr id="96259" name="Content Placeholder 2">
            <a:extLst>
              <a:ext uri="{FF2B5EF4-FFF2-40B4-BE49-F238E27FC236}">
                <a16:creationId xmlns:a16="http://schemas.microsoft.com/office/drawing/2014/main" id="{BC617A1A-A8C5-AE41-A554-64AED342FFE8}"/>
              </a:ext>
            </a:extLst>
          </p:cNvPr>
          <p:cNvSpPr>
            <a:spLocks noGrp="1"/>
          </p:cNvSpPr>
          <p:nvPr>
            <p:ph idx="1"/>
          </p:nvPr>
        </p:nvSpPr>
        <p:spPr>
          <a:xfrm>
            <a:off x="457200" y="842599"/>
            <a:ext cx="8231188" cy="4918075"/>
          </a:xfrm>
        </p:spPr>
        <p:txBody>
          <a:bodyPr>
            <a:normAutofit/>
          </a:bodyPr>
          <a:lstStyle/>
          <a:p>
            <a:pPr marL="0" indent="0">
              <a:buNone/>
              <a:defRPr/>
            </a:pPr>
            <a:r>
              <a:rPr lang="en-GB" sz="1800" dirty="0"/>
              <a:t>The </a:t>
            </a:r>
            <a:r>
              <a:rPr lang="en-GB" sz="1800" b="1" i="1" dirty="0"/>
              <a:t>design lens </a:t>
            </a:r>
            <a:r>
              <a:rPr lang="en-GB" sz="1800" dirty="0"/>
              <a:t>views strategy development as a logical process of analysis and evaluation. The most common view of strategy is as an objective and formal process.</a:t>
            </a:r>
          </a:p>
          <a:p>
            <a:pPr marL="0" indent="0">
              <a:buNone/>
              <a:defRPr/>
            </a:pPr>
            <a:endParaRPr lang="en-GB" sz="1800" dirty="0"/>
          </a:p>
          <a:p>
            <a:pPr marL="0" indent="0">
              <a:buNone/>
              <a:defRPr/>
            </a:pPr>
            <a:r>
              <a:rPr lang="en-GB" sz="1800" dirty="0"/>
              <a:t>The </a:t>
            </a:r>
            <a:r>
              <a:rPr lang="en-GB" sz="1800" b="1" i="1" dirty="0"/>
              <a:t>experience lens </a:t>
            </a:r>
            <a:r>
              <a:rPr lang="en-GB" sz="1800" dirty="0"/>
              <a:t>views strategy development as the outcome of people’s taken-for-granted assumptions and ways of doing things. This view emphasises the roles of</a:t>
            </a:r>
            <a:br>
              <a:rPr lang="en-GB" sz="1800" dirty="0"/>
            </a:br>
            <a:r>
              <a:rPr lang="en-GB" sz="1800" dirty="0"/>
              <a:t>people, history and culture in strategy</a:t>
            </a:r>
            <a:r>
              <a:rPr lang="en-GB" sz="2000" dirty="0"/>
              <a:t>.</a:t>
            </a:r>
          </a:p>
          <a:p>
            <a:pPr marL="0" indent="0" eaLnBrk="1" hangingPunct="1">
              <a:buFont typeface="Wingdings 2" pitchFamily="2" charset="2"/>
              <a:buNone/>
            </a:pPr>
            <a:endParaRPr lang="en-GB" altLang="en-US" sz="1800" dirty="0"/>
          </a:p>
          <a:p>
            <a:pPr marL="0" indent="0" eaLnBrk="1" hangingPunct="1">
              <a:buFont typeface="Wingdings 2" pitchFamily="2" charset="2"/>
              <a:buNone/>
            </a:pPr>
            <a:r>
              <a:rPr lang="en-GB" altLang="en-US" sz="1800" dirty="0"/>
              <a:t>The </a:t>
            </a:r>
            <a:r>
              <a:rPr lang="en-GB" altLang="en-US" sz="1800" b="1" i="1" dirty="0"/>
              <a:t>variety lens </a:t>
            </a:r>
            <a:r>
              <a:rPr lang="en-GB" altLang="en-US" sz="1800" dirty="0"/>
              <a:t>views strategy as the bubbling up of new ideas from the variety of people in and around organisations. Strategic ideas can emerge from the bottom of an organisation or from outside organisations.</a:t>
            </a:r>
          </a:p>
          <a:p>
            <a:pPr marL="0" indent="0" eaLnBrk="1" hangingPunct="1">
              <a:buFont typeface="Wingdings 2" pitchFamily="2" charset="2"/>
              <a:buNone/>
            </a:pPr>
            <a:endParaRPr lang="en-GB" altLang="en-US" sz="1800" dirty="0"/>
          </a:p>
          <a:p>
            <a:pPr marL="0" indent="0" eaLnBrk="1" hangingPunct="1">
              <a:buFont typeface="Wingdings 2" pitchFamily="2" charset="2"/>
              <a:buNone/>
            </a:pPr>
            <a:r>
              <a:rPr lang="en-GB" altLang="en-US" sz="1800" dirty="0"/>
              <a:t>The </a:t>
            </a:r>
            <a:r>
              <a:rPr lang="en-GB" altLang="en-US" sz="1800" b="1" i="1" dirty="0"/>
              <a:t>discourse lens </a:t>
            </a:r>
            <a:r>
              <a:rPr lang="en-GB" altLang="en-US" sz="1800" dirty="0"/>
              <a:t>views language as important both for understanding and changing strategy and for managerial power and identity. This view exposes the hidden meanings in manager’s language and in their political interests.</a:t>
            </a:r>
          </a:p>
        </p:txBody>
      </p:sp>
    </p:spTree>
    <p:extLst>
      <p:ext uri="{BB962C8B-B14F-4D97-AF65-F5344CB8AC3E}">
        <p14:creationId xmlns:p14="http://schemas.microsoft.com/office/powerpoint/2010/main" val="2920650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itle 1">
            <a:extLst>
              <a:ext uri="{FF2B5EF4-FFF2-40B4-BE49-F238E27FC236}">
                <a16:creationId xmlns:a16="http://schemas.microsoft.com/office/drawing/2014/main" id="{0C3DEFAE-54B5-D444-86F8-7C8C9C60EF62}"/>
              </a:ext>
            </a:extLst>
          </p:cNvPr>
          <p:cNvSpPr>
            <a:spLocks noGrp="1"/>
          </p:cNvSpPr>
          <p:nvPr>
            <p:ph type="title"/>
          </p:nvPr>
        </p:nvSpPr>
        <p:spPr/>
        <p:txBody>
          <a:bodyPr/>
          <a:lstStyle/>
          <a:p>
            <a:pPr eaLnBrk="1" hangingPunct="1"/>
            <a:r>
              <a:rPr lang="en-GB" altLang="en-US" sz="3600" dirty="0">
                <a:ea typeface="Calibri" panose="020F0502020204030204" pitchFamily="34" charset="0"/>
                <a:cs typeface="Times New Roman" panose="02020603050405020304" pitchFamily="18" charset="0"/>
              </a:rPr>
              <a:t>Strategy as design</a:t>
            </a:r>
          </a:p>
        </p:txBody>
      </p:sp>
      <p:sp>
        <p:nvSpPr>
          <p:cNvPr id="11267" name="Content Placeholder 2">
            <a:extLst>
              <a:ext uri="{FF2B5EF4-FFF2-40B4-BE49-F238E27FC236}">
                <a16:creationId xmlns:a16="http://schemas.microsoft.com/office/drawing/2014/main" id="{C405FAAF-331D-4DA5-9631-6173B7969AF6}"/>
              </a:ext>
            </a:extLst>
          </p:cNvPr>
          <p:cNvSpPr>
            <a:spLocks noGrp="1"/>
          </p:cNvSpPr>
          <p:nvPr>
            <p:ph idx="1"/>
          </p:nvPr>
        </p:nvSpPr>
        <p:spPr>
          <a:xfrm>
            <a:off x="512763" y="1358900"/>
            <a:ext cx="8229600" cy="4768850"/>
          </a:xfrm>
        </p:spPr>
        <p:txBody>
          <a:bodyPr>
            <a:normAutofit/>
          </a:bodyPr>
          <a:lstStyle/>
          <a:p>
            <a:pPr>
              <a:lnSpc>
                <a:spcPts val="3200"/>
              </a:lnSpc>
              <a:buFont typeface="Wingdings 2" pitchFamily="18" charset="2"/>
              <a:buNone/>
              <a:defRPr/>
            </a:pPr>
            <a:r>
              <a:rPr lang="en-GB" sz="1800" dirty="0"/>
              <a:t>Key assumptions:</a:t>
            </a:r>
          </a:p>
          <a:p>
            <a:pPr marL="295275" indent="-295275">
              <a:lnSpc>
                <a:spcPts val="3200"/>
              </a:lnSpc>
              <a:spcBef>
                <a:spcPts val="0"/>
              </a:spcBef>
              <a:buFont typeface="Arial" charset="0"/>
              <a:buChar char="•"/>
              <a:defRPr/>
            </a:pPr>
            <a:r>
              <a:rPr lang="en-GB" sz="1800" b="1" i="1" dirty="0"/>
              <a:t>Systematic analysis is the key </a:t>
            </a:r>
            <a:r>
              <a:rPr lang="en-GB" sz="1800" dirty="0"/>
              <a:t>to developing ‘good’ strategies.</a:t>
            </a:r>
          </a:p>
          <a:p>
            <a:pPr marL="295275" indent="-295275">
              <a:lnSpc>
                <a:spcPts val="3200"/>
              </a:lnSpc>
              <a:buFont typeface="Arial" charset="0"/>
              <a:buChar char="•"/>
              <a:defRPr/>
            </a:pPr>
            <a:r>
              <a:rPr lang="en-GB" sz="1800" b="1" i="1" dirty="0"/>
              <a:t>Analysis precedes action </a:t>
            </a:r>
            <a:r>
              <a:rPr lang="en-GB" sz="1800" dirty="0"/>
              <a:t>in a linear process.</a:t>
            </a:r>
          </a:p>
          <a:p>
            <a:pPr marL="295275" indent="-295275">
              <a:lnSpc>
                <a:spcPts val="3200"/>
              </a:lnSpc>
              <a:buFont typeface="Arial" charset="0"/>
              <a:buChar char="•"/>
              <a:defRPr/>
            </a:pPr>
            <a:r>
              <a:rPr lang="en-GB" sz="1800" b="1" i="1" dirty="0"/>
              <a:t>Objectives should be clear and precise</a:t>
            </a:r>
            <a:r>
              <a:rPr lang="en-GB" sz="1800" dirty="0"/>
              <a:t>.</a:t>
            </a:r>
          </a:p>
          <a:p>
            <a:pPr marL="295275" indent="-295275">
              <a:lnSpc>
                <a:spcPts val="3200"/>
              </a:lnSpc>
              <a:buFont typeface="Arial" charset="0"/>
              <a:buChar char="•"/>
              <a:defRPr/>
            </a:pPr>
            <a:r>
              <a:rPr lang="en-GB" sz="1800" b="1" i="1" dirty="0"/>
              <a:t>Organisations are hierarchies </a:t>
            </a:r>
            <a:r>
              <a:rPr lang="en-GB" sz="1800" dirty="0"/>
              <a:t>where top managers develop the strategy for the organisation.</a:t>
            </a:r>
          </a:p>
          <a:p>
            <a:pPr marL="295275" indent="-295275">
              <a:lnSpc>
                <a:spcPts val="3200"/>
              </a:lnSpc>
              <a:buFont typeface="Arial" charset="0"/>
              <a:buChar char="•"/>
              <a:defRPr/>
            </a:pPr>
            <a:r>
              <a:rPr lang="en-GB" sz="1800" b="1" i="1" dirty="0"/>
              <a:t>Organisations work mechanically</a:t>
            </a:r>
            <a:r>
              <a:rPr lang="en-GB" sz="1800" dirty="0"/>
              <a:t> – pulling the right ‘levers’ produces predictable results.</a:t>
            </a:r>
          </a:p>
          <a:p>
            <a:pPr marL="0" indent="0">
              <a:lnSpc>
                <a:spcPts val="3200"/>
              </a:lnSpc>
              <a:buNone/>
              <a:defRPr/>
            </a:pPr>
            <a:r>
              <a:rPr lang="en-GB" sz="1800" b="1" i="1" dirty="0"/>
              <a:t>Understanding the organisation is key and the way it operates!</a:t>
            </a:r>
          </a:p>
        </p:txBody>
      </p:sp>
    </p:spTree>
    <p:extLst>
      <p:ext uri="{BB962C8B-B14F-4D97-AF65-F5344CB8AC3E}">
        <p14:creationId xmlns:p14="http://schemas.microsoft.com/office/powerpoint/2010/main" val="600810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a:extLst>
              <a:ext uri="{FF2B5EF4-FFF2-40B4-BE49-F238E27FC236}">
                <a16:creationId xmlns:a16="http://schemas.microsoft.com/office/drawing/2014/main" id="{7899E99C-020F-9A43-81BD-D7071C02FC64}"/>
              </a:ext>
            </a:extLst>
          </p:cNvPr>
          <p:cNvSpPr>
            <a:spLocks noGrp="1"/>
          </p:cNvSpPr>
          <p:nvPr>
            <p:ph type="title"/>
          </p:nvPr>
        </p:nvSpPr>
        <p:spPr/>
        <p:txBody>
          <a:bodyPr/>
          <a:lstStyle/>
          <a:p>
            <a:pPr eaLnBrk="1" hangingPunct="1"/>
            <a:r>
              <a:rPr lang="en-GB" altLang="en-US" sz="3600" dirty="0">
                <a:ea typeface="Calibri" panose="020F0502020204030204" pitchFamily="34" charset="0"/>
                <a:cs typeface="Times New Roman" panose="02020603050405020304" pitchFamily="18" charset="0"/>
              </a:rPr>
              <a:t>Strategy as design</a:t>
            </a:r>
          </a:p>
        </p:txBody>
      </p:sp>
      <p:sp>
        <p:nvSpPr>
          <p:cNvPr id="105475" name="Content Placeholder 2">
            <a:extLst>
              <a:ext uri="{FF2B5EF4-FFF2-40B4-BE49-F238E27FC236}">
                <a16:creationId xmlns:a16="http://schemas.microsoft.com/office/drawing/2014/main" id="{720830F3-E515-4D77-B56F-9FD0D0E52CC6}"/>
              </a:ext>
            </a:extLst>
          </p:cNvPr>
          <p:cNvSpPr>
            <a:spLocks noGrp="1"/>
          </p:cNvSpPr>
          <p:nvPr>
            <p:ph idx="1"/>
          </p:nvPr>
        </p:nvSpPr>
        <p:spPr>
          <a:xfrm>
            <a:off x="457200" y="1142206"/>
            <a:ext cx="8245475" cy="4573588"/>
          </a:xfrm>
        </p:spPr>
        <p:txBody>
          <a:bodyPr>
            <a:normAutofit/>
          </a:bodyPr>
          <a:lstStyle/>
          <a:p>
            <a:pPr>
              <a:buFont typeface="Wingdings 2" panose="05020102010507070707" pitchFamily="18" charset="2"/>
              <a:buNone/>
              <a:defRPr/>
            </a:pPr>
            <a:r>
              <a:rPr lang="en-GB" altLang="en-US" sz="1800" dirty="0"/>
              <a:t>Key implications:</a:t>
            </a:r>
          </a:p>
          <a:p>
            <a:pPr marL="304800" indent="-304800">
              <a:spcBef>
                <a:spcPts val="400"/>
              </a:spcBef>
              <a:defRPr/>
            </a:pPr>
            <a:r>
              <a:rPr lang="en-GB" altLang="en-US" sz="1800" dirty="0"/>
              <a:t>It helps in </a:t>
            </a:r>
            <a:r>
              <a:rPr lang="en-GB" altLang="en-US" sz="1800" b="1" i="1" dirty="0"/>
              <a:t>dealing with complexity and uncertainty</a:t>
            </a:r>
            <a:r>
              <a:rPr lang="en-GB" altLang="en-US" sz="1800" dirty="0"/>
              <a:t>. The rational, logical and structured approach makes the point that strategy is more than guesswork.</a:t>
            </a:r>
          </a:p>
          <a:p>
            <a:pPr marL="304800" indent="-304800">
              <a:buClr>
                <a:srgbClr val="007BA4"/>
              </a:buClr>
              <a:defRPr/>
            </a:pPr>
            <a:r>
              <a:rPr lang="en-GB" altLang="en-US" sz="1800" b="1" i="1" dirty="0"/>
              <a:t>Meeting stakeholder expectations</a:t>
            </a:r>
            <a:r>
              <a:rPr lang="en-GB" altLang="en-US" sz="1800" dirty="0"/>
              <a:t>. Rational procedures and analysis meets the expectations of important stakeholders (e.g. banks, Investors). It is re-assuring and legitimises the strategy process.</a:t>
            </a:r>
          </a:p>
          <a:p>
            <a:pPr marL="304800" indent="-304800">
              <a:buClr>
                <a:srgbClr val="007BA4"/>
              </a:buClr>
              <a:defRPr/>
            </a:pPr>
            <a:endParaRPr lang="en-GB" altLang="en-US" sz="1800" dirty="0"/>
          </a:p>
        </p:txBody>
      </p:sp>
    </p:spTree>
    <p:extLst>
      <p:ext uri="{BB962C8B-B14F-4D97-AF65-F5344CB8AC3E}">
        <p14:creationId xmlns:p14="http://schemas.microsoft.com/office/powerpoint/2010/main" val="16334369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itle 1">
            <a:extLst>
              <a:ext uri="{FF2B5EF4-FFF2-40B4-BE49-F238E27FC236}">
                <a16:creationId xmlns:a16="http://schemas.microsoft.com/office/drawing/2014/main" id="{37917E7C-50CD-C14A-930D-E0A1AB78DF7E}"/>
              </a:ext>
            </a:extLst>
          </p:cNvPr>
          <p:cNvSpPr>
            <a:spLocks noGrp="1"/>
          </p:cNvSpPr>
          <p:nvPr>
            <p:ph type="title"/>
          </p:nvPr>
        </p:nvSpPr>
        <p:spPr>
          <a:xfrm>
            <a:off x="457200" y="39688"/>
            <a:ext cx="8229600" cy="1055687"/>
          </a:xfrm>
        </p:spPr>
        <p:txBody>
          <a:bodyPr/>
          <a:lstStyle/>
          <a:p>
            <a:pPr eaLnBrk="1" hangingPunct="1"/>
            <a:r>
              <a:rPr lang="en-GB" altLang="en-US" sz="3600" dirty="0"/>
              <a:t>Strategy as experience</a:t>
            </a:r>
          </a:p>
        </p:txBody>
      </p:sp>
      <p:sp>
        <p:nvSpPr>
          <p:cNvPr id="15363" name="Content Placeholder 2">
            <a:extLst>
              <a:ext uri="{FF2B5EF4-FFF2-40B4-BE49-F238E27FC236}">
                <a16:creationId xmlns:a16="http://schemas.microsoft.com/office/drawing/2014/main" id="{0FC57360-4E08-4CD6-9158-7DEE1CA7B666}"/>
              </a:ext>
            </a:extLst>
          </p:cNvPr>
          <p:cNvSpPr>
            <a:spLocks noGrp="1"/>
          </p:cNvSpPr>
          <p:nvPr>
            <p:ph idx="1"/>
          </p:nvPr>
        </p:nvSpPr>
        <p:spPr>
          <a:xfrm>
            <a:off x="457200" y="912067"/>
            <a:ext cx="8532812" cy="4800600"/>
          </a:xfrm>
        </p:spPr>
        <p:txBody>
          <a:bodyPr>
            <a:normAutofit/>
          </a:bodyPr>
          <a:lstStyle/>
          <a:p>
            <a:pPr>
              <a:lnSpc>
                <a:spcPts val="2800"/>
              </a:lnSpc>
              <a:spcBef>
                <a:spcPts val="300"/>
              </a:spcBef>
              <a:buFont typeface="Wingdings 2" pitchFamily="18" charset="2"/>
              <a:buNone/>
              <a:defRPr/>
            </a:pPr>
            <a:r>
              <a:rPr lang="en-GB" sz="1800" dirty="0"/>
              <a:t>Key implications:</a:t>
            </a:r>
          </a:p>
          <a:p>
            <a:pPr marL="304800" indent="-304800">
              <a:lnSpc>
                <a:spcPts val="2800"/>
              </a:lnSpc>
              <a:spcBef>
                <a:spcPts val="300"/>
              </a:spcBef>
              <a:buFont typeface="Arial" charset="0"/>
              <a:buChar char="•"/>
              <a:defRPr/>
            </a:pPr>
            <a:r>
              <a:rPr lang="en-GB" sz="1800" b="1" i="1" dirty="0"/>
              <a:t>Analysis is typically biased to some extent. </a:t>
            </a:r>
            <a:r>
              <a:rPr lang="en-GB" sz="1800" dirty="0"/>
              <a:t>Managers bring their experience to bear on every strategy issue – complete objectivity is impossible.</a:t>
            </a:r>
          </a:p>
          <a:p>
            <a:pPr marL="304800" indent="-304800">
              <a:lnSpc>
                <a:spcPts val="2800"/>
              </a:lnSpc>
              <a:spcBef>
                <a:spcPts val="300"/>
              </a:spcBef>
              <a:buFont typeface="Arial" charset="0"/>
              <a:buChar char="•"/>
              <a:defRPr/>
            </a:pPr>
            <a:r>
              <a:rPr lang="en-GB" sz="1800" b="1" i="1" dirty="0"/>
              <a:t>Watch out for undue conservatism.</a:t>
            </a:r>
            <a:r>
              <a:rPr lang="en-GB" sz="1800" i="1" dirty="0"/>
              <a:t> </a:t>
            </a:r>
            <a:r>
              <a:rPr lang="en-GB" sz="1800" dirty="0"/>
              <a:t>Experience leads to routine responses and the ‘tried and tested’.</a:t>
            </a:r>
          </a:p>
          <a:p>
            <a:pPr marL="304800" indent="-304800">
              <a:lnSpc>
                <a:spcPts val="2800"/>
              </a:lnSpc>
              <a:spcBef>
                <a:spcPts val="300"/>
              </a:spcBef>
              <a:buFont typeface="Arial" charset="0"/>
              <a:buChar char="•"/>
              <a:defRPr/>
            </a:pPr>
            <a:r>
              <a:rPr lang="en-GB" sz="1800" b="1" i="1" dirty="0"/>
              <a:t>Analysis can cost more than it’s worth. </a:t>
            </a:r>
            <a:r>
              <a:rPr lang="en-GB" sz="1800" dirty="0"/>
              <a:t>Too much analysis is very costly and can lead to ‘paralysis’.</a:t>
            </a:r>
          </a:p>
          <a:p>
            <a:pPr marL="304800" indent="-304800">
              <a:lnSpc>
                <a:spcPts val="2800"/>
              </a:lnSpc>
              <a:spcBef>
                <a:spcPts val="300"/>
              </a:spcBef>
              <a:buFont typeface="Arial" charset="0"/>
              <a:buChar char="•"/>
              <a:defRPr/>
            </a:pPr>
            <a:r>
              <a:rPr lang="en-GB" sz="1800" b="1" i="1" dirty="0"/>
              <a:t>Experience may provide a good enough guide.</a:t>
            </a:r>
            <a:br>
              <a:rPr lang="en-GB" sz="1800" b="1" i="1" dirty="0"/>
            </a:br>
            <a:r>
              <a:rPr lang="en-GB" sz="1800" dirty="0"/>
              <a:t>Rules of thumb and instinct can be effective</a:t>
            </a:r>
            <a:r>
              <a:rPr lang="en-GB" sz="1800" i="1" dirty="0"/>
              <a:t>.</a:t>
            </a:r>
          </a:p>
          <a:p>
            <a:pPr marL="304800" indent="-304800">
              <a:lnSpc>
                <a:spcPts val="2800"/>
              </a:lnSpc>
              <a:spcBef>
                <a:spcPts val="300"/>
              </a:spcBef>
              <a:buFont typeface="Arial" charset="0"/>
              <a:buChar char="•"/>
              <a:defRPr/>
            </a:pPr>
            <a:r>
              <a:rPr lang="en-GB" sz="1800" b="1" i="1" dirty="0"/>
              <a:t>Challenge the consensus. </a:t>
            </a:r>
            <a:r>
              <a:rPr lang="en-GB" sz="1800" dirty="0"/>
              <a:t>Outside views can be useful and organisations should avoid ‘groupthink’.</a:t>
            </a:r>
            <a:endParaRPr lang="en-GB" sz="1800" i="1" dirty="0"/>
          </a:p>
        </p:txBody>
      </p:sp>
    </p:spTree>
    <p:extLst>
      <p:ext uri="{BB962C8B-B14F-4D97-AF65-F5344CB8AC3E}">
        <p14:creationId xmlns:p14="http://schemas.microsoft.com/office/powerpoint/2010/main" val="14793562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Title 1">
            <a:extLst>
              <a:ext uri="{FF2B5EF4-FFF2-40B4-BE49-F238E27FC236}">
                <a16:creationId xmlns:a16="http://schemas.microsoft.com/office/drawing/2014/main" id="{3BA66B75-B158-A147-9BC7-DCF1229E9940}"/>
              </a:ext>
            </a:extLst>
          </p:cNvPr>
          <p:cNvSpPr>
            <a:spLocks noGrp="1"/>
          </p:cNvSpPr>
          <p:nvPr>
            <p:ph type="title"/>
          </p:nvPr>
        </p:nvSpPr>
        <p:spPr>
          <a:xfrm>
            <a:off x="457200" y="0"/>
            <a:ext cx="8229600" cy="1143000"/>
          </a:xfrm>
        </p:spPr>
        <p:txBody>
          <a:bodyPr/>
          <a:lstStyle/>
          <a:p>
            <a:r>
              <a:rPr lang="en-GB" altLang="en-US" sz="3600" dirty="0"/>
              <a:t>Strategy as variety</a:t>
            </a:r>
          </a:p>
        </p:txBody>
      </p:sp>
      <p:sp>
        <p:nvSpPr>
          <p:cNvPr id="112643" name="Content Placeholder 2">
            <a:extLst>
              <a:ext uri="{FF2B5EF4-FFF2-40B4-BE49-F238E27FC236}">
                <a16:creationId xmlns:a16="http://schemas.microsoft.com/office/drawing/2014/main" id="{3DF3AD5B-2187-403D-84DB-2916D9444973}"/>
              </a:ext>
            </a:extLst>
          </p:cNvPr>
          <p:cNvSpPr>
            <a:spLocks noGrp="1"/>
          </p:cNvSpPr>
          <p:nvPr>
            <p:ph idx="1"/>
          </p:nvPr>
        </p:nvSpPr>
        <p:spPr>
          <a:xfrm>
            <a:off x="457199" y="928687"/>
            <a:ext cx="8422395" cy="5000625"/>
          </a:xfrm>
        </p:spPr>
        <p:txBody>
          <a:bodyPr>
            <a:normAutofit/>
          </a:bodyPr>
          <a:lstStyle/>
          <a:p>
            <a:pPr marL="0" indent="0">
              <a:lnSpc>
                <a:spcPts val="2600"/>
              </a:lnSpc>
              <a:spcBef>
                <a:spcPts val="800"/>
              </a:spcBef>
              <a:buFont typeface="Wingdings 2" panose="05020102010507070707" pitchFamily="18" charset="2"/>
              <a:buNone/>
              <a:defRPr/>
            </a:pPr>
            <a:r>
              <a:rPr lang="en-GB" altLang="en-US" sz="1800" dirty="0"/>
              <a:t>The variety lens builds on insights from </a:t>
            </a:r>
            <a:r>
              <a:rPr lang="en-GB" altLang="en-US" sz="1800" b="1" i="1" dirty="0"/>
              <a:t>evolutionary theory </a:t>
            </a:r>
            <a:r>
              <a:rPr lang="en-GB" altLang="en-US" sz="1800" dirty="0"/>
              <a:t>and </a:t>
            </a:r>
            <a:r>
              <a:rPr lang="en-GB" altLang="en-US" sz="1800" b="1" i="1" dirty="0"/>
              <a:t>complexity theory. </a:t>
            </a:r>
            <a:r>
              <a:rPr lang="en-GB" altLang="en-US" sz="1800" dirty="0"/>
              <a:t>Key elements are:</a:t>
            </a:r>
          </a:p>
          <a:p>
            <a:pPr marL="314325" indent="-314325">
              <a:lnSpc>
                <a:spcPts val="2600"/>
              </a:lnSpc>
              <a:spcBef>
                <a:spcPts val="800"/>
              </a:spcBef>
              <a:defRPr/>
            </a:pPr>
            <a:r>
              <a:rPr lang="en-GB" altLang="en-US" sz="1800" b="1" i="1" dirty="0"/>
              <a:t>Variety of ideas</a:t>
            </a:r>
            <a:r>
              <a:rPr lang="en-GB" altLang="en-US" sz="1800" b="1" dirty="0"/>
              <a:t>. </a:t>
            </a:r>
            <a:r>
              <a:rPr lang="en-GB" altLang="en-US" sz="1800" dirty="0"/>
              <a:t>Organisations and players in their environments are a rich source of new ideas, for example, sales staff interacting with customers. Even mistakes can generate new strategies (e.g. Post-it notes).</a:t>
            </a:r>
          </a:p>
          <a:p>
            <a:pPr marL="314325" indent="-314325">
              <a:lnSpc>
                <a:spcPts val="2600"/>
              </a:lnSpc>
              <a:spcBef>
                <a:spcPts val="800"/>
              </a:spcBef>
              <a:defRPr/>
            </a:pPr>
            <a:r>
              <a:rPr lang="en-GB" altLang="en-US" sz="1800" b="1" i="1" dirty="0"/>
              <a:t>Selection</a:t>
            </a:r>
            <a:r>
              <a:rPr lang="en-GB" altLang="en-US" sz="1800" b="1" dirty="0"/>
              <a:t>. </a:t>
            </a:r>
            <a:r>
              <a:rPr lang="en-GB" altLang="en-US" sz="1800" dirty="0"/>
              <a:t>Ideas may be adopted simply because they fit the existing selection criteria (‘internal fit’) or get ‘positive feedback’ from stakeholders and the market place.</a:t>
            </a:r>
          </a:p>
          <a:p>
            <a:pPr marL="314325" indent="-314325">
              <a:lnSpc>
                <a:spcPts val="2600"/>
              </a:lnSpc>
              <a:spcBef>
                <a:spcPts val="800"/>
              </a:spcBef>
              <a:defRPr/>
            </a:pPr>
            <a:r>
              <a:rPr lang="en-GB" altLang="en-US" sz="1800" b="1" i="1" dirty="0"/>
              <a:t>Retention</a:t>
            </a:r>
            <a:r>
              <a:rPr lang="en-GB" altLang="en-US" sz="1800" b="1" dirty="0"/>
              <a:t>.</a:t>
            </a:r>
            <a:r>
              <a:rPr lang="en-GB" altLang="en-US" sz="1800" dirty="0"/>
              <a:t> Particular policies and procedures</a:t>
            </a:r>
            <a:br>
              <a:rPr lang="en-GB" altLang="en-US" sz="1800" dirty="0"/>
            </a:br>
            <a:r>
              <a:rPr lang="en-GB" altLang="en-US" sz="1800" dirty="0"/>
              <a:t>become embedded – they become ‘routines’</a:t>
            </a:r>
            <a:br>
              <a:rPr lang="en-GB" altLang="en-US" sz="1800" dirty="0"/>
            </a:br>
            <a:r>
              <a:rPr lang="en-GB" altLang="en-US" sz="1800" dirty="0"/>
              <a:t>within the culture of an organisation.</a:t>
            </a:r>
          </a:p>
        </p:txBody>
      </p:sp>
    </p:spTree>
    <p:extLst>
      <p:ext uri="{BB962C8B-B14F-4D97-AF65-F5344CB8AC3E}">
        <p14:creationId xmlns:p14="http://schemas.microsoft.com/office/powerpoint/2010/main" val="30530256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Title 1">
            <a:extLst>
              <a:ext uri="{FF2B5EF4-FFF2-40B4-BE49-F238E27FC236}">
                <a16:creationId xmlns:a16="http://schemas.microsoft.com/office/drawing/2014/main" id="{945D9E93-B47F-EF4E-911E-BE25B3D72BD0}"/>
              </a:ext>
            </a:extLst>
          </p:cNvPr>
          <p:cNvSpPr>
            <a:spLocks noGrp="1"/>
          </p:cNvSpPr>
          <p:nvPr>
            <p:ph type="title"/>
          </p:nvPr>
        </p:nvSpPr>
        <p:spPr>
          <a:xfrm>
            <a:off x="457200" y="0"/>
            <a:ext cx="8229600" cy="1143000"/>
          </a:xfrm>
        </p:spPr>
        <p:txBody>
          <a:bodyPr/>
          <a:lstStyle/>
          <a:p>
            <a:r>
              <a:rPr lang="en-GB" altLang="en-US" sz="3600" dirty="0"/>
              <a:t>Strategy as variety</a:t>
            </a:r>
          </a:p>
        </p:txBody>
      </p:sp>
      <p:sp>
        <p:nvSpPr>
          <p:cNvPr id="18435" name="Content Placeholder 2">
            <a:extLst>
              <a:ext uri="{FF2B5EF4-FFF2-40B4-BE49-F238E27FC236}">
                <a16:creationId xmlns:a16="http://schemas.microsoft.com/office/drawing/2014/main" id="{0E42C714-8AC5-4234-87F2-D55A78691B2F}"/>
              </a:ext>
            </a:extLst>
          </p:cNvPr>
          <p:cNvSpPr>
            <a:spLocks noGrp="1"/>
          </p:cNvSpPr>
          <p:nvPr>
            <p:ph idx="1"/>
          </p:nvPr>
        </p:nvSpPr>
        <p:spPr>
          <a:xfrm>
            <a:off x="457200" y="954087"/>
            <a:ext cx="8229600" cy="4949825"/>
          </a:xfrm>
        </p:spPr>
        <p:txBody>
          <a:bodyPr>
            <a:normAutofit/>
          </a:bodyPr>
          <a:lstStyle/>
          <a:p>
            <a:pPr>
              <a:lnSpc>
                <a:spcPts val="3000"/>
              </a:lnSpc>
              <a:buFont typeface="Wingdings 2" pitchFamily="18" charset="2"/>
              <a:buNone/>
              <a:defRPr/>
            </a:pPr>
            <a:r>
              <a:rPr lang="en-GB" sz="1800" dirty="0"/>
              <a:t>Key implications:</a:t>
            </a:r>
          </a:p>
          <a:p>
            <a:pPr marL="295275" indent="-295275">
              <a:lnSpc>
                <a:spcPts val="3000"/>
              </a:lnSpc>
              <a:defRPr/>
            </a:pPr>
            <a:r>
              <a:rPr lang="en-GB" sz="1800" b="1" i="1" dirty="0"/>
              <a:t>Allow for emergence</a:t>
            </a:r>
            <a:r>
              <a:rPr lang="en-GB" sz="1800" b="1" dirty="0"/>
              <a:t>.</a:t>
            </a:r>
            <a:r>
              <a:rPr lang="en-GB" sz="1800" i="1" dirty="0"/>
              <a:t> </a:t>
            </a:r>
            <a:r>
              <a:rPr lang="en-GB" sz="1800" dirty="0"/>
              <a:t>Rather than being deliberately designed, strategies can emerge from outside the top management.</a:t>
            </a:r>
          </a:p>
          <a:p>
            <a:pPr marL="295275" indent="-295275">
              <a:lnSpc>
                <a:spcPts val="3000"/>
              </a:lnSpc>
              <a:defRPr/>
            </a:pPr>
            <a:r>
              <a:rPr lang="en-GB" sz="1800" b="1" i="1" dirty="0"/>
              <a:t>Encourage interaction, experiment and change</a:t>
            </a:r>
            <a:r>
              <a:rPr lang="en-GB" sz="1800" b="1" dirty="0"/>
              <a:t>.</a:t>
            </a:r>
            <a:r>
              <a:rPr lang="en-GB" sz="1800" b="1" i="1" dirty="0"/>
              <a:t> </a:t>
            </a:r>
            <a:r>
              <a:rPr lang="en-GB" sz="1800" dirty="0"/>
              <a:t>Some potentially disruptive interactions can generate a variety of new ideas – cross departmental initiatives and communication with outside players.</a:t>
            </a:r>
          </a:p>
          <a:p>
            <a:pPr marL="295275" indent="-295275">
              <a:lnSpc>
                <a:spcPts val="3000"/>
              </a:lnSpc>
              <a:defRPr/>
            </a:pPr>
            <a:r>
              <a:rPr lang="en-GB" sz="1800" b="1" i="1" dirty="0"/>
              <a:t>Attend to the rules</a:t>
            </a:r>
            <a:r>
              <a:rPr lang="en-GB" sz="1800" b="1" dirty="0"/>
              <a:t>.</a:t>
            </a:r>
            <a:r>
              <a:rPr lang="en-GB" sz="1800" i="1" dirty="0"/>
              <a:t> </a:t>
            </a:r>
            <a:r>
              <a:rPr lang="en-GB" sz="1800" dirty="0"/>
              <a:t>Managers should pay</a:t>
            </a:r>
            <a:br>
              <a:rPr lang="en-GB" sz="1800" dirty="0"/>
            </a:br>
            <a:r>
              <a:rPr lang="en-GB" sz="1800" dirty="0"/>
              <a:t>attention to the ‘context of strategy’. Organisations</a:t>
            </a:r>
            <a:br>
              <a:rPr lang="en-GB" sz="1800" dirty="0"/>
            </a:br>
            <a:r>
              <a:rPr lang="en-GB" sz="1800" dirty="0"/>
              <a:t>can adopt ‘simple rules’ for strategy selection and retention.</a:t>
            </a:r>
            <a:endParaRPr lang="en-GB" sz="1800" i="1" dirty="0"/>
          </a:p>
        </p:txBody>
      </p:sp>
    </p:spTree>
    <p:extLst>
      <p:ext uri="{BB962C8B-B14F-4D97-AF65-F5344CB8AC3E}">
        <p14:creationId xmlns:p14="http://schemas.microsoft.com/office/powerpoint/2010/main" val="958405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a:extLst>
              <a:ext uri="{FF2B5EF4-FFF2-40B4-BE49-F238E27FC236}">
                <a16:creationId xmlns:a16="http://schemas.microsoft.com/office/drawing/2014/main" id="{D6861A98-8A59-FE47-9A39-29F8856F9F88}"/>
              </a:ext>
            </a:extLst>
          </p:cNvPr>
          <p:cNvSpPr>
            <a:spLocks noGrp="1"/>
          </p:cNvSpPr>
          <p:nvPr>
            <p:ph type="title"/>
          </p:nvPr>
        </p:nvSpPr>
        <p:spPr>
          <a:xfrm>
            <a:off x="457200" y="3175"/>
            <a:ext cx="8229600" cy="1143000"/>
          </a:xfrm>
        </p:spPr>
        <p:txBody>
          <a:bodyPr/>
          <a:lstStyle/>
          <a:p>
            <a:pPr eaLnBrk="1" hangingPunct="1"/>
            <a:r>
              <a:rPr lang="en-GB" altLang="en-US" sz="3600" dirty="0"/>
              <a:t>Strategy as discourse</a:t>
            </a:r>
          </a:p>
        </p:txBody>
      </p:sp>
      <p:sp>
        <p:nvSpPr>
          <p:cNvPr id="118787" name="Content Placeholder 2">
            <a:extLst>
              <a:ext uri="{FF2B5EF4-FFF2-40B4-BE49-F238E27FC236}">
                <a16:creationId xmlns:a16="http://schemas.microsoft.com/office/drawing/2014/main" id="{EC79B7D8-DAC4-463D-89FC-8DD9B1BF6F17}"/>
              </a:ext>
            </a:extLst>
          </p:cNvPr>
          <p:cNvSpPr>
            <a:spLocks noGrp="1"/>
          </p:cNvSpPr>
          <p:nvPr>
            <p:ph idx="1"/>
          </p:nvPr>
        </p:nvSpPr>
        <p:spPr>
          <a:xfrm>
            <a:off x="509588" y="1370013"/>
            <a:ext cx="8229600" cy="5040312"/>
          </a:xfrm>
        </p:spPr>
        <p:txBody>
          <a:bodyPr/>
          <a:lstStyle/>
          <a:p>
            <a:pPr marL="0" indent="0" algn="just">
              <a:spcBef>
                <a:spcPct val="0"/>
              </a:spcBef>
              <a:buFont typeface="Wingdings 2" panose="05020102010507070707" pitchFamily="18" charset="2"/>
              <a:buNone/>
              <a:defRPr/>
            </a:pPr>
            <a:r>
              <a:rPr lang="en-GB" altLang="en-US" sz="2200" dirty="0"/>
              <a:t>Strategy involves a high level of discourse – in both spoken and written communications (e.g. in meetings, plans, reports press releases, etc.) Discourse has three important effects on strategy:</a:t>
            </a:r>
          </a:p>
          <a:p>
            <a:pPr marL="295275" indent="-295275" algn="just">
              <a:spcBef>
                <a:spcPct val="0"/>
              </a:spcBef>
              <a:buFont typeface="Wingdings 2" panose="05020102010507070707" pitchFamily="18" charset="2"/>
              <a:buNone/>
              <a:defRPr/>
            </a:pPr>
            <a:endParaRPr lang="en-GB" altLang="en-US" sz="500" dirty="0"/>
          </a:p>
          <a:p>
            <a:pPr marL="295275" indent="-295275" algn="just">
              <a:spcBef>
                <a:spcPct val="0"/>
              </a:spcBef>
              <a:defRPr/>
            </a:pPr>
            <a:r>
              <a:rPr lang="en-GB" altLang="en-US" sz="2200" b="1" i="1" dirty="0"/>
              <a:t>Shaping understanding</a:t>
            </a:r>
            <a:r>
              <a:rPr lang="en-GB" altLang="en-US" sz="2200" i="1" dirty="0"/>
              <a:t>. </a:t>
            </a:r>
            <a:r>
              <a:rPr lang="en-GB" altLang="en-US" sz="2200" dirty="0"/>
              <a:t>The language used can be convincing and motivating. Using strategic jargon and techniques can add legitimacy and be used to convince stakeholders to adopt particular strategies.</a:t>
            </a:r>
          </a:p>
          <a:p>
            <a:pPr marL="295275" indent="-295275" algn="just">
              <a:spcBef>
                <a:spcPct val="0"/>
              </a:spcBef>
              <a:defRPr/>
            </a:pPr>
            <a:endParaRPr lang="en-GB" altLang="en-US" sz="500" dirty="0"/>
          </a:p>
          <a:p>
            <a:pPr marL="295275" indent="-295275" algn="just">
              <a:spcBef>
                <a:spcPct val="0"/>
              </a:spcBef>
              <a:defRPr/>
            </a:pPr>
            <a:r>
              <a:rPr lang="en-GB" altLang="en-US" sz="2200" b="1" i="1" dirty="0"/>
              <a:t>Defining identities</a:t>
            </a:r>
            <a:r>
              <a:rPr lang="en-GB" altLang="en-US" sz="2200" i="1" dirty="0"/>
              <a:t>. </a:t>
            </a:r>
            <a:r>
              <a:rPr lang="en-GB" altLang="en-US" sz="2200" dirty="0"/>
              <a:t>How managers talk about strategy can lead to the adoption of a particular identity (either by </a:t>
            </a:r>
            <a:br>
              <a:rPr lang="en-GB" altLang="en-US" sz="2200" dirty="0"/>
            </a:br>
            <a:r>
              <a:rPr lang="en-GB" altLang="en-US" sz="2200" dirty="0"/>
              <a:t>choice or others’ perceptions). For example, managers</a:t>
            </a:r>
            <a:br>
              <a:rPr lang="en-GB" altLang="en-US" sz="2200" dirty="0"/>
            </a:br>
            <a:r>
              <a:rPr lang="en-GB" altLang="en-US" sz="2200" dirty="0"/>
              <a:t>can become ‘strategists’, ‘heroes’, ‘leaders’,</a:t>
            </a:r>
            <a:br>
              <a:rPr lang="en-GB" altLang="en-US" sz="2200" dirty="0"/>
            </a:br>
            <a:r>
              <a:rPr lang="en-GB" altLang="en-US" sz="2200" dirty="0"/>
              <a:t>‘entrepreneurs’ or ‘competitors’.</a:t>
            </a:r>
            <a:endParaRPr lang="en-GB" altLang="en-US" sz="2200" i="1" dirty="0"/>
          </a:p>
        </p:txBody>
      </p:sp>
    </p:spTree>
    <p:extLst>
      <p:ext uri="{BB962C8B-B14F-4D97-AF65-F5344CB8AC3E}">
        <p14:creationId xmlns:p14="http://schemas.microsoft.com/office/powerpoint/2010/main" val="29078628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BACFDBFF-CCD2-F04B-ABC3-3F3B5C070A8E}"/>
              </a:ext>
            </a:extLst>
          </p:cNvPr>
          <p:cNvSpPr>
            <a:spLocks noGrp="1"/>
          </p:cNvSpPr>
          <p:nvPr>
            <p:ph type="title"/>
          </p:nvPr>
        </p:nvSpPr>
        <p:spPr>
          <a:xfrm>
            <a:off x="457200" y="3175"/>
            <a:ext cx="8229600" cy="1143000"/>
          </a:xfrm>
        </p:spPr>
        <p:txBody>
          <a:bodyPr/>
          <a:lstStyle/>
          <a:p>
            <a:pPr eaLnBrk="1" hangingPunct="1"/>
            <a:r>
              <a:rPr lang="en-GB" altLang="en-US" sz="3600" dirty="0"/>
              <a:t>Strategy as discourse</a:t>
            </a:r>
          </a:p>
        </p:txBody>
      </p:sp>
      <p:sp>
        <p:nvSpPr>
          <p:cNvPr id="21507" name="Content Placeholder 2">
            <a:extLst>
              <a:ext uri="{FF2B5EF4-FFF2-40B4-BE49-F238E27FC236}">
                <a16:creationId xmlns:a16="http://schemas.microsoft.com/office/drawing/2014/main" id="{63CC3AA5-6132-47FF-95DA-207C282B4969}"/>
              </a:ext>
            </a:extLst>
          </p:cNvPr>
          <p:cNvSpPr>
            <a:spLocks noGrp="1"/>
          </p:cNvSpPr>
          <p:nvPr>
            <p:ph idx="1"/>
          </p:nvPr>
        </p:nvSpPr>
        <p:spPr>
          <a:xfrm>
            <a:off x="457200" y="816089"/>
            <a:ext cx="8245475" cy="5000625"/>
          </a:xfrm>
        </p:spPr>
        <p:txBody>
          <a:bodyPr/>
          <a:lstStyle/>
          <a:p>
            <a:pPr marL="304800" indent="-304800" algn="just">
              <a:lnSpc>
                <a:spcPts val="2800"/>
              </a:lnSpc>
              <a:spcBef>
                <a:spcPts val="200"/>
              </a:spcBef>
              <a:defRPr/>
            </a:pPr>
            <a:r>
              <a:rPr lang="en-GB" sz="1800" b="1" i="1" dirty="0"/>
              <a:t>Instrument of power</a:t>
            </a:r>
            <a:r>
              <a:rPr lang="en-GB" sz="1800" i="1" dirty="0"/>
              <a:t>. </a:t>
            </a:r>
            <a:r>
              <a:rPr lang="en-GB" sz="1800" dirty="0"/>
              <a:t>Understanding the concepts and language of strategy gives managers power. They can exert this power over those who do not have it and it can attract followers.</a:t>
            </a:r>
          </a:p>
          <a:p>
            <a:pPr algn="just">
              <a:lnSpc>
                <a:spcPts val="2800"/>
              </a:lnSpc>
              <a:spcBef>
                <a:spcPts val="200"/>
              </a:spcBef>
              <a:buFont typeface="Wingdings 2" pitchFamily="18" charset="2"/>
              <a:buNone/>
              <a:defRPr/>
            </a:pPr>
            <a:r>
              <a:rPr lang="en-GB" sz="1800" dirty="0"/>
              <a:t>Key implications:</a:t>
            </a:r>
          </a:p>
          <a:p>
            <a:pPr marL="304800" indent="-304800" algn="just">
              <a:lnSpc>
                <a:spcPts val="2800"/>
              </a:lnSpc>
              <a:spcBef>
                <a:spcPts val="200"/>
              </a:spcBef>
              <a:defRPr/>
            </a:pPr>
            <a:r>
              <a:rPr lang="en-GB" sz="1800" b="1" i="1" dirty="0"/>
              <a:t>Use strategy discourse </a:t>
            </a:r>
            <a:r>
              <a:rPr lang="en-GB" sz="1800" b="1" i="1" dirty="0" err="1"/>
              <a:t>skillfully</a:t>
            </a:r>
            <a:r>
              <a:rPr lang="en-GB" sz="1800" b="1" i="1" dirty="0"/>
              <a:t>. </a:t>
            </a:r>
            <a:r>
              <a:rPr lang="en-GB" sz="1800" dirty="0"/>
              <a:t>Choosing appropriate language can add legitimacy to particular strategies or the individuals using it.</a:t>
            </a:r>
          </a:p>
          <a:p>
            <a:pPr marL="304800" indent="-304800" algn="just">
              <a:lnSpc>
                <a:spcPts val="2800"/>
              </a:lnSpc>
              <a:spcBef>
                <a:spcPts val="200"/>
              </a:spcBef>
              <a:defRPr/>
            </a:pPr>
            <a:r>
              <a:rPr lang="en-GB" sz="1800" b="1" i="1" dirty="0"/>
              <a:t>Treat strategy discourse sceptically. </a:t>
            </a:r>
            <a:r>
              <a:rPr lang="en-GB" sz="1800" dirty="0"/>
              <a:t>Discourse can also be used as a ‘smokescreen’ to advance the power and influence of managers. It is important to question the rhetoric and not accept everything</a:t>
            </a:r>
            <a:r>
              <a:rPr lang="en-GB" sz="2400" dirty="0"/>
              <a:t> </a:t>
            </a:r>
            <a:r>
              <a:rPr lang="en-GB" sz="1800" dirty="0"/>
              <a:t>at face value.</a:t>
            </a:r>
            <a:endParaRPr lang="en-GB" sz="1800" i="1" dirty="0"/>
          </a:p>
        </p:txBody>
      </p:sp>
    </p:spTree>
    <p:extLst>
      <p:ext uri="{BB962C8B-B14F-4D97-AF65-F5344CB8AC3E}">
        <p14:creationId xmlns:p14="http://schemas.microsoft.com/office/powerpoint/2010/main" val="2820766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Title 1">
            <a:extLst>
              <a:ext uri="{FF2B5EF4-FFF2-40B4-BE49-F238E27FC236}">
                <a16:creationId xmlns:a16="http://schemas.microsoft.com/office/drawing/2014/main" id="{D9160CC9-6FE7-9F48-9407-CF1D9CABD4E2}"/>
              </a:ext>
            </a:extLst>
          </p:cNvPr>
          <p:cNvSpPr>
            <a:spLocks noGrp="1"/>
          </p:cNvSpPr>
          <p:nvPr>
            <p:ph type="title"/>
          </p:nvPr>
        </p:nvSpPr>
        <p:spPr>
          <a:xfrm>
            <a:off x="457200" y="3175"/>
            <a:ext cx="8229600" cy="1143000"/>
          </a:xfrm>
        </p:spPr>
        <p:txBody>
          <a:bodyPr/>
          <a:lstStyle/>
          <a:p>
            <a:pPr eaLnBrk="1" hangingPunct="1"/>
            <a:r>
              <a:rPr lang="en-GB" altLang="en-US" sz="3600"/>
              <a:t>The strategy lenses summary</a:t>
            </a:r>
          </a:p>
        </p:txBody>
      </p:sp>
      <p:sp>
        <p:nvSpPr>
          <p:cNvPr id="122883" name="Text Box 13">
            <a:extLst>
              <a:ext uri="{FF2B5EF4-FFF2-40B4-BE49-F238E27FC236}">
                <a16:creationId xmlns:a16="http://schemas.microsoft.com/office/drawing/2014/main" id="{BB5E49B0-ED22-3745-B942-DB791DD73321}"/>
              </a:ext>
            </a:extLst>
          </p:cNvPr>
          <p:cNvSpPr txBox="1">
            <a:spLocks noChangeArrowheads="1"/>
          </p:cNvSpPr>
          <p:nvPr/>
        </p:nvSpPr>
        <p:spPr bwMode="auto">
          <a:xfrm>
            <a:off x="3419475" y="6416675"/>
            <a:ext cx="5408613"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FA3"/>
              </a:buClr>
              <a:buFont typeface="Arial" panose="020B0604020202020204" pitchFamily="34" charset="0"/>
              <a:buChar char="•"/>
              <a:defRPr sz="3200">
                <a:solidFill>
                  <a:schemeClr val="tx1"/>
                </a:solidFill>
                <a:latin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algn="r" eaLnBrk="1" hangingPunct="1">
              <a:spcBef>
                <a:spcPct val="0"/>
              </a:spcBef>
              <a:buClrTx/>
              <a:buFontTx/>
              <a:buNone/>
            </a:pPr>
            <a:r>
              <a:rPr lang="en-US" altLang="en-US" sz="1200">
                <a:solidFill>
                  <a:srgbClr val="000000"/>
                </a:solidFill>
                <a:ea typeface="Verdana" panose="020B0604030504040204" pitchFamily="34" charset="0"/>
                <a:cs typeface="Verdana" panose="020B0604030504040204" pitchFamily="34" charset="0"/>
              </a:rPr>
              <a:t>Copyright © 2020, 2017, 2014 Pearson Education, Inc. All Rights Reserved</a:t>
            </a:r>
            <a:endParaRPr lang="en-GB" altLang="en-US" sz="1200">
              <a:solidFill>
                <a:srgbClr val="000000"/>
              </a:solidFill>
              <a:ea typeface="Verdana" panose="020B0604030504040204" pitchFamily="34" charset="0"/>
              <a:cs typeface="Verdana" panose="020B0604030504040204" pitchFamily="34" charset="0"/>
            </a:endParaRPr>
          </a:p>
        </p:txBody>
      </p:sp>
      <p:pic>
        <p:nvPicPr>
          <p:cNvPr id="122884" name="Picture 8" descr="Pearson Logo">
            <a:extLst>
              <a:ext uri="{FF2B5EF4-FFF2-40B4-BE49-F238E27FC236}">
                <a16:creationId xmlns:a16="http://schemas.microsoft.com/office/drawing/2014/main" id="{263DD3EB-65C5-B440-AF06-22732A60BEB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85" name="Picture 1">
            <a:extLst>
              <a:ext uri="{FF2B5EF4-FFF2-40B4-BE49-F238E27FC236}">
                <a16:creationId xmlns:a16="http://schemas.microsoft.com/office/drawing/2014/main" id="{DA03EC50-F23A-BD43-BD06-C7F3DF9E48B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2113" y="1492250"/>
            <a:ext cx="8359775"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079667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8408DA5B-23E2-874B-A5A8-AC41F703D27A}"/>
              </a:ext>
            </a:extLst>
          </p:cNvPr>
          <p:cNvSpPr>
            <a:spLocks noGrp="1"/>
          </p:cNvSpPr>
          <p:nvPr>
            <p:ph type="title"/>
          </p:nvPr>
        </p:nvSpPr>
        <p:spPr>
          <a:xfrm>
            <a:off x="457200" y="266700"/>
            <a:ext cx="8229600" cy="641350"/>
          </a:xfrm>
        </p:spPr>
        <p:txBody>
          <a:bodyPr>
            <a:normAutofit fontScale="90000"/>
          </a:bodyPr>
          <a:lstStyle/>
          <a:p>
            <a:pPr eaLnBrk="1" hangingPunct="1"/>
            <a:r>
              <a:rPr dirty="0"/>
              <a:t>Summary</a:t>
            </a:r>
          </a:p>
        </p:txBody>
      </p:sp>
      <p:sp>
        <p:nvSpPr>
          <p:cNvPr id="86019" name="Content Placeholder 2">
            <a:extLst>
              <a:ext uri="{FF2B5EF4-FFF2-40B4-BE49-F238E27FC236}">
                <a16:creationId xmlns:a16="http://schemas.microsoft.com/office/drawing/2014/main" id="{E2EE533C-A380-6A4F-A313-1523E139208D}"/>
              </a:ext>
            </a:extLst>
          </p:cNvPr>
          <p:cNvSpPr>
            <a:spLocks noGrp="1"/>
          </p:cNvSpPr>
          <p:nvPr>
            <p:ph idx="1"/>
          </p:nvPr>
        </p:nvSpPr>
        <p:spPr>
          <a:xfrm>
            <a:off x="457200" y="908050"/>
            <a:ext cx="8229600" cy="5040312"/>
          </a:xfrm>
        </p:spPr>
        <p:txBody>
          <a:bodyPr>
            <a:normAutofit/>
          </a:bodyPr>
          <a:lstStyle/>
          <a:p>
            <a:pPr marL="285750" indent="-285750" eaLnBrk="1" hangingPunct="1"/>
            <a:r>
              <a:rPr lang="en-GB" altLang="en-US" sz="1800" dirty="0"/>
              <a:t>It is important to distinguish between </a:t>
            </a:r>
            <a:r>
              <a:rPr lang="en-GB" altLang="en-US" sz="1800" b="1" i="1" dirty="0"/>
              <a:t>deliberate strategy</a:t>
            </a:r>
            <a:r>
              <a:rPr lang="en-GB" altLang="en-US" sz="1800" b="1" dirty="0"/>
              <a:t> </a:t>
            </a:r>
            <a:r>
              <a:rPr lang="en-GB" altLang="en-US" sz="1800" dirty="0"/>
              <a:t>– the desired strategic direction deliberately planned by managers – and </a:t>
            </a:r>
            <a:r>
              <a:rPr lang="en-GB" altLang="en-US" sz="1800" b="1" i="1" dirty="0"/>
              <a:t>emergent strategy</a:t>
            </a:r>
            <a:r>
              <a:rPr lang="en-GB" altLang="en-US" sz="1800" dirty="0"/>
              <a:t>, which may develop in a less deliberate way from the behaviours and activities inherent within an organisation.</a:t>
            </a:r>
          </a:p>
          <a:p>
            <a:pPr marL="285750" indent="-285750" eaLnBrk="1" hangingPunct="1"/>
            <a:endParaRPr lang="en-GB" altLang="en-US" sz="1800" dirty="0"/>
          </a:p>
          <a:p>
            <a:pPr marL="285750" indent="-285750" eaLnBrk="1" hangingPunct="1"/>
            <a:r>
              <a:rPr lang="en-GB" altLang="en-US" sz="1800" dirty="0"/>
              <a:t>Most often the process of strategy development is described in terms of a deliberately formulated intended strategy as a result of </a:t>
            </a:r>
            <a:r>
              <a:rPr lang="en-GB" altLang="en-US" sz="1800" b="1" i="1" dirty="0"/>
              <a:t>planning systems</a:t>
            </a:r>
            <a:r>
              <a:rPr lang="en-GB" altLang="en-US" sz="1800" b="1" dirty="0"/>
              <a:t> </a:t>
            </a:r>
            <a:r>
              <a:rPr lang="en-GB" altLang="en-US" sz="1800" dirty="0"/>
              <a:t>carried out objectively and dispassionately. There are advantages and disadvantages of formal strategic planning systems.</a:t>
            </a:r>
          </a:p>
          <a:p>
            <a:pPr marL="285750" indent="-285750" eaLnBrk="1" hangingPunct="1"/>
            <a:endParaRPr lang="en-GB" altLang="en-US" sz="1800" dirty="0"/>
          </a:p>
          <a:p>
            <a:pPr marL="285750" indent="-285750" eaLnBrk="1" hangingPunct="1"/>
            <a:r>
              <a:rPr lang="en-GB" altLang="en-US" sz="1800" dirty="0"/>
              <a:t>Deliberate strategy may also come about on the basis of central command,</a:t>
            </a:r>
            <a:r>
              <a:rPr lang="en-GB" altLang="en-US" sz="1800" i="1" dirty="0"/>
              <a:t> </a:t>
            </a:r>
            <a:r>
              <a:rPr lang="en-GB" altLang="en-US" sz="1800" dirty="0"/>
              <a:t>the</a:t>
            </a:r>
            <a:r>
              <a:rPr lang="en-GB" altLang="en-US" sz="1800" i="1" dirty="0"/>
              <a:t> </a:t>
            </a:r>
            <a:r>
              <a:rPr lang="en-GB" altLang="en-US" sz="1800" b="1" i="1" dirty="0"/>
              <a:t>vision of strategic leaders </a:t>
            </a:r>
            <a:r>
              <a:rPr lang="en-GB" altLang="en-US" sz="1800" dirty="0"/>
              <a:t>or the</a:t>
            </a:r>
            <a:r>
              <a:rPr lang="en-GB" altLang="en-US" sz="1800" i="1" dirty="0"/>
              <a:t> </a:t>
            </a:r>
            <a:r>
              <a:rPr lang="en-GB" altLang="en-US" sz="1800" b="1" i="1" dirty="0"/>
              <a:t>imposition of strategies </a:t>
            </a:r>
            <a:r>
              <a:rPr lang="en-GB" altLang="en-US" sz="1800" dirty="0"/>
              <a:t>by external stakeholders.</a:t>
            </a:r>
          </a:p>
        </p:txBody>
      </p:sp>
    </p:spTree>
    <p:extLst>
      <p:ext uri="{BB962C8B-B14F-4D97-AF65-F5344CB8AC3E}">
        <p14:creationId xmlns:p14="http://schemas.microsoft.com/office/powerpoint/2010/main" val="22934691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7D2F8623-0DC2-EF4B-A860-BEDD3E4C29EC}"/>
              </a:ext>
            </a:extLst>
          </p:cNvPr>
          <p:cNvSpPr>
            <a:spLocks noGrp="1"/>
          </p:cNvSpPr>
          <p:nvPr>
            <p:ph type="title"/>
          </p:nvPr>
        </p:nvSpPr>
        <p:spPr>
          <a:xfrm>
            <a:off x="457200" y="266700"/>
            <a:ext cx="8229600" cy="641350"/>
          </a:xfrm>
        </p:spPr>
        <p:txBody>
          <a:bodyPr>
            <a:normAutofit fontScale="90000"/>
          </a:bodyPr>
          <a:lstStyle/>
          <a:p>
            <a:pPr eaLnBrk="1" hangingPunct="1"/>
            <a:r>
              <a:rPr dirty="0"/>
              <a:t>Summary</a:t>
            </a:r>
          </a:p>
        </p:txBody>
      </p:sp>
      <p:sp>
        <p:nvSpPr>
          <p:cNvPr id="37891" name="Content Placeholder 2">
            <a:extLst>
              <a:ext uri="{FF2B5EF4-FFF2-40B4-BE49-F238E27FC236}">
                <a16:creationId xmlns:a16="http://schemas.microsoft.com/office/drawing/2014/main" id="{DAF2A607-E06C-7746-B7A6-C5767F20F250}"/>
              </a:ext>
            </a:extLst>
          </p:cNvPr>
          <p:cNvSpPr>
            <a:spLocks noGrp="1"/>
          </p:cNvSpPr>
          <p:nvPr>
            <p:ph idx="1"/>
          </p:nvPr>
        </p:nvSpPr>
        <p:spPr>
          <a:xfrm>
            <a:off x="231354" y="908050"/>
            <a:ext cx="8604174" cy="5000625"/>
          </a:xfrm>
        </p:spPr>
        <p:txBody>
          <a:bodyPr rtlCol="0">
            <a:normAutofit/>
          </a:bodyPr>
          <a:lstStyle/>
          <a:p>
            <a:pPr marL="0" indent="0" algn="just" eaLnBrk="1" fontAlgn="auto" hangingPunct="1">
              <a:spcBef>
                <a:spcPts val="1000"/>
              </a:spcBef>
              <a:spcAft>
                <a:spcPts val="0"/>
              </a:spcAft>
              <a:buFont typeface="Arial" charset="0"/>
              <a:buNone/>
              <a:defRPr/>
            </a:pPr>
            <a:r>
              <a:rPr lang="en-GB" sz="1800" dirty="0"/>
              <a:t>Strategies may emerge from within organisations. This may be explained in terms of:</a:t>
            </a:r>
          </a:p>
          <a:p>
            <a:pPr marL="295275" indent="-295275" algn="just" eaLnBrk="1" fontAlgn="auto" hangingPunct="1">
              <a:spcBef>
                <a:spcPts val="1000"/>
              </a:spcBef>
              <a:spcAft>
                <a:spcPts val="0"/>
              </a:spcAft>
              <a:defRPr/>
            </a:pPr>
            <a:r>
              <a:rPr lang="en-GB" sz="1800" dirty="0"/>
              <a:t>How organisations may proactively try to cope through processes of </a:t>
            </a:r>
            <a:r>
              <a:rPr lang="en-GB" sz="1800" b="1" i="1" dirty="0"/>
              <a:t>logical incrementalism </a:t>
            </a:r>
            <a:r>
              <a:rPr lang="en-GB" sz="1800" i="1" dirty="0"/>
              <a:t>and </a:t>
            </a:r>
            <a:r>
              <a:rPr lang="en-GB" sz="1800" b="1" i="1" dirty="0"/>
              <a:t>organisational learning.</a:t>
            </a:r>
            <a:endParaRPr lang="en-GB" sz="1800" b="1" dirty="0"/>
          </a:p>
          <a:p>
            <a:pPr marL="295275" indent="-295275" algn="just" eaLnBrk="1" fontAlgn="auto" hangingPunct="1">
              <a:spcBef>
                <a:spcPts val="1000"/>
              </a:spcBef>
              <a:spcAft>
                <a:spcPts val="0"/>
              </a:spcAft>
              <a:defRPr/>
            </a:pPr>
            <a:r>
              <a:rPr lang="en-GB" sz="1800" dirty="0"/>
              <a:t>The outcome of the bargaining associated with </a:t>
            </a:r>
            <a:r>
              <a:rPr lang="en-GB" sz="1800" b="1" i="1" dirty="0"/>
              <a:t>political activity</a:t>
            </a:r>
            <a:r>
              <a:rPr lang="en-GB" sz="1800" dirty="0"/>
              <a:t> resulting in a negotiated strategy.</a:t>
            </a:r>
          </a:p>
          <a:p>
            <a:pPr marL="295275" indent="-295275" algn="just" eaLnBrk="1" fontAlgn="auto" hangingPunct="1">
              <a:spcBef>
                <a:spcPts val="1000"/>
              </a:spcBef>
              <a:spcAft>
                <a:spcPts val="0"/>
              </a:spcAft>
              <a:defRPr/>
            </a:pPr>
            <a:r>
              <a:rPr lang="en-GB" sz="1800" dirty="0"/>
              <a:t>Strategies developing because </a:t>
            </a:r>
            <a:r>
              <a:rPr lang="en-GB" sz="1800" b="1" i="1" dirty="0"/>
              <a:t>organisational structures and systems</a:t>
            </a:r>
            <a:r>
              <a:rPr lang="en-GB" sz="1800" dirty="0"/>
              <a:t> favour some strategy projects over others and strategies often develop on the basis of </a:t>
            </a:r>
            <a:r>
              <a:rPr lang="en-GB" sz="1800" b="1" i="1" dirty="0"/>
              <a:t>continuity or organisational culture</a:t>
            </a:r>
            <a:r>
              <a:rPr lang="en-GB" sz="1800" dirty="0"/>
              <a:t>.</a:t>
            </a:r>
          </a:p>
          <a:p>
            <a:pPr marL="0" indent="0" algn="just">
              <a:spcBef>
                <a:spcPts val="1000"/>
              </a:spcBef>
              <a:buNone/>
              <a:defRPr/>
            </a:pPr>
            <a:r>
              <a:rPr lang="en-GB" sz="1800" dirty="0"/>
              <a:t>In managing strategy development processes, managers face challenges including:</a:t>
            </a:r>
          </a:p>
          <a:p>
            <a:pPr marL="293688" indent="-293688" algn="just">
              <a:spcBef>
                <a:spcPts val="1000"/>
              </a:spcBef>
              <a:defRPr/>
            </a:pPr>
            <a:r>
              <a:rPr lang="en-GB" sz="1800" dirty="0"/>
              <a:t>Recognising that different processes of strategy development may be needed </a:t>
            </a:r>
            <a:r>
              <a:rPr lang="en-GB" sz="1800" i="1" dirty="0"/>
              <a:t>in </a:t>
            </a:r>
            <a:r>
              <a:rPr lang="en-GB" sz="1800" b="1" i="1" dirty="0"/>
              <a:t>different contexts</a:t>
            </a:r>
            <a:r>
              <a:rPr lang="en-GB" sz="1800" dirty="0"/>
              <a:t>.</a:t>
            </a:r>
          </a:p>
          <a:p>
            <a:pPr marL="293688" indent="-293688" algn="just">
              <a:spcBef>
                <a:spcPts val="1000"/>
              </a:spcBef>
              <a:defRPr/>
            </a:pPr>
            <a:r>
              <a:rPr lang="en-GB" sz="1800" dirty="0"/>
              <a:t>Managing the processes that may give rise to </a:t>
            </a:r>
            <a:r>
              <a:rPr lang="en-GB" sz="1800" b="1" i="1" dirty="0"/>
              <a:t>emergent strategy</a:t>
            </a:r>
            <a:r>
              <a:rPr lang="en-GB" sz="1800" b="1" dirty="0"/>
              <a:t> </a:t>
            </a:r>
            <a:r>
              <a:rPr lang="en-GB" sz="1800" dirty="0"/>
              <a:t>as well as </a:t>
            </a:r>
            <a:r>
              <a:rPr lang="en-GB" sz="1800" b="1" i="1" dirty="0"/>
              <a:t>deliberate strategy</a:t>
            </a:r>
            <a:r>
              <a:rPr lang="en-GB" sz="1800" b="1" dirty="0"/>
              <a:t>.</a:t>
            </a:r>
          </a:p>
          <a:p>
            <a:pPr marL="0" indent="301625" eaLnBrk="1" fontAlgn="auto" hangingPunct="1">
              <a:spcBef>
                <a:spcPts val="0"/>
              </a:spcBef>
              <a:spcAft>
                <a:spcPts val="0"/>
              </a:spcAft>
              <a:buFont typeface="Arial" panose="020B0604020202020204" pitchFamily="34" charset="0"/>
              <a:buNone/>
              <a:defRPr/>
            </a:pPr>
            <a:endParaRPr lang="en-GB" sz="1800" dirty="0"/>
          </a:p>
        </p:txBody>
      </p:sp>
    </p:spTree>
    <p:extLst>
      <p:ext uri="{BB962C8B-B14F-4D97-AF65-F5344CB8AC3E}">
        <p14:creationId xmlns:p14="http://schemas.microsoft.com/office/powerpoint/2010/main" val="15696629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5F639187-2320-F44F-B36D-FD23DA38B8CE}"/>
              </a:ext>
            </a:extLst>
          </p:cNvPr>
          <p:cNvSpPr>
            <a:spLocks noGrp="1"/>
          </p:cNvSpPr>
          <p:nvPr>
            <p:ph type="title"/>
          </p:nvPr>
        </p:nvSpPr>
        <p:spPr>
          <a:xfrm>
            <a:off x="457200" y="260350"/>
            <a:ext cx="8229600" cy="619125"/>
          </a:xfrm>
        </p:spPr>
        <p:txBody>
          <a:bodyPr>
            <a:normAutofit fontScale="90000"/>
          </a:bodyPr>
          <a:lstStyle/>
          <a:p>
            <a:pPr eaLnBrk="1" hangingPunct="1"/>
            <a:r>
              <a:rPr dirty="0"/>
              <a:t>Summary</a:t>
            </a:r>
          </a:p>
        </p:txBody>
      </p:sp>
      <p:sp>
        <p:nvSpPr>
          <p:cNvPr id="83971" name="Content Placeholder 2">
            <a:extLst>
              <a:ext uri="{FF2B5EF4-FFF2-40B4-BE49-F238E27FC236}">
                <a16:creationId xmlns:a16="http://schemas.microsoft.com/office/drawing/2014/main" id="{CE6E25E1-3DD4-4640-9966-0F612A61AF04}"/>
              </a:ext>
            </a:extLst>
          </p:cNvPr>
          <p:cNvSpPr>
            <a:spLocks noGrp="1"/>
          </p:cNvSpPr>
          <p:nvPr>
            <p:ph idx="1"/>
          </p:nvPr>
        </p:nvSpPr>
        <p:spPr>
          <a:xfrm>
            <a:off x="457200" y="569912"/>
            <a:ext cx="8576631" cy="5192712"/>
          </a:xfrm>
        </p:spPr>
        <p:txBody>
          <a:bodyPr>
            <a:normAutofit fontScale="92500"/>
          </a:bodyPr>
          <a:lstStyle/>
          <a:p>
            <a:pPr marL="295275" indent="-295275" eaLnBrk="1" hangingPunct="1">
              <a:lnSpc>
                <a:spcPts val="3200"/>
              </a:lnSpc>
              <a:spcBef>
                <a:spcPts val="1200"/>
              </a:spcBef>
            </a:pPr>
            <a:r>
              <a:rPr lang="en-GB" altLang="en-US" sz="1800" dirty="0"/>
              <a:t>The practice of strategy involves critical choices about </a:t>
            </a:r>
            <a:r>
              <a:rPr lang="en-GB" altLang="en-US" sz="1800" b="1" i="1" dirty="0"/>
              <a:t>who to involve </a:t>
            </a:r>
            <a:r>
              <a:rPr lang="en-GB" altLang="en-US" sz="1800" dirty="0"/>
              <a:t>in strategy, </a:t>
            </a:r>
            <a:r>
              <a:rPr lang="en-GB" altLang="en-US" sz="1800" b="1" i="1" dirty="0"/>
              <a:t>what to do </a:t>
            </a:r>
            <a:r>
              <a:rPr lang="en-GB" altLang="en-US" sz="1800" dirty="0"/>
              <a:t>in </a:t>
            </a:r>
            <a:r>
              <a:rPr lang="en-GB" altLang="en-US" sz="1800" dirty="0" err="1"/>
              <a:t>strategising</a:t>
            </a:r>
            <a:r>
              <a:rPr lang="en-GB" altLang="en-US" sz="1800" dirty="0"/>
              <a:t> activity, and which </a:t>
            </a:r>
            <a:r>
              <a:rPr lang="en-GB" altLang="en-US" sz="1800" dirty="0" err="1"/>
              <a:t>strategising</a:t>
            </a:r>
            <a:r>
              <a:rPr lang="en-GB" altLang="en-US" sz="1800" dirty="0"/>
              <a:t> </a:t>
            </a:r>
            <a:r>
              <a:rPr lang="en-GB" altLang="en-US" sz="1800" b="1" i="1" dirty="0"/>
              <a:t>methodologies to use </a:t>
            </a:r>
            <a:r>
              <a:rPr lang="en-GB" altLang="en-US" sz="1800" dirty="0"/>
              <a:t>in order to guide this activity.</a:t>
            </a:r>
          </a:p>
          <a:p>
            <a:pPr marL="295275" indent="-295275" eaLnBrk="1" hangingPunct="1">
              <a:lnSpc>
                <a:spcPts val="3200"/>
              </a:lnSpc>
              <a:spcBef>
                <a:spcPts val="1200"/>
              </a:spcBef>
            </a:pPr>
            <a:r>
              <a:rPr lang="en-GB" altLang="en-US" sz="1800" dirty="0"/>
              <a:t>Chief executive officers, senior managers, non-executive directors, strategic planners, strategy consultants and middle managers are all involved in </a:t>
            </a:r>
            <a:r>
              <a:rPr lang="en-GB" altLang="en-US" sz="1800" dirty="0" err="1"/>
              <a:t>strategising</a:t>
            </a:r>
            <a:r>
              <a:rPr lang="en-GB" altLang="en-US" sz="1800" dirty="0"/>
              <a:t>. Their </a:t>
            </a:r>
            <a:r>
              <a:rPr lang="en-GB" altLang="en-US" sz="1800" b="1" i="1" dirty="0"/>
              <a:t>degree of appropriate involvement </a:t>
            </a:r>
            <a:r>
              <a:rPr lang="en-GB" altLang="en-US" sz="1800" dirty="0"/>
              <a:t>should depend</a:t>
            </a:r>
            <a:br>
              <a:rPr lang="en-GB" altLang="en-US" sz="1800" dirty="0"/>
            </a:br>
            <a:r>
              <a:rPr lang="en-GB" altLang="en-US" sz="1800" dirty="0"/>
              <a:t>on the nature of strategic issues.</a:t>
            </a:r>
          </a:p>
          <a:p>
            <a:pPr marL="298450" indent="-298450"/>
            <a:r>
              <a:rPr lang="en-GB" altLang="en-US" sz="1800" dirty="0" err="1"/>
              <a:t>Strategising</a:t>
            </a:r>
            <a:r>
              <a:rPr lang="en-GB" altLang="en-US" sz="1800" dirty="0"/>
              <a:t> activity can </a:t>
            </a:r>
            <a:r>
              <a:rPr lang="en-GB" altLang="en-US" sz="1800" b="1" i="1" dirty="0"/>
              <a:t>involve analysing</a:t>
            </a:r>
            <a:r>
              <a:rPr lang="en-GB" altLang="en-US" sz="1800" dirty="0"/>
              <a:t>,</a:t>
            </a:r>
            <a:r>
              <a:rPr lang="en-GB" altLang="en-US" sz="1800" b="1" i="1" dirty="0"/>
              <a:t> decision-making </a:t>
            </a:r>
            <a:r>
              <a:rPr lang="en-GB" altLang="en-US" sz="1800" dirty="0"/>
              <a:t>and</a:t>
            </a:r>
            <a:r>
              <a:rPr lang="en-GB" altLang="en-US" sz="1800" b="1" i="1" dirty="0"/>
              <a:t> communicating</a:t>
            </a:r>
            <a:r>
              <a:rPr lang="en-GB" altLang="en-US" sz="1800" dirty="0"/>
              <a:t>.</a:t>
            </a:r>
            <a:r>
              <a:rPr lang="en-GB" altLang="en-US" sz="1800" b="1" i="1" dirty="0"/>
              <a:t> </a:t>
            </a:r>
          </a:p>
          <a:p>
            <a:pPr marL="298450" indent="-298450"/>
            <a:endParaRPr lang="en-GB" altLang="en-US" sz="1800" b="1" i="1" dirty="0"/>
          </a:p>
          <a:p>
            <a:pPr marL="298450" indent="-298450"/>
            <a:r>
              <a:rPr lang="en-GB" altLang="en-US" sz="1800" b="1" i="1" dirty="0"/>
              <a:t>Practical methodologies </a:t>
            </a:r>
            <a:r>
              <a:rPr lang="en-GB" altLang="en-US" sz="1800" dirty="0"/>
              <a:t>to guide </a:t>
            </a:r>
            <a:r>
              <a:rPr lang="en-GB" altLang="en-US" sz="1800" dirty="0" err="1"/>
              <a:t>strategising</a:t>
            </a:r>
            <a:r>
              <a:rPr lang="en-GB" altLang="en-US" sz="1800" dirty="0"/>
              <a:t> activity include strategy workshops, and creating business cases and strategic plans.</a:t>
            </a:r>
          </a:p>
          <a:p>
            <a:pPr marL="295275" indent="-295275" eaLnBrk="1" hangingPunct="1">
              <a:lnSpc>
                <a:spcPts val="3200"/>
              </a:lnSpc>
              <a:spcBef>
                <a:spcPts val="1200"/>
              </a:spcBef>
            </a:pPr>
            <a:r>
              <a:rPr lang="en-GB" altLang="en-US" sz="1800" dirty="0"/>
              <a:t>Outline the </a:t>
            </a:r>
            <a:r>
              <a:rPr lang="en-GB" altLang="en-US" sz="1800" b="1" dirty="0"/>
              <a:t>strategic lenses </a:t>
            </a:r>
            <a:r>
              <a:rPr lang="en-GB" altLang="en-US" sz="1800" dirty="0"/>
              <a:t>in relation to different ways at looking at strategic issues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2FA53-8432-9340-AD78-34D030BF4A33}"/>
              </a:ext>
            </a:extLst>
          </p:cNvPr>
          <p:cNvSpPr>
            <a:spLocks noGrp="1"/>
          </p:cNvSpPr>
          <p:nvPr>
            <p:ph type="title"/>
          </p:nvPr>
        </p:nvSpPr>
        <p:spPr/>
        <p:txBody>
          <a:bodyPr/>
          <a:lstStyle/>
          <a:p>
            <a:r>
              <a:rPr lang="en-US"/>
              <a:t>Suggested Reading</a:t>
            </a:r>
            <a:endParaRPr lang="en-US" dirty="0"/>
          </a:p>
        </p:txBody>
      </p:sp>
      <p:sp>
        <p:nvSpPr>
          <p:cNvPr id="3" name="Content Placeholder 2">
            <a:extLst>
              <a:ext uri="{FF2B5EF4-FFF2-40B4-BE49-F238E27FC236}">
                <a16:creationId xmlns:a16="http://schemas.microsoft.com/office/drawing/2014/main" id="{49CC6B27-9733-4E43-95D9-1A41DC807E84}"/>
              </a:ext>
            </a:extLst>
          </p:cNvPr>
          <p:cNvSpPr>
            <a:spLocks noGrp="1"/>
          </p:cNvSpPr>
          <p:nvPr>
            <p:ph idx="1"/>
          </p:nvPr>
        </p:nvSpPr>
        <p:spPr/>
        <p:txBody>
          <a:bodyPr vert="horz" lIns="91440" tIns="45720" rIns="91440" bIns="45720" rtlCol="0" anchor="t">
            <a:normAutofit lnSpcReduction="10000"/>
          </a:bodyPr>
          <a:lstStyle/>
          <a:p>
            <a:pPr marL="0" indent="0">
              <a:buNone/>
            </a:pPr>
            <a:r>
              <a:rPr lang="en-US" sz="1600" dirty="0"/>
              <a:t>Read the following article linked to Strategic planning;</a:t>
            </a:r>
          </a:p>
          <a:p>
            <a:r>
              <a:rPr lang="en-GB" sz="1600" dirty="0"/>
              <a:t>Garry Elliott, Marc Day &amp; Scott Lichtenstein (2020) Strategic planning activity, middle manager divergent thinking, external stakeholder salience, and organizational performance: a study of English and Welsh police forces, Public Management Review, 22:11, 1581-1602, DOI: 10.1080/14719037.2019.1635194 </a:t>
            </a:r>
          </a:p>
          <a:p>
            <a:pPr marL="0" indent="0">
              <a:buNone/>
            </a:pPr>
            <a:r>
              <a:rPr lang="en-GB" sz="1600" b="1" dirty="0"/>
              <a:t>To link to this article: </a:t>
            </a:r>
            <a:r>
              <a:rPr lang="en-GB" sz="1600" dirty="0"/>
              <a:t>https://doi.org/10.1080/14719037.2019.1635194 </a:t>
            </a:r>
          </a:p>
          <a:p>
            <a:pPr marL="0" indent="0">
              <a:buNone/>
            </a:pPr>
            <a:r>
              <a:rPr lang="en-US" dirty="0"/>
              <a:t> </a:t>
            </a:r>
            <a:r>
              <a:rPr lang="en-US" dirty="0">
                <a:ea typeface="+mn-lt"/>
                <a:cs typeface="+mn-lt"/>
                <a:hlinkClick r:id="rId2"/>
              </a:rPr>
              <a:t>Full article: Strategic planning activity, middle manager divergent thinking, external stakeholder salience, and organizational performance: a study of English and Welsh police forces (tandfonline.com)</a:t>
            </a:r>
          </a:p>
        </p:txBody>
      </p:sp>
    </p:spTree>
    <p:extLst>
      <p:ext uri="{BB962C8B-B14F-4D97-AF65-F5344CB8AC3E}">
        <p14:creationId xmlns:p14="http://schemas.microsoft.com/office/powerpoint/2010/main" val="39537271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035E-A7E4-A84C-9011-C500766FA0C7}"/>
              </a:ext>
            </a:extLst>
          </p:cNvPr>
          <p:cNvSpPr>
            <a:spLocks noGrp="1"/>
          </p:cNvSpPr>
          <p:nvPr>
            <p:ph type="title"/>
          </p:nvPr>
        </p:nvSpPr>
        <p:spPr/>
        <p:txBody>
          <a:bodyPr>
            <a:normAutofit/>
          </a:bodyPr>
          <a:lstStyle/>
          <a:p>
            <a:r>
              <a:rPr lang="en-US" sz="2000" dirty="0"/>
              <a:t>References</a:t>
            </a:r>
          </a:p>
        </p:txBody>
      </p:sp>
      <p:sp>
        <p:nvSpPr>
          <p:cNvPr id="3" name="Content Placeholder 2">
            <a:extLst>
              <a:ext uri="{FF2B5EF4-FFF2-40B4-BE49-F238E27FC236}">
                <a16:creationId xmlns:a16="http://schemas.microsoft.com/office/drawing/2014/main" id="{C48D175B-8264-BD4B-8789-8DDF2D57C02B}"/>
              </a:ext>
            </a:extLst>
          </p:cNvPr>
          <p:cNvSpPr>
            <a:spLocks noGrp="1"/>
          </p:cNvSpPr>
          <p:nvPr>
            <p:ph idx="1"/>
          </p:nvPr>
        </p:nvSpPr>
        <p:spPr>
          <a:xfrm>
            <a:off x="457200" y="969485"/>
            <a:ext cx="8587648" cy="5481674"/>
          </a:xfrm>
        </p:spPr>
        <p:txBody>
          <a:bodyPr>
            <a:normAutofit fontScale="32500" lnSpcReduction="20000"/>
          </a:bodyPr>
          <a:lstStyle/>
          <a:p>
            <a:pPr marL="0" indent="0" algn="just">
              <a:buNone/>
            </a:pPr>
            <a:r>
              <a:rPr lang="en-GB" sz="3700" dirty="0">
                <a:solidFill>
                  <a:srgbClr val="333333"/>
                </a:solidFill>
              </a:rPr>
              <a:t>BEER, </a:t>
            </a:r>
            <a:r>
              <a:rPr lang="en-GB" sz="3700" dirty="0">
                <a:solidFill>
                  <a:srgbClr val="181818"/>
                </a:solidFill>
              </a:rPr>
              <a:t>M., &amp;,  EINSTAT, R (2004) How to have an Honest conversation about your strategy. Harvard Business Review 82, no. 2 (February 2004): 82–89. </a:t>
            </a:r>
            <a:r>
              <a:rPr lang="en-GB" sz="3700" dirty="0">
                <a:solidFill>
                  <a:srgbClr val="333333"/>
                </a:solidFill>
              </a:rPr>
              <a:t>https://</a:t>
            </a:r>
            <a:r>
              <a:rPr lang="en-GB" sz="3700" dirty="0" err="1">
                <a:solidFill>
                  <a:srgbClr val="333333"/>
                </a:solidFill>
              </a:rPr>
              <a:t>hbr.org</a:t>
            </a:r>
            <a:r>
              <a:rPr lang="en-GB" sz="3700" dirty="0">
                <a:solidFill>
                  <a:srgbClr val="333333"/>
                </a:solidFill>
              </a:rPr>
              <a:t>/2004/02/how-to-have-an-honest-conversation-about-your-business-strategy</a:t>
            </a:r>
          </a:p>
          <a:p>
            <a:pPr marL="0" indent="0" algn="just">
              <a:buNone/>
            </a:pPr>
            <a:endParaRPr lang="en-GB" sz="3700" dirty="0">
              <a:solidFill>
                <a:srgbClr val="333333"/>
              </a:solidFill>
            </a:endParaRPr>
          </a:p>
          <a:p>
            <a:pPr marL="0" indent="0" algn="just">
              <a:buNone/>
            </a:pPr>
            <a:r>
              <a:rPr lang="en-GB" sz="3700" dirty="0">
                <a:solidFill>
                  <a:srgbClr val="333333"/>
                </a:solidFill>
              </a:rPr>
              <a:t>BRYSON, J. M. (2011) </a:t>
            </a:r>
            <a:r>
              <a:rPr lang="en-GB" sz="3700" i="1" dirty="0">
                <a:solidFill>
                  <a:srgbClr val="333333"/>
                </a:solidFill>
              </a:rPr>
              <a:t>Strategic Planning for Public and </a:t>
            </a:r>
            <a:r>
              <a:rPr lang="en-GB" sz="3700" i="1" dirty="0" err="1">
                <a:solidFill>
                  <a:srgbClr val="333333"/>
                </a:solidFill>
              </a:rPr>
              <a:t>Nonprofit</a:t>
            </a:r>
            <a:r>
              <a:rPr lang="en-GB" sz="3700" i="1" dirty="0">
                <a:solidFill>
                  <a:srgbClr val="333333"/>
                </a:solidFill>
              </a:rPr>
              <a:t> Organizations</a:t>
            </a:r>
            <a:r>
              <a:rPr lang="en-GB" sz="3700" dirty="0">
                <a:solidFill>
                  <a:srgbClr val="333333"/>
                </a:solidFill>
              </a:rPr>
              <a:t>. 4th ed. New York: Wiley</a:t>
            </a:r>
          </a:p>
          <a:p>
            <a:pPr marL="0" indent="0">
              <a:buNone/>
            </a:pPr>
            <a:endParaRPr lang="en-GB" sz="3700" dirty="0"/>
          </a:p>
          <a:p>
            <a:pPr marL="0" indent="0">
              <a:buNone/>
            </a:pPr>
            <a:r>
              <a:rPr lang="en-GB" sz="3700" dirty="0"/>
              <a:t>BRYSON, J and George, B (2020) Strategic Management in Public Administration. Subject: Policy, Administration, and Bureaucracy Online Publication Date: Mar 2020 DOI: 10.1093/</a:t>
            </a:r>
            <a:r>
              <a:rPr lang="en-GB" sz="3700" dirty="0" err="1"/>
              <a:t>acrefore</a:t>
            </a:r>
            <a:r>
              <a:rPr lang="en-GB" sz="3700" dirty="0"/>
              <a:t>/9780190228637.013.1396 </a:t>
            </a:r>
          </a:p>
          <a:p>
            <a:pPr marL="0" indent="0" algn="just">
              <a:buNone/>
            </a:pPr>
            <a:endParaRPr lang="en-GB" sz="3700" dirty="0">
              <a:solidFill>
                <a:srgbClr val="000000"/>
              </a:solidFill>
              <a:ea typeface="Arial Unicode MS" panose="020B0604020202020204" pitchFamily="34" charset="-128"/>
            </a:endParaRPr>
          </a:p>
          <a:p>
            <a:pPr marL="0" indent="0" algn="just">
              <a:buNone/>
            </a:pPr>
            <a:r>
              <a:rPr lang="en-GB" sz="3700" dirty="0">
                <a:solidFill>
                  <a:srgbClr val="000000"/>
                </a:solidFill>
                <a:ea typeface="Arial Unicode MS" panose="020B0604020202020204" pitchFamily="34" charset="-128"/>
              </a:rPr>
              <a:t>FERLIE, E., &amp; ONGARO, E. (2015). </a:t>
            </a:r>
            <a:r>
              <a:rPr lang="en-GB" sz="3700" i="1" dirty="0">
                <a:solidFill>
                  <a:srgbClr val="000000"/>
                </a:solidFill>
                <a:ea typeface="Arial Unicode MS" panose="020B0604020202020204" pitchFamily="34" charset="-128"/>
              </a:rPr>
              <a:t>Strategic management in public services organizations concepts, schools and contemporary issues. </a:t>
            </a:r>
          </a:p>
          <a:p>
            <a:pPr marL="0" indent="0" algn="just">
              <a:buNone/>
            </a:pPr>
            <a:endParaRPr lang="en-GB" sz="3700" i="1" dirty="0">
              <a:solidFill>
                <a:srgbClr val="000000"/>
              </a:solidFill>
              <a:ea typeface="Arial Unicode MS" panose="020B0604020202020204" pitchFamily="34" charset="-128"/>
            </a:endParaRPr>
          </a:p>
          <a:p>
            <a:pPr marL="0" indent="0" algn="just">
              <a:buNone/>
            </a:pPr>
            <a:r>
              <a:rPr lang="en-GB" sz="3700" dirty="0">
                <a:solidFill>
                  <a:srgbClr val="000000"/>
                </a:solidFill>
                <a:ea typeface="Arial Unicode MS" panose="020B0604020202020204" pitchFamily="34" charset="-128"/>
              </a:rPr>
              <a:t>LYNCH, R. L. (2021). </a:t>
            </a:r>
            <a:r>
              <a:rPr lang="en-GB" sz="3700" i="1" dirty="0">
                <a:solidFill>
                  <a:srgbClr val="000000"/>
                </a:solidFill>
                <a:ea typeface="Arial Unicode MS" panose="020B0604020202020204" pitchFamily="34" charset="-128"/>
              </a:rPr>
              <a:t>Strategic management</a:t>
            </a:r>
            <a:r>
              <a:rPr lang="en-GB" sz="3700" dirty="0">
                <a:solidFill>
                  <a:srgbClr val="000000"/>
                </a:solidFill>
                <a:ea typeface="Arial Unicode MS" panose="020B0604020202020204" pitchFamily="34" charset="-128"/>
              </a:rPr>
              <a:t>.</a:t>
            </a:r>
          </a:p>
          <a:p>
            <a:pPr marL="0" indent="0" algn="just">
              <a:buNone/>
            </a:pPr>
            <a:endParaRPr lang="en-GB" sz="3700" dirty="0"/>
          </a:p>
          <a:p>
            <a:pPr marL="0" indent="0" algn="just">
              <a:buNone/>
            </a:pPr>
            <a:r>
              <a:rPr lang="en-US" altLang="en-US" sz="3700" dirty="0"/>
              <a:t>MAXWELL , J (1993) </a:t>
            </a:r>
            <a:r>
              <a:rPr lang="en-US" altLang="en-US" sz="3700" i="1" dirty="0"/>
              <a:t>Developing The Leader Within You. Nashville. T Nelson</a:t>
            </a:r>
          </a:p>
          <a:p>
            <a:pPr marL="0" indent="0" algn="just">
              <a:buNone/>
            </a:pPr>
            <a:endParaRPr lang="en-US" altLang="en-US" sz="3700" i="1" dirty="0"/>
          </a:p>
          <a:p>
            <a:pPr marL="0" indent="0" algn="just">
              <a:buNone/>
            </a:pPr>
            <a:r>
              <a:rPr lang="en-GB" sz="3700" dirty="0">
                <a:solidFill>
                  <a:srgbClr val="333333"/>
                </a:solidFill>
              </a:rPr>
              <a:t>ROBERTSON, C.J.  (2008) An Analysis of 10 years of Business Ethics Research in </a:t>
            </a:r>
            <a:r>
              <a:rPr lang="en-GB" sz="3700" i="1" dirty="0">
                <a:solidFill>
                  <a:srgbClr val="333333"/>
                </a:solidFill>
              </a:rPr>
              <a:t>Strategic Management Journal</a:t>
            </a:r>
            <a:r>
              <a:rPr lang="en-GB" sz="3700" dirty="0">
                <a:solidFill>
                  <a:srgbClr val="333333"/>
                </a:solidFill>
              </a:rPr>
              <a:t>: 1996–2005. </a:t>
            </a:r>
            <a:r>
              <a:rPr lang="en-GB" sz="3700" i="1" dirty="0">
                <a:solidFill>
                  <a:srgbClr val="333333"/>
                </a:solidFill>
              </a:rPr>
              <a:t>J Bus Ethics</a:t>
            </a:r>
            <a:r>
              <a:rPr lang="en-GB" sz="3700" dirty="0">
                <a:solidFill>
                  <a:srgbClr val="333333"/>
                </a:solidFill>
              </a:rPr>
              <a:t> </a:t>
            </a:r>
            <a:r>
              <a:rPr lang="en-GB" sz="3700" b="1" dirty="0">
                <a:solidFill>
                  <a:srgbClr val="333333"/>
                </a:solidFill>
              </a:rPr>
              <a:t>80, </a:t>
            </a:r>
            <a:r>
              <a:rPr lang="en-GB" sz="3700" dirty="0">
                <a:solidFill>
                  <a:srgbClr val="333333"/>
                </a:solidFill>
              </a:rPr>
              <a:t>745–753 (2008). https://</a:t>
            </a:r>
            <a:r>
              <a:rPr lang="en-GB" sz="3700" dirty="0" err="1">
                <a:solidFill>
                  <a:srgbClr val="333333"/>
                </a:solidFill>
              </a:rPr>
              <a:t>doi.org</a:t>
            </a:r>
            <a:r>
              <a:rPr lang="en-GB" sz="3700" dirty="0">
                <a:solidFill>
                  <a:srgbClr val="333333"/>
                </a:solidFill>
              </a:rPr>
              <a:t>/10.1007/s10551-007-9466-5</a:t>
            </a:r>
            <a:endParaRPr lang="en-US" altLang="en-US" sz="3700" i="1" dirty="0"/>
          </a:p>
          <a:p>
            <a:pPr marL="0" indent="0" algn="just">
              <a:buNone/>
            </a:pPr>
            <a:endParaRPr lang="en-GB" sz="3700" dirty="0"/>
          </a:p>
          <a:p>
            <a:pPr marL="0" indent="0" algn="just">
              <a:buNone/>
            </a:pPr>
            <a:r>
              <a:rPr lang="en-GB" sz="3700" dirty="0"/>
              <a:t>WHITTINGTON, R., REGNÉR, P., ANGWIN, D., JOHNSON, G., &amp; SCHOLES, K. (2020). </a:t>
            </a:r>
            <a:r>
              <a:rPr lang="en-GB" sz="3700" i="1" dirty="0"/>
              <a:t>Exploring strategy: text and cases</a:t>
            </a:r>
            <a:r>
              <a:rPr lang="en-GB" sz="3700" dirty="0"/>
              <a:t>. New York Prentice Hall. </a:t>
            </a:r>
          </a:p>
          <a:p>
            <a:pPr marL="0" indent="0" algn="just">
              <a:buNone/>
            </a:pPr>
            <a:endParaRPr lang="en-GB" sz="3700" dirty="0"/>
          </a:p>
          <a:p>
            <a:pPr marL="0" indent="0" algn="just">
              <a:buNone/>
            </a:pPr>
            <a:r>
              <a:rPr lang="en-GB" sz="3700" dirty="0"/>
              <a:t>WHITTINGTON, R., REGNÉR, P., ANGWIN, D., JOHNSON, G., &amp; SCHOLES, K. (2021). </a:t>
            </a:r>
            <a:r>
              <a:rPr lang="en-GB" sz="3700" i="1" dirty="0"/>
              <a:t>Fundamentals of strategy</a:t>
            </a:r>
            <a:r>
              <a:rPr lang="en-GB" sz="3700" dirty="0"/>
              <a:t>.</a:t>
            </a:r>
          </a:p>
          <a:p>
            <a:pPr marL="0" indent="0">
              <a:buNone/>
            </a:pPr>
            <a:endParaRPr lang="en-GB" sz="3700" dirty="0"/>
          </a:p>
          <a:p>
            <a:pPr marL="0" indent="0">
              <a:buNone/>
            </a:pPr>
            <a:r>
              <a:rPr lang="en-GB" u="sng" dirty="0"/>
              <a:t>Websites </a:t>
            </a:r>
          </a:p>
          <a:p>
            <a:pPr marL="0" indent="0">
              <a:buNone/>
            </a:pPr>
            <a:r>
              <a:rPr lang="en-GB" dirty="0"/>
              <a:t>Dyfed Powys Police Accessed on 2.10.21</a:t>
            </a:r>
          </a:p>
          <a:p>
            <a:pPr marL="0" indent="0">
              <a:buNone/>
            </a:pPr>
            <a:r>
              <a:rPr lang="en-GB" dirty="0"/>
              <a:t>South Wales Police Accessed on 2.10.21</a:t>
            </a:r>
          </a:p>
          <a:p>
            <a:pPr marL="0" indent="0">
              <a:buNone/>
            </a:pPr>
            <a:r>
              <a:rPr lang="en-GB" dirty="0"/>
              <a:t>Gwent Police Accessed on 2.10.21</a:t>
            </a:r>
          </a:p>
          <a:p>
            <a:pPr marL="0" indent="0">
              <a:buNone/>
            </a:pPr>
            <a:r>
              <a:rPr lang="en-GB" dirty="0"/>
              <a:t>NPCC Website accessed 2.10.21</a:t>
            </a:r>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702753352"/>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cademic Writing Skills 28.09.21" id="{7BCD7DB7-4CDA-9647-BA1E-79FEF6992C66}" vid="{5F3BD975-0A12-1B48-91EA-CC898F921D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8408</TotalTime>
  <Words>4162</Words>
  <Application>Microsoft Office PowerPoint</Application>
  <PresentationFormat>On-screen Show (4:3)</PresentationFormat>
  <Paragraphs>412</Paragraphs>
  <Slides>28</Slides>
  <Notes>23</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Theme1.thmx first page pp</vt:lpstr>
      <vt:lpstr>Week 2 – Strategic Management: Strategic Planning &amp; Practice </vt:lpstr>
      <vt:lpstr>Week 3 - Recap</vt:lpstr>
      <vt:lpstr>Part 2 - Learning outcomes </vt:lpstr>
      <vt:lpstr>The strategists – top managers and directors</vt:lpstr>
      <vt:lpstr>Strategy Skills </vt:lpstr>
      <vt:lpstr>The strategists – middle managers</vt:lpstr>
      <vt:lpstr>Policing objectives / Priorities forces example </vt:lpstr>
      <vt:lpstr>Force Management Statement </vt:lpstr>
      <vt:lpstr>Strategic decision-making</vt:lpstr>
      <vt:lpstr>Effective communications</vt:lpstr>
      <vt:lpstr>Effective communications</vt:lpstr>
      <vt:lpstr>Strategy workshops / Seminars</vt:lpstr>
      <vt:lpstr>Strategic plans</vt:lpstr>
      <vt:lpstr>The strategy lenses</vt:lpstr>
      <vt:lpstr>The strategy lenses</vt:lpstr>
      <vt:lpstr>Strategy as design</vt:lpstr>
      <vt:lpstr>Strategy as design</vt:lpstr>
      <vt:lpstr>Strategy as experience</vt:lpstr>
      <vt:lpstr>Strategy as variety</vt:lpstr>
      <vt:lpstr>Strategy as variety</vt:lpstr>
      <vt:lpstr>Strategy as discourse</vt:lpstr>
      <vt:lpstr>Strategy as discourse</vt:lpstr>
      <vt:lpstr>The strategy lenses summary</vt:lpstr>
      <vt:lpstr>Summary</vt:lpstr>
      <vt:lpstr>Summary</vt:lpstr>
      <vt:lpstr>Summary</vt:lpstr>
      <vt:lpstr>Suggested Reading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 STRATEGIC MANAGEMENT – PLANNING </dc:title>
  <dc:creator>joneds@me.com</dc:creator>
  <cp:lastModifiedBy>joneds@me.com</cp:lastModifiedBy>
  <cp:revision>50</cp:revision>
  <cp:lastPrinted>2021-10-11T22:14:27Z</cp:lastPrinted>
  <dcterms:created xsi:type="dcterms:W3CDTF">2021-10-03T13:07:33Z</dcterms:created>
  <dcterms:modified xsi:type="dcterms:W3CDTF">2024-02-27T13:26:56Z</dcterms:modified>
</cp:coreProperties>
</file>