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400919-C884-4E82-BD26-518B991B65B6}" type="datetimeFigureOut">
              <a:rPr lang="en-US" smtClean="0"/>
              <a:t>6/18/2020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61FD7A8-B052-4639-A750-C799D979D0D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they also face the problem related to attracting the highly skilled candidates that does not need more training and development process.  As they also invest more amount in the recruitment and selection process this will affect the operating cost of the company and also enhances the expenses as compare to profits.</a:t>
            </a:r>
          </a:p>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1FD7A8-B052-4639-A750-C799D979D0DC}"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4000928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759498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416146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81909B-D27C-4304-B622-BF8E568FE66D}" type="datetimeFigureOut">
              <a:rPr lang="en-US" smtClean="0"/>
              <a:t>6/18/2020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322846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1909B-D27C-4304-B622-BF8E568FE66D}" type="datetimeFigureOut">
              <a:rPr lang="en-US" smtClean="0"/>
              <a:t>6/18/2020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542327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81909B-D27C-4304-B622-BF8E568FE66D}" type="datetimeFigureOut">
              <a:rPr lang="en-US" smtClean="0"/>
              <a:t>6/18/2020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39357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81909B-D27C-4304-B622-BF8E568FE66D}" type="datetimeFigureOut">
              <a:rPr lang="en-US" smtClean="0"/>
              <a:t>6/18/2020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5862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81909B-D27C-4304-B622-BF8E568FE66D}" type="datetimeFigureOut">
              <a:rPr lang="en-US" smtClean="0"/>
              <a:t>6/18/2020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18174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81909B-D27C-4304-B622-BF8E568FE66D}" type="datetimeFigureOut">
              <a:rPr lang="en-US" smtClean="0"/>
              <a:t>6/18/2020</a:t>
            </a:fld>
            <a:endParaRPr lang="en-US"/>
          </a:p>
        </p:txBody>
      </p:sp>
      <p:sp>
        <p:nvSpPr>
          <p:cNvPr id="6" name="Footer Placeholder 5"/>
          <p:cNvSpPr>
            <a:spLocks noGrp="1"/>
          </p:cNvSpPr>
          <p:nvPr>
            <p:ph type="ftr" sz="quarter" idx="11"/>
          </p:nvPr>
        </p:nvSpPr>
        <p:spPr>
          <a:xfrm>
            <a:off x="533400" y="6172200"/>
            <a:ext cx="5811724" cy="365125"/>
          </a:xfrm>
        </p:spPr>
        <p:txBody>
          <a:bodyPr/>
          <a:lstStyle/>
          <a:p>
            <a:endParaRPr lang="en-US"/>
          </a:p>
        </p:txBody>
      </p:sp>
      <p:sp>
        <p:nvSpPr>
          <p:cNvPr id="7" name="Slide Number Placeholder 6"/>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4096729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D781909B-D27C-4304-B622-BF8E568FE66D}" type="datetimeFigureOut">
              <a:rPr lang="en-US" smtClean="0"/>
              <a:t>6/18/2020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3555154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42177688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4640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597380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49027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2948811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11902871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81909B-D27C-4304-B622-BF8E568FE66D}" type="datetimeFigureOut">
              <a:rPr lang="en-US" smtClean="0"/>
              <a:t>6/18/2020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444DD-9934-4AF1-862C-A7AD0C4692B6}" type="slidenum">
              <a:rPr lang="en-US" smtClean="0"/>
              <a:t>‹#›</a:t>
            </a:fld>
            <a:endParaRPr lang="en-US"/>
          </a:p>
        </p:txBody>
      </p:sp>
    </p:spTree>
    <p:extLst>
      <p:ext uri="{BB962C8B-B14F-4D97-AF65-F5344CB8AC3E}">
        <p14:creationId xmlns:p14="http://schemas.microsoft.com/office/powerpoint/2010/main" val="3760995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D781909B-D27C-4304-B622-BF8E568FE66D}" type="datetimeFigureOut">
              <a:rPr lang="en-US" smtClean="0"/>
              <a:t>6/18/2020</a:t>
            </a:fld>
            <a:endParaRPr 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8C2444DD-9934-4AF1-862C-A7AD0C4692B6}" type="slidenum">
              <a:rPr lang="en-US" smtClean="0"/>
              <a:t>‹#›</a:t>
            </a:fld>
            <a:endParaRPr lang="en-US"/>
          </a:p>
        </p:txBody>
      </p:sp>
    </p:spTree>
    <p:extLst>
      <p:ext uri="{BB962C8B-B14F-4D97-AF65-F5344CB8AC3E}">
        <p14:creationId xmlns:p14="http://schemas.microsoft.com/office/powerpoint/2010/main" val="295201688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dirty="0">
                <a:latin typeface="Times New Roman" pitchFamily="18" charset="0"/>
                <a:cs typeface="Times New Roman" pitchFamily="18" charset="0"/>
              </a:rPr>
              <a:t>BUSINESS ENVIRONMENT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600" dirty="0">
                <a:latin typeface="Times New Roman" pitchFamily="18" charset="0"/>
                <a:cs typeface="Times New Roman" pitchFamily="18" charset="0"/>
              </a:rPr>
              <a:t>Table of Content </a:t>
            </a:r>
          </a:p>
        </p:txBody>
      </p:sp>
      <p:sp>
        <p:nvSpPr>
          <p:cNvPr id="2" name="Content Placeholder 1"/>
          <p:cNvSpPr>
            <a:spLocks noGrp="1"/>
          </p:cNvSpPr>
          <p:nvPr>
            <p:ph idx="1"/>
          </p:nvPr>
        </p:nvSpPr>
        <p:spPr/>
        <p:txBody>
          <a:bodyPr>
            <a:normAutofit fontScale="92500" lnSpcReduction="20000"/>
          </a:bodyPr>
          <a:lstStyle/>
          <a:p>
            <a:pPr algn="just">
              <a:lnSpc>
                <a:spcPct val="150000"/>
              </a:lnSpc>
            </a:pPr>
            <a:r>
              <a:rPr lang="en-US" sz="2000" dirty="0">
                <a:latin typeface="Times New Roman" pitchFamily="18" charset="0"/>
                <a:cs typeface="Times New Roman" pitchFamily="18" charset="0"/>
              </a:rPr>
              <a:t>Introduction </a:t>
            </a:r>
          </a:p>
          <a:p>
            <a:pPr algn="just">
              <a:lnSpc>
                <a:spcPct val="150000"/>
              </a:lnSpc>
            </a:pPr>
            <a:r>
              <a:rPr lang="en-US" sz="2000" dirty="0">
                <a:latin typeface="Times New Roman" pitchFamily="18" charset="0"/>
                <a:cs typeface="Times New Roman" pitchFamily="18" charset="0"/>
              </a:rPr>
              <a:t>Identifies the issues </a:t>
            </a:r>
          </a:p>
          <a:p>
            <a:pPr lvl="1" algn="just">
              <a:lnSpc>
                <a:spcPct val="150000"/>
              </a:lnSpc>
            </a:pPr>
            <a:r>
              <a:rPr lang="en-US" sz="1600" dirty="0">
                <a:latin typeface="Times New Roman" pitchFamily="18" charset="0"/>
                <a:cs typeface="Times New Roman" pitchFamily="18" charset="0"/>
              </a:rPr>
              <a:t>Issues in performance management</a:t>
            </a:r>
          </a:p>
          <a:p>
            <a:pPr lvl="1" algn="just">
              <a:lnSpc>
                <a:spcPct val="150000"/>
              </a:lnSpc>
            </a:pPr>
            <a:r>
              <a:rPr lang="en-US" sz="1600" dirty="0">
                <a:latin typeface="Times New Roman" pitchFamily="18" charset="0"/>
                <a:cs typeface="Times New Roman" pitchFamily="18" charset="0"/>
              </a:rPr>
              <a:t>Issues in principle of culture,  equality and diversity</a:t>
            </a:r>
          </a:p>
          <a:p>
            <a:pPr lvl="1" algn="just">
              <a:lnSpc>
                <a:spcPct val="150000"/>
              </a:lnSpc>
            </a:pPr>
            <a:r>
              <a:rPr lang="en-US" sz="1600" dirty="0">
                <a:latin typeface="Times New Roman" pitchFamily="18" charset="0"/>
                <a:cs typeface="Times New Roman" pitchFamily="18" charset="0"/>
              </a:rPr>
              <a:t>Issues in recruitment and selection </a:t>
            </a:r>
          </a:p>
          <a:p>
            <a:pPr algn="just">
              <a:lnSpc>
                <a:spcPct val="150000"/>
              </a:lnSpc>
            </a:pPr>
            <a:r>
              <a:rPr lang="en-US" sz="2000" dirty="0">
                <a:latin typeface="Times New Roman" pitchFamily="18" charset="0"/>
                <a:cs typeface="Times New Roman" pitchFamily="18" charset="0"/>
              </a:rPr>
              <a:t>Outline map table  </a:t>
            </a:r>
          </a:p>
          <a:p>
            <a:pPr algn="just">
              <a:lnSpc>
                <a:spcPct val="150000"/>
              </a:lnSpc>
            </a:pPr>
            <a:r>
              <a:rPr lang="en-US" sz="2000" dirty="0">
                <a:latin typeface="Times New Roman" pitchFamily="18" charset="0"/>
                <a:cs typeface="Times New Roman" pitchFamily="18" charset="0"/>
              </a:rPr>
              <a:t>Conclusion </a:t>
            </a:r>
          </a:p>
          <a:p>
            <a:pPr algn="just">
              <a:lnSpc>
                <a:spcPct val="150000"/>
              </a:lnSpc>
            </a:pPr>
            <a:r>
              <a:rPr lang="en-US" sz="2000" dirty="0">
                <a:latin typeface="Times New Roman" pitchFamily="18" charset="0"/>
                <a:cs typeface="Times New Roman" pitchFamily="18" charset="0"/>
              </a:rPr>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0" y="5638800"/>
            <a:ext cx="6554867" cy="914400"/>
          </a:xfrm>
        </p:spPr>
        <p:txBody>
          <a:bodyPr>
            <a:normAutofit/>
          </a:bodyPr>
          <a:lstStyle/>
          <a:p>
            <a:r>
              <a:rPr lang="en-US" sz="3600" dirty="0">
                <a:latin typeface="Times New Roman" pitchFamily="18" charset="0"/>
                <a:cs typeface="Times New Roman" pitchFamily="18" charset="0"/>
              </a:rPr>
              <a:t>Introduction </a:t>
            </a:r>
          </a:p>
        </p:txBody>
      </p:sp>
      <p:sp>
        <p:nvSpPr>
          <p:cNvPr id="2" name="Content Placeholder 1"/>
          <p:cNvSpPr>
            <a:spLocks noGrp="1"/>
          </p:cNvSpPr>
          <p:nvPr>
            <p:ph sz="half" idx="2"/>
          </p:nvPr>
        </p:nvSpPr>
        <p:spPr/>
        <p:txBody>
          <a:bodyPr>
            <a:noAutofit/>
          </a:bodyPr>
          <a:lstStyle/>
          <a:p>
            <a:pPr algn="just">
              <a:lnSpc>
                <a:spcPct val="150000"/>
              </a:lnSpc>
            </a:pPr>
            <a:r>
              <a:rPr lang="en-US" dirty="0">
                <a:latin typeface="Arial" panose="020B0604020202020204" pitchFamily="34" charset="0"/>
                <a:cs typeface="Arial" panose="020B0604020202020204" pitchFamily="34" charset="0"/>
              </a:rPr>
              <a:t>Business environment refers to the integration of internal and external factors like employees, customers, clients, shareholders, government, suppliers, innovation technology, social trends, economic changes.  </a:t>
            </a:r>
          </a:p>
        </p:txBody>
      </p:sp>
      <p:pic>
        <p:nvPicPr>
          <p:cNvPr id="7" name="Content Placeholder 6" descr="intercontinental-cali-2532598851-2x1.jpg"/>
          <p:cNvPicPr>
            <a:picLocks noGrp="1" noChangeAspect="1"/>
          </p:cNvPicPr>
          <p:nvPr>
            <p:ph sz="quarter" idx="4"/>
          </p:nvPr>
        </p:nvPicPr>
        <p:blipFill>
          <a:blip r:embed="rId3" cstate="print"/>
          <a:stretch>
            <a:fillRect/>
          </a:stretch>
        </p:blipFill>
        <p:spPr>
          <a:xfrm>
            <a:off x="5170223" y="1143000"/>
            <a:ext cx="2940580" cy="31496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0" y="5562600"/>
            <a:ext cx="6554867" cy="990600"/>
          </a:xfrm>
        </p:spPr>
        <p:txBody>
          <a:bodyPr>
            <a:normAutofit/>
          </a:bodyPr>
          <a:lstStyle/>
          <a:p>
            <a:pPr algn="just"/>
            <a:r>
              <a:rPr lang="en-US" sz="3600" dirty="0">
                <a:latin typeface="Times New Roman" pitchFamily="18" charset="0"/>
                <a:cs typeface="Times New Roman" pitchFamily="18" charset="0"/>
              </a:rPr>
              <a:t>Identifies the issues </a:t>
            </a:r>
          </a:p>
        </p:txBody>
      </p:sp>
      <p:sp>
        <p:nvSpPr>
          <p:cNvPr id="2" name="Content Placeholder 1"/>
          <p:cNvSpPr>
            <a:spLocks noGrp="1"/>
          </p:cNvSpPr>
          <p:nvPr>
            <p:ph sz="half" idx="2"/>
          </p:nvPr>
        </p:nvSpPr>
        <p:spPr/>
        <p:txBody>
          <a:bodyPr>
            <a:noAutofit/>
          </a:bodyPr>
          <a:lstStyle/>
          <a:p>
            <a:pPr algn="just">
              <a:lnSpc>
                <a:spcPct val="150000"/>
              </a:lnSpc>
            </a:pPr>
            <a:r>
              <a:rPr lang="en-US" sz="1600" b="1" dirty="0">
                <a:latin typeface="Times New Roman" pitchFamily="18" charset="0"/>
                <a:cs typeface="Times New Roman" pitchFamily="18" charset="0"/>
              </a:rPr>
              <a:t>Issues in Performance management </a:t>
            </a:r>
            <a:endParaRPr lang="en-US" sz="1600" dirty="0">
              <a:latin typeface="Times New Roman" pitchFamily="18" charset="0"/>
              <a:cs typeface="Times New Roman" pitchFamily="18" charset="0"/>
            </a:endParaRPr>
          </a:p>
          <a:p>
            <a:pPr algn="just">
              <a:lnSpc>
                <a:spcPct val="150000"/>
              </a:lnSpc>
              <a:buNone/>
            </a:pPr>
            <a:r>
              <a:rPr lang="en-US" sz="1600" b="1" dirty="0">
                <a:latin typeface="Times New Roman" pitchFamily="18" charset="0"/>
                <a:cs typeface="Times New Roman" pitchFamily="18" charset="0"/>
              </a:rPr>
              <a:t>	</a:t>
            </a:r>
            <a:r>
              <a:rPr lang="en-US" sz="1600" dirty="0">
                <a:latin typeface="Arial" panose="020B0604020202020204" pitchFamily="34" charset="0"/>
                <a:cs typeface="Arial" panose="020B0604020202020204" pitchFamily="34" charset="0"/>
              </a:rPr>
              <a:t>Performance management is an essential tool to identify the employee’s performance and it is very significant to effectively follow because it helps in gaining the employee retention in the company and also gain the competitive advantage because employees are working very effectively. </a:t>
            </a:r>
          </a:p>
        </p:txBody>
      </p:sp>
      <p:pic>
        <p:nvPicPr>
          <p:cNvPr id="7" name="Content Placeholder 6" descr="GettyImages-498449953_0.jpg"/>
          <p:cNvPicPr>
            <a:picLocks noGrp="1" noChangeAspect="1"/>
          </p:cNvPicPr>
          <p:nvPr>
            <p:ph sz="quarter" idx="4"/>
          </p:nvPr>
        </p:nvPicPr>
        <p:blipFill>
          <a:blip r:embed="rId3"/>
          <a:stretch>
            <a:fillRect/>
          </a:stretch>
        </p:blipFill>
        <p:spPr>
          <a:xfrm>
            <a:off x="4662488" y="1396762"/>
            <a:ext cx="3956050" cy="2642076"/>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 </a:t>
            </a:r>
          </a:p>
        </p:txBody>
      </p:sp>
      <p:sp>
        <p:nvSpPr>
          <p:cNvPr id="2" name="Content Placeholder 1"/>
          <p:cNvSpPr>
            <a:spLocks noGrp="1"/>
          </p:cNvSpPr>
          <p:nvPr>
            <p:ph idx="1"/>
          </p:nvPr>
        </p:nvSpPr>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Intercontinental hotel group manager can use 360 degree appraisal and in this they  can face some issues regarding appraising the employee performance. The main issue they face is that </a:t>
            </a:r>
            <a:r>
              <a:rPr lang="en-US" sz="2000" i="1" dirty="0">
                <a:latin typeface="Arial" panose="020B0604020202020204" pitchFamily="34" charset="0"/>
                <a:cs typeface="Arial" panose="020B0604020202020204" pitchFamily="34" charset="0"/>
              </a:rPr>
              <a:t>manager of a firm can give more Leniencies </a:t>
            </a:r>
            <a:r>
              <a:rPr lang="en-US" sz="2000" dirty="0">
                <a:latin typeface="Arial" panose="020B0604020202020204" pitchFamily="34" charset="0"/>
                <a:cs typeface="Arial" panose="020B0604020202020204" pitchFamily="34" charset="0"/>
              </a:rPr>
              <a:t>in reviewing the performance due to this they can face the problem of not getting the effective results regarding their staff member’s potentials.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t>Issues in Principles of culture, equality and diversity</a:t>
            </a:r>
          </a:p>
        </p:txBody>
      </p:sp>
      <p:sp>
        <p:nvSpPr>
          <p:cNvPr id="2" name="Content Placeholder 1"/>
          <p:cNvSpPr>
            <a:spLocks noGrp="1"/>
          </p:cNvSpPr>
          <p:nvPr>
            <p:ph idx="1"/>
          </p:nvPr>
        </p:nvSpPr>
        <p:spPr/>
        <p:txBody>
          <a:bodyPr>
            <a:normAutofit lnSpcReduction="10000"/>
          </a:bodyPr>
          <a:lstStyle/>
          <a:p>
            <a:pPr algn="just">
              <a:lnSpc>
                <a:spcPct val="150000"/>
              </a:lnSpc>
            </a:pPr>
            <a:r>
              <a:rPr lang="en-US" sz="2400" dirty="0">
                <a:latin typeface="Arial" panose="020B0604020202020204" pitchFamily="34" charset="0"/>
                <a:cs typeface="Arial" panose="020B0604020202020204" pitchFamily="34" charset="0"/>
              </a:rPr>
              <a:t>Manager of an intercontinental hotel group can identifies the issues related to culture, equality and diversity that may affect the operations of the business and their international image. In this the major issue that a company can face is the language, communication, foods and ethics issues.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t>Issues in Recruitment and selection </a:t>
            </a:r>
            <a:br>
              <a:rPr lang="en-US" dirty="0"/>
            </a:br>
            <a:endParaRPr lang="en-US" dirty="0"/>
          </a:p>
        </p:txBody>
      </p:sp>
      <p:sp>
        <p:nvSpPr>
          <p:cNvPr id="2" name="Content Placeholder 1"/>
          <p:cNvSpPr>
            <a:spLocks noGrp="1"/>
          </p:cNvSpPr>
          <p:nvPr>
            <p:ph sz="half" idx="2"/>
          </p:nvPr>
        </p:nvSpPr>
        <p:spPr/>
        <p:txBody>
          <a:bodyPr>
            <a:normAutofit fontScale="92500" lnSpcReduction="20000"/>
          </a:bodyPr>
          <a:lstStyle/>
          <a:p>
            <a:pPr algn="just">
              <a:lnSpc>
                <a:spcPct val="150000"/>
              </a:lnSpc>
            </a:pPr>
            <a:r>
              <a:rPr lang="en-US" sz="2000" dirty="0">
                <a:latin typeface="Arial" panose="020B0604020202020204" pitchFamily="34" charset="0"/>
                <a:cs typeface="Arial" panose="020B0604020202020204" pitchFamily="34" charset="0"/>
              </a:rPr>
              <a:t>In recruitment and selection process manager of Intercontinental hotel group can faces the major issue in recruitment and selection process as they demotivates the existing employees because of not getting promotional position</a:t>
            </a:r>
          </a:p>
        </p:txBody>
      </p:sp>
      <p:pic>
        <p:nvPicPr>
          <p:cNvPr id="7" name="Content Placeholder 6" descr="1578911470.jpg"/>
          <p:cNvPicPr>
            <a:picLocks noGrp="1" noChangeAspect="1"/>
          </p:cNvPicPr>
          <p:nvPr>
            <p:ph sz="quarter" idx="4"/>
          </p:nvPr>
        </p:nvPicPr>
        <p:blipFill>
          <a:blip r:embed="rId3"/>
          <a:stretch>
            <a:fillRect/>
          </a:stretch>
        </p:blipFill>
        <p:spPr>
          <a:xfrm>
            <a:off x="4662488" y="1605161"/>
            <a:ext cx="3956050" cy="222527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lnSpcReduction="10000"/>
          </a:bodyPr>
          <a:lstStyle/>
          <a:p>
            <a:pPr algn="just">
              <a:lnSpc>
                <a:spcPct val="150000"/>
              </a:lnSpc>
            </a:pPr>
            <a:r>
              <a:rPr lang="en-US" sz="2000" dirty="0">
                <a:latin typeface="Arial" panose="020B0604020202020204" pitchFamily="34" charset="0"/>
                <a:cs typeface="Arial" panose="020B0604020202020204" pitchFamily="34" charset="0"/>
              </a:rPr>
              <a:t>The major issue is based on the culture because all other factors is depends on this such as if internal culture of an intercontinental hotel is effective they cannot face the problems related to employees working and their turnover and if the external culture of the company is strong than they cannot face the problem regarding customer satisfaction which is more important in hospitality industry.</a:t>
            </a: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Outline map </a:t>
            </a:r>
          </a:p>
        </p:txBody>
      </p:sp>
      <p:graphicFrame>
        <p:nvGraphicFramePr>
          <p:cNvPr id="4" name="Content Placeholder 3"/>
          <p:cNvGraphicFramePr>
            <a:graphicFrameLocks noGrp="1"/>
          </p:cNvGraphicFramePr>
          <p:nvPr>
            <p:ph idx="1"/>
          </p:nvPr>
        </p:nvGraphicFramePr>
        <p:xfrm>
          <a:off x="457200" y="1447802"/>
          <a:ext cx="8229600" cy="4190998"/>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520418">
                <a:tc>
                  <a:txBody>
                    <a:bodyPr/>
                    <a:lstStyle/>
                    <a:p>
                      <a:pPr marL="0" marR="0" algn="ctr">
                        <a:lnSpc>
                          <a:spcPct val="150000"/>
                        </a:lnSpc>
                        <a:spcBef>
                          <a:spcPts val="0"/>
                        </a:spcBef>
                        <a:spcAft>
                          <a:spcPts val="0"/>
                        </a:spcAft>
                      </a:pPr>
                      <a:r>
                        <a:rPr lang="en-US" sz="2000" b="0">
                          <a:latin typeface="Times New Roman" pitchFamily="18" charset="0"/>
                          <a:ea typeface="Calibri"/>
                          <a:cs typeface="Times New Roman" pitchFamily="18" charset="0"/>
                        </a:rPr>
                        <a:t>Identified the area of improvement</a:t>
                      </a:r>
                    </a:p>
                  </a:txBody>
                  <a:tcPr marL="68580" marR="68580" marT="0" marB="0"/>
                </a:tc>
                <a:extLst>
                  <a:ext uri="{0D108BD9-81ED-4DB2-BD59-A6C34878D82A}">
                    <a16:rowId xmlns:a16="http://schemas.microsoft.com/office/drawing/2014/main" val="10000"/>
                  </a:ext>
                </a:extLst>
              </a:tr>
              <a:tr h="917645">
                <a:tc>
                  <a:txBody>
                    <a:bodyPr/>
                    <a:lstStyle/>
                    <a:p>
                      <a:pPr marL="0" marR="0" algn="ctr">
                        <a:lnSpc>
                          <a:spcPct val="150000"/>
                        </a:lnSpc>
                        <a:spcBef>
                          <a:spcPts val="0"/>
                        </a:spcBef>
                        <a:spcAft>
                          <a:spcPts val="0"/>
                        </a:spcAft>
                      </a:pPr>
                      <a:r>
                        <a:rPr lang="en-US" sz="2000" b="0">
                          <a:latin typeface="Times New Roman" pitchFamily="18" charset="0"/>
                          <a:ea typeface="Calibri"/>
                          <a:cs typeface="Times New Roman" pitchFamily="18" charset="0"/>
                        </a:rPr>
                        <a:t>Create a dedicated team that can make improvement</a:t>
                      </a:r>
                    </a:p>
                  </a:txBody>
                  <a:tcPr marL="68580" marR="68580" marT="0" marB="0"/>
                </a:tc>
                <a:extLst>
                  <a:ext uri="{0D108BD9-81ED-4DB2-BD59-A6C34878D82A}">
                    <a16:rowId xmlns:a16="http://schemas.microsoft.com/office/drawing/2014/main" val="10001"/>
                  </a:ext>
                </a:extLst>
              </a:tr>
              <a:tr h="917645">
                <a:tc>
                  <a:txBody>
                    <a:bodyPr/>
                    <a:lstStyle/>
                    <a:p>
                      <a:pPr marL="0" marR="0" algn="ctr">
                        <a:lnSpc>
                          <a:spcPct val="150000"/>
                        </a:lnSpc>
                        <a:spcBef>
                          <a:spcPts val="0"/>
                        </a:spcBef>
                        <a:spcAft>
                          <a:spcPts val="0"/>
                        </a:spcAft>
                      </a:pPr>
                      <a:r>
                        <a:rPr lang="en-US" sz="2000" b="0" dirty="0">
                          <a:latin typeface="Times New Roman" pitchFamily="18" charset="0"/>
                          <a:ea typeface="Calibri"/>
                          <a:cs typeface="Times New Roman" pitchFamily="18" charset="0"/>
                        </a:rPr>
                        <a:t>Collect data to make improvement</a:t>
                      </a:r>
                    </a:p>
                  </a:txBody>
                  <a:tcPr marL="68580" marR="68580" marT="0" marB="0"/>
                </a:tc>
                <a:extLst>
                  <a:ext uri="{0D108BD9-81ED-4DB2-BD59-A6C34878D82A}">
                    <a16:rowId xmlns:a16="http://schemas.microsoft.com/office/drawing/2014/main" val="10002"/>
                  </a:ext>
                </a:extLst>
              </a:tr>
              <a:tr h="917645">
                <a:tc>
                  <a:txBody>
                    <a:bodyPr/>
                    <a:lstStyle/>
                    <a:p>
                      <a:pPr marL="0" marR="0" algn="ctr">
                        <a:lnSpc>
                          <a:spcPct val="150000"/>
                        </a:lnSpc>
                        <a:spcBef>
                          <a:spcPts val="0"/>
                        </a:spcBef>
                        <a:spcAft>
                          <a:spcPts val="0"/>
                        </a:spcAft>
                      </a:pPr>
                      <a:r>
                        <a:rPr lang="en-US" sz="2000" b="0">
                          <a:latin typeface="Times New Roman" pitchFamily="18" charset="0"/>
                          <a:ea typeface="Calibri"/>
                          <a:cs typeface="Times New Roman" pitchFamily="18" charset="0"/>
                        </a:rPr>
                        <a:t>Implement</a:t>
                      </a:r>
                    </a:p>
                  </a:txBody>
                  <a:tcPr marL="68580" marR="68580" marT="0" marB="0"/>
                </a:tc>
                <a:extLst>
                  <a:ext uri="{0D108BD9-81ED-4DB2-BD59-A6C34878D82A}">
                    <a16:rowId xmlns:a16="http://schemas.microsoft.com/office/drawing/2014/main" val="10003"/>
                  </a:ext>
                </a:extLst>
              </a:tr>
              <a:tr h="917645">
                <a:tc>
                  <a:txBody>
                    <a:bodyPr/>
                    <a:lstStyle/>
                    <a:p>
                      <a:pPr marL="0" marR="0" algn="ctr">
                        <a:lnSpc>
                          <a:spcPct val="150000"/>
                        </a:lnSpc>
                        <a:spcBef>
                          <a:spcPts val="0"/>
                        </a:spcBef>
                        <a:spcAft>
                          <a:spcPts val="0"/>
                        </a:spcAft>
                      </a:pPr>
                      <a:r>
                        <a:rPr lang="en-US" sz="2000" b="0" dirty="0">
                          <a:latin typeface="Times New Roman" pitchFamily="18" charset="0"/>
                          <a:ea typeface="Calibri"/>
                          <a:cs typeface="Times New Roman" pitchFamily="18" charset="0"/>
                        </a:rPr>
                        <a:t>Evaluate</a:t>
                      </a:r>
                    </a:p>
                  </a:txBody>
                  <a:tcPr marL="68580" marR="6858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Conclusion </a:t>
            </a:r>
          </a:p>
        </p:txBody>
      </p:sp>
      <p:sp>
        <p:nvSpPr>
          <p:cNvPr id="2" name="Content Placeholder 1"/>
          <p:cNvSpPr>
            <a:spLocks noGrp="1"/>
          </p:cNvSpPr>
          <p:nvPr>
            <p:ph idx="1"/>
          </p:nvPr>
        </p:nvSpPr>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From the above explained report it is to be concluded that busi8ness environment is a prominent term to analyse for every company so that they can sustain in the competitive market and also gain the rival firms. In this to analyse the external environment PESTLE is the best factor because it gives the knowledge related to all aspects i.e. political, social, technological, economical, legal, environment.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References </a:t>
            </a:r>
          </a:p>
        </p:txBody>
      </p:sp>
      <p:sp>
        <p:nvSpPr>
          <p:cNvPr id="2" name="Content Placeholder 1"/>
          <p:cNvSpPr>
            <a:spLocks noGrp="1"/>
          </p:cNvSpPr>
          <p:nvPr>
            <p:ph idx="1"/>
          </p:nvPr>
        </p:nvSpPr>
        <p:spPr/>
        <p:txBody>
          <a:bodyPr>
            <a:normAutofit fontScale="77500" lnSpcReduction="20000"/>
          </a:bodyPr>
          <a:lstStyle/>
          <a:p>
            <a:r>
              <a:rPr lang="en-US" dirty="0" err="1">
                <a:latin typeface="Arial" panose="020B0604020202020204" pitchFamily="34" charset="0"/>
                <a:cs typeface="Arial" panose="020B0604020202020204" pitchFamily="34" charset="0"/>
              </a:rPr>
              <a:t>Prajogo</a:t>
            </a:r>
            <a:r>
              <a:rPr lang="en-US" dirty="0">
                <a:latin typeface="Arial" panose="020B0604020202020204" pitchFamily="34" charset="0"/>
                <a:cs typeface="Arial" panose="020B0604020202020204" pitchFamily="34" charset="0"/>
              </a:rPr>
              <a:t>, D.I., 2016. The strategic fit between innovation strategies and business environment in delivering business performance. </a:t>
            </a:r>
            <a:r>
              <a:rPr lang="en-US" i="1" dirty="0">
                <a:latin typeface="Arial" panose="020B0604020202020204" pitchFamily="34" charset="0"/>
                <a:cs typeface="Arial" panose="020B0604020202020204" pitchFamily="34" charset="0"/>
              </a:rPr>
              <a:t>International journal of production Economics</a:t>
            </a:r>
            <a:r>
              <a:rPr lang="en-US" dirty="0">
                <a:latin typeface="Arial" panose="020B0604020202020204" pitchFamily="34" charset="0"/>
                <a:cs typeface="Arial" panose="020B0604020202020204" pitchFamily="34" charset="0"/>
              </a:rPr>
              <a:t>. 171, pp.241-249.</a:t>
            </a:r>
          </a:p>
          <a:p>
            <a:r>
              <a:rPr lang="en-US" dirty="0">
                <a:latin typeface="Arial" panose="020B0604020202020204" pitchFamily="34" charset="0"/>
                <a:cs typeface="Arial" panose="020B0604020202020204" pitchFamily="34" charset="0"/>
              </a:rPr>
              <a:t>Bah, E.H. and Fang, L., 2015. Impact of the business environment on output and productivity in Africa. </a:t>
            </a:r>
            <a:r>
              <a:rPr lang="en-US" i="1" dirty="0">
                <a:latin typeface="Arial" panose="020B0604020202020204" pitchFamily="34" charset="0"/>
                <a:cs typeface="Arial" panose="020B0604020202020204" pitchFamily="34" charset="0"/>
              </a:rPr>
              <a:t>Journal of Development Economics</a:t>
            </a:r>
            <a:r>
              <a:rPr lang="en-US" dirty="0">
                <a:latin typeface="Arial" panose="020B0604020202020204" pitchFamily="34" charset="0"/>
                <a:cs typeface="Arial" panose="020B0604020202020204" pitchFamily="34" charset="0"/>
              </a:rPr>
              <a:t>. 114. pp.159-171.</a:t>
            </a:r>
          </a:p>
          <a:p>
            <a:r>
              <a:rPr lang="en-US" dirty="0" err="1">
                <a:latin typeface="Arial" panose="020B0604020202020204" pitchFamily="34" charset="0"/>
                <a:cs typeface="Arial" panose="020B0604020202020204" pitchFamily="34" charset="0"/>
              </a:rPr>
              <a:t>Georgescu</a:t>
            </a:r>
            <a:r>
              <a:rPr lang="en-US" dirty="0">
                <a:latin typeface="Arial" panose="020B0604020202020204" pitchFamily="34" charset="0"/>
                <a:cs typeface="Arial" panose="020B0604020202020204" pitchFamily="34" charset="0"/>
              </a:rPr>
              <a:t>, M. and </a:t>
            </a:r>
            <a:r>
              <a:rPr lang="en-US" dirty="0" err="1">
                <a:latin typeface="Arial" panose="020B0604020202020204" pitchFamily="34" charset="0"/>
                <a:cs typeface="Arial" panose="020B0604020202020204" pitchFamily="34" charset="0"/>
              </a:rPr>
              <a:t>Popescul</a:t>
            </a:r>
            <a:r>
              <a:rPr lang="en-US" dirty="0">
                <a:latin typeface="Arial" panose="020B0604020202020204" pitchFamily="34" charset="0"/>
                <a:cs typeface="Arial" panose="020B0604020202020204" pitchFamily="34" charset="0"/>
              </a:rPr>
              <a:t>, D., 2015. Social Media–the new paradigm of collaboration and communication for business environment. </a:t>
            </a:r>
            <a:r>
              <a:rPr lang="en-US" i="1" dirty="0" err="1">
                <a:latin typeface="Arial" panose="020B0604020202020204" pitchFamily="34" charset="0"/>
                <a:cs typeface="Arial" panose="020B0604020202020204" pitchFamily="34" charset="0"/>
              </a:rPr>
              <a:t>Procedia</a:t>
            </a:r>
            <a:r>
              <a:rPr lang="en-US" i="1" dirty="0">
                <a:latin typeface="Arial" panose="020B0604020202020204" pitchFamily="34" charset="0"/>
                <a:cs typeface="Arial" panose="020B0604020202020204" pitchFamily="34" charset="0"/>
              </a:rPr>
              <a:t> Economics and Finance</a:t>
            </a:r>
            <a:r>
              <a:rPr lang="en-US" dirty="0">
                <a:latin typeface="Arial" panose="020B0604020202020204" pitchFamily="34" charset="0"/>
                <a:cs typeface="Arial" panose="020B0604020202020204" pitchFamily="34" charset="0"/>
              </a:rPr>
              <a:t>. 20(1). pp.277-282.</a:t>
            </a:r>
          </a:p>
          <a:p>
            <a:r>
              <a:rPr lang="en-US" dirty="0" err="1">
                <a:latin typeface="Arial" panose="020B0604020202020204" pitchFamily="34" charset="0"/>
                <a:cs typeface="Arial" panose="020B0604020202020204" pitchFamily="34" charset="0"/>
              </a:rPr>
              <a:t>Veselovsky</a:t>
            </a:r>
            <a:r>
              <a:rPr lang="en-US" dirty="0">
                <a:latin typeface="Arial" panose="020B0604020202020204" pitchFamily="34" charset="0"/>
                <a:cs typeface="Arial" panose="020B0604020202020204" pitchFamily="34" charset="0"/>
              </a:rPr>
              <a:t>, M.Y. and et. al., 2017. Business environment in Russia and its stimulating influence on innovation activity of domestic companies. </a:t>
            </a:r>
            <a:r>
              <a:rPr lang="en-US" i="1" dirty="0">
                <a:latin typeface="Arial" panose="020B0604020202020204" pitchFamily="34" charset="0"/>
                <a:cs typeface="Arial" panose="020B0604020202020204" pitchFamily="34" charset="0"/>
              </a:rPr>
              <a:t>Journal of Applied Economic Sciences</a:t>
            </a:r>
            <a:r>
              <a:rPr lang="en-US" dirty="0">
                <a:latin typeface="Arial" panose="020B0604020202020204" pitchFamily="34" charset="0"/>
                <a:cs typeface="Arial" panose="020B0604020202020204" pitchFamily="34" charset="0"/>
              </a:rPr>
              <a:t>. 12(7).</a:t>
            </a:r>
          </a:p>
          <a:p>
            <a:r>
              <a:rPr lang="en-US" dirty="0" err="1">
                <a:latin typeface="Arial" panose="020B0604020202020204" pitchFamily="34" charset="0"/>
                <a:cs typeface="Arial" panose="020B0604020202020204" pitchFamily="34" charset="0"/>
              </a:rPr>
              <a:t>Fabuš</a:t>
            </a:r>
            <a:r>
              <a:rPr lang="en-US" dirty="0">
                <a:latin typeface="Arial" panose="020B0604020202020204" pitchFamily="34" charset="0"/>
                <a:cs typeface="Arial" panose="020B0604020202020204" pitchFamily="34" charset="0"/>
              </a:rPr>
              <a:t>, M., 2017. Current development of business environment in Slovakia and Czech Republic.</a:t>
            </a:r>
          </a:p>
          <a:p>
            <a:endParaRPr lang="en-US" dirty="0"/>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4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TM02900771[[fn=Slice]]</Template>
  <TotalTime>47</TotalTime>
  <Words>662</Words>
  <Application>Microsoft Office PowerPoint</Application>
  <PresentationFormat>On-screen Show (4:3)</PresentationFormat>
  <Paragraphs>43</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Slice</vt:lpstr>
      <vt:lpstr>BUSINESS ENVIRONMENT </vt:lpstr>
      <vt:lpstr>Table of Content </vt:lpstr>
      <vt:lpstr>Introduction </vt:lpstr>
      <vt:lpstr>Identifies the issues </vt:lpstr>
      <vt:lpstr> </vt:lpstr>
      <vt:lpstr>Issues in Principles of culture, equality and diversity</vt:lpstr>
      <vt:lpstr>Issues in Recruitment and selection  </vt:lpstr>
      <vt:lpstr>PowerPoint Presentation</vt:lpstr>
      <vt:lpstr>Outline map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mihai anghel cristea</cp:lastModifiedBy>
  <cp:revision>7</cp:revision>
  <dcterms:created xsi:type="dcterms:W3CDTF">2020-06-10T10:18:24Z</dcterms:created>
  <dcterms:modified xsi:type="dcterms:W3CDTF">2020-06-18T10:10:16Z</dcterms:modified>
</cp:coreProperties>
</file>