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2" r:id="rId4"/>
    <p:sldMasterId id="2147483663"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71ED593-D4B0-4C3D-A2C3-8B50E5663E94}">
  <a:tblStyle styleId="{471ED593-D4B0-4C3D-A2C3-8B50E5663E94}" styleName="Table_0">
    <a:wholeTbl>
      <a:tcTxStyle b="off" i="off">
        <a:font>
          <a:latin typeface="Bierstadt"/>
          <a:ea typeface="Bierstadt"/>
          <a:cs typeface="Bierstadt"/>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BF0E6"/>
          </a:solidFill>
        </a:fill>
      </a:tcStyle>
    </a:wholeTbl>
    <a:band1H>
      <a:tcTxStyle b="off" i="off"/>
      <a:tcStyle>
        <a:fill>
          <a:solidFill>
            <a:srgbClr val="F7DFCA"/>
          </a:solidFill>
        </a:fill>
      </a:tcStyle>
    </a:band1H>
    <a:band2H>
      <a:tcTxStyle b="off" i="off"/>
    </a:band2H>
    <a:band1V>
      <a:tcTxStyle b="off" i="off"/>
      <a:tcStyle>
        <a:fill>
          <a:solidFill>
            <a:srgbClr val="F7DFCA"/>
          </a:solidFill>
        </a:fill>
      </a:tcStyle>
    </a:band1V>
    <a:band2V>
      <a:tcTxStyle b="off" i="off"/>
    </a:band2V>
    <a:lastCol>
      <a:tcTxStyle b="on" i="off">
        <a:font>
          <a:latin typeface="Bierstadt"/>
          <a:ea typeface="Bierstadt"/>
          <a:cs typeface="Bierstadt"/>
        </a:font>
        <a:schemeClr val="lt1"/>
      </a:tcTxStyle>
      <a:tcStyle>
        <a:fill>
          <a:solidFill>
            <a:schemeClr val="accent1"/>
          </a:solidFill>
        </a:fill>
      </a:tcStyle>
    </a:lastCol>
    <a:firstCol>
      <a:tcTxStyle b="on" i="off">
        <a:font>
          <a:latin typeface="Bierstadt"/>
          <a:ea typeface="Bierstadt"/>
          <a:cs typeface="Bierstadt"/>
        </a:font>
        <a:schemeClr val="lt1"/>
      </a:tcTxStyle>
      <a:tcStyle>
        <a:fill>
          <a:solidFill>
            <a:schemeClr val="accent1"/>
          </a:solidFill>
        </a:fill>
      </a:tcStyle>
    </a:firstCol>
    <a:lastRow>
      <a:tcTxStyle b="on" i="off">
        <a:font>
          <a:latin typeface="Bierstadt"/>
          <a:ea typeface="Bierstadt"/>
          <a:cs typeface="Bierstadt"/>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Bierstadt"/>
          <a:ea typeface="Bierstadt"/>
          <a:cs typeface="Bierstadt"/>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6" Type="http://schemas.openxmlformats.org/officeDocument/2006/relationships/slide" Target="slides/slide10.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0" name="Google Shape;11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1" name="Google Shape;121;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9" name="Google Shape;12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6" name="Google Shape;13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2" name="Google Shape;14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2" name="Google Shape;15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0" name="Google Shape;16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1" name="Google Shape;19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7" name="Google Shape;19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2"/>
          <p:cNvSpPr/>
          <p:nvPr/>
        </p:nvSpPr>
        <p:spPr>
          <a:xfrm>
            <a:off x="517870" y="6209925"/>
            <a:ext cx="11155680" cy="45719"/>
          </a:xfrm>
          <a:custGeom>
            <a:rect b="b" l="l" r="r" t="t"/>
            <a:pathLst>
              <a:path extrusionOk="0" h="45719" w="8715708">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14" name="Google Shape;14;p2"/>
          <p:cNvSpPr txBox="1"/>
          <p:nvPr>
            <p:ph type="ctrTitle"/>
          </p:nvPr>
        </p:nvSpPr>
        <p:spPr>
          <a:xfrm>
            <a:off x="521208" y="978408"/>
            <a:ext cx="11155680" cy="34290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lt1"/>
              </a:buClr>
              <a:buSzPts val="7200"/>
              <a:buFont typeface="Arial"/>
              <a:buNone/>
              <a:defRPr sz="7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2"/>
          <p:cNvSpPr txBox="1"/>
          <p:nvPr>
            <p:ph idx="1" type="subTitle"/>
          </p:nvPr>
        </p:nvSpPr>
        <p:spPr>
          <a:xfrm>
            <a:off x="521208" y="4480560"/>
            <a:ext cx="7104888" cy="1399032"/>
          </a:xfrm>
          <a:prstGeom prst="rect">
            <a:avLst/>
          </a:prstGeom>
          <a:noFill/>
          <a:ln>
            <a:noFill/>
          </a:ln>
        </p:spPr>
        <p:txBody>
          <a:bodyPr anchorCtr="0" anchor="b" bIns="45700" lIns="91425" spcFirstLastPara="1" rIns="91425" wrap="square" tIns="45700">
            <a:normAutofit/>
          </a:bodyPr>
          <a:lstStyle>
            <a:lvl1pPr lvl="0" algn="l">
              <a:lnSpc>
                <a:spcPct val="110000"/>
              </a:lnSpc>
              <a:spcBef>
                <a:spcPts val="1000"/>
              </a:spcBef>
              <a:spcAft>
                <a:spcPts val="0"/>
              </a:spcAft>
              <a:buClr>
                <a:schemeClr val="lt1"/>
              </a:buClr>
              <a:buSzPts val="2200"/>
              <a:buNone/>
              <a:defRPr i="1" sz="2200"/>
            </a:lvl1pPr>
            <a:lvl2pPr lvl="1" algn="ctr">
              <a:lnSpc>
                <a:spcPct val="110000"/>
              </a:lnSpc>
              <a:spcBef>
                <a:spcPts val="500"/>
              </a:spcBef>
              <a:spcAft>
                <a:spcPts val="0"/>
              </a:spcAft>
              <a:buClr>
                <a:schemeClr val="lt1"/>
              </a:buClr>
              <a:buSzPts val="2000"/>
              <a:buNone/>
              <a:defRPr sz="2000"/>
            </a:lvl2pPr>
            <a:lvl3pPr lvl="2" algn="ctr">
              <a:lnSpc>
                <a:spcPct val="110000"/>
              </a:lnSpc>
              <a:spcBef>
                <a:spcPts val="500"/>
              </a:spcBef>
              <a:spcAft>
                <a:spcPts val="0"/>
              </a:spcAft>
              <a:buClr>
                <a:schemeClr val="lt1"/>
              </a:buClr>
              <a:buSzPts val="1800"/>
              <a:buNone/>
              <a:defRPr sz="1800"/>
            </a:lvl3pPr>
            <a:lvl4pPr lvl="3" algn="ctr">
              <a:lnSpc>
                <a:spcPct val="110000"/>
              </a:lnSpc>
              <a:spcBef>
                <a:spcPts val="500"/>
              </a:spcBef>
              <a:spcAft>
                <a:spcPts val="0"/>
              </a:spcAft>
              <a:buClr>
                <a:schemeClr val="lt1"/>
              </a:buClr>
              <a:buSzPts val="1600"/>
              <a:buNone/>
              <a:defRPr sz="1600"/>
            </a:lvl4pPr>
            <a:lvl5pPr lvl="4" algn="ctr">
              <a:lnSpc>
                <a:spcPct val="11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6" name="Google Shape;16;p2"/>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2"/>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 name="Shape 19"/>
        <p:cNvGrpSpPr/>
        <p:nvPr/>
      </p:nvGrpSpPr>
      <p:grpSpPr>
        <a:xfrm>
          <a:off x="0" y="0"/>
          <a:ext cx="0" cy="0"/>
          <a:chOff x="0" y="0"/>
          <a:chExt cx="0" cy="0"/>
        </a:xfrm>
      </p:grpSpPr>
      <p:sp>
        <p:nvSpPr>
          <p:cNvPr id="20" name="Google Shape;20;p3"/>
          <p:cNvSpPr txBox="1"/>
          <p:nvPr>
            <p:ph type="title"/>
          </p:nvPr>
        </p:nvSpPr>
        <p:spPr>
          <a:xfrm>
            <a:off x="521208" y="978408"/>
            <a:ext cx="11155680" cy="146304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 type="body"/>
          </p:nvPr>
        </p:nvSpPr>
        <p:spPr>
          <a:xfrm>
            <a:off x="521208" y="2578608"/>
            <a:ext cx="11155680" cy="3767328"/>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lt1"/>
              </a:buClr>
              <a:buSzPts val="1800"/>
              <a:buChar char="•"/>
              <a:defRPr/>
            </a:lvl1pPr>
            <a:lvl2pPr indent="-342900" lvl="1" marL="914400" algn="l">
              <a:lnSpc>
                <a:spcPct val="110000"/>
              </a:lnSpc>
              <a:spcBef>
                <a:spcPts val="500"/>
              </a:spcBef>
              <a:spcAft>
                <a:spcPts val="0"/>
              </a:spcAft>
              <a:buClr>
                <a:schemeClr val="lt1"/>
              </a:buClr>
              <a:buSzPts val="1800"/>
              <a:buChar char="•"/>
              <a:defRPr/>
            </a:lvl2pPr>
            <a:lvl3pPr indent="-342900" lvl="2" marL="1371600" algn="l">
              <a:lnSpc>
                <a:spcPct val="110000"/>
              </a:lnSpc>
              <a:spcBef>
                <a:spcPts val="500"/>
              </a:spcBef>
              <a:spcAft>
                <a:spcPts val="0"/>
              </a:spcAft>
              <a:buClr>
                <a:schemeClr val="lt1"/>
              </a:buClr>
              <a:buSzPts val="1800"/>
              <a:buChar char="•"/>
              <a:defRPr/>
            </a:lvl3pPr>
            <a:lvl4pPr indent="-342900" lvl="3" marL="1828800" algn="l">
              <a:lnSpc>
                <a:spcPct val="110000"/>
              </a:lnSpc>
              <a:spcBef>
                <a:spcPts val="500"/>
              </a:spcBef>
              <a:spcAft>
                <a:spcPts val="0"/>
              </a:spcAft>
              <a:buClr>
                <a:schemeClr val="lt1"/>
              </a:buClr>
              <a:buSzPts val="1800"/>
              <a:buChar char="•"/>
              <a:defRPr/>
            </a:lvl4pPr>
            <a:lvl5pPr indent="-342900" lvl="4" marL="2286000" algn="l">
              <a:lnSpc>
                <a:spcPct val="11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22" name="Google Shape;22;p3"/>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3"/>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25" name="Shape 25"/>
        <p:cNvGrpSpPr/>
        <p:nvPr/>
      </p:nvGrpSpPr>
      <p:grpSpPr>
        <a:xfrm>
          <a:off x="0" y="0"/>
          <a:ext cx="0" cy="0"/>
          <a:chOff x="0" y="0"/>
          <a:chExt cx="0" cy="0"/>
        </a:xfrm>
      </p:grpSpPr>
      <p:sp>
        <p:nvSpPr>
          <p:cNvPr id="26" name="Google Shape;26;p4"/>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4"/>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6" name="Shape 36"/>
        <p:cNvGrpSpPr/>
        <p:nvPr/>
      </p:nvGrpSpPr>
      <p:grpSpPr>
        <a:xfrm>
          <a:off x="0" y="0"/>
          <a:ext cx="0" cy="0"/>
          <a:chOff x="0" y="0"/>
          <a:chExt cx="0" cy="0"/>
        </a:xfrm>
      </p:grpSpPr>
      <p:sp>
        <p:nvSpPr>
          <p:cNvPr id="37" name="Google Shape;37;p6"/>
          <p:cNvSpPr/>
          <p:nvPr/>
        </p:nvSpPr>
        <p:spPr>
          <a:xfrm>
            <a:off x="517870" y="6209925"/>
            <a:ext cx="11155680" cy="45719"/>
          </a:xfrm>
          <a:custGeom>
            <a:rect b="b" l="l" r="r" t="t"/>
            <a:pathLst>
              <a:path extrusionOk="0" h="45719" w="8715708">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38" name="Google Shape;38;p6"/>
          <p:cNvSpPr txBox="1"/>
          <p:nvPr>
            <p:ph type="ctrTitle"/>
          </p:nvPr>
        </p:nvSpPr>
        <p:spPr>
          <a:xfrm>
            <a:off x="521208" y="978408"/>
            <a:ext cx="11155680" cy="34290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7200"/>
              <a:buFont typeface="Arial"/>
              <a:buNone/>
              <a:defRPr sz="7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6"/>
          <p:cNvSpPr txBox="1"/>
          <p:nvPr>
            <p:ph idx="1" type="subTitle"/>
          </p:nvPr>
        </p:nvSpPr>
        <p:spPr>
          <a:xfrm>
            <a:off x="521208" y="4480560"/>
            <a:ext cx="7104888" cy="1399032"/>
          </a:xfrm>
          <a:prstGeom prst="rect">
            <a:avLst/>
          </a:prstGeom>
          <a:noFill/>
          <a:ln>
            <a:noFill/>
          </a:ln>
        </p:spPr>
        <p:txBody>
          <a:bodyPr anchorCtr="0" anchor="b" bIns="45700" lIns="91425" spcFirstLastPara="1" rIns="91425" wrap="square" tIns="45700">
            <a:normAutofit/>
          </a:bodyPr>
          <a:lstStyle>
            <a:lvl1pPr lvl="0" algn="l">
              <a:lnSpc>
                <a:spcPct val="110000"/>
              </a:lnSpc>
              <a:spcBef>
                <a:spcPts val="1000"/>
              </a:spcBef>
              <a:spcAft>
                <a:spcPts val="0"/>
              </a:spcAft>
              <a:buClr>
                <a:schemeClr val="dk1"/>
              </a:buClr>
              <a:buSzPts val="2200"/>
              <a:buNone/>
              <a:defRPr i="1" sz="2200"/>
            </a:lvl1pPr>
            <a:lvl2pPr lvl="1" algn="ctr">
              <a:lnSpc>
                <a:spcPct val="110000"/>
              </a:lnSpc>
              <a:spcBef>
                <a:spcPts val="500"/>
              </a:spcBef>
              <a:spcAft>
                <a:spcPts val="0"/>
              </a:spcAft>
              <a:buClr>
                <a:schemeClr val="dk1"/>
              </a:buClr>
              <a:buSzPts val="2000"/>
              <a:buNone/>
              <a:defRPr sz="2000"/>
            </a:lvl2pPr>
            <a:lvl3pPr lvl="2" algn="ctr">
              <a:lnSpc>
                <a:spcPct val="110000"/>
              </a:lnSpc>
              <a:spcBef>
                <a:spcPts val="500"/>
              </a:spcBef>
              <a:spcAft>
                <a:spcPts val="0"/>
              </a:spcAft>
              <a:buClr>
                <a:schemeClr val="dk1"/>
              </a:buClr>
              <a:buSzPts val="1800"/>
              <a:buNone/>
              <a:defRPr sz="1800"/>
            </a:lvl3pPr>
            <a:lvl4pPr lvl="3" algn="ctr">
              <a:lnSpc>
                <a:spcPct val="110000"/>
              </a:lnSpc>
              <a:spcBef>
                <a:spcPts val="500"/>
              </a:spcBef>
              <a:spcAft>
                <a:spcPts val="0"/>
              </a:spcAft>
              <a:buClr>
                <a:schemeClr val="dk1"/>
              </a:buClr>
              <a:buSzPts val="1600"/>
              <a:buNone/>
              <a:defRPr sz="1600"/>
            </a:lvl4pPr>
            <a:lvl5pPr lvl="4" algn="ctr">
              <a:lnSpc>
                <a:spcPct val="11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0" name="Google Shape;40;p6"/>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6"/>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6"/>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3" name="Shape 43"/>
        <p:cNvGrpSpPr/>
        <p:nvPr/>
      </p:nvGrpSpPr>
      <p:grpSpPr>
        <a:xfrm>
          <a:off x="0" y="0"/>
          <a:ext cx="0" cy="0"/>
          <a:chOff x="0" y="0"/>
          <a:chExt cx="0" cy="0"/>
        </a:xfrm>
      </p:grpSpPr>
      <p:sp>
        <p:nvSpPr>
          <p:cNvPr id="44" name="Google Shape;44;p7"/>
          <p:cNvSpPr txBox="1"/>
          <p:nvPr>
            <p:ph type="title"/>
          </p:nvPr>
        </p:nvSpPr>
        <p:spPr>
          <a:xfrm>
            <a:off x="521208" y="978408"/>
            <a:ext cx="11155680" cy="146304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7"/>
          <p:cNvSpPr txBox="1"/>
          <p:nvPr>
            <p:ph idx="1" type="body"/>
          </p:nvPr>
        </p:nvSpPr>
        <p:spPr>
          <a:xfrm>
            <a:off x="521208" y="2578608"/>
            <a:ext cx="11155680" cy="3767328"/>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7"/>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7"/>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7"/>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49" name="Shape 49"/>
        <p:cNvGrpSpPr/>
        <p:nvPr/>
      </p:nvGrpSpPr>
      <p:grpSpPr>
        <a:xfrm>
          <a:off x="0" y="0"/>
          <a:ext cx="0" cy="0"/>
          <a:chOff x="0" y="0"/>
          <a:chExt cx="0" cy="0"/>
        </a:xfrm>
      </p:grpSpPr>
      <p:sp>
        <p:nvSpPr>
          <p:cNvPr id="50" name="Google Shape;50;p8"/>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8"/>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8"/>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53" name="Shape 53"/>
        <p:cNvGrpSpPr/>
        <p:nvPr/>
      </p:nvGrpSpPr>
      <p:grpSpPr>
        <a:xfrm>
          <a:off x="0" y="0"/>
          <a:ext cx="0" cy="0"/>
          <a:chOff x="0" y="0"/>
          <a:chExt cx="0" cy="0"/>
        </a:xfrm>
      </p:grpSpPr>
      <p:sp>
        <p:nvSpPr>
          <p:cNvPr id="54" name="Google Shape;54;p9"/>
          <p:cNvSpPr txBox="1"/>
          <p:nvPr>
            <p:ph type="title"/>
          </p:nvPr>
        </p:nvSpPr>
        <p:spPr>
          <a:xfrm>
            <a:off x="521208" y="978408"/>
            <a:ext cx="5020056" cy="4288536"/>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5400"/>
              <a:buFont typeface="Arial"/>
              <a:buNone/>
              <a:defRPr sz="5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9"/>
          <p:cNvSpPr txBox="1"/>
          <p:nvPr>
            <p:ph idx="1" type="body"/>
          </p:nvPr>
        </p:nvSpPr>
        <p:spPr>
          <a:xfrm>
            <a:off x="521208" y="5266944"/>
            <a:ext cx="5020056" cy="1088136"/>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Clr>
                <a:srgbClr val="757575"/>
              </a:buClr>
              <a:buSzPts val="2200"/>
              <a:buNone/>
              <a:defRPr i="1" sz="2200">
                <a:solidFill>
                  <a:srgbClr val="757575"/>
                </a:solidFill>
              </a:defRPr>
            </a:lvl1pPr>
            <a:lvl2pPr indent="-228600" lvl="1" marL="914400" algn="l">
              <a:lnSpc>
                <a:spcPct val="110000"/>
              </a:lnSpc>
              <a:spcBef>
                <a:spcPts val="500"/>
              </a:spcBef>
              <a:spcAft>
                <a:spcPts val="0"/>
              </a:spcAft>
              <a:buClr>
                <a:srgbClr val="757575"/>
              </a:buClr>
              <a:buSzPts val="2000"/>
              <a:buNone/>
              <a:defRPr sz="2000">
                <a:solidFill>
                  <a:srgbClr val="757575"/>
                </a:solidFill>
              </a:defRPr>
            </a:lvl2pPr>
            <a:lvl3pPr indent="-228600" lvl="2" marL="1371600" algn="l">
              <a:lnSpc>
                <a:spcPct val="110000"/>
              </a:lnSpc>
              <a:spcBef>
                <a:spcPts val="500"/>
              </a:spcBef>
              <a:spcAft>
                <a:spcPts val="0"/>
              </a:spcAft>
              <a:buClr>
                <a:srgbClr val="757575"/>
              </a:buClr>
              <a:buSzPts val="1800"/>
              <a:buNone/>
              <a:defRPr sz="1800">
                <a:solidFill>
                  <a:srgbClr val="757575"/>
                </a:solidFill>
              </a:defRPr>
            </a:lvl3pPr>
            <a:lvl4pPr indent="-228600" lvl="3" marL="1828800" algn="l">
              <a:lnSpc>
                <a:spcPct val="110000"/>
              </a:lnSpc>
              <a:spcBef>
                <a:spcPts val="500"/>
              </a:spcBef>
              <a:spcAft>
                <a:spcPts val="0"/>
              </a:spcAft>
              <a:buClr>
                <a:srgbClr val="757575"/>
              </a:buClr>
              <a:buSzPts val="1600"/>
              <a:buNone/>
              <a:defRPr sz="1600">
                <a:solidFill>
                  <a:srgbClr val="757575"/>
                </a:solidFill>
              </a:defRPr>
            </a:lvl4pPr>
            <a:lvl5pPr indent="-228600" lvl="4" marL="2286000" algn="l">
              <a:lnSpc>
                <a:spcPct val="110000"/>
              </a:lnSpc>
              <a:spcBef>
                <a:spcPts val="500"/>
              </a:spcBef>
              <a:spcAft>
                <a:spcPts val="0"/>
              </a:spcAft>
              <a:buClr>
                <a:srgbClr val="757575"/>
              </a:buClr>
              <a:buSzPts val="1600"/>
              <a:buNone/>
              <a:defRPr sz="1600">
                <a:solidFill>
                  <a:srgbClr val="757575"/>
                </a:solidFill>
              </a:defRPr>
            </a:lvl5pPr>
            <a:lvl6pPr indent="-228600" lvl="5" marL="2743200" algn="l">
              <a:lnSpc>
                <a:spcPct val="90000"/>
              </a:lnSpc>
              <a:spcBef>
                <a:spcPts val="500"/>
              </a:spcBef>
              <a:spcAft>
                <a:spcPts val="0"/>
              </a:spcAft>
              <a:buClr>
                <a:srgbClr val="757575"/>
              </a:buClr>
              <a:buSzPts val="1600"/>
              <a:buNone/>
              <a:defRPr sz="1600">
                <a:solidFill>
                  <a:srgbClr val="757575"/>
                </a:solidFill>
              </a:defRPr>
            </a:lvl6pPr>
            <a:lvl7pPr indent="-228600" lvl="6" marL="3200400" algn="l">
              <a:lnSpc>
                <a:spcPct val="90000"/>
              </a:lnSpc>
              <a:spcBef>
                <a:spcPts val="500"/>
              </a:spcBef>
              <a:spcAft>
                <a:spcPts val="0"/>
              </a:spcAft>
              <a:buClr>
                <a:srgbClr val="757575"/>
              </a:buClr>
              <a:buSzPts val="1600"/>
              <a:buNone/>
              <a:defRPr sz="1600">
                <a:solidFill>
                  <a:srgbClr val="757575"/>
                </a:solidFill>
              </a:defRPr>
            </a:lvl7pPr>
            <a:lvl8pPr indent="-228600" lvl="7" marL="3657600" algn="l">
              <a:lnSpc>
                <a:spcPct val="90000"/>
              </a:lnSpc>
              <a:spcBef>
                <a:spcPts val="500"/>
              </a:spcBef>
              <a:spcAft>
                <a:spcPts val="0"/>
              </a:spcAft>
              <a:buClr>
                <a:srgbClr val="757575"/>
              </a:buClr>
              <a:buSzPts val="1600"/>
              <a:buNone/>
              <a:defRPr sz="1600">
                <a:solidFill>
                  <a:srgbClr val="757575"/>
                </a:solidFill>
              </a:defRPr>
            </a:lvl8pPr>
            <a:lvl9pPr indent="-228600" lvl="8" marL="4114800" algn="l">
              <a:lnSpc>
                <a:spcPct val="90000"/>
              </a:lnSpc>
              <a:spcBef>
                <a:spcPts val="500"/>
              </a:spcBef>
              <a:spcAft>
                <a:spcPts val="0"/>
              </a:spcAft>
              <a:buClr>
                <a:srgbClr val="757575"/>
              </a:buClr>
              <a:buSzPts val="1600"/>
              <a:buNone/>
              <a:defRPr sz="1600">
                <a:solidFill>
                  <a:srgbClr val="757575"/>
                </a:solidFill>
              </a:defRPr>
            </a:lvl9pPr>
          </a:lstStyle>
          <a:p/>
        </p:txBody>
      </p:sp>
      <p:sp>
        <p:nvSpPr>
          <p:cNvPr id="56" name="Google Shape;56;p9"/>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9"/>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9"/>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59" name="Google Shape;59;p9"/>
          <p:cNvSpPr/>
          <p:nvPr/>
        </p:nvSpPr>
        <p:spPr>
          <a:xfrm>
            <a:off x="517870" y="508090"/>
            <a:ext cx="5021183" cy="14927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0" name="Shape 60"/>
        <p:cNvGrpSpPr/>
        <p:nvPr/>
      </p:nvGrpSpPr>
      <p:grpSpPr>
        <a:xfrm>
          <a:off x="0" y="0"/>
          <a:ext cx="0" cy="0"/>
          <a:chOff x="0" y="0"/>
          <a:chExt cx="0" cy="0"/>
        </a:xfrm>
      </p:grpSpPr>
      <p:sp>
        <p:nvSpPr>
          <p:cNvPr id="61" name="Google Shape;61;p10"/>
          <p:cNvSpPr txBox="1"/>
          <p:nvPr>
            <p:ph type="title"/>
          </p:nvPr>
        </p:nvSpPr>
        <p:spPr>
          <a:xfrm>
            <a:off x="521208" y="978408"/>
            <a:ext cx="11155680" cy="146304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0"/>
          <p:cNvSpPr txBox="1"/>
          <p:nvPr>
            <p:ph idx="1" type="body"/>
          </p:nvPr>
        </p:nvSpPr>
        <p:spPr>
          <a:xfrm>
            <a:off x="521208" y="2578608"/>
            <a:ext cx="5166360" cy="3767328"/>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10"/>
          <p:cNvSpPr txBox="1"/>
          <p:nvPr>
            <p:ph idx="2" type="body"/>
          </p:nvPr>
        </p:nvSpPr>
        <p:spPr>
          <a:xfrm>
            <a:off x="6519672" y="2578608"/>
            <a:ext cx="5166360" cy="3767328"/>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0"/>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0"/>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0"/>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7" name="Shape 67"/>
        <p:cNvGrpSpPr/>
        <p:nvPr/>
      </p:nvGrpSpPr>
      <p:grpSpPr>
        <a:xfrm>
          <a:off x="0" y="0"/>
          <a:ext cx="0" cy="0"/>
          <a:chOff x="0" y="0"/>
          <a:chExt cx="0" cy="0"/>
        </a:xfrm>
      </p:grpSpPr>
      <p:sp>
        <p:nvSpPr>
          <p:cNvPr id="68" name="Google Shape;68;p11"/>
          <p:cNvSpPr txBox="1"/>
          <p:nvPr>
            <p:ph type="title"/>
          </p:nvPr>
        </p:nvSpPr>
        <p:spPr>
          <a:xfrm>
            <a:off x="521208" y="978408"/>
            <a:ext cx="11164824" cy="1216152"/>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1"/>
          <p:cNvSpPr txBox="1"/>
          <p:nvPr>
            <p:ph idx="1" type="body"/>
          </p:nvPr>
        </p:nvSpPr>
        <p:spPr>
          <a:xfrm>
            <a:off x="521208" y="2340864"/>
            <a:ext cx="5166360" cy="658368"/>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200"/>
              <a:buNone/>
              <a:defRPr b="0" i="1" sz="2200"/>
            </a:lvl1pPr>
            <a:lvl2pPr indent="-228600" lvl="1" marL="914400" algn="l">
              <a:lnSpc>
                <a:spcPct val="110000"/>
              </a:lnSpc>
              <a:spcBef>
                <a:spcPts val="500"/>
              </a:spcBef>
              <a:spcAft>
                <a:spcPts val="0"/>
              </a:spcAft>
              <a:buClr>
                <a:schemeClr val="dk1"/>
              </a:buClr>
              <a:buSzPts val="2000"/>
              <a:buNone/>
              <a:defRPr b="1" sz="2000"/>
            </a:lvl2pPr>
            <a:lvl3pPr indent="-228600" lvl="2" marL="1371600" algn="l">
              <a:lnSpc>
                <a:spcPct val="110000"/>
              </a:lnSpc>
              <a:spcBef>
                <a:spcPts val="500"/>
              </a:spcBef>
              <a:spcAft>
                <a:spcPts val="0"/>
              </a:spcAft>
              <a:buClr>
                <a:schemeClr val="dk1"/>
              </a:buClr>
              <a:buSzPts val="1800"/>
              <a:buNone/>
              <a:defRPr b="1" sz="1800"/>
            </a:lvl3pPr>
            <a:lvl4pPr indent="-228600" lvl="3" marL="1828800" algn="l">
              <a:lnSpc>
                <a:spcPct val="110000"/>
              </a:lnSpc>
              <a:spcBef>
                <a:spcPts val="500"/>
              </a:spcBef>
              <a:spcAft>
                <a:spcPts val="0"/>
              </a:spcAft>
              <a:buClr>
                <a:schemeClr val="dk1"/>
              </a:buClr>
              <a:buSzPts val="1600"/>
              <a:buNone/>
              <a:defRPr b="1" sz="1600"/>
            </a:lvl4pPr>
            <a:lvl5pPr indent="-228600" lvl="4" marL="2286000" algn="l">
              <a:lnSpc>
                <a:spcPct val="11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0" name="Google Shape;70;p11"/>
          <p:cNvSpPr txBox="1"/>
          <p:nvPr>
            <p:ph idx="2" type="body"/>
          </p:nvPr>
        </p:nvSpPr>
        <p:spPr>
          <a:xfrm>
            <a:off x="521208" y="3035808"/>
            <a:ext cx="5166360" cy="3310128"/>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3" type="body"/>
          </p:nvPr>
        </p:nvSpPr>
        <p:spPr>
          <a:xfrm>
            <a:off x="6519672" y="2340864"/>
            <a:ext cx="5166360" cy="658368"/>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200"/>
              <a:buNone/>
              <a:defRPr b="0" i="1" sz="2200"/>
            </a:lvl1pPr>
            <a:lvl2pPr indent="-228600" lvl="1" marL="914400" algn="l">
              <a:lnSpc>
                <a:spcPct val="110000"/>
              </a:lnSpc>
              <a:spcBef>
                <a:spcPts val="500"/>
              </a:spcBef>
              <a:spcAft>
                <a:spcPts val="0"/>
              </a:spcAft>
              <a:buClr>
                <a:schemeClr val="dk1"/>
              </a:buClr>
              <a:buSzPts val="2000"/>
              <a:buNone/>
              <a:defRPr b="1" sz="2000"/>
            </a:lvl2pPr>
            <a:lvl3pPr indent="-228600" lvl="2" marL="1371600" algn="l">
              <a:lnSpc>
                <a:spcPct val="110000"/>
              </a:lnSpc>
              <a:spcBef>
                <a:spcPts val="500"/>
              </a:spcBef>
              <a:spcAft>
                <a:spcPts val="0"/>
              </a:spcAft>
              <a:buClr>
                <a:schemeClr val="dk1"/>
              </a:buClr>
              <a:buSzPts val="1800"/>
              <a:buNone/>
              <a:defRPr b="1" sz="1800"/>
            </a:lvl3pPr>
            <a:lvl4pPr indent="-228600" lvl="3" marL="1828800" algn="l">
              <a:lnSpc>
                <a:spcPct val="110000"/>
              </a:lnSpc>
              <a:spcBef>
                <a:spcPts val="500"/>
              </a:spcBef>
              <a:spcAft>
                <a:spcPts val="0"/>
              </a:spcAft>
              <a:buClr>
                <a:schemeClr val="dk1"/>
              </a:buClr>
              <a:buSzPts val="1600"/>
              <a:buNone/>
              <a:defRPr b="1" sz="1600"/>
            </a:lvl4pPr>
            <a:lvl5pPr indent="-228600" lvl="4" marL="2286000" algn="l">
              <a:lnSpc>
                <a:spcPct val="11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2" name="Google Shape;72;p11"/>
          <p:cNvSpPr txBox="1"/>
          <p:nvPr>
            <p:ph idx="4" type="body"/>
          </p:nvPr>
        </p:nvSpPr>
        <p:spPr>
          <a:xfrm>
            <a:off x="6519672" y="3035808"/>
            <a:ext cx="5166360" cy="3310128"/>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 name="Google Shape;73;p11"/>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1"/>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11"/>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6" name="Shape 76"/>
        <p:cNvGrpSpPr/>
        <p:nvPr/>
      </p:nvGrpSpPr>
      <p:grpSpPr>
        <a:xfrm>
          <a:off x="0" y="0"/>
          <a:ext cx="0" cy="0"/>
          <a:chOff x="0" y="0"/>
          <a:chExt cx="0" cy="0"/>
        </a:xfrm>
      </p:grpSpPr>
      <p:sp>
        <p:nvSpPr>
          <p:cNvPr id="77" name="Google Shape;77;p12"/>
          <p:cNvSpPr txBox="1"/>
          <p:nvPr>
            <p:ph type="title"/>
          </p:nvPr>
        </p:nvSpPr>
        <p:spPr>
          <a:xfrm>
            <a:off x="521208" y="978408"/>
            <a:ext cx="11155680" cy="146304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2"/>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2"/>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2"/>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3"/>
          <p:cNvSpPr txBox="1"/>
          <p:nvPr>
            <p:ph type="title"/>
          </p:nvPr>
        </p:nvSpPr>
        <p:spPr>
          <a:xfrm>
            <a:off x="521208" y="978408"/>
            <a:ext cx="5020056" cy="2459736"/>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Clr>
                <a:schemeClr val="dk1"/>
              </a:buClr>
              <a:buSzPts val="4400"/>
              <a:buFont typeface="Arial"/>
              <a:buNone/>
              <a:defRPr sz="4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3"/>
          <p:cNvSpPr txBox="1"/>
          <p:nvPr>
            <p:ph idx="1" type="body"/>
          </p:nvPr>
        </p:nvSpPr>
        <p:spPr>
          <a:xfrm>
            <a:off x="6519672" y="987424"/>
            <a:ext cx="5166360" cy="5358384"/>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1000"/>
              </a:spcBef>
              <a:spcAft>
                <a:spcPts val="0"/>
              </a:spcAft>
              <a:buClr>
                <a:schemeClr val="dk1"/>
              </a:buClr>
              <a:buSzPts val="2000"/>
              <a:buChar char="•"/>
              <a:defRPr sz="2000"/>
            </a:lvl1pPr>
            <a:lvl2pPr indent="-342900" lvl="1" marL="914400" algn="l">
              <a:lnSpc>
                <a:spcPct val="110000"/>
              </a:lnSpc>
              <a:spcBef>
                <a:spcPts val="500"/>
              </a:spcBef>
              <a:spcAft>
                <a:spcPts val="0"/>
              </a:spcAft>
              <a:buClr>
                <a:schemeClr val="dk1"/>
              </a:buClr>
              <a:buSzPts val="1800"/>
              <a:buChar char="•"/>
              <a:defRPr sz="1800"/>
            </a:lvl2pPr>
            <a:lvl3pPr indent="-330200" lvl="2" marL="1371600" algn="l">
              <a:lnSpc>
                <a:spcPct val="110000"/>
              </a:lnSpc>
              <a:spcBef>
                <a:spcPts val="500"/>
              </a:spcBef>
              <a:spcAft>
                <a:spcPts val="0"/>
              </a:spcAft>
              <a:buClr>
                <a:schemeClr val="dk1"/>
              </a:buClr>
              <a:buSzPts val="1600"/>
              <a:buChar char="•"/>
              <a:defRPr sz="1600"/>
            </a:lvl3pPr>
            <a:lvl4pPr indent="-317500" lvl="3" marL="1828800" algn="l">
              <a:lnSpc>
                <a:spcPct val="110000"/>
              </a:lnSpc>
              <a:spcBef>
                <a:spcPts val="500"/>
              </a:spcBef>
              <a:spcAft>
                <a:spcPts val="0"/>
              </a:spcAft>
              <a:buClr>
                <a:schemeClr val="dk1"/>
              </a:buClr>
              <a:buSzPts val="1400"/>
              <a:buChar char="•"/>
              <a:defRPr sz="1400"/>
            </a:lvl4pPr>
            <a:lvl5pPr indent="-317500" lvl="4" marL="2286000" algn="l">
              <a:lnSpc>
                <a:spcPct val="110000"/>
              </a:lnSpc>
              <a:spcBef>
                <a:spcPts val="500"/>
              </a:spcBef>
              <a:spcAft>
                <a:spcPts val="0"/>
              </a:spcAft>
              <a:buClr>
                <a:schemeClr val="dk1"/>
              </a:buClr>
              <a:buSzPts val="1400"/>
              <a:buChar char="•"/>
              <a:defRPr sz="14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84" name="Google Shape;84;p13"/>
          <p:cNvSpPr txBox="1"/>
          <p:nvPr>
            <p:ph idx="2" type="body"/>
          </p:nvPr>
        </p:nvSpPr>
        <p:spPr>
          <a:xfrm>
            <a:off x="521208" y="3575304"/>
            <a:ext cx="5020056" cy="2770632"/>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200"/>
              <a:buNone/>
              <a:defRPr i="1" sz="2200"/>
            </a:lvl1pPr>
            <a:lvl2pPr indent="-228600" lvl="1" marL="914400" algn="l">
              <a:lnSpc>
                <a:spcPct val="110000"/>
              </a:lnSpc>
              <a:spcBef>
                <a:spcPts val="500"/>
              </a:spcBef>
              <a:spcAft>
                <a:spcPts val="0"/>
              </a:spcAft>
              <a:buClr>
                <a:schemeClr val="dk1"/>
              </a:buClr>
              <a:buSzPts val="1400"/>
              <a:buNone/>
              <a:defRPr sz="1400"/>
            </a:lvl2pPr>
            <a:lvl3pPr indent="-228600" lvl="2" marL="1371600" algn="l">
              <a:lnSpc>
                <a:spcPct val="110000"/>
              </a:lnSpc>
              <a:spcBef>
                <a:spcPts val="500"/>
              </a:spcBef>
              <a:spcAft>
                <a:spcPts val="0"/>
              </a:spcAft>
              <a:buClr>
                <a:schemeClr val="dk1"/>
              </a:buClr>
              <a:buSzPts val="1200"/>
              <a:buNone/>
              <a:defRPr sz="1200"/>
            </a:lvl3pPr>
            <a:lvl4pPr indent="-228600" lvl="3" marL="1828800" algn="l">
              <a:lnSpc>
                <a:spcPct val="110000"/>
              </a:lnSpc>
              <a:spcBef>
                <a:spcPts val="500"/>
              </a:spcBef>
              <a:spcAft>
                <a:spcPts val="0"/>
              </a:spcAft>
              <a:buClr>
                <a:schemeClr val="dk1"/>
              </a:buClr>
              <a:buSzPts val="1000"/>
              <a:buNone/>
              <a:defRPr sz="1000"/>
            </a:lvl4pPr>
            <a:lvl5pPr indent="-228600" lvl="4" marL="2286000" algn="l">
              <a:lnSpc>
                <a:spcPct val="11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5" name="Google Shape;85;p13"/>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13"/>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13"/>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8" name="Shape 88"/>
        <p:cNvGrpSpPr/>
        <p:nvPr/>
      </p:nvGrpSpPr>
      <p:grpSpPr>
        <a:xfrm>
          <a:off x="0" y="0"/>
          <a:ext cx="0" cy="0"/>
          <a:chOff x="0" y="0"/>
          <a:chExt cx="0" cy="0"/>
        </a:xfrm>
      </p:grpSpPr>
      <p:sp>
        <p:nvSpPr>
          <p:cNvPr id="89" name="Google Shape;89;p14"/>
          <p:cNvSpPr txBox="1"/>
          <p:nvPr>
            <p:ph type="title"/>
          </p:nvPr>
        </p:nvSpPr>
        <p:spPr>
          <a:xfrm>
            <a:off x="521208" y="978408"/>
            <a:ext cx="5020056" cy="2459736"/>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Clr>
                <a:schemeClr val="dk1"/>
              </a:buClr>
              <a:buSzPts val="4400"/>
              <a:buFont typeface="Arial"/>
              <a:buNone/>
              <a:defRPr sz="4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4"/>
          <p:cNvSpPr/>
          <p:nvPr>
            <p:ph idx="2" type="pic"/>
          </p:nvPr>
        </p:nvSpPr>
        <p:spPr>
          <a:xfrm>
            <a:off x="6519672" y="987424"/>
            <a:ext cx="5166360" cy="5358384"/>
          </a:xfrm>
          <a:prstGeom prst="rect">
            <a:avLst/>
          </a:prstGeom>
          <a:noFill/>
          <a:ln>
            <a:noFill/>
          </a:ln>
        </p:spPr>
      </p:sp>
      <p:sp>
        <p:nvSpPr>
          <p:cNvPr id="91" name="Google Shape;91;p14"/>
          <p:cNvSpPr txBox="1"/>
          <p:nvPr>
            <p:ph idx="1" type="body"/>
          </p:nvPr>
        </p:nvSpPr>
        <p:spPr>
          <a:xfrm>
            <a:off x="521208" y="3575304"/>
            <a:ext cx="5020056" cy="2770632"/>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1000"/>
              </a:spcBef>
              <a:spcAft>
                <a:spcPts val="0"/>
              </a:spcAft>
              <a:buClr>
                <a:schemeClr val="dk1"/>
              </a:buClr>
              <a:buSzPts val="2200"/>
              <a:buNone/>
              <a:defRPr i="1" sz="2200"/>
            </a:lvl1pPr>
            <a:lvl2pPr indent="-228600" lvl="1" marL="914400" algn="l">
              <a:lnSpc>
                <a:spcPct val="110000"/>
              </a:lnSpc>
              <a:spcBef>
                <a:spcPts val="500"/>
              </a:spcBef>
              <a:spcAft>
                <a:spcPts val="0"/>
              </a:spcAft>
              <a:buClr>
                <a:schemeClr val="dk1"/>
              </a:buClr>
              <a:buSzPts val="1400"/>
              <a:buNone/>
              <a:defRPr sz="1400"/>
            </a:lvl2pPr>
            <a:lvl3pPr indent="-228600" lvl="2" marL="1371600" algn="l">
              <a:lnSpc>
                <a:spcPct val="110000"/>
              </a:lnSpc>
              <a:spcBef>
                <a:spcPts val="500"/>
              </a:spcBef>
              <a:spcAft>
                <a:spcPts val="0"/>
              </a:spcAft>
              <a:buClr>
                <a:schemeClr val="dk1"/>
              </a:buClr>
              <a:buSzPts val="1200"/>
              <a:buNone/>
              <a:defRPr sz="1200"/>
            </a:lvl3pPr>
            <a:lvl4pPr indent="-228600" lvl="3" marL="1828800" algn="l">
              <a:lnSpc>
                <a:spcPct val="110000"/>
              </a:lnSpc>
              <a:spcBef>
                <a:spcPts val="500"/>
              </a:spcBef>
              <a:spcAft>
                <a:spcPts val="0"/>
              </a:spcAft>
              <a:buClr>
                <a:schemeClr val="dk1"/>
              </a:buClr>
              <a:buSzPts val="1000"/>
              <a:buNone/>
              <a:defRPr sz="1000"/>
            </a:lvl4pPr>
            <a:lvl5pPr indent="-228600" lvl="4" marL="2286000" algn="l">
              <a:lnSpc>
                <a:spcPct val="11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2" name="Google Shape;92;p14"/>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14"/>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4"/>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5" name="Shape 95"/>
        <p:cNvGrpSpPr/>
        <p:nvPr/>
      </p:nvGrpSpPr>
      <p:grpSpPr>
        <a:xfrm>
          <a:off x="0" y="0"/>
          <a:ext cx="0" cy="0"/>
          <a:chOff x="0" y="0"/>
          <a:chExt cx="0" cy="0"/>
        </a:xfrm>
      </p:grpSpPr>
      <p:sp>
        <p:nvSpPr>
          <p:cNvPr id="96" name="Google Shape;96;p15"/>
          <p:cNvSpPr txBox="1"/>
          <p:nvPr>
            <p:ph type="title"/>
          </p:nvPr>
        </p:nvSpPr>
        <p:spPr>
          <a:xfrm>
            <a:off x="521208" y="978408"/>
            <a:ext cx="11155680" cy="146304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5"/>
          <p:cNvSpPr txBox="1"/>
          <p:nvPr>
            <p:ph idx="1" type="body"/>
          </p:nvPr>
        </p:nvSpPr>
        <p:spPr>
          <a:xfrm rot="5400000">
            <a:off x="4215384" y="-1115568"/>
            <a:ext cx="3767328" cy="1115568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8" name="Google Shape;98;p15"/>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15"/>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15"/>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01" name="Shape 101"/>
        <p:cNvGrpSpPr/>
        <p:nvPr/>
      </p:nvGrpSpPr>
      <p:grpSpPr>
        <a:xfrm>
          <a:off x="0" y="0"/>
          <a:ext cx="0" cy="0"/>
          <a:chOff x="0" y="0"/>
          <a:chExt cx="0" cy="0"/>
        </a:xfrm>
      </p:grpSpPr>
      <p:sp>
        <p:nvSpPr>
          <p:cNvPr id="102" name="Google Shape;102;p16"/>
          <p:cNvSpPr txBox="1"/>
          <p:nvPr>
            <p:ph type="title"/>
          </p:nvPr>
        </p:nvSpPr>
        <p:spPr>
          <a:xfrm rot="5400000">
            <a:off x="7251192" y="2386584"/>
            <a:ext cx="5367528" cy="2551176"/>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16"/>
          <p:cNvSpPr txBox="1"/>
          <p:nvPr>
            <p:ph idx="1" type="body"/>
          </p:nvPr>
        </p:nvSpPr>
        <p:spPr>
          <a:xfrm rot="5400000">
            <a:off x="1842516" y="-342900"/>
            <a:ext cx="5367528" cy="8010144"/>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1000"/>
              </a:spcBef>
              <a:spcAft>
                <a:spcPts val="0"/>
              </a:spcAft>
              <a:buClr>
                <a:schemeClr val="dk1"/>
              </a:buClr>
              <a:buSzPts val="1800"/>
              <a:buChar char="•"/>
              <a:defRPr/>
            </a:lvl1pPr>
            <a:lvl2pPr indent="-342900" lvl="1" marL="914400" algn="l">
              <a:lnSpc>
                <a:spcPct val="110000"/>
              </a:lnSpc>
              <a:spcBef>
                <a:spcPts val="500"/>
              </a:spcBef>
              <a:spcAft>
                <a:spcPts val="0"/>
              </a:spcAft>
              <a:buClr>
                <a:schemeClr val="dk1"/>
              </a:buClr>
              <a:buSzPts val="1800"/>
              <a:buChar char="•"/>
              <a:defRPr/>
            </a:lvl2pPr>
            <a:lvl3pPr indent="-342900" lvl="2" marL="1371600" algn="l">
              <a:lnSpc>
                <a:spcPct val="110000"/>
              </a:lnSpc>
              <a:spcBef>
                <a:spcPts val="500"/>
              </a:spcBef>
              <a:spcAft>
                <a:spcPts val="0"/>
              </a:spcAft>
              <a:buClr>
                <a:schemeClr val="dk1"/>
              </a:buClr>
              <a:buSzPts val="1800"/>
              <a:buChar char="•"/>
              <a:defRPr/>
            </a:lvl3pPr>
            <a:lvl4pPr indent="-342900" lvl="3" marL="1828800" algn="l">
              <a:lnSpc>
                <a:spcPct val="110000"/>
              </a:lnSpc>
              <a:spcBef>
                <a:spcPts val="500"/>
              </a:spcBef>
              <a:spcAft>
                <a:spcPts val="0"/>
              </a:spcAft>
              <a:buClr>
                <a:schemeClr val="dk1"/>
              </a:buClr>
              <a:buSzPts val="1800"/>
              <a:buChar char="•"/>
              <a:defRPr/>
            </a:lvl4pPr>
            <a:lvl5pPr indent="-342900" lvl="4" marL="2286000" algn="l">
              <a:lnSpc>
                <a:spcPct val="11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4" name="Google Shape;104;p16"/>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16"/>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16"/>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107" name="Google Shape;107;p16"/>
          <p:cNvSpPr/>
          <p:nvPr/>
        </p:nvSpPr>
        <p:spPr>
          <a:xfrm rot="5400000">
            <a:off x="8936623" y="3585018"/>
            <a:ext cx="5325734" cy="14927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2" Type="http://schemas.openxmlformats.org/officeDocument/2006/relationships/theme" Target="../theme/theme2.xml"/><Relationship Id="rId9" Type="http://schemas.openxmlformats.org/officeDocument/2006/relationships/slideLayout" Target="../slideLayouts/slideLayout12.xml"/><Relationship Id="rId5" Type="http://schemas.openxmlformats.org/officeDocument/2006/relationships/slideLayout" Target="../slideLayouts/slideLayout8.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521208" y="978408"/>
            <a:ext cx="11155680" cy="146304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lt1"/>
              </a:buClr>
              <a:buSzPts val="4400"/>
              <a:buFont typeface="Arial"/>
              <a:buNone/>
              <a:defRPr b="1" i="0" sz="44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
          <p:cNvSpPr txBox="1"/>
          <p:nvPr>
            <p:ph idx="1" type="body"/>
          </p:nvPr>
        </p:nvSpPr>
        <p:spPr>
          <a:xfrm>
            <a:off x="521208" y="2578608"/>
            <a:ext cx="11155680" cy="3767328"/>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10000"/>
              </a:lnSpc>
              <a:spcBef>
                <a:spcPts val="10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1pPr>
            <a:lvl2pPr indent="-330200" lvl="1" marL="914400" marR="0" rtl="0" algn="l">
              <a:lnSpc>
                <a:spcPct val="110000"/>
              </a:lnSpc>
              <a:spcBef>
                <a:spcPts val="500"/>
              </a:spcBef>
              <a:spcAft>
                <a:spcPts val="0"/>
              </a:spcAft>
              <a:buClr>
                <a:schemeClr val="lt1"/>
              </a:buClr>
              <a:buSzPts val="1600"/>
              <a:buFont typeface="Arial"/>
              <a:buChar char="•"/>
              <a:defRPr b="0" i="0" sz="1600" u="none" cap="none" strike="noStrike">
                <a:solidFill>
                  <a:schemeClr val="lt1"/>
                </a:solidFill>
                <a:latin typeface="Arial"/>
                <a:ea typeface="Arial"/>
                <a:cs typeface="Arial"/>
                <a:sym typeface="Arial"/>
              </a:defRPr>
            </a:lvl2pPr>
            <a:lvl3pPr indent="-317500" lvl="2" marL="1371600" marR="0" rtl="0" algn="l">
              <a:lnSpc>
                <a:spcPct val="110000"/>
              </a:lnSpc>
              <a:spcBef>
                <a:spcPts val="500"/>
              </a:spcBef>
              <a:spcAft>
                <a:spcPts val="0"/>
              </a:spcAft>
              <a:buClr>
                <a:schemeClr val="lt1"/>
              </a:buClr>
              <a:buSzPts val="1400"/>
              <a:buFont typeface="Arial"/>
              <a:buChar char="•"/>
              <a:defRPr b="0" i="0" sz="1400" u="none" cap="none" strike="noStrike">
                <a:solidFill>
                  <a:schemeClr val="lt1"/>
                </a:solidFill>
                <a:latin typeface="Arial"/>
                <a:ea typeface="Arial"/>
                <a:cs typeface="Arial"/>
                <a:sym typeface="Arial"/>
              </a:defRPr>
            </a:lvl3pPr>
            <a:lvl4pPr indent="-304800" lvl="3" marL="1828800" marR="0" rtl="0" algn="l">
              <a:lnSpc>
                <a:spcPct val="110000"/>
              </a:lnSpc>
              <a:spcBef>
                <a:spcPts val="500"/>
              </a:spcBef>
              <a:spcAft>
                <a:spcPts val="0"/>
              </a:spcAft>
              <a:buClr>
                <a:schemeClr val="lt1"/>
              </a:buClr>
              <a:buSzPts val="1200"/>
              <a:buFont typeface="Arial"/>
              <a:buChar char="•"/>
              <a:defRPr b="0" i="0" sz="1200" u="none" cap="none" strike="noStrike">
                <a:solidFill>
                  <a:schemeClr val="lt1"/>
                </a:solidFill>
                <a:latin typeface="Arial"/>
                <a:ea typeface="Arial"/>
                <a:cs typeface="Arial"/>
                <a:sym typeface="Arial"/>
              </a:defRPr>
            </a:lvl4pPr>
            <a:lvl5pPr indent="-304800" lvl="4" marL="2286000" marR="0" rtl="0" algn="l">
              <a:lnSpc>
                <a:spcPct val="110000"/>
              </a:lnSpc>
              <a:spcBef>
                <a:spcPts val="500"/>
              </a:spcBef>
              <a:spcAft>
                <a:spcPts val="0"/>
              </a:spcAft>
              <a:buClr>
                <a:schemeClr val="lt1"/>
              </a:buClr>
              <a:buSzPts val="1200"/>
              <a:buFont typeface="Arial"/>
              <a:buChar char="•"/>
              <a:defRPr b="0" i="0" sz="1200" u="none" cap="none" strike="noStrike">
                <a:solidFill>
                  <a:schemeClr val="lt1"/>
                </a:solidFill>
                <a:latin typeface="Arial"/>
                <a:ea typeface="Arial"/>
                <a:cs typeface="Arial"/>
                <a:sym typeface="Arial"/>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rial"/>
                <a:ea typeface="Arial"/>
                <a:cs typeface="Arial"/>
                <a:sym typeface="Arial"/>
              </a:defRPr>
            </a:lvl9pPr>
          </a:lstStyle>
          <a:p/>
        </p:txBody>
      </p:sp>
      <p:sp>
        <p:nvSpPr>
          <p:cNvPr id="8" name="Google Shape;8;p1"/>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9pPr>
          </a:lstStyle>
          <a:p/>
        </p:txBody>
      </p:sp>
      <p:sp>
        <p:nvSpPr>
          <p:cNvPr id="9" name="Google Shape;9;p1"/>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Arial"/>
                <a:ea typeface="Arial"/>
                <a:cs typeface="Arial"/>
                <a:sym typeface="Arial"/>
              </a:defRPr>
            </a:lvl9pPr>
          </a:lstStyle>
          <a:p/>
        </p:txBody>
      </p:sp>
      <p:sp>
        <p:nvSpPr>
          <p:cNvPr id="10" name="Google Shape;10;p1"/>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11" name="Google Shape;11;p1"/>
          <p:cNvSpPr/>
          <p:nvPr/>
        </p:nvSpPr>
        <p:spPr>
          <a:xfrm>
            <a:off x="517869" y="508090"/>
            <a:ext cx="11153214" cy="149279"/>
          </a:xfrm>
          <a:custGeom>
            <a:rect b="b" l="l" r="r" t="t"/>
            <a:pathLst>
              <a:path extrusionOk="0" h="149279" w="8085002">
                <a:moveTo>
                  <a:pt x="0" y="0"/>
                </a:moveTo>
                <a:lnTo>
                  <a:pt x="8085002" y="0"/>
                </a:lnTo>
                <a:lnTo>
                  <a:pt x="8085002" y="149279"/>
                </a:lnTo>
                <a:lnTo>
                  <a:pt x="0" y="149279"/>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 name="Shape 29"/>
        <p:cNvGrpSpPr/>
        <p:nvPr/>
      </p:nvGrpSpPr>
      <p:grpSpPr>
        <a:xfrm>
          <a:off x="0" y="0"/>
          <a:ext cx="0" cy="0"/>
          <a:chOff x="0" y="0"/>
          <a:chExt cx="0" cy="0"/>
        </a:xfrm>
      </p:grpSpPr>
      <p:sp>
        <p:nvSpPr>
          <p:cNvPr id="30" name="Google Shape;30;p5"/>
          <p:cNvSpPr txBox="1"/>
          <p:nvPr>
            <p:ph type="title"/>
          </p:nvPr>
        </p:nvSpPr>
        <p:spPr>
          <a:xfrm>
            <a:off x="521208" y="978408"/>
            <a:ext cx="11155680" cy="146304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dk1"/>
              </a:buClr>
              <a:buSzPts val="4400"/>
              <a:buFont typeface="Arial"/>
              <a:buNone/>
              <a:defRPr b="1"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31" name="Google Shape;31;p5"/>
          <p:cNvSpPr txBox="1"/>
          <p:nvPr>
            <p:ph idx="1" type="body"/>
          </p:nvPr>
        </p:nvSpPr>
        <p:spPr>
          <a:xfrm>
            <a:off x="521208" y="2578608"/>
            <a:ext cx="11155680" cy="3767328"/>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10000"/>
              </a:lnSpc>
              <a:spcBef>
                <a:spcPts val="10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1pPr>
            <a:lvl2pPr indent="-330200" lvl="1" marL="914400" marR="0" rtl="0" algn="l">
              <a:lnSpc>
                <a:spcPct val="110000"/>
              </a:lnSpc>
              <a:spcBef>
                <a:spcPts val="50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2pPr>
            <a:lvl3pPr indent="-317500" lvl="2" marL="1371600" marR="0" rtl="0" algn="l">
              <a:lnSpc>
                <a:spcPct val="110000"/>
              </a:lnSpc>
              <a:spcBef>
                <a:spcPts val="5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3pPr>
            <a:lvl4pPr indent="-304800" lvl="3" marL="1828800" marR="0" rtl="0" algn="l">
              <a:lnSpc>
                <a:spcPct val="110000"/>
              </a:lnSpc>
              <a:spcBef>
                <a:spcPts val="500"/>
              </a:spcBef>
              <a:spcAft>
                <a:spcPts val="0"/>
              </a:spcAft>
              <a:buClr>
                <a:schemeClr val="dk1"/>
              </a:buClr>
              <a:buSzPts val="1200"/>
              <a:buFont typeface="Arial"/>
              <a:buChar char="•"/>
              <a:defRPr b="0" i="0" sz="1200" u="none" cap="none" strike="noStrike">
                <a:solidFill>
                  <a:schemeClr val="dk1"/>
                </a:solidFill>
                <a:latin typeface="Arial"/>
                <a:ea typeface="Arial"/>
                <a:cs typeface="Arial"/>
                <a:sym typeface="Arial"/>
              </a:defRPr>
            </a:lvl4pPr>
            <a:lvl5pPr indent="-304800" lvl="4" marL="2286000" marR="0" rtl="0" algn="l">
              <a:lnSpc>
                <a:spcPct val="110000"/>
              </a:lnSpc>
              <a:spcBef>
                <a:spcPts val="500"/>
              </a:spcBef>
              <a:spcAft>
                <a:spcPts val="0"/>
              </a:spcAft>
              <a:buClr>
                <a:schemeClr val="dk1"/>
              </a:buClr>
              <a:buSzPts val="1200"/>
              <a:buFont typeface="Arial"/>
              <a:buChar char="•"/>
              <a:defRPr b="0" i="0" sz="12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32" name="Google Shape;32;p5"/>
          <p:cNvSpPr txBox="1"/>
          <p:nvPr>
            <p:ph idx="10" type="dt"/>
          </p:nvPr>
        </p:nvSpPr>
        <p:spPr>
          <a:xfrm>
            <a:off x="521208" y="6419088"/>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33" name="Google Shape;33;p5"/>
          <p:cNvSpPr txBox="1"/>
          <p:nvPr>
            <p:ph idx="11" type="ftr"/>
          </p:nvPr>
        </p:nvSpPr>
        <p:spPr>
          <a:xfrm>
            <a:off x="521208" y="100584"/>
            <a:ext cx="41148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34" name="Google Shape;34;p5"/>
          <p:cNvSpPr txBox="1"/>
          <p:nvPr>
            <p:ph idx="12" type="sldNum"/>
          </p:nvPr>
        </p:nvSpPr>
        <p:spPr>
          <a:xfrm>
            <a:off x="11457432" y="6419088"/>
            <a:ext cx="64008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35" name="Google Shape;35;p5"/>
          <p:cNvSpPr/>
          <p:nvPr/>
        </p:nvSpPr>
        <p:spPr>
          <a:xfrm>
            <a:off x="517869" y="508090"/>
            <a:ext cx="11153214" cy="149279"/>
          </a:xfrm>
          <a:custGeom>
            <a:rect b="b" l="l" r="r" t="t"/>
            <a:pathLst>
              <a:path extrusionOk="0" h="149279" w="8085002">
                <a:moveTo>
                  <a:pt x="0" y="0"/>
                </a:moveTo>
                <a:lnTo>
                  <a:pt x="8085002" y="0"/>
                </a:lnTo>
                <a:lnTo>
                  <a:pt x="8085002" y="149279"/>
                </a:lnTo>
                <a:lnTo>
                  <a:pt x="0" y="1492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hyperlink" Target="https://www.inderscience.com/jhome.php?jcode=ejim" TargetMode="External"/><Relationship Id="rId4" Type="http://schemas.openxmlformats.org/officeDocument/2006/relationships/hyperlink" Target="https://link.springer.com/journal/41267" TargetMode="External"/><Relationship Id="rId11" Type="http://schemas.openxmlformats.org/officeDocument/2006/relationships/image" Target="../media/image2.png"/><Relationship Id="rId10" Type="http://schemas.openxmlformats.org/officeDocument/2006/relationships/hyperlink" Target="https://www.journals.elsevier.com/journal-of-retailing-and-consumer-services" TargetMode="External"/><Relationship Id="rId9" Type="http://schemas.openxmlformats.org/officeDocument/2006/relationships/hyperlink" Target="https://www.journals.elsevier.com/technological-forecasting-and-social-change" TargetMode="External"/><Relationship Id="rId5" Type="http://schemas.openxmlformats.org/officeDocument/2006/relationships/hyperlink" Target="https://www.emerald.com/insight/publication/issn/1462-6004" TargetMode="External"/><Relationship Id="rId6" Type="http://schemas.openxmlformats.org/officeDocument/2006/relationships/hyperlink" Target="https://www.journals.elsevier.com/international-review-of-economics-and-finance" TargetMode="External"/><Relationship Id="rId7" Type="http://schemas.openxmlformats.org/officeDocument/2006/relationships/hyperlink" Target="https://onlinelibrary.wiley.com/journal/14791838" TargetMode="External"/><Relationship Id="rId8" Type="http://schemas.openxmlformats.org/officeDocument/2006/relationships/hyperlink" Target="https://www.journals.elsevier.com/journal-of-business-research"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hyperlink" Target="https://onlinelibrary.wiley.com/journal/10990836" TargetMode="External"/><Relationship Id="rId4" Type="http://schemas.openxmlformats.org/officeDocument/2006/relationships/hyperlink" Target="https://www.journals.elsevier.com/journal-of-environmental-economics-and-management" TargetMode="External"/><Relationship Id="rId5" Type="http://schemas.openxmlformats.org/officeDocument/2006/relationships/hyperlink" Target="https://journals.sagepub.com/home/erl" TargetMode="External"/><Relationship Id="rId6" Type="http://schemas.openxmlformats.org/officeDocument/2006/relationships/hyperlink" Target="https://academic.oup.com/ilj" TargetMode="External"/><Relationship Id="rId7"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11" name="Shape 111"/>
        <p:cNvGrpSpPr/>
        <p:nvPr/>
      </p:nvGrpSpPr>
      <p:grpSpPr>
        <a:xfrm>
          <a:off x="0" y="0"/>
          <a:ext cx="0" cy="0"/>
          <a:chOff x="0" y="0"/>
          <a:chExt cx="0" cy="0"/>
        </a:xfrm>
      </p:grpSpPr>
      <p:sp>
        <p:nvSpPr>
          <p:cNvPr id="112" name="Google Shape;112;p17"/>
          <p:cNvSpPr/>
          <p:nvPr/>
        </p:nvSpPr>
        <p:spPr>
          <a:xfrm>
            <a:off x="0"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Arial"/>
              <a:ea typeface="Arial"/>
              <a:cs typeface="Arial"/>
              <a:sym typeface="Arial"/>
            </a:endParaRPr>
          </a:p>
        </p:txBody>
      </p:sp>
      <p:pic>
        <p:nvPicPr>
          <p:cNvPr descr="Christmas wreath" id="113" name="Google Shape;113;p17"/>
          <p:cNvPicPr preferRelativeResize="0"/>
          <p:nvPr/>
        </p:nvPicPr>
        <p:blipFill rotWithShape="1">
          <a:blip r:embed="rId3">
            <a:alphaModFix/>
          </a:blip>
          <a:srcRect b="16284" l="9092" r="-7" t="6986"/>
          <a:stretch/>
        </p:blipFill>
        <p:spPr>
          <a:xfrm>
            <a:off x="20" y="128799"/>
            <a:ext cx="12191979" cy="6857990"/>
          </a:xfrm>
          <a:prstGeom prst="rect">
            <a:avLst/>
          </a:prstGeom>
          <a:noFill/>
          <a:ln>
            <a:noFill/>
          </a:ln>
        </p:spPr>
      </p:pic>
      <p:sp>
        <p:nvSpPr>
          <p:cNvPr id="114" name="Google Shape;114;p17"/>
          <p:cNvSpPr/>
          <p:nvPr/>
        </p:nvSpPr>
        <p:spPr>
          <a:xfrm flipH="1" rot="-5400000">
            <a:off x="5507179" y="173181"/>
            <a:ext cx="6858002" cy="6511640"/>
          </a:xfrm>
          <a:prstGeom prst="rect">
            <a:avLst/>
          </a:prstGeom>
          <a:gradFill>
            <a:gsLst>
              <a:gs pos="0">
                <a:srgbClr val="000000">
                  <a:alpha val="0"/>
                </a:srgbClr>
              </a:gs>
              <a:gs pos="26000">
                <a:srgbClr val="000000">
                  <a:alpha val="16470"/>
                </a:srgbClr>
              </a:gs>
              <a:gs pos="46000">
                <a:srgbClr val="000000">
                  <a:alpha val="29411"/>
                </a:srgbClr>
              </a:gs>
              <a:gs pos="100000">
                <a:srgbClr val="000000">
                  <a:alpha val="44313"/>
                </a:srgbClr>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Arial"/>
              <a:ea typeface="Arial"/>
              <a:cs typeface="Arial"/>
              <a:sym typeface="Arial"/>
            </a:endParaRPr>
          </a:p>
        </p:txBody>
      </p:sp>
      <p:sp>
        <p:nvSpPr>
          <p:cNvPr id="115" name="Google Shape;115;p17"/>
          <p:cNvSpPr txBox="1"/>
          <p:nvPr>
            <p:ph type="ctrTitle"/>
          </p:nvPr>
        </p:nvSpPr>
        <p:spPr>
          <a:xfrm>
            <a:off x="7306780" y="978409"/>
            <a:ext cx="4496529" cy="367826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lt1"/>
              </a:buClr>
              <a:buSzPts val="6000"/>
              <a:buFont typeface="Arial"/>
              <a:buNone/>
            </a:pPr>
            <a:r>
              <a:rPr lang="en-GB" sz="6000"/>
              <a:t>Green Haven Florists</a:t>
            </a:r>
            <a:endParaRPr/>
          </a:p>
        </p:txBody>
      </p:sp>
      <p:sp>
        <p:nvSpPr>
          <p:cNvPr id="116" name="Google Shape;116;p17"/>
          <p:cNvSpPr txBox="1"/>
          <p:nvPr>
            <p:ph idx="1" type="subTitle"/>
          </p:nvPr>
        </p:nvSpPr>
        <p:spPr>
          <a:xfrm>
            <a:off x="7303288" y="4729138"/>
            <a:ext cx="4488812" cy="1150453"/>
          </a:xfrm>
          <a:prstGeom prst="rect">
            <a:avLst/>
          </a:prstGeom>
          <a:noFill/>
          <a:ln>
            <a:noFill/>
          </a:ln>
        </p:spPr>
        <p:txBody>
          <a:bodyPr anchorCtr="0" anchor="b" bIns="45700" lIns="91425" spcFirstLastPara="1" rIns="91425" wrap="square" tIns="45700">
            <a:normAutofit fontScale="85000" lnSpcReduction="20000"/>
          </a:bodyPr>
          <a:lstStyle/>
          <a:p>
            <a:pPr indent="0" lvl="0" marL="0" rtl="0" algn="l">
              <a:lnSpc>
                <a:spcPct val="110000"/>
              </a:lnSpc>
              <a:spcBef>
                <a:spcPts val="0"/>
              </a:spcBef>
              <a:spcAft>
                <a:spcPts val="0"/>
              </a:spcAft>
              <a:buClr>
                <a:schemeClr val="lt1"/>
              </a:buClr>
              <a:buSzPct val="100000"/>
              <a:buNone/>
            </a:pPr>
            <a:r>
              <a:rPr lang="en-GB"/>
              <a:t> Component 1 </a:t>
            </a:r>
            <a:endParaRPr/>
          </a:p>
          <a:p>
            <a:pPr indent="0" lvl="0" marL="0" rtl="0" algn="l">
              <a:lnSpc>
                <a:spcPct val="110000"/>
              </a:lnSpc>
              <a:spcBef>
                <a:spcPts val="1000"/>
              </a:spcBef>
              <a:spcAft>
                <a:spcPts val="0"/>
              </a:spcAft>
              <a:buClr>
                <a:schemeClr val="lt1"/>
              </a:buClr>
              <a:buSzPct val="100000"/>
              <a:buNone/>
            </a:pPr>
            <a:r>
              <a:rPr lang="en-GB"/>
              <a:t>Ianina Maria Panaite </a:t>
            </a:r>
            <a:endParaRPr/>
          </a:p>
          <a:p>
            <a:pPr indent="0" lvl="0" marL="0" rtl="0" algn="l">
              <a:lnSpc>
                <a:spcPct val="110000"/>
              </a:lnSpc>
              <a:spcBef>
                <a:spcPts val="1000"/>
              </a:spcBef>
              <a:spcAft>
                <a:spcPts val="0"/>
              </a:spcAft>
              <a:buClr>
                <a:schemeClr val="lt1"/>
              </a:buClr>
              <a:buSzPct val="100000"/>
              <a:buNone/>
            </a:pPr>
            <a:r>
              <a:rPr lang="en-GB"/>
              <a:t>2434312 </a:t>
            </a:r>
            <a:endParaRPr/>
          </a:p>
        </p:txBody>
      </p:sp>
      <p:sp>
        <p:nvSpPr>
          <p:cNvPr id="117" name="Google Shape;117;p17"/>
          <p:cNvSpPr/>
          <p:nvPr/>
        </p:nvSpPr>
        <p:spPr>
          <a:xfrm>
            <a:off x="7306781" y="508090"/>
            <a:ext cx="4492754" cy="14927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Arial"/>
              <a:ea typeface="Arial"/>
              <a:cs typeface="Arial"/>
              <a:sym typeface="Arial"/>
            </a:endParaRPr>
          </a:p>
        </p:txBody>
      </p:sp>
      <p:sp>
        <p:nvSpPr>
          <p:cNvPr id="118" name="Google Shape;118;p17"/>
          <p:cNvSpPr/>
          <p:nvPr/>
        </p:nvSpPr>
        <p:spPr>
          <a:xfrm>
            <a:off x="7310119" y="6209925"/>
            <a:ext cx="4492754"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BDDFF"/>
        </a:solidFill>
      </p:bgPr>
    </p:bg>
    <p:spTree>
      <p:nvGrpSpPr>
        <p:cNvPr id="122" name="Shape 122"/>
        <p:cNvGrpSpPr/>
        <p:nvPr/>
      </p:nvGrpSpPr>
      <p:grpSpPr>
        <a:xfrm>
          <a:off x="0" y="0"/>
          <a:ext cx="0" cy="0"/>
          <a:chOff x="0" y="0"/>
          <a:chExt cx="0" cy="0"/>
        </a:xfrm>
      </p:grpSpPr>
      <p:sp>
        <p:nvSpPr>
          <p:cNvPr id="123" name="Google Shape;123;p18"/>
          <p:cNvSpPr/>
          <p:nvPr/>
        </p:nvSpPr>
        <p:spPr>
          <a:xfrm>
            <a:off x="0" y="0"/>
            <a:ext cx="12188952" cy="6857995"/>
          </a:xfrm>
          <a:prstGeom prst="rect">
            <a:avLst/>
          </a:prstGeom>
          <a:solidFill>
            <a:srgbClr val="DBDD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124" name="Google Shape;124;p18"/>
          <p:cNvSpPr txBox="1"/>
          <p:nvPr>
            <p:ph type="ctrTitle"/>
          </p:nvPr>
        </p:nvSpPr>
        <p:spPr>
          <a:xfrm>
            <a:off x="115703" y="174075"/>
            <a:ext cx="3465681" cy="24505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2"/>
              </a:buClr>
              <a:buSzPts val="2600"/>
              <a:buFont typeface="Arial"/>
              <a:buNone/>
            </a:pPr>
            <a:r>
              <a:rPr b="0" lang="en-GB" sz="2600">
                <a:solidFill>
                  <a:schemeClr val="dk2"/>
                </a:solidFill>
              </a:rPr>
              <a:t>Certificate of Higher Education in Business Skills for the Workplace</a:t>
            </a:r>
            <a:br>
              <a:rPr b="0" lang="en-GB" sz="2600">
                <a:solidFill>
                  <a:schemeClr val="dk2"/>
                </a:solidFill>
              </a:rPr>
            </a:br>
            <a:br>
              <a:rPr b="0" lang="en-GB" sz="2600">
                <a:solidFill>
                  <a:schemeClr val="dk2"/>
                </a:solidFill>
              </a:rPr>
            </a:br>
            <a:endParaRPr b="0" sz="2600">
              <a:solidFill>
                <a:schemeClr val="dk2"/>
              </a:solidFill>
            </a:endParaRPr>
          </a:p>
        </p:txBody>
      </p:sp>
      <p:sp>
        <p:nvSpPr>
          <p:cNvPr id="125" name="Google Shape;125;p18"/>
          <p:cNvSpPr txBox="1"/>
          <p:nvPr>
            <p:ph idx="1" type="subTitle"/>
          </p:nvPr>
        </p:nvSpPr>
        <p:spPr>
          <a:xfrm>
            <a:off x="412038" y="4967788"/>
            <a:ext cx="5571763" cy="1709890"/>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110000"/>
              </a:lnSpc>
              <a:spcBef>
                <a:spcPts val="0"/>
              </a:spcBef>
              <a:spcAft>
                <a:spcPts val="0"/>
              </a:spcAft>
              <a:buClr>
                <a:schemeClr val="dk1"/>
              </a:buClr>
              <a:buSzPts val="1800"/>
              <a:buNone/>
            </a:pPr>
            <a:r>
              <a:rPr b="1" i="0" lang="en-GB" sz="1800">
                <a:latin typeface="Arial"/>
                <a:ea typeface="Arial"/>
                <a:cs typeface="Arial"/>
                <a:sym typeface="Arial"/>
              </a:rPr>
              <a:t>Assignment Title: </a:t>
            </a:r>
            <a:endParaRPr b="1" sz="1800">
              <a:latin typeface="Arial"/>
              <a:ea typeface="Arial"/>
              <a:cs typeface="Arial"/>
              <a:sym typeface="Arial"/>
            </a:endParaRPr>
          </a:p>
          <a:p>
            <a:pPr indent="0" lvl="0" marL="0" rtl="0" algn="just">
              <a:lnSpc>
                <a:spcPct val="110000"/>
              </a:lnSpc>
              <a:spcBef>
                <a:spcPts val="1000"/>
              </a:spcBef>
              <a:spcAft>
                <a:spcPts val="0"/>
              </a:spcAft>
              <a:buClr>
                <a:schemeClr val="dk1"/>
              </a:buClr>
              <a:buSzPts val="1800"/>
              <a:buNone/>
            </a:pPr>
            <a:r>
              <a:rPr b="1" i="0" lang="en-GB" sz="1800">
                <a:latin typeface="Arial"/>
                <a:ea typeface="Arial"/>
                <a:cs typeface="Arial"/>
                <a:sym typeface="Arial"/>
              </a:rPr>
              <a:t>Component 1: Individual Presentation </a:t>
            </a:r>
            <a:endParaRPr b="1" sz="1800">
              <a:latin typeface="Arial"/>
              <a:ea typeface="Arial"/>
              <a:cs typeface="Arial"/>
              <a:sym typeface="Arial"/>
            </a:endParaRPr>
          </a:p>
          <a:p>
            <a:pPr indent="0" lvl="0" marL="0" rtl="0" algn="just">
              <a:lnSpc>
                <a:spcPct val="110000"/>
              </a:lnSpc>
              <a:spcBef>
                <a:spcPts val="1000"/>
              </a:spcBef>
              <a:spcAft>
                <a:spcPts val="0"/>
              </a:spcAft>
              <a:buClr>
                <a:schemeClr val="dk1"/>
              </a:buClr>
              <a:buSzPts val="2000"/>
              <a:buNone/>
            </a:pPr>
            <a:r>
              <a:rPr b="1" i="0" lang="en-GB" sz="2000" u="sng">
                <a:latin typeface="Arial"/>
                <a:ea typeface="Arial"/>
                <a:cs typeface="Arial"/>
                <a:sym typeface="Arial"/>
              </a:rPr>
              <a:t>Green Haven Florists</a:t>
            </a:r>
            <a:endParaRPr b="1" sz="2000" u="sng">
              <a:latin typeface="Arial"/>
              <a:ea typeface="Arial"/>
              <a:cs typeface="Arial"/>
              <a:sym typeface="Arial"/>
            </a:endParaRPr>
          </a:p>
          <a:p>
            <a:pPr indent="0" lvl="0" marL="0" rtl="0" algn="just">
              <a:lnSpc>
                <a:spcPct val="110000"/>
              </a:lnSpc>
              <a:spcBef>
                <a:spcPts val="1000"/>
              </a:spcBef>
              <a:spcAft>
                <a:spcPts val="0"/>
              </a:spcAft>
              <a:buClr>
                <a:schemeClr val="dk1"/>
              </a:buClr>
              <a:buSzPts val="2000"/>
              <a:buNone/>
            </a:pPr>
            <a:r>
              <a:rPr b="1" i="0" lang="en-GB" sz="2000" u="sng">
                <a:latin typeface="Arial"/>
                <a:ea typeface="Arial"/>
                <a:cs typeface="Arial"/>
                <a:sym typeface="Arial"/>
              </a:rPr>
              <a:t>Lecture name: Koushik Das Sarma</a:t>
            </a:r>
            <a:endParaRPr/>
          </a:p>
          <a:p>
            <a:pPr indent="0" lvl="0" marL="0" rtl="0" algn="l">
              <a:lnSpc>
                <a:spcPct val="110000"/>
              </a:lnSpc>
              <a:spcBef>
                <a:spcPts val="1000"/>
              </a:spcBef>
              <a:spcAft>
                <a:spcPts val="0"/>
              </a:spcAft>
              <a:buClr>
                <a:schemeClr val="dk1"/>
              </a:buClr>
              <a:buSzPts val="2200"/>
              <a:buNone/>
            </a:pPr>
            <a:r>
              <a:t/>
            </a:r>
            <a:endParaRPr/>
          </a:p>
        </p:txBody>
      </p:sp>
      <p:graphicFrame>
        <p:nvGraphicFramePr>
          <p:cNvPr id="126" name="Google Shape;126;p18"/>
          <p:cNvGraphicFramePr/>
          <p:nvPr/>
        </p:nvGraphicFramePr>
        <p:xfrm>
          <a:off x="2751666" y="2137833"/>
          <a:ext cx="3000000" cy="3000000"/>
        </p:xfrm>
        <a:graphic>
          <a:graphicData uri="http://schemas.openxmlformats.org/drawingml/2006/table">
            <a:tbl>
              <a:tblPr bandRow="1">
                <a:solidFill>
                  <a:srgbClr val="F2F2F2"/>
                </a:solidFill>
                <a:tableStyleId>{471ED593-D4B0-4C3D-A2C3-8B50E5663E94}</a:tableStyleId>
              </a:tblPr>
              <a:tblGrid>
                <a:gridCol w="1843150"/>
                <a:gridCol w="2883175"/>
                <a:gridCol w="2595225"/>
                <a:gridCol w="2046925"/>
              </a:tblGrid>
              <a:tr h="818850">
                <a:tc>
                  <a:txBody>
                    <a:bodyPr/>
                    <a:lstStyle/>
                    <a:p>
                      <a:pPr indent="0" lvl="0" marL="0" marR="0" rtl="0" algn="just">
                        <a:lnSpc>
                          <a:spcPct val="100000"/>
                        </a:lnSpc>
                        <a:spcBef>
                          <a:spcPts val="0"/>
                        </a:spcBef>
                        <a:spcAft>
                          <a:spcPts val="0"/>
                        </a:spcAft>
                        <a:buClr>
                          <a:schemeClr val="dk1"/>
                        </a:buClr>
                        <a:buSzPts val="2200"/>
                        <a:buFont typeface="Arial"/>
                        <a:buNone/>
                      </a:pPr>
                      <a:r>
                        <a:rPr b="1" lang="en-GB" sz="2200" u="none" cap="none" strike="noStrike">
                          <a:solidFill>
                            <a:schemeClr val="dk1"/>
                          </a:solidFill>
                        </a:rPr>
                        <a:t>Student name:</a:t>
                      </a:r>
                      <a:r>
                        <a:rPr lang="en-GB" sz="2200" u="none" cap="none" strike="noStrike">
                          <a:solidFill>
                            <a:schemeClr val="dk1"/>
                          </a:solidFill>
                        </a:rPr>
                        <a:t> </a:t>
                      </a:r>
                      <a:endParaRPr sz="1400" u="none" cap="none" strike="noStrike"/>
                    </a:p>
                  </a:txBody>
                  <a:tcPr marT="32875" marB="246600" marR="164400" marL="115075" anchor="ctr">
                    <a:lnL cap="flat" cmpd="sng" w="12700">
                      <a:solidFill>
                        <a:schemeClr val="accen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just">
                        <a:lnSpc>
                          <a:spcPct val="100000"/>
                        </a:lnSpc>
                        <a:spcBef>
                          <a:spcPts val="0"/>
                        </a:spcBef>
                        <a:spcAft>
                          <a:spcPts val="0"/>
                        </a:spcAft>
                        <a:buClr>
                          <a:schemeClr val="dk1"/>
                        </a:buClr>
                        <a:buSzPts val="2200"/>
                        <a:buFont typeface="Arial"/>
                        <a:buNone/>
                      </a:pPr>
                      <a:r>
                        <a:rPr b="1" lang="en-GB" sz="2200" u="none" cap="none" strike="noStrike">
                          <a:solidFill>
                            <a:schemeClr val="dk1"/>
                          </a:solidFill>
                        </a:rPr>
                        <a:t>Ianina Maria Panaite    </a:t>
                      </a:r>
                      <a:endParaRPr sz="1400" u="none" cap="none" strike="noStrike"/>
                    </a:p>
                  </a:txBody>
                  <a:tcPr marT="32875" marB="246600" marR="164400" marL="1150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just">
                        <a:lnSpc>
                          <a:spcPct val="100000"/>
                        </a:lnSpc>
                        <a:spcBef>
                          <a:spcPts val="0"/>
                        </a:spcBef>
                        <a:spcAft>
                          <a:spcPts val="0"/>
                        </a:spcAft>
                        <a:buClr>
                          <a:schemeClr val="dk1"/>
                        </a:buClr>
                        <a:buSzPts val="2200"/>
                        <a:buFont typeface="Arial"/>
                        <a:buNone/>
                      </a:pPr>
                      <a:r>
                        <a:rPr b="1" lang="en-GB" sz="2200" u="none" cap="none" strike="noStrike">
                          <a:solidFill>
                            <a:schemeClr val="dk1"/>
                          </a:solidFill>
                        </a:rPr>
                        <a:t>Student ID number:</a:t>
                      </a:r>
                      <a:r>
                        <a:rPr lang="en-GB" sz="2200" u="none" cap="none" strike="noStrike">
                          <a:solidFill>
                            <a:schemeClr val="dk1"/>
                          </a:solidFill>
                        </a:rPr>
                        <a:t> </a:t>
                      </a:r>
                      <a:endParaRPr sz="1400" u="none" cap="none" strike="noStrike"/>
                    </a:p>
                  </a:txBody>
                  <a:tcPr marT="32875" marB="246600" marR="164400" marL="1150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just">
                        <a:lnSpc>
                          <a:spcPct val="100000"/>
                        </a:lnSpc>
                        <a:spcBef>
                          <a:spcPts val="0"/>
                        </a:spcBef>
                        <a:spcAft>
                          <a:spcPts val="0"/>
                        </a:spcAft>
                        <a:buClr>
                          <a:srgbClr val="000000"/>
                        </a:buClr>
                        <a:buSzPts val="2200"/>
                        <a:buFont typeface="Arial"/>
                        <a:buNone/>
                      </a:pPr>
                      <a:r>
                        <a:rPr b="1" lang="en-GB" sz="2200" u="none" cap="none" strike="noStrike">
                          <a:solidFill>
                            <a:srgbClr val="000000"/>
                          </a:solidFill>
                        </a:rPr>
                        <a:t>2434312</a:t>
                      </a:r>
                      <a:br>
                        <a:rPr b="1" lang="en-GB" sz="2200" u="none" cap="none" strike="noStrike">
                          <a:solidFill>
                            <a:srgbClr val="000000"/>
                          </a:solidFill>
                        </a:rPr>
                      </a:br>
                      <a:endParaRPr sz="2200" u="none" cap="none" strike="noStrike">
                        <a:solidFill>
                          <a:srgbClr val="000000"/>
                        </a:solidFill>
                      </a:endParaRPr>
                    </a:p>
                  </a:txBody>
                  <a:tcPr marT="32875" marB="246600" marR="164400" marL="1150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r h="806975">
                <a:tc>
                  <a:txBody>
                    <a:bodyPr/>
                    <a:lstStyle/>
                    <a:p>
                      <a:pPr indent="0" lvl="0" marL="0" marR="0" rtl="0" algn="just">
                        <a:lnSpc>
                          <a:spcPct val="100000"/>
                        </a:lnSpc>
                        <a:spcBef>
                          <a:spcPts val="0"/>
                        </a:spcBef>
                        <a:spcAft>
                          <a:spcPts val="0"/>
                        </a:spcAft>
                        <a:buClr>
                          <a:schemeClr val="dk1"/>
                        </a:buClr>
                        <a:buSzPts val="2200"/>
                        <a:buFont typeface="Arial"/>
                        <a:buNone/>
                      </a:pPr>
                      <a:r>
                        <a:rPr b="1" lang="en-GB" sz="2200" u="none" cap="none" strike="noStrike">
                          <a:solidFill>
                            <a:schemeClr val="dk1"/>
                          </a:solidFill>
                        </a:rPr>
                        <a:t>Programme:</a:t>
                      </a:r>
                      <a:r>
                        <a:rPr lang="en-GB" sz="2200" u="none" cap="none" strike="noStrike">
                          <a:solidFill>
                            <a:schemeClr val="dk1"/>
                          </a:solidFill>
                        </a:rPr>
                        <a:t> </a:t>
                      </a:r>
                      <a:endParaRPr sz="1400" u="none" cap="none" strike="noStrike"/>
                    </a:p>
                  </a:txBody>
                  <a:tcPr marT="32875" marB="246600" marR="164400" marL="115075" anchor="ctr">
                    <a:lnL cap="flat" cmpd="sng" w="12700">
                      <a:solidFill>
                        <a:schemeClr val="accen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D8D8"/>
                    </a:solidFill>
                  </a:tcPr>
                </a:tc>
                <a:tc gridSpan="3">
                  <a:txBody>
                    <a:bodyPr/>
                    <a:lstStyle/>
                    <a:p>
                      <a:pPr indent="0" lvl="0" marL="0" marR="0" rtl="0" algn="just">
                        <a:lnSpc>
                          <a:spcPct val="100000"/>
                        </a:lnSpc>
                        <a:spcBef>
                          <a:spcPts val="0"/>
                        </a:spcBef>
                        <a:spcAft>
                          <a:spcPts val="0"/>
                        </a:spcAft>
                        <a:buClr>
                          <a:schemeClr val="dk1"/>
                        </a:buClr>
                        <a:buSzPts val="2200"/>
                        <a:buFont typeface="Arial"/>
                        <a:buNone/>
                      </a:pPr>
                      <a:r>
                        <a:rPr b="1" lang="en-GB" sz="2200" u="none" cap="none" strike="noStrike">
                          <a:solidFill>
                            <a:schemeClr val="dk1"/>
                          </a:solidFill>
                        </a:rPr>
                        <a:t>Certificate of Higher Education in Business Skills for the Workplace</a:t>
                      </a:r>
                      <a:r>
                        <a:rPr lang="en-GB" sz="2200" u="none" cap="none" strike="noStrike">
                          <a:solidFill>
                            <a:schemeClr val="dk1"/>
                          </a:solidFill>
                        </a:rPr>
                        <a:t> </a:t>
                      </a:r>
                      <a:endParaRPr sz="1400" u="none" cap="none" strike="noStrike"/>
                    </a:p>
                  </a:txBody>
                  <a:tcPr marT="32875" marB="246600" marR="164400" marL="1150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8D8D8"/>
                    </a:solidFill>
                  </a:tcPr>
                </a:tc>
                <a:tc hMerge="1"/>
                <a:tc hMerge="1"/>
              </a:tr>
              <a:tr h="522150">
                <a:tc>
                  <a:txBody>
                    <a:bodyPr/>
                    <a:lstStyle/>
                    <a:p>
                      <a:pPr indent="0" lvl="0" marL="0" marR="0" rtl="0" algn="just">
                        <a:lnSpc>
                          <a:spcPct val="100000"/>
                        </a:lnSpc>
                        <a:spcBef>
                          <a:spcPts val="0"/>
                        </a:spcBef>
                        <a:spcAft>
                          <a:spcPts val="0"/>
                        </a:spcAft>
                        <a:buClr>
                          <a:schemeClr val="dk1"/>
                        </a:buClr>
                        <a:buSzPts val="2200"/>
                        <a:buFont typeface="Arial"/>
                        <a:buNone/>
                      </a:pPr>
                      <a:r>
                        <a:rPr b="1" lang="en-GB" sz="2200" u="none" cap="none" strike="noStrike">
                          <a:solidFill>
                            <a:schemeClr val="dk1"/>
                          </a:solidFill>
                        </a:rPr>
                        <a:t>Module:</a:t>
                      </a:r>
                      <a:r>
                        <a:rPr lang="en-GB" sz="2200" u="none" cap="none" strike="noStrike">
                          <a:solidFill>
                            <a:schemeClr val="dk1"/>
                          </a:solidFill>
                        </a:rPr>
                        <a:t> </a:t>
                      </a:r>
                      <a:endParaRPr sz="1400" u="none" cap="none" strike="noStrike"/>
                    </a:p>
                  </a:txBody>
                  <a:tcPr marT="32875" marB="246600" marR="164400" marL="115075" anchor="ctr">
                    <a:lnL cap="flat" cmpd="sng" w="12700">
                      <a:solidFill>
                        <a:schemeClr val="accent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gridSpan="3">
                  <a:txBody>
                    <a:bodyPr/>
                    <a:lstStyle/>
                    <a:p>
                      <a:pPr indent="0" lvl="0" marL="0" marR="0" rtl="0" algn="just">
                        <a:lnSpc>
                          <a:spcPct val="100000"/>
                        </a:lnSpc>
                        <a:spcBef>
                          <a:spcPts val="0"/>
                        </a:spcBef>
                        <a:spcAft>
                          <a:spcPts val="0"/>
                        </a:spcAft>
                        <a:buClr>
                          <a:schemeClr val="dk1"/>
                        </a:buClr>
                        <a:buSzPts val="2200"/>
                        <a:buFont typeface="Arial"/>
                        <a:buNone/>
                      </a:pPr>
                      <a:r>
                        <a:rPr b="1" lang="en-GB" sz="2200" u="none" cap="none" strike="noStrike">
                          <a:solidFill>
                            <a:schemeClr val="dk1"/>
                          </a:solidFill>
                        </a:rPr>
                        <a:t>Problem Solving and Decision Making LCLM 4004</a:t>
                      </a:r>
                      <a:endParaRPr sz="2200" u="none" cap="none" strike="noStrike">
                        <a:solidFill>
                          <a:schemeClr val="dk1"/>
                        </a:solidFill>
                      </a:endParaRPr>
                    </a:p>
                  </a:txBody>
                  <a:tcPr marT="32875" marB="246600" marR="164400" marL="115075"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hMerge="1"/>
                <a:tc hMerge="1"/>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130" name="Shape 130"/>
        <p:cNvGrpSpPr/>
        <p:nvPr/>
      </p:nvGrpSpPr>
      <p:grpSpPr>
        <a:xfrm>
          <a:off x="0" y="0"/>
          <a:ext cx="0" cy="0"/>
          <a:chOff x="0" y="0"/>
          <a:chExt cx="0" cy="0"/>
        </a:xfrm>
      </p:grpSpPr>
      <p:sp>
        <p:nvSpPr>
          <p:cNvPr id="131" name="Google Shape;131;p19"/>
          <p:cNvSpPr txBox="1"/>
          <p:nvPr>
            <p:ph type="ctrTitle"/>
          </p:nvPr>
        </p:nvSpPr>
        <p:spPr>
          <a:xfrm>
            <a:off x="521206" y="978405"/>
            <a:ext cx="3370500" cy="11595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7200"/>
              <a:buNone/>
            </a:pPr>
            <a:r>
              <a:rPr lang="en-GB" sz="2400">
                <a:highlight>
                  <a:srgbClr val="FFFFFF"/>
                </a:highlight>
              </a:rPr>
              <a:t>Introduction</a:t>
            </a:r>
            <a:endParaRPr sz="2400"/>
          </a:p>
        </p:txBody>
      </p:sp>
      <p:sp>
        <p:nvSpPr>
          <p:cNvPr id="132" name="Google Shape;132;p19"/>
          <p:cNvSpPr txBox="1"/>
          <p:nvPr>
            <p:ph idx="1" type="subTitle"/>
          </p:nvPr>
        </p:nvSpPr>
        <p:spPr>
          <a:xfrm>
            <a:off x="521200" y="1624675"/>
            <a:ext cx="6744900" cy="4254600"/>
          </a:xfrm>
          <a:prstGeom prst="rect">
            <a:avLst/>
          </a:prstGeom>
          <a:noFill/>
          <a:ln>
            <a:noFill/>
          </a:ln>
        </p:spPr>
        <p:txBody>
          <a:bodyPr anchorCtr="0" anchor="b" bIns="45700" lIns="91425" spcFirstLastPara="1" rIns="91425" wrap="square" tIns="45700">
            <a:normAutofit fontScale="85000" lnSpcReduction="20000"/>
          </a:bodyPr>
          <a:lstStyle/>
          <a:p>
            <a:pPr indent="0" lvl="0" marL="0" rtl="0" algn="l">
              <a:lnSpc>
                <a:spcPct val="120000"/>
              </a:lnSpc>
              <a:spcBef>
                <a:spcPts val="0"/>
              </a:spcBef>
              <a:spcAft>
                <a:spcPts val="0"/>
              </a:spcAft>
              <a:buClr>
                <a:schemeClr val="dk1"/>
              </a:buClr>
              <a:buSzPct val="78571"/>
              <a:buFont typeface="Arial"/>
              <a:buNone/>
            </a:pPr>
            <a:r>
              <a:rPr i="0" lang="en-GB" sz="1400">
                <a:highlight>
                  <a:srgbClr val="FFFFFF"/>
                </a:highlight>
              </a:rPr>
              <a:t>Green Haven Florists is an independent flower shop that was established in Norwich, UK, in 2016 by Liam and Priya Patel. The shop has become a favourite among customers due to its customised services, green packaging, and close connexion with the community. Nonetheless, its in-store sales have reduced by 30 percent over the last year, which is mainly because the high street traffic has declined and people have turned to internet shopping.</a:t>
            </a:r>
            <a:endParaRPr i="0" sz="1400">
              <a:highlight>
                <a:srgbClr val="FFFFFF"/>
              </a:highlight>
            </a:endParaRPr>
          </a:p>
          <a:p>
            <a:pPr indent="0" lvl="0" marL="0" rtl="0" algn="l">
              <a:lnSpc>
                <a:spcPct val="120000"/>
              </a:lnSpc>
              <a:spcBef>
                <a:spcPts val="0"/>
              </a:spcBef>
              <a:spcAft>
                <a:spcPts val="0"/>
              </a:spcAft>
              <a:buClr>
                <a:schemeClr val="dk1"/>
              </a:buClr>
              <a:buSzPct val="78571"/>
              <a:buFont typeface="Arial"/>
              <a:buNone/>
            </a:pPr>
            <a:r>
              <a:rPr i="0" lang="en-GB" sz="1400">
                <a:highlight>
                  <a:srgbClr val="FFFFFF"/>
                </a:highlight>
              </a:rPr>
              <a:t>Although online orders have grown a little, it has not covered the loss in the physical sales. Meanwhile, the increasing prices, especially on imported flowers and sustainable materials, have tightened the profit margins. There have been mixed customer reviews: the quality and creativity of the shop are still being a plus point, but most of the customers consider the site to be old-fashioned and desire more flexibility in the delivery process, such as subscriptions.</a:t>
            </a:r>
            <a:endParaRPr i="0" sz="1400">
              <a:highlight>
                <a:srgbClr val="FFFFFF"/>
              </a:highlight>
            </a:endParaRPr>
          </a:p>
          <a:p>
            <a:pPr indent="0" lvl="0" marL="0" rtl="0" algn="l">
              <a:lnSpc>
                <a:spcPct val="120000"/>
              </a:lnSpc>
              <a:spcBef>
                <a:spcPts val="0"/>
              </a:spcBef>
              <a:spcAft>
                <a:spcPts val="0"/>
              </a:spcAft>
              <a:buClr>
                <a:schemeClr val="dk1"/>
              </a:buClr>
              <a:buSzPct val="78571"/>
              <a:buFont typeface="Arial"/>
              <a:buNone/>
            </a:pPr>
            <a:r>
              <a:rPr i="0" lang="en-GB" sz="1400">
                <a:highlight>
                  <a:srgbClr val="FFFFFF"/>
                </a:highlight>
              </a:rPr>
              <a:t>On the internal side, Liam and Priya report to have difficulties with digital marketing, as they were primarily using the word-of-mouth and social media posts that were infrequent. This has complicated the acquisition of new and tech-savvy customers. In the meantime, two new entrants: a boutique florist that has a good Instagram profile and a nationwide chain with low prices and large delivery areas have entered the market. These are the competitors who are attracting the customer base of Green Haven.</a:t>
            </a:r>
            <a:endParaRPr i="0" sz="1400">
              <a:highlight>
                <a:srgbClr val="FFFFFF"/>
              </a:highlight>
            </a:endParaRPr>
          </a:p>
          <a:p>
            <a:pPr indent="0" lvl="0" marL="0" rtl="0" algn="l">
              <a:lnSpc>
                <a:spcPct val="120000"/>
              </a:lnSpc>
              <a:spcBef>
                <a:spcPts val="0"/>
              </a:spcBef>
              <a:spcAft>
                <a:spcPts val="0"/>
              </a:spcAft>
              <a:buClr>
                <a:schemeClr val="dk1"/>
              </a:buClr>
              <a:buSzPct val="78571"/>
              <a:buFont typeface="Arial"/>
              <a:buNone/>
            </a:pPr>
            <a:r>
              <a:rPr i="0" lang="en-GB" sz="1400">
                <a:highlight>
                  <a:srgbClr val="FFFFFF"/>
                </a:highlight>
              </a:rPr>
              <a:t>In general, poor products are not what Green Haven is facing, but lack of adaptation to a new retail environment. To remain competitive, the business needs to update its digital platform, grow delivery and subscriptions offerings and use its sustainable and community-oriented brand to be unique in a saturated market.</a:t>
            </a:r>
            <a:endParaRPr i="0" sz="1400">
              <a:highlight>
                <a:srgbClr val="FFFFFF"/>
              </a:highlight>
            </a:endParaRPr>
          </a:p>
          <a:p>
            <a:pPr indent="0" lvl="0" marL="0" rtl="0" algn="l">
              <a:lnSpc>
                <a:spcPct val="110000"/>
              </a:lnSpc>
              <a:spcBef>
                <a:spcPts val="1000"/>
              </a:spcBef>
              <a:spcAft>
                <a:spcPts val="0"/>
              </a:spcAft>
              <a:buSzPct val="117647"/>
              <a:buNone/>
            </a:pPr>
            <a:r>
              <a:t/>
            </a:r>
            <a:endParaRPr/>
          </a:p>
        </p:txBody>
      </p:sp>
      <p:pic>
        <p:nvPicPr>
          <p:cNvPr id="133" name="Google Shape;133;p19"/>
          <p:cNvPicPr preferRelativeResize="0"/>
          <p:nvPr/>
        </p:nvPicPr>
        <p:blipFill rotWithShape="1">
          <a:blip r:embed="rId3">
            <a:alphaModFix/>
          </a:blip>
          <a:srcRect b="0" l="0" r="0" t="0"/>
          <a:stretch/>
        </p:blipFill>
        <p:spPr>
          <a:xfrm>
            <a:off x="7437275" y="1624675"/>
            <a:ext cx="3981075" cy="3654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BDDFF"/>
        </a:solidFill>
      </p:bgPr>
    </p:bg>
    <p:spTree>
      <p:nvGrpSpPr>
        <p:cNvPr id="137" name="Shape 137"/>
        <p:cNvGrpSpPr/>
        <p:nvPr/>
      </p:nvGrpSpPr>
      <p:grpSpPr>
        <a:xfrm>
          <a:off x="0" y="0"/>
          <a:ext cx="0" cy="0"/>
          <a:chOff x="0" y="0"/>
          <a:chExt cx="0" cy="0"/>
        </a:xfrm>
      </p:grpSpPr>
      <p:sp>
        <p:nvSpPr>
          <p:cNvPr id="138" name="Google Shape;138;p20"/>
          <p:cNvSpPr txBox="1"/>
          <p:nvPr>
            <p:ph type="title"/>
          </p:nvPr>
        </p:nvSpPr>
        <p:spPr>
          <a:xfrm>
            <a:off x="252725" y="-225872"/>
            <a:ext cx="9540300" cy="8865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700"/>
              <a:buFont typeface="Arial"/>
              <a:buNone/>
            </a:pPr>
            <a:r>
              <a:rPr lang="en-GB" sz="2700">
                <a:latin typeface="Arial"/>
                <a:ea typeface="Arial"/>
                <a:cs typeface="Arial"/>
                <a:sym typeface="Arial"/>
              </a:rPr>
              <a:t>Identify the Root Problem: </a:t>
            </a:r>
            <a:r>
              <a:rPr lang="en-GB" sz="3100">
                <a:latin typeface="Arial"/>
                <a:ea typeface="Arial"/>
                <a:cs typeface="Arial"/>
                <a:sym typeface="Arial"/>
              </a:rPr>
              <a:t>5W2H model </a:t>
            </a:r>
            <a:endParaRPr/>
          </a:p>
        </p:txBody>
      </p:sp>
      <p:graphicFrame>
        <p:nvGraphicFramePr>
          <p:cNvPr id="139" name="Google Shape;139;p20"/>
          <p:cNvGraphicFramePr/>
          <p:nvPr/>
        </p:nvGraphicFramePr>
        <p:xfrm>
          <a:off x="362739" y="460879"/>
          <a:ext cx="3000000" cy="3000000"/>
        </p:xfrm>
        <a:graphic>
          <a:graphicData uri="http://schemas.openxmlformats.org/drawingml/2006/table">
            <a:tbl>
              <a:tblPr bandRow="1" firstRow="1">
                <a:noFill/>
                <a:tableStyleId>{471ED593-D4B0-4C3D-A2C3-8B50E5663E94}</a:tableStyleId>
              </a:tblPr>
              <a:tblGrid>
                <a:gridCol w="1374350"/>
                <a:gridCol w="1748450"/>
                <a:gridCol w="1593750"/>
                <a:gridCol w="1703400"/>
                <a:gridCol w="1459575"/>
                <a:gridCol w="1789700"/>
                <a:gridCol w="1797300"/>
              </a:tblGrid>
              <a:tr h="922375">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chemeClr val="dk1"/>
                        </a:buClr>
                        <a:buSzPts val="1800"/>
                        <a:buFont typeface="Arial"/>
                        <a:buNone/>
                      </a:pPr>
                      <a:r>
                        <a:rPr lang="en-GB" sz="1800" u="none" cap="none" strike="noStrike"/>
                        <a:t>   </a:t>
                      </a:r>
                      <a:r>
                        <a:rPr b="1" lang="en-GB" sz="1800" u="none" cap="none" strike="noStrike">
                          <a:solidFill>
                            <a:schemeClr val="dk1"/>
                          </a:solidFill>
                        </a:rPr>
                        <a:t>What?</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t>   </a:t>
                      </a:r>
                      <a:endParaRPr sz="1400" u="none" cap="none" strike="noStrike"/>
                    </a:p>
                    <a:p>
                      <a:pPr indent="0" lvl="0" marL="0" marR="0" rtl="0" algn="l">
                        <a:lnSpc>
                          <a:spcPct val="100000"/>
                        </a:lnSpc>
                        <a:spcBef>
                          <a:spcPts val="0"/>
                        </a:spcBef>
                        <a:spcAft>
                          <a:spcPts val="0"/>
                        </a:spcAft>
                        <a:buClr>
                          <a:schemeClr val="dk1"/>
                        </a:buClr>
                        <a:buSzPts val="1800"/>
                        <a:buFont typeface="Arial"/>
                        <a:buNone/>
                      </a:pPr>
                      <a:r>
                        <a:rPr lang="en-GB" sz="1800" u="none" cap="none" strike="noStrike">
                          <a:solidFill>
                            <a:schemeClr val="dk1"/>
                          </a:solidFill>
                        </a:rPr>
                        <a:t>Why?</a:t>
                      </a:r>
                      <a:endParaRPr sz="1400" u="none" cap="none" strike="noStrike"/>
                    </a:p>
                    <a:p>
                      <a:pPr indent="0" lvl="0" marL="0" marR="0" rtl="0" algn="l">
                        <a:lnSpc>
                          <a:spcPct val="100000"/>
                        </a:lnSpc>
                        <a:spcBef>
                          <a:spcPts val="0"/>
                        </a:spcBef>
                        <a:spcAft>
                          <a:spcPts val="0"/>
                        </a:spcAft>
                        <a:buClr>
                          <a:schemeClr val="dk1"/>
                        </a:buClr>
                        <a:buSzPts val="1800"/>
                        <a:buFont typeface="Arial"/>
                        <a:buNone/>
                      </a:pPr>
                      <a:r>
                        <a:t/>
                      </a:r>
                      <a:endParaRPr sz="1800" u="none" cap="none" strike="noStrike">
                        <a:solidFill>
                          <a:schemeClr val="dk1"/>
                        </a:solidFill>
                      </a:endParaRPr>
                    </a:p>
                  </a:txBody>
                  <a:tcPr marT="45725" marB="45725" marR="91450" marL="91450">
                    <a:solidFill>
                      <a:srgbClr val="F5B4A5"/>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chemeClr val="dk1"/>
                        </a:buClr>
                        <a:buSzPts val="1800"/>
                        <a:buFont typeface="Arial"/>
                        <a:buNone/>
                      </a:pPr>
                      <a:r>
                        <a:rPr lang="en-GB" sz="1800" u="none" cap="none" strike="noStrike">
                          <a:solidFill>
                            <a:schemeClr val="dk1"/>
                          </a:solidFill>
                        </a:rPr>
                        <a:t>When?</a:t>
                      </a:r>
                      <a:endParaRPr sz="1400" u="none" cap="none" strike="noStrike"/>
                    </a:p>
                  </a:txBody>
                  <a:tcPr marT="45725" marB="45725" marR="91450" marL="91450">
                    <a:solidFill>
                      <a:schemeClr val="accent5"/>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chemeClr val="dk1"/>
                        </a:buClr>
                        <a:buSzPts val="1800"/>
                        <a:buFont typeface="Arial"/>
                        <a:buNone/>
                      </a:pPr>
                      <a:r>
                        <a:rPr lang="en-GB" sz="1800" u="none" cap="none" strike="noStrike">
                          <a:solidFill>
                            <a:schemeClr val="dk1"/>
                          </a:solidFill>
                        </a:rPr>
                        <a:t>Who?</a:t>
                      </a:r>
                      <a:endParaRPr sz="1400" u="none" cap="none" strike="noStrike"/>
                    </a:p>
                  </a:txBody>
                  <a:tcPr marT="45725" marB="45725" marR="91450" marL="91450">
                    <a:solidFill>
                      <a:srgbClr val="45F1FF"/>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chemeClr val="dk1"/>
                        </a:buClr>
                        <a:buSzPts val="1800"/>
                        <a:buFont typeface="Arial"/>
                        <a:buNone/>
                      </a:pPr>
                      <a:r>
                        <a:rPr lang="en-GB" sz="1800" u="none" cap="none" strike="noStrike">
                          <a:solidFill>
                            <a:schemeClr val="dk1"/>
                          </a:solidFill>
                        </a:rPr>
                        <a:t>Where </a:t>
                      </a:r>
                      <a:endParaRPr sz="1400" u="none" cap="none" strike="noStrike"/>
                    </a:p>
                  </a:txBody>
                  <a:tcPr marT="45725" marB="45725" marR="91450" marL="91450">
                    <a:solidFill>
                      <a:srgbClr val="008B96"/>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chemeClr val="dk1"/>
                        </a:buClr>
                        <a:buSzPts val="1800"/>
                        <a:buFont typeface="Arial"/>
                        <a:buNone/>
                      </a:pPr>
                      <a:r>
                        <a:rPr lang="en-GB" sz="1800" u="none" cap="none" strike="noStrike">
                          <a:solidFill>
                            <a:schemeClr val="dk1"/>
                          </a:solidFill>
                        </a:rPr>
                        <a:t>How?</a:t>
                      </a:r>
                      <a:endParaRPr sz="1400" u="none" cap="none" strike="noStrike"/>
                    </a:p>
                  </a:txBody>
                  <a:tcPr marT="45725" marB="45725" marR="91450" marL="91450">
                    <a:solidFill>
                      <a:srgbClr val="F5B4A5"/>
                    </a:solidFill>
                  </a:tcPr>
                </a:tc>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p>
                    <a:p>
                      <a:pPr indent="0" lvl="0" marL="0" marR="0" rtl="0" algn="l">
                        <a:lnSpc>
                          <a:spcPct val="100000"/>
                        </a:lnSpc>
                        <a:spcBef>
                          <a:spcPts val="0"/>
                        </a:spcBef>
                        <a:spcAft>
                          <a:spcPts val="0"/>
                        </a:spcAft>
                        <a:buClr>
                          <a:schemeClr val="dk1"/>
                        </a:buClr>
                        <a:buSzPts val="1800"/>
                        <a:buFont typeface="Arial"/>
                        <a:buNone/>
                      </a:pPr>
                      <a:r>
                        <a:rPr lang="en-GB" sz="1800" u="none" cap="none" strike="noStrike">
                          <a:solidFill>
                            <a:schemeClr val="dk1"/>
                          </a:solidFill>
                        </a:rPr>
                        <a:t>How much?</a:t>
                      </a:r>
                      <a:endParaRPr sz="1400" u="none" cap="none" strike="noStrike"/>
                    </a:p>
                  </a:txBody>
                  <a:tcPr marT="45725" marB="45725" marR="91450" marL="91450">
                    <a:solidFill>
                      <a:srgbClr val="D63A00"/>
                    </a:solidFill>
                  </a:tcPr>
                </a:tc>
              </a:tr>
              <a:tr h="1087600">
                <a:tc>
                  <a:txBody>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WHAT EFFECT IS HAVING?</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Why is the problem happening?</a:t>
                      </a:r>
                      <a:endParaRPr sz="16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When did the problem start?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600"/>
                        <a:buFont typeface="Arial"/>
                        <a:buNone/>
                      </a:pPr>
                      <a:r>
                        <a:rPr lang="en-GB" sz="1600" u="none" cap="none" strike="noStrike"/>
                        <a:t>Who is impacted by the problem?</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Where is the problem occurring?</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latin typeface="Arial"/>
                          <a:ea typeface="Arial"/>
                          <a:cs typeface="Arial"/>
                          <a:sym typeface="Arial"/>
                        </a:rPr>
                        <a:t>How is the problem impacting the business?</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600"/>
                        <a:buFont typeface="Arial"/>
                        <a:buNone/>
                      </a:pPr>
                      <a:r>
                        <a:rPr b="0" i="0" lang="en-GB" sz="1600" u="none" cap="none" strike="noStrike">
                          <a:latin typeface="Arial"/>
                          <a:ea typeface="Arial"/>
                          <a:cs typeface="Arial"/>
                          <a:sym typeface="Arial"/>
                        </a:rPr>
                        <a:t>How much is the impact?</a:t>
                      </a:r>
                      <a:endParaRPr sz="1400" u="none" cap="none" strike="noStrike"/>
                    </a:p>
                  </a:txBody>
                  <a:tcPr marT="45725" marB="45725" marR="91450" marL="91450"/>
                </a:tc>
              </a:tr>
              <a:tr h="3050850">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t>-In-store sales reduced by 30 percent in the last year.</a:t>
                      </a:r>
                      <a:endParaRPr sz="12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 Increasing the operational expenses (imported flowers, sustainable materials).</a:t>
                      </a:r>
                      <a:endParaRPr/>
                    </a:p>
                    <a:p>
                      <a:pPr indent="0" lvl="0" marL="0" marR="0" rtl="0" algn="l">
                        <a:lnSpc>
                          <a:spcPct val="100000"/>
                        </a:lnSpc>
                        <a:spcBef>
                          <a:spcPts val="0"/>
                        </a:spcBef>
                        <a:spcAft>
                          <a:spcPts val="0"/>
                        </a:spcAft>
                        <a:buClr>
                          <a:schemeClr val="dk1"/>
                        </a:buClr>
                        <a:buSzPts val="1200"/>
                        <a:buFont typeface="Arial"/>
                        <a:buNone/>
                      </a:pPr>
                      <a:r>
                        <a:rPr lang="en-GB" sz="1200" u="none" cap="none" strike="noStrike"/>
                        <a:t>- Fewer foot movements as a result of high street depreciation and movement to online shopping</a:t>
                      </a:r>
                      <a:r>
                        <a:rPr lang="en-GB" sz="1400" u="none" cap="none" strike="noStrike"/>
                        <a:t>.</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t>-Key causes include: </a:t>
                      </a:r>
                      <a:endParaRPr sz="1400" u="none" cap="none" strike="noStrike"/>
                    </a:p>
                    <a:p>
                      <a:pPr indent="0" lvl="0" marL="0" marR="0" rtl="0" algn="l">
                        <a:lnSpc>
                          <a:spcPct val="100000"/>
                        </a:lnSpc>
                        <a:spcBef>
                          <a:spcPts val="0"/>
                        </a:spcBef>
                        <a:spcAft>
                          <a:spcPts val="0"/>
                        </a:spcAft>
                        <a:buClr>
                          <a:schemeClr val="dk1"/>
                        </a:buClr>
                        <a:buSzPts val="1400"/>
                        <a:buFont typeface="Arial"/>
                        <a:buNone/>
                      </a:pPr>
                      <a:r>
                        <a:t/>
                      </a:r>
                      <a:endParaRPr sz="14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-Decreased foot traffic due to high street decline</a:t>
                      </a:r>
                      <a:endParaRPr/>
                    </a:p>
                    <a:p>
                      <a:pPr indent="0" lvl="0" marL="0" marR="0" rtl="0" algn="l">
                        <a:lnSpc>
                          <a:spcPct val="100000"/>
                        </a:lnSpc>
                        <a:spcBef>
                          <a:spcPts val="0"/>
                        </a:spcBef>
                        <a:spcAft>
                          <a:spcPts val="0"/>
                        </a:spcAft>
                        <a:buClr>
                          <a:schemeClr val="dk1"/>
                        </a:buClr>
                        <a:buSzPts val="1200"/>
                        <a:buFont typeface="Arial"/>
                        <a:buNone/>
                      </a:pPr>
                      <a:r>
                        <a:t/>
                      </a:r>
                      <a:endParaRPr sz="12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-Customers shifting to online shopping</a:t>
                      </a:r>
                      <a:endParaRPr/>
                    </a:p>
                    <a:p>
                      <a:pPr indent="0" lvl="0" marL="0" marR="0" rtl="0" algn="l">
                        <a:lnSpc>
                          <a:spcPct val="100000"/>
                        </a:lnSpc>
                        <a:spcBef>
                          <a:spcPts val="0"/>
                        </a:spcBef>
                        <a:spcAft>
                          <a:spcPts val="0"/>
                        </a:spcAft>
                        <a:buClr>
                          <a:schemeClr val="dk1"/>
                        </a:buClr>
                        <a:buSzPts val="1200"/>
                        <a:buFont typeface="Arial"/>
                        <a:buNone/>
                      </a:pPr>
                      <a:r>
                        <a:t/>
                      </a:r>
                      <a:endParaRPr sz="12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-Strong competition from a boutique florist and a national chain</a:t>
                      </a:r>
                      <a:endParaRPr/>
                    </a:p>
                    <a:p>
                      <a:pPr indent="0" lvl="0" marL="0" marR="0" rtl="0" algn="l">
                        <a:lnSpc>
                          <a:spcPct val="100000"/>
                        </a:lnSpc>
                        <a:spcBef>
                          <a:spcPts val="0"/>
                        </a:spcBef>
                        <a:spcAft>
                          <a:spcPts val="0"/>
                        </a:spcAft>
                        <a:buClr>
                          <a:schemeClr val="dk1"/>
                        </a:buClr>
                        <a:buSzPts val="1200"/>
                        <a:buFont typeface="Arial"/>
                        <a:buNone/>
                      </a:pPr>
                      <a:r>
                        <a:t/>
                      </a:r>
                      <a:endParaRPr sz="12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-Rising costs of flowers and sustainable materials</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t>-Faster customer behavioural change.</a:t>
                      </a:r>
                      <a:endParaRPr sz="12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 -Increase in the costs of operations and supplies.</a:t>
                      </a:r>
                      <a:endParaRPr/>
                    </a:p>
                    <a:p>
                      <a:pPr indent="0" lvl="0" marL="0" marR="0" rtl="0" algn="l">
                        <a:lnSpc>
                          <a:spcPct val="100000"/>
                        </a:lnSpc>
                        <a:spcBef>
                          <a:spcPts val="0"/>
                        </a:spcBef>
                        <a:spcAft>
                          <a:spcPts val="0"/>
                        </a:spcAft>
                        <a:buClr>
                          <a:schemeClr val="dk1"/>
                        </a:buClr>
                        <a:buSzPts val="1200"/>
                        <a:buFont typeface="Arial"/>
                        <a:buNone/>
                      </a:pPr>
                      <a:r>
                        <a:rPr lang="en-GB" sz="1200" u="none" cap="none" strike="noStrike"/>
                        <a:t>-Companies that are new entrants to the local market.</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t>-Owners (Liam and Priya): The owners face significant financial strains and business problems.  </a:t>
                      </a:r>
                      <a:endParaRPr sz="14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-Staff: The employees are at risk of reduced working hours and redundancy.  </a:t>
                      </a:r>
                      <a:endParaRPr/>
                    </a:p>
                    <a:p>
                      <a:pPr indent="0" lvl="0" marL="0" marR="0" rtl="0" algn="l">
                        <a:lnSpc>
                          <a:spcPct val="100000"/>
                        </a:lnSpc>
                        <a:spcBef>
                          <a:spcPts val="0"/>
                        </a:spcBef>
                        <a:spcAft>
                          <a:spcPts val="0"/>
                        </a:spcAft>
                        <a:buClr>
                          <a:schemeClr val="dk1"/>
                        </a:buClr>
                        <a:buSzPts val="1200"/>
                        <a:buFont typeface="Arial"/>
                        <a:buNone/>
                      </a:pPr>
                      <a:r>
                        <a:rPr lang="en-GB" sz="1200" u="none" cap="none" strike="noStrike"/>
                        <a:t>-Customers: Customers are being denied online services and a lack of delivery facilities.</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t>-The problems with: Our main store in Norwich is relatively okay and online stuff simply does not translate into clicks.</a:t>
                      </a:r>
                      <a:endParaRPr sz="12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 Further difficulties in: The supply chain is a nightmare and contacting customers is a complete challenge.</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400"/>
                        <a:buFont typeface="Arial"/>
                        <a:buNone/>
                      </a:pPr>
                      <a:r>
                        <a:rPr lang="en-GB" sz="1200" u="none" cap="none" strike="noStrike"/>
                        <a:t>-Decreased revenue and lowered market share.</a:t>
                      </a:r>
                      <a:endParaRPr sz="14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 -Threat to sustainability of business.</a:t>
                      </a:r>
                      <a:endParaRPr/>
                    </a:p>
                    <a:p>
                      <a:pPr indent="0" lvl="0" marL="0" marR="0" rtl="0" algn="l">
                        <a:lnSpc>
                          <a:spcPct val="100000"/>
                        </a:lnSpc>
                        <a:spcBef>
                          <a:spcPts val="0"/>
                        </a:spcBef>
                        <a:spcAft>
                          <a:spcPts val="0"/>
                        </a:spcAft>
                        <a:buClr>
                          <a:schemeClr val="dk1"/>
                        </a:buClr>
                        <a:buSzPts val="1200"/>
                        <a:buFont typeface="Arial"/>
                        <a:buNone/>
                      </a:pPr>
                      <a:r>
                        <a:rPr lang="en-GB" sz="1200" u="none" cap="none" strike="noStrike"/>
                        <a:t> -Losing loyal customers to digitally enabled advanced competitors.</a:t>
                      </a:r>
                      <a:endParaRPr/>
                    </a:p>
                    <a:p>
                      <a:pPr indent="0" lvl="0" marL="0" marR="0" rtl="0" algn="l">
                        <a:lnSpc>
                          <a:spcPct val="100000"/>
                        </a:lnSpc>
                        <a:spcBef>
                          <a:spcPts val="0"/>
                        </a:spcBef>
                        <a:spcAft>
                          <a:spcPts val="0"/>
                        </a:spcAft>
                        <a:buClr>
                          <a:schemeClr val="dk1"/>
                        </a:buClr>
                        <a:buSzPts val="1200"/>
                        <a:buFont typeface="Arial"/>
                        <a:buNone/>
                      </a:pPr>
                      <a:r>
                        <a:rPr lang="en-GB" sz="1200" u="none" cap="none" strike="noStrike"/>
                        <a:t> -Without modernization the brand image</a:t>
                      </a:r>
                      <a:r>
                        <a:rPr lang="en-GB" sz="1400" u="none" cap="none" strike="noStrike"/>
                        <a:t> </a:t>
                      </a:r>
                      <a:r>
                        <a:rPr lang="en-GB" sz="1200" u="none" cap="none" strike="noStrike"/>
                        <a:t>is at stake.</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t>-No growth in in-store sales</a:t>
                      </a:r>
                      <a:endParaRPr sz="1400" u="none" cap="none" strike="noStrike"/>
                    </a:p>
                    <a:p>
                      <a:pPr indent="0" lvl="0" marL="0" marR="0" rtl="0" algn="l">
                        <a:lnSpc>
                          <a:spcPct val="100000"/>
                        </a:lnSpc>
                        <a:spcBef>
                          <a:spcPts val="0"/>
                        </a:spcBef>
                        <a:spcAft>
                          <a:spcPts val="0"/>
                        </a:spcAft>
                        <a:buClr>
                          <a:schemeClr val="dk1"/>
                        </a:buClr>
                        <a:buSzPts val="1200"/>
                        <a:buFont typeface="Arial"/>
                        <a:buNone/>
                      </a:pPr>
                      <a:r>
                        <a:rPr lang="en-GB" sz="1200" u="none" cap="none" strike="noStrike"/>
                        <a:t>-Online growth too small</a:t>
                      </a:r>
                      <a:endParaRPr/>
                    </a:p>
                    <a:p>
                      <a:pPr indent="0" lvl="0" marL="0" marR="0" rtl="0" algn="l">
                        <a:lnSpc>
                          <a:spcPct val="100000"/>
                        </a:lnSpc>
                        <a:spcBef>
                          <a:spcPts val="0"/>
                        </a:spcBef>
                        <a:spcAft>
                          <a:spcPts val="0"/>
                        </a:spcAft>
                        <a:buClr>
                          <a:schemeClr val="dk1"/>
                        </a:buClr>
                        <a:buSzPts val="1200"/>
                        <a:buFont typeface="Arial"/>
                        <a:buNone/>
                      </a:pPr>
                      <a:r>
                        <a:rPr lang="en-GB" sz="1200" u="none" cap="none" strike="noStrike"/>
                        <a:t>-Increased cost reducing margins.</a:t>
                      </a:r>
                      <a:endParaRPr/>
                    </a:p>
                    <a:p>
                      <a:pPr indent="0" lvl="0" marL="0" marR="0" rtl="0" algn="l">
                        <a:lnSpc>
                          <a:spcPct val="100000"/>
                        </a:lnSpc>
                        <a:spcBef>
                          <a:spcPts val="0"/>
                        </a:spcBef>
                        <a:spcAft>
                          <a:spcPts val="0"/>
                        </a:spcAft>
                        <a:buClr>
                          <a:schemeClr val="dk1"/>
                        </a:buClr>
                        <a:buSzPts val="1200"/>
                        <a:buFont typeface="Arial"/>
                        <a:buNone/>
                      </a:pPr>
                      <a:r>
                        <a:rPr lang="en-GB" sz="1200" u="none" cap="none" strike="noStrike"/>
                        <a:t>-Online disconnections that price in an opportunity.</a:t>
                      </a:r>
                      <a:endParaRPr/>
                    </a:p>
                    <a:p>
                      <a:pPr indent="0" lvl="0" marL="0" marR="0" rtl="0" algn="l">
                        <a:lnSpc>
                          <a:spcPct val="100000"/>
                        </a:lnSpc>
                        <a:spcBef>
                          <a:spcPts val="0"/>
                        </a:spcBef>
                        <a:spcAft>
                          <a:spcPts val="0"/>
                        </a:spcAft>
                        <a:buClr>
                          <a:schemeClr val="dk1"/>
                        </a:buClr>
                        <a:buSzPts val="1200"/>
                        <a:buFont typeface="Arial"/>
                        <a:buNone/>
                      </a:pPr>
                      <a:r>
                        <a:t/>
                      </a:r>
                      <a:endParaRPr sz="1200" u="none" cap="none" strike="noStrike"/>
                    </a:p>
                  </a:txBody>
                  <a:tcPr marT="45725" marB="45725" marR="91450" marL="91450"/>
                </a:tc>
              </a:tr>
              <a:tr h="341800">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200"/>
                        <a:buFont typeface="Arial"/>
                        <a:buNone/>
                      </a:pPr>
                      <a:r>
                        <a:t/>
                      </a:r>
                      <a:endParaRPr sz="12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r>
              <a:tr h="468075">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200"/>
                        <a:buFont typeface="Arial"/>
                        <a:buNone/>
                      </a:pPr>
                      <a:r>
                        <a:t/>
                      </a:r>
                      <a:endParaRPr sz="12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c>
                  <a:txBody>
                    <a:bodyPr/>
                    <a:lstStyle/>
                    <a:p>
                      <a:pPr indent="0" lvl="0" marL="0" marR="0" rtl="0" algn="l">
                        <a:lnSpc>
                          <a:spcPct val="100000"/>
                        </a:lnSpc>
                        <a:spcBef>
                          <a:spcPts val="0"/>
                        </a:spcBef>
                        <a:spcAft>
                          <a:spcPts val="0"/>
                        </a:spcAft>
                        <a:buClr>
                          <a:schemeClr val="dk1"/>
                        </a:buClr>
                        <a:buSzPts val="1800"/>
                        <a:buFont typeface="Arial"/>
                        <a:buNone/>
                      </a:pPr>
                      <a:r>
                        <a:t/>
                      </a:r>
                      <a:endParaRPr sz="1800" u="none" cap="none" strike="noStrike"/>
                    </a:p>
                  </a:txBody>
                  <a:tcPr marT="45725" marB="45725" marR="91450" marL="91450"/>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3" name="Shape 143"/>
        <p:cNvGrpSpPr/>
        <p:nvPr/>
      </p:nvGrpSpPr>
      <p:grpSpPr>
        <a:xfrm>
          <a:off x="0" y="0"/>
          <a:ext cx="0" cy="0"/>
          <a:chOff x="0" y="0"/>
          <a:chExt cx="0" cy="0"/>
        </a:xfrm>
      </p:grpSpPr>
      <p:sp>
        <p:nvSpPr>
          <p:cNvPr id="144" name="Google Shape;144;p21"/>
          <p:cNvSpPr/>
          <p:nvPr/>
        </p:nvSpPr>
        <p:spPr>
          <a:xfrm>
            <a:off x="517869" y="508090"/>
            <a:ext cx="11153214" cy="149279"/>
          </a:xfrm>
          <a:custGeom>
            <a:rect b="b" l="l" r="r" t="t"/>
            <a:pathLst>
              <a:path extrusionOk="0" h="149279" w="8085002">
                <a:moveTo>
                  <a:pt x="0" y="0"/>
                </a:moveTo>
                <a:lnTo>
                  <a:pt x="8085002" y="0"/>
                </a:lnTo>
                <a:lnTo>
                  <a:pt x="8085002" y="149279"/>
                </a:lnTo>
                <a:lnTo>
                  <a:pt x="0" y="1492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145" name="Google Shape;145;p21"/>
          <p:cNvSpPr/>
          <p:nvPr/>
        </p:nvSpPr>
        <p:spPr>
          <a:xfrm>
            <a:off x="517870" y="6209925"/>
            <a:ext cx="11155680" cy="45719"/>
          </a:xfrm>
          <a:custGeom>
            <a:rect b="b" l="l" r="r" t="t"/>
            <a:pathLst>
              <a:path extrusionOk="0" h="45719" w="8715708">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146" name="Google Shape;146;p21"/>
          <p:cNvSpPr/>
          <p:nvPr/>
        </p:nvSpPr>
        <p:spPr>
          <a:xfrm>
            <a:off x="0" y="0"/>
            <a:ext cx="12188952" cy="6857995"/>
          </a:xfrm>
          <a:prstGeom prst="rect">
            <a:avLst/>
          </a:prstGeom>
          <a:solidFill>
            <a:srgbClr val="DBDD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147" name="Google Shape;147;p21"/>
          <p:cNvSpPr txBox="1"/>
          <p:nvPr>
            <p:ph type="title"/>
          </p:nvPr>
        </p:nvSpPr>
        <p:spPr>
          <a:xfrm>
            <a:off x="517870" y="978408"/>
            <a:ext cx="3465681" cy="24505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2"/>
              </a:buClr>
              <a:buSzPts val="4100"/>
              <a:buFont typeface="Arial"/>
              <a:buNone/>
            </a:pPr>
            <a:r>
              <a:rPr lang="en-GB" sz="4100">
                <a:solidFill>
                  <a:schemeClr val="dk2"/>
                </a:solidFill>
              </a:rPr>
              <a:t>🌍 PESTEL Analysis – Green Haven Florists</a:t>
            </a:r>
            <a:endParaRPr/>
          </a:p>
        </p:txBody>
      </p:sp>
      <p:graphicFrame>
        <p:nvGraphicFramePr>
          <p:cNvPr id="148" name="Google Shape;148;p21"/>
          <p:cNvGraphicFramePr/>
          <p:nvPr/>
        </p:nvGraphicFramePr>
        <p:xfrm>
          <a:off x="4766606" y="657369"/>
          <a:ext cx="3000000" cy="3000000"/>
        </p:xfrm>
        <a:graphic>
          <a:graphicData uri="http://schemas.openxmlformats.org/drawingml/2006/table">
            <a:tbl>
              <a:tblPr bandRow="1">
                <a:solidFill>
                  <a:srgbClr val="FEEDC8"/>
                </a:solidFill>
                <a:tableStyleId>{471ED593-D4B0-4C3D-A2C3-8B50E5663E94}</a:tableStyleId>
              </a:tblPr>
              <a:tblGrid>
                <a:gridCol w="2065500"/>
                <a:gridCol w="4304425"/>
              </a:tblGrid>
              <a:tr h="322200">
                <a:tc>
                  <a:txBody>
                    <a:bodyPr/>
                    <a:lstStyle/>
                    <a:p>
                      <a:pPr indent="0" lvl="0" marL="0" marR="0" rtl="0" algn="l">
                        <a:lnSpc>
                          <a:spcPct val="100000"/>
                        </a:lnSpc>
                        <a:spcBef>
                          <a:spcPts val="0"/>
                        </a:spcBef>
                        <a:spcAft>
                          <a:spcPts val="0"/>
                        </a:spcAft>
                        <a:buClr>
                          <a:schemeClr val="dk1"/>
                        </a:buClr>
                        <a:buSzPts val="1200"/>
                        <a:buFont typeface="Arial"/>
                        <a:buNone/>
                      </a:pPr>
                      <a:r>
                        <a:rPr b="1" lang="en-GB" sz="1200" u="none" cap="none" strike="noStrike">
                          <a:solidFill>
                            <a:schemeClr val="dk1"/>
                          </a:solidFill>
                        </a:rPr>
                        <a:t>Factor</a:t>
                      </a:r>
                      <a:endParaRPr sz="1200" u="none" cap="none" strike="noStrike">
                        <a:solidFill>
                          <a:schemeClr val="dk1"/>
                        </a:solidFill>
                      </a:endParaRPr>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b="1" lang="en-GB" sz="1200" u="none" cap="none" strike="noStrike">
                          <a:solidFill>
                            <a:schemeClr val="dk1"/>
                          </a:solidFill>
                        </a:rPr>
                        <a:t>Impact (Short Summary)</a:t>
                      </a:r>
                      <a:endParaRPr sz="1200" u="none" cap="none" strike="noStrike">
                        <a:solidFill>
                          <a:schemeClr val="dk1"/>
                        </a:solidFill>
                      </a:endParaRPr>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86650">
                <a:tc>
                  <a:txBody>
                    <a:bodyPr/>
                    <a:lstStyle/>
                    <a:p>
                      <a:pPr indent="0" lvl="0" marL="0" marR="0" rtl="0" algn="l">
                        <a:lnSpc>
                          <a:spcPct val="100000"/>
                        </a:lnSpc>
                        <a:spcBef>
                          <a:spcPts val="0"/>
                        </a:spcBef>
                        <a:spcAft>
                          <a:spcPts val="0"/>
                        </a:spcAft>
                        <a:buClr>
                          <a:schemeClr val="dk1"/>
                        </a:buClr>
                        <a:buSzPts val="1200"/>
                        <a:buFont typeface="Arial"/>
                        <a:buNone/>
                      </a:pPr>
                      <a:r>
                        <a:rPr b="1" lang="en-GB" sz="1200" u="none" cap="none" strike="noStrike">
                          <a:solidFill>
                            <a:schemeClr val="dk1"/>
                          </a:solidFill>
                        </a:rPr>
                        <a:t>Political</a:t>
                      </a:r>
                      <a:endParaRPr sz="1200" u="none" cap="none" strike="noStrike">
                        <a:solidFill>
                          <a:schemeClr val="dk1"/>
                        </a:solidFill>
                      </a:endParaRPr>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AE3F3">
                        <a:alpha val="49411"/>
                      </a:srgbClr>
                    </a:solidFill>
                  </a:tcPr>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solidFill>
                            <a:schemeClr val="dk1"/>
                          </a:solidFill>
                        </a:rPr>
                        <a:t>- Brexit-related import issues raising costs of imported flowers ( orchids, tulips).</a:t>
                      </a:r>
                      <a:br>
                        <a:rPr lang="en-GB" sz="1200" u="none" cap="none" strike="noStrike">
                          <a:solidFill>
                            <a:srgbClr val="000000"/>
                          </a:solidFill>
                        </a:rPr>
                      </a:br>
                      <a:r>
                        <a:rPr lang="en-GB" sz="1200" u="none" cap="none" strike="noStrike">
                          <a:solidFill>
                            <a:schemeClr val="dk1"/>
                          </a:solidFill>
                        </a:rPr>
                        <a:t>- UK government focus on sustainability may offer support or grants for eco-businesses.</a:t>
                      </a:r>
                      <a:endParaRPr sz="1400" u="none" cap="none" strike="noStrike"/>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AE3F3">
                        <a:alpha val="49411"/>
                      </a:srgbClr>
                    </a:solidFill>
                  </a:tcPr>
                </a:tc>
              </a:tr>
              <a:tr h="886650">
                <a:tc>
                  <a:txBody>
                    <a:bodyPr/>
                    <a:lstStyle/>
                    <a:p>
                      <a:pPr indent="0" lvl="0" marL="0" marR="0" rtl="0" algn="l">
                        <a:lnSpc>
                          <a:spcPct val="100000"/>
                        </a:lnSpc>
                        <a:spcBef>
                          <a:spcPts val="0"/>
                        </a:spcBef>
                        <a:spcAft>
                          <a:spcPts val="0"/>
                        </a:spcAft>
                        <a:buClr>
                          <a:schemeClr val="dk1"/>
                        </a:buClr>
                        <a:buSzPts val="1200"/>
                        <a:buFont typeface="Arial"/>
                        <a:buNone/>
                      </a:pPr>
                      <a:r>
                        <a:rPr b="1" lang="en-GB" sz="1200" u="none" cap="none" strike="noStrike">
                          <a:solidFill>
                            <a:schemeClr val="dk1"/>
                          </a:solidFill>
                        </a:rPr>
                        <a:t>Economic</a:t>
                      </a:r>
                      <a:endParaRPr sz="1200" u="none" cap="none" strike="noStrike">
                        <a:solidFill>
                          <a:schemeClr val="dk1"/>
                        </a:solidFill>
                      </a:endParaRPr>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solidFill>
                            <a:schemeClr val="dk1"/>
                          </a:solidFill>
                        </a:rPr>
                        <a:t>- Inflation increasing costs of supplies and reducing consumer spending.</a:t>
                      </a:r>
                      <a:br>
                        <a:rPr lang="en-GB" sz="1200" u="none" cap="none" strike="noStrike">
                          <a:solidFill>
                            <a:srgbClr val="000000"/>
                          </a:solidFill>
                        </a:rPr>
                      </a:br>
                      <a:r>
                        <a:rPr lang="en-GB" sz="1200" u="none" cap="none" strike="noStrike">
                          <a:solidFill>
                            <a:schemeClr val="dk1"/>
                          </a:solidFill>
                        </a:rPr>
                        <a:t>- Customers seeking cheaper alternatives (national chains or online discounts).</a:t>
                      </a:r>
                      <a:endParaRPr sz="1400" u="none" cap="none" strike="noStrike"/>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86650">
                <a:tc>
                  <a:txBody>
                    <a:bodyPr/>
                    <a:lstStyle/>
                    <a:p>
                      <a:pPr indent="0" lvl="0" marL="0" marR="0" rtl="0" algn="l">
                        <a:lnSpc>
                          <a:spcPct val="100000"/>
                        </a:lnSpc>
                        <a:spcBef>
                          <a:spcPts val="0"/>
                        </a:spcBef>
                        <a:spcAft>
                          <a:spcPts val="0"/>
                        </a:spcAft>
                        <a:buClr>
                          <a:schemeClr val="dk1"/>
                        </a:buClr>
                        <a:buSzPts val="1200"/>
                        <a:buFont typeface="Arial"/>
                        <a:buNone/>
                      </a:pPr>
                      <a:r>
                        <a:rPr b="1" lang="en-GB" sz="1200" u="none" cap="none" strike="noStrike">
                          <a:solidFill>
                            <a:schemeClr val="dk1"/>
                          </a:solidFill>
                        </a:rPr>
                        <a:t>Social</a:t>
                      </a:r>
                      <a:endParaRPr sz="1200" u="none" cap="none" strike="noStrike">
                        <a:solidFill>
                          <a:schemeClr val="dk1"/>
                        </a:solidFill>
                      </a:endParaRPr>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AE3F3">
                        <a:alpha val="49411"/>
                      </a:srgbClr>
                    </a:solidFill>
                  </a:tcPr>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solidFill>
                            <a:schemeClr val="dk1"/>
                          </a:solidFill>
                        </a:rPr>
                        <a:t>- Shift in consumer behaviour toward convenience, speed, and online ordering.</a:t>
                      </a:r>
                      <a:br>
                        <a:rPr lang="en-GB" sz="1200" u="none" cap="none" strike="noStrike">
                          <a:solidFill>
                            <a:srgbClr val="000000"/>
                          </a:solidFill>
                        </a:rPr>
                      </a:br>
                      <a:r>
                        <a:rPr lang="en-GB" sz="1200" u="none" cap="none" strike="noStrike">
                          <a:solidFill>
                            <a:schemeClr val="dk1"/>
                          </a:solidFill>
                        </a:rPr>
                        <a:t>- Growing preference for ethical, sustainable products still presents a brand opportunity.</a:t>
                      </a:r>
                      <a:endParaRPr sz="1400" u="none" cap="none" strike="noStrike"/>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AE3F3">
                        <a:alpha val="49411"/>
                      </a:srgbClr>
                    </a:solidFill>
                  </a:tcPr>
                </a:tc>
              </a:tr>
              <a:tr h="886650">
                <a:tc>
                  <a:txBody>
                    <a:bodyPr/>
                    <a:lstStyle/>
                    <a:p>
                      <a:pPr indent="0" lvl="0" marL="0" marR="0" rtl="0" algn="l">
                        <a:lnSpc>
                          <a:spcPct val="100000"/>
                        </a:lnSpc>
                        <a:spcBef>
                          <a:spcPts val="0"/>
                        </a:spcBef>
                        <a:spcAft>
                          <a:spcPts val="0"/>
                        </a:spcAft>
                        <a:buClr>
                          <a:schemeClr val="dk1"/>
                        </a:buClr>
                        <a:buSzPts val="1200"/>
                        <a:buFont typeface="Arial"/>
                        <a:buNone/>
                      </a:pPr>
                      <a:r>
                        <a:rPr b="1" lang="en-GB" sz="1200" u="none" cap="none" strike="noStrike">
                          <a:solidFill>
                            <a:schemeClr val="dk1"/>
                          </a:solidFill>
                        </a:rPr>
                        <a:t>Technological</a:t>
                      </a:r>
                      <a:endParaRPr sz="1200" u="none" cap="none" strike="noStrike">
                        <a:solidFill>
                          <a:schemeClr val="dk1"/>
                        </a:solidFill>
                      </a:endParaRPr>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solidFill>
                            <a:schemeClr val="dk1"/>
                          </a:solidFill>
                        </a:rPr>
                        <a:t>- Competitors leveraging modern e-commerce, mobile apps, and social media marketing.</a:t>
                      </a:r>
                      <a:br>
                        <a:rPr lang="en-GB" sz="1200" u="none" cap="none" strike="noStrike">
                          <a:solidFill>
                            <a:srgbClr val="000000"/>
                          </a:solidFill>
                        </a:rPr>
                      </a:br>
                      <a:r>
                        <a:rPr lang="en-GB" sz="1200" u="none" cap="none" strike="noStrike">
                          <a:solidFill>
                            <a:schemeClr val="dk1"/>
                          </a:solidFill>
                        </a:rPr>
                        <a:t>- Green Haven’s outdated website and minimal digital strategy is a major disadvantage.</a:t>
                      </a:r>
                      <a:endParaRPr sz="1400" u="none" cap="none" strike="noStrike"/>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886650">
                <a:tc>
                  <a:txBody>
                    <a:bodyPr/>
                    <a:lstStyle/>
                    <a:p>
                      <a:pPr indent="0" lvl="0" marL="0" marR="0" rtl="0" algn="l">
                        <a:lnSpc>
                          <a:spcPct val="100000"/>
                        </a:lnSpc>
                        <a:spcBef>
                          <a:spcPts val="0"/>
                        </a:spcBef>
                        <a:spcAft>
                          <a:spcPts val="0"/>
                        </a:spcAft>
                        <a:buClr>
                          <a:schemeClr val="dk1"/>
                        </a:buClr>
                        <a:buSzPts val="1200"/>
                        <a:buFont typeface="Arial"/>
                        <a:buNone/>
                      </a:pPr>
                      <a:r>
                        <a:rPr b="1" lang="en-GB" sz="1200" u="none" cap="none" strike="noStrike">
                          <a:solidFill>
                            <a:schemeClr val="dk1"/>
                          </a:solidFill>
                        </a:rPr>
                        <a:t>Environmental</a:t>
                      </a:r>
                      <a:endParaRPr sz="1200" u="none" cap="none" strike="noStrike">
                        <a:solidFill>
                          <a:schemeClr val="dk1"/>
                        </a:solidFill>
                      </a:endParaRPr>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AE3F3">
                        <a:alpha val="49411"/>
                      </a:srgbClr>
                    </a:solidFill>
                  </a:tcPr>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solidFill>
                            <a:schemeClr val="dk1"/>
                          </a:solidFill>
                        </a:rPr>
                        <a:t>- Rising demand for eco-friendly practices (a strength for Green Haven).</a:t>
                      </a:r>
                      <a:br>
                        <a:rPr lang="en-GB" sz="1200" u="none" cap="none" strike="noStrike">
                          <a:solidFill>
                            <a:srgbClr val="000000"/>
                          </a:solidFill>
                        </a:rPr>
                      </a:br>
                      <a:r>
                        <a:rPr lang="en-GB" sz="1200" u="none" cap="none" strike="noStrike">
                          <a:solidFill>
                            <a:schemeClr val="dk1"/>
                          </a:solidFill>
                        </a:rPr>
                        <a:t>- However, sustainable materials are more expensive, putting pressure on margins.</a:t>
                      </a:r>
                      <a:endParaRPr sz="1400" u="none" cap="none" strike="noStrike"/>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AE3F3">
                        <a:alpha val="49411"/>
                      </a:srgbClr>
                    </a:solidFill>
                  </a:tcPr>
                </a:tc>
              </a:tr>
              <a:tr h="886650">
                <a:tc>
                  <a:txBody>
                    <a:bodyPr/>
                    <a:lstStyle/>
                    <a:p>
                      <a:pPr indent="0" lvl="0" marL="0" marR="0" rtl="0" algn="l">
                        <a:lnSpc>
                          <a:spcPct val="100000"/>
                        </a:lnSpc>
                        <a:spcBef>
                          <a:spcPts val="0"/>
                        </a:spcBef>
                        <a:spcAft>
                          <a:spcPts val="0"/>
                        </a:spcAft>
                        <a:buClr>
                          <a:schemeClr val="dk1"/>
                        </a:buClr>
                        <a:buSzPts val="1200"/>
                        <a:buFont typeface="Arial"/>
                        <a:buNone/>
                      </a:pPr>
                      <a:r>
                        <a:rPr b="1" lang="en-GB" sz="1200" u="none" cap="none" strike="noStrike">
                          <a:solidFill>
                            <a:schemeClr val="dk1"/>
                          </a:solidFill>
                        </a:rPr>
                        <a:t>Legal</a:t>
                      </a:r>
                      <a:endParaRPr sz="1200" u="none" cap="none" strike="noStrike">
                        <a:solidFill>
                          <a:schemeClr val="dk1"/>
                        </a:solidFill>
                      </a:endParaRPr>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lang="en-GB" sz="1200" u="none" cap="none" strike="noStrike">
                          <a:solidFill>
                            <a:schemeClr val="dk1"/>
                          </a:solidFill>
                        </a:rPr>
                        <a:t>- Compliance with sustainability and packaging regulations ( biodegradable materials).</a:t>
                      </a:r>
                      <a:br>
                        <a:rPr lang="en-GB" sz="1200" u="none" cap="none" strike="noStrike">
                          <a:solidFill>
                            <a:srgbClr val="000000"/>
                          </a:solidFill>
                        </a:rPr>
                      </a:br>
                      <a:r>
                        <a:rPr lang="en-GB" sz="1200" u="none" cap="none" strike="noStrike">
                          <a:solidFill>
                            <a:schemeClr val="dk1"/>
                          </a:solidFill>
                        </a:rPr>
                        <a:t>- Employment laws may impact staffing flexibility in tough economic times.</a:t>
                      </a:r>
                      <a:endParaRPr sz="1400" u="none" cap="none" strike="noStrike"/>
                    </a:p>
                  </a:txBody>
                  <a:tcPr marT="35275" marB="70550" marR="70550" marL="705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descr="Greenhaven Gardens &amp; Nursery | New Haven VT" id="149" name="Google Shape;149;p21"/>
          <p:cNvPicPr preferRelativeResize="0"/>
          <p:nvPr/>
        </p:nvPicPr>
        <p:blipFill rotWithShape="1">
          <a:blip r:embed="rId3">
            <a:alphaModFix/>
          </a:blip>
          <a:srcRect b="0" l="0" r="0" t="0"/>
          <a:stretch/>
        </p:blipFill>
        <p:spPr>
          <a:xfrm>
            <a:off x="547688" y="3225271"/>
            <a:ext cx="3434290" cy="28733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BDDFF"/>
        </a:solidFill>
      </p:bgPr>
    </p:bg>
    <p:spTree>
      <p:nvGrpSpPr>
        <p:cNvPr id="153" name="Shape 153"/>
        <p:cNvGrpSpPr/>
        <p:nvPr/>
      </p:nvGrpSpPr>
      <p:grpSpPr>
        <a:xfrm>
          <a:off x="0" y="0"/>
          <a:ext cx="0" cy="0"/>
          <a:chOff x="0" y="0"/>
          <a:chExt cx="0" cy="0"/>
        </a:xfrm>
      </p:grpSpPr>
      <p:sp>
        <p:nvSpPr>
          <p:cNvPr id="154" name="Google Shape;154;p22"/>
          <p:cNvSpPr txBox="1"/>
          <p:nvPr>
            <p:ph idx="1" type="body"/>
          </p:nvPr>
        </p:nvSpPr>
        <p:spPr>
          <a:xfrm>
            <a:off x="351874" y="2578608"/>
            <a:ext cx="16764847" cy="3714412"/>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Clr>
                <a:schemeClr val="dk1"/>
              </a:buClr>
              <a:buSzPts val="1800"/>
              <a:buNone/>
            </a:pPr>
            <a:r>
              <a:t/>
            </a:r>
            <a:endParaRPr/>
          </a:p>
          <a:p>
            <a:pPr indent="0" lvl="0" marL="0" rtl="0" algn="l">
              <a:lnSpc>
                <a:spcPct val="110000"/>
              </a:lnSpc>
              <a:spcBef>
                <a:spcPts val="1000"/>
              </a:spcBef>
              <a:spcAft>
                <a:spcPts val="0"/>
              </a:spcAft>
              <a:buClr>
                <a:schemeClr val="dk1"/>
              </a:buClr>
              <a:buSzPts val="1800"/>
              <a:buNone/>
            </a:pPr>
            <a:r>
              <a:t/>
            </a:r>
            <a:endParaRPr/>
          </a:p>
        </p:txBody>
      </p:sp>
      <p:sp>
        <p:nvSpPr>
          <p:cNvPr id="155" name="Google Shape;155;p22"/>
          <p:cNvSpPr txBox="1"/>
          <p:nvPr/>
        </p:nvSpPr>
        <p:spPr>
          <a:xfrm>
            <a:off x="459317" y="1231898"/>
            <a:ext cx="10733616" cy="541686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Arial"/>
                <a:ea typeface="Arial"/>
                <a:cs typeface="Arial"/>
                <a:sym typeface="Arial"/>
              </a:rPr>
              <a:t>Political</a:t>
            </a:r>
            <a:endParaRPr b="0" i="0" sz="1400" u="sng" cap="none" strike="noStrike">
              <a:solidFill>
                <a:schemeClr val="dk1"/>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1" i="0" lang="en-GB" sz="1400" u="none" cap="none" strike="noStrike">
                <a:solidFill>
                  <a:schemeClr val="dk1"/>
                </a:solidFill>
                <a:latin typeface="Arial"/>
                <a:ea typeface="Arial"/>
                <a:cs typeface="Arial"/>
                <a:sym typeface="Arial"/>
              </a:rPr>
              <a:t>European Journal of International Management</a:t>
            </a:r>
            <a:br>
              <a:rPr b="1" i="0" lang="en-GB" sz="1400" u="none" cap="none" strike="noStrike">
                <a:solidFill>
                  <a:schemeClr val="dk1"/>
                </a:solidFill>
                <a:latin typeface="Arial"/>
                <a:ea typeface="Arial"/>
                <a:cs typeface="Arial"/>
                <a:sym typeface="Arial"/>
              </a:rPr>
            </a:br>
            <a:r>
              <a:rPr b="1" i="0" lang="en-GB" sz="1400" u="none" cap="none" strike="noStrike">
                <a:solidFill>
                  <a:schemeClr val="dk1"/>
                </a:solidFill>
                <a:latin typeface="Arial"/>
                <a:ea typeface="Arial"/>
                <a:cs typeface="Arial"/>
                <a:sym typeface="Arial"/>
              </a:rPr>
              <a:t> Inderscience, 2023. </a:t>
            </a:r>
            <a:r>
              <a:rPr b="0" i="1" lang="en-GB" sz="1400" u="none" cap="none" strike="noStrike">
                <a:solidFill>
                  <a:schemeClr val="dk1"/>
                </a:solidFill>
                <a:latin typeface="Arial"/>
                <a:ea typeface="Arial"/>
                <a:cs typeface="Arial"/>
                <a:sym typeface="Arial"/>
              </a:rPr>
              <a:t>Brexit and Its Impact on the UK’s Retail Supply Chain</a:t>
            </a:r>
            <a:r>
              <a:rPr b="0" i="0" lang="en-GB" sz="1400" u="none" cap="none" strike="noStrike">
                <a:solidFill>
                  <a:schemeClr val="dk1"/>
                </a:solidFill>
                <a:latin typeface="Arial"/>
                <a:ea typeface="Arial"/>
                <a:cs typeface="Arial"/>
                <a:sym typeface="Arial"/>
              </a:rPr>
              <a:t>.: </a:t>
            </a:r>
            <a:r>
              <a:rPr b="0" i="0" lang="en-GB" sz="1400" u="sng" cap="none" strike="noStrike">
                <a:solidFill>
                  <a:schemeClr val="hlink"/>
                </a:solidFill>
                <a:latin typeface="Arial"/>
                <a:ea typeface="Arial"/>
                <a:cs typeface="Arial"/>
                <a:sym typeface="Arial"/>
                <a:hlinkClick r:id="rId3"/>
              </a:rPr>
              <a:t>https://www.inderscience.com/jhome.php?jcode=ejim</a:t>
            </a:r>
            <a:r>
              <a:rPr b="0" i="0" lang="en-GB" sz="1400" u="none" cap="none" strike="noStrike">
                <a:solidFill>
                  <a:schemeClr val="dk1"/>
                </a:solidFill>
                <a:latin typeface="Arial"/>
                <a:ea typeface="Arial"/>
                <a:cs typeface="Arial"/>
                <a:sym typeface="Arial"/>
              </a:rPr>
              <a:t> .</a:t>
            </a:r>
            <a:endParaRPr b="0" i="0" sz="1400" u="none" cap="none" strike="noStrike">
              <a:solidFill>
                <a:schemeClr val="dk1"/>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1" i="0" lang="en-GB" sz="1400" u="none" cap="none" strike="noStrike">
                <a:solidFill>
                  <a:schemeClr val="dk1"/>
                </a:solidFill>
                <a:latin typeface="Arial"/>
                <a:ea typeface="Arial"/>
                <a:cs typeface="Arial"/>
                <a:sym typeface="Arial"/>
              </a:rPr>
              <a:t>Journal of International Business Studies</a:t>
            </a:r>
            <a:br>
              <a:rPr b="1" i="0" lang="en-GB" sz="1400" u="none" cap="none" strike="noStrike">
                <a:solidFill>
                  <a:schemeClr val="dk1"/>
                </a:solidFill>
                <a:latin typeface="Arial"/>
                <a:ea typeface="Arial"/>
                <a:cs typeface="Arial"/>
                <a:sym typeface="Arial"/>
              </a:rPr>
            </a:br>
            <a:r>
              <a:rPr b="1" i="0" lang="en-GB" sz="1400" u="none" cap="none" strike="noStrike">
                <a:solidFill>
                  <a:schemeClr val="dk1"/>
                </a:solidFill>
                <a:latin typeface="Arial"/>
                <a:ea typeface="Arial"/>
                <a:cs typeface="Arial"/>
                <a:sym typeface="Arial"/>
              </a:rPr>
              <a:t> Springer, 2023. </a:t>
            </a:r>
            <a:r>
              <a:rPr b="0" i="1" lang="en-GB" sz="1400" u="none" cap="none" strike="noStrike">
                <a:solidFill>
                  <a:schemeClr val="dk1"/>
                </a:solidFill>
                <a:latin typeface="Arial"/>
                <a:ea typeface="Arial"/>
                <a:cs typeface="Arial"/>
                <a:sym typeface="Arial"/>
              </a:rPr>
              <a:t>Brexit and International Trade: A New Era</a:t>
            </a:r>
            <a:r>
              <a:rPr b="0" i="0" lang="en-GB" sz="1400" u="none" cap="none" strike="noStrike">
                <a:solidFill>
                  <a:schemeClr val="dk1"/>
                </a:solidFill>
                <a:latin typeface="Arial"/>
                <a:ea typeface="Arial"/>
                <a:cs typeface="Arial"/>
                <a:sym typeface="Arial"/>
              </a:rPr>
              <a:t>.  </a:t>
            </a:r>
            <a:r>
              <a:rPr b="0" i="0" lang="en-GB" sz="1400" u="sng" cap="none" strike="noStrike">
                <a:solidFill>
                  <a:schemeClr val="hlink"/>
                </a:solidFill>
                <a:latin typeface="Arial"/>
                <a:ea typeface="Arial"/>
                <a:cs typeface="Arial"/>
                <a:sym typeface="Arial"/>
                <a:hlinkClick r:id="rId4"/>
              </a:rPr>
              <a:t>https://link.springer.com/journal/41267</a:t>
            </a:r>
            <a:r>
              <a:rPr b="0" i="0" lang="en-GB" sz="1400" u="none" cap="none" strike="noStrike">
                <a:solidFill>
                  <a:schemeClr val="dk1"/>
                </a:solidFill>
                <a:latin typeface="Arial"/>
                <a:ea typeface="Arial"/>
                <a:cs typeface="Arial"/>
                <a:sym typeface="Arial"/>
              </a:rPr>
              <a:t> </a:t>
            </a:r>
            <a:br>
              <a:rPr b="0" i="0" lang="en-GB" sz="1400" u="none" cap="none" strike="noStrike">
                <a:solidFill>
                  <a:schemeClr val="dk1"/>
                </a:solidFill>
                <a:latin typeface="Arial"/>
                <a:ea typeface="Arial"/>
                <a:cs typeface="Arial"/>
                <a:sym typeface="Arial"/>
              </a:rPr>
            </a:b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Arial"/>
                <a:ea typeface="Arial"/>
                <a:cs typeface="Arial"/>
                <a:sym typeface="Arial"/>
              </a:rPr>
              <a:t>Economic</a:t>
            </a:r>
            <a:endParaRPr b="0" i="0" sz="1400" u="sng" cap="none" strike="noStrike">
              <a:solidFill>
                <a:schemeClr val="dk1"/>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1" i="0" lang="en-GB" sz="1400" u="none" cap="none" strike="noStrike">
                <a:solidFill>
                  <a:schemeClr val="dk1"/>
                </a:solidFill>
                <a:latin typeface="Arial"/>
                <a:ea typeface="Arial"/>
                <a:cs typeface="Arial"/>
                <a:sym typeface="Arial"/>
              </a:rPr>
              <a:t>Journal of Small Business and Enterprise Development</a:t>
            </a:r>
            <a:br>
              <a:rPr b="1" i="0" lang="en-GB" sz="1400" u="none" cap="none" strike="noStrike">
                <a:solidFill>
                  <a:schemeClr val="dk1"/>
                </a:solidFill>
                <a:latin typeface="Arial"/>
                <a:ea typeface="Arial"/>
                <a:cs typeface="Arial"/>
                <a:sym typeface="Arial"/>
              </a:rPr>
            </a:br>
            <a:r>
              <a:rPr b="1" i="0" lang="en-GB" sz="1400" u="none" cap="none" strike="noStrike">
                <a:solidFill>
                  <a:schemeClr val="dk1"/>
                </a:solidFill>
                <a:latin typeface="Arial"/>
                <a:ea typeface="Arial"/>
                <a:cs typeface="Arial"/>
                <a:sym typeface="Arial"/>
              </a:rPr>
              <a:t> Emerald Group Publishing, 2023. </a:t>
            </a:r>
            <a:r>
              <a:rPr b="0" i="1" lang="en-GB" sz="1400" u="none" cap="none" strike="noStrike">
                <a:solidFill>
                  <a:schemeClr val="dk1"/>
                </a:solidFill>
                <a:latin typeface="Arial"/>
                <a:ea typeface="Arial"/>
                <a:cs typeface="Arial"/>
                <a:sym typeface="Arial"/>
              </a:rPr>
              <a:t>Inflation and Small Business in the UK: Challenges and Responses</a:t>
            </a:r>
            <a:r>
              <a:rPr b="0" i="0" lang="en-GB" sz="1400" u="none" cap="none" strike="noStrike">
                <a:solidFill>
                  <a:schemeClr val="dk1"/>
                </a:solidFill>
                <a:latin typeface="Arial"/>
                <a:ea typeface="Arial"/>
                <a:cs typeface="Arial"/>
                <a:sym typeface="Arial"/>
              </a:rPr>
              <a:t>.  </a:t>
            </a:r>
            <a:r>
              <a:rPr b="0" i="0" lang="en-GB" sz="1400" u="sng" cap="none" strike="noStrike">
                <a:solidFill>
                  <a:schemeClr val="hlink"/>
                </a:solidFill>
                <a:latin typeface="Arial"/>
                <a:ea typeface="Arial"/>
                <a:cs typeface="Arial"/>
                <a:sym typeface="Arial"/>
                <a:hlinkClick r:id="rId5"/>
              </a:rPr>
              <a:t>https://www.emerald.com/insight/publication/issn/1462-6004</a:t>
            </a:r>
            <a:r>
              <a:rPr b="0" i="0" lang="en-GB" sz="1400" u="none" cap="none" strike="noStrike">
                <a:solidFill>
                  <a:schemeClr val="dk1"/>
                </a:solidFill>
                <a:latin typeface="Arial"/>
                <a:ea typeface="Arial"/>
                <a:cs typeface="Arial"/>
                <a:sym typeface="Arial"/>
              </a:rPr>
              <a:t> .</a:t>
            </a:r>
            <a:endParaRPr b="0" i="0" sz="1400" u="none" cap="none" strike="noStrike">
              <a:solidFill>
                <a:schemeClr val="dk1"/>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400"/>
              <a:buFont typeface="Arial"/>
              <a:buChar char="•"/>
            </a:pPr>
            <a:r>
              <a:rPr b="1" i="0" lang="en-GB" sz="1400" u="none" cap="none" strike="noStrike">
                <a:solidFill>
                  <a:schemeClr val="dk1"/>
                </a:solidFill>
                <a:latin typeface="Arial"/>
                <a:ea typeface="Arial"/>
                <a:cs typeface="Arial"/>
                <a:sym typeface="Arial"/>
              </a:rPr>
              <a:t>International Review of Economics &amp; Finance</a:t>
            </a:r>
            <a:br>
              <a:rPr b="1" i="0" lang="en-GB" sz="1400" u="none" cap="none" strike="noStrike">
                <a:solidFill>
                  <a:schemeClr val="dk1"/>
                </a:solidFill>
                <a:latin typeface="Arial"/>
                <a:ea typeface="Arial"/>
                <a:cs typeface="Arial"/>
                <a:sym typeface="Arial"/>
              </a:rPr>
            </a:br>
            <a:r>
              <a:rPr b="1" i="0" lang="en-GB" sz="1400" u="none" cap="none" strike="noStrike">
                <a:solidFill>
                  <a:schemeClr val="dk1"/>
                </a:solidFill>
                <a:latin typeface="Arial"/>
                <a:ea typeface="Arial"/>
                <a:cs typeface="Arial"/>
                <a:sym typeface="Arial"/>
              </a:rPr>
              <a:t> Elsevier, 2023. </a:t>
            </a:r>
            <a:r>
              <a:rPr b="0" i="1" lang="en-GB" sz="1400" u="none" cap="none" strike="noStrike">
                <a:solidFill>
                  <a:schemeClr val="dk1"/>
                </a:solidFill>
                <a:latin typeface="Arial"/>
                <a:ea typeface="Arial"/>
                <a:cs typeface="Arial"/>
                <a:sym typeface="Arial"/>
              </a:rPr>
              <a:t>Economic Sentiment and Consumer Spending in the UK</a:t>
            </a:r>
            <a:r>
              <a:rPr b="0" i="0" lang="en-GB" sz="1400" u="none" cap="none" strike="noStrike">
                <a:solidFill>
                  <a:schemeClr val="dk1"/>
                </a:solidFill>
                <a:latin typeface="Arial"/>
                <a:ea typeface="Arial"/>
                <a:cs typeface="Arial"/>
                <a:sym typeface="Arial"/>
              </a:rPr>
              <a:t>.  </a:t>
            </a:r>
            <a:r>
              <a:rPr b="0" i="0" lang="en-GB" sz="1400" u="sng" cap="none" strike="noStrike">
                <a:solidFill>
                  <a:schemeClr val="hlink"/>
                </a:solidFill>
                <a:latin typeface="Arial"/>
                <a:ea typeface="Arial"/>
                <a:cs typeface="Arial"/>
                <a:sym typeface="Arial"/>
                <a:hlinkClick r:id="rId6"/>
              </a:rPr>
              <a:t>https://www.journals.elsevier.com/international-review-of-economics-and-finance</a:t>
            </a:r>
            <a:r>
              <a:rPr b="0" i="0" lang="en-GB" sz="14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sng" cap="none" strike="noStrike">
                <a:solidFill>
                  <a:schemeClr val="dk1"/>
                </a:solidFill>
                <a:latin typeface="Arial"/>
                <a:ea typeface="Arial"/>
                <a:cs typeface="Arial"/>
                <a:sym typeface="Arial"/>
              </a:rPr>
              <a:t>Social</a:t>
            </a:r>
            <a:endParaRPr b="0" i="0" sz="16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Arial"/>
                <a:ea typeface="Arial"/>
                <a:cs typeface="Arial"/>
                <a:sym typeface="Arial"/>
              </a:rPr>
              <a:t> Journal of Consumer Behaviour</a:t>
            </a:r>
            <a:br>
              <a:rPr b="1" i="0" lang="en-GB" sz="1200" u="none" cap="none" strike="noStrike">
                <a:solidFill>
                  <a:schemeClr val="dk1"/>
                </a:solidFill>
                <a:latin typeface="Arial"/>
                <a:ea typeface="Arial"/>
                <a:cs typeface="Arial"/>
                <a:sym typeface="Arial"/>
              </a:rPr>
            </a:br>
            <a:r>
              <a:rPr b="1" i="0" lang="en-GB" sz="1200" u="none" cap="none" strike="noStrike">
                <a:solidFill>
                  <a:schemeClr val="dk1"/>
                </a:solidFill>
                <a:latin typeface="Arial"/>
                <a:ea typeface="Arial"/>
                <a:cs typeface="Arial"/>
                <a:sym typeface="Arial"/>
              </a:rPr>
              <a:t> Wiley Online Library, 2023. </a:t>
            </a:r>
            <a:r>
              <a:rPr b="0" i="1" lang="en-GB" sz="1200" u="none" cap="none" strike="noStrike">
                <a:solidFill>
                  <a:schemeClr val="dk1"/>
                </a:solidFill>
                <a:latin typeface="Arial"/>
                <a:ea typeface="Arial"/>
                <a:cs typeface="Arial"/>
                <a:sym typeface="Arial"/>
              </a:rPr>
              <a:t>Consumer Behaviour in the Digital Age: Analyzing the Shift to Online Shopping</a:t>
            </a:r>
            <a:r>
              <a:rPr b="0" i="0" lang="en-GB" sz="1200" u="none" cap="none" strike="noStrike">
                <a:solidFill>
                  <a:schemeClr val="dk1"/>
                </a:solidFill>
                <a:latin typeface="Arial"/>
                <a:ea typeface="Arial"/>
                <a:cs typeface="Arial"/>
                <a:sym typeface="Arial"/>
              </a:rPr>
              <a:t>: </a:t>
            </a:r>
            <a:r>
              <a:rPr b="0" i="0" lang="en-GB" sz="1200" u="sng" cap="none" strike="noStrike">
                <a:solidFill>
                  <a:schemeClr val="hlink"/>
                </a:solidFill>
                <a:latin typeface="Arial"/>
                <a:ea typeface="Arial"/>
                <a:cs typeface="Arial"/>
                <a:sym typeface="Arial"/>
                <a:hlinkClick r:id="rId7"/>
              </a:rPr>
              <a:t>https://onlinelibrary.wiley.com/journal/14791838</a:t>
            </a:r>
            <a:r>
              <a:rPr b="1" i="0" lang="en-GB" sz="1200" u="none" cap="none" strike="noStrike">
                <a:solidFill>
                  <a:schemeClr val="dk1"/>
                </a:solidFill>
                <a:latin typeface="Arial"/>
                <a:ea typeface="Arial"/>
                <a:cs typeface="Arial"/>
                <a:sym typeface="Arial"/>
              </a:rPr>
              <a:t> Journal of Business Research</a:t>
            </a:r>
            <a:br>
              <a:rPr b="1" i="0" lang="en-GB" sz="1200" u="none" cap="none" strike="noStrike">
                <a:solidFill>
                  <a:schemeClr val="dk1"/>
                </a:solidFill>
                <a:latin typeface="Arial"/>
                <a:ea typeface="Arial"/>
                <a:cs typeface="Arial"/>
                <a:sym typeface="Arial"/>
              </a:rPr>
            </a:br>
            <a:r>
              <a:rPr b="1" i="0" lang="en-GB" sz="1200" u="none" cap="none" strike="noStrike">
                <a:solidFill>
                  <a:schemeClr val="dk1"/>
                </a:solidFill>
                <a:latin typeface="Arial"/>
                <a:ea typeface="Arial"/>
                <a:cs typeface="Arial"/>
                <a:sym typeface="Arial"/>
              </a:rPr>
              <a:t> Elsevier, 2023. </a:t>
            </a:r>
            <a:r>
              <a:rPr b="0" i="1" lang="en-GB" sz="1200" u="none" cap="none" strike="noStrike">
                <a:solidFill>
                  <a:schemeClr val="dk1"/>
                </a:solidFill>
                <a:latin typeface="Arial"/>
                <a:ea typeface="Arial"/>
                <a:cs typeface="Arial"/>
                <a:sym typeface="Arial"/>
              </a:rPr>
              <a:t>The Role of Sustainability in Consumer Purchasing Decisions</a:t>
            </a:r>
            <a:r>
              <a:rPr b="0" i="0" lang="en-GB" sz="1200" u="none" cap="none" strike="noStrike">
                <a:solidFill>
                  <a:schemeClr val="dk1"/>
                </a:solidFill>
                <a:latin typeface="Arial"/>
                <a:ea typeface="Arial"/>
                <a:cs typeface="Arial"/>
                <a:sym typeface="Arial"/>
              </a:rPr>
              <a:t>. </a:t>
            </a:r>
            <a:r>
              <a:rPr b="0" i="0" lang="en-GB" sz="1200" u="sng" cap="none" strike="noStrike">
                <a:solidFill>
                  <a:schemeClr val="hlink"/>
                </a:solidFill>
                <a:latin typeface="Arial"/>
                <a:ea typeface="Arial"/>
                <a:cs typeface="Arial"/>
                <a:sym typeface="Arial"/>
                <a:hlinkClick r:id="rId8"/>
              </a:rPr>
              <a:t>https://www.journals.elsevier.com/journal-of-business-research</a:t>
            </a:r>
            <a:r>
              <a:rPr b="0" i="0" lang="en-GB" sz="1200" u="none" cap="none" strike="noStrike">
                <a:solidFill>
                  <a:schemeClr val="dk1"/>
                </a:solidFill>
                <a:latin typeface="Arial"/>
                <a:ea typeface="Arial"/>
                <a:cs typeface="Arial"/>
                <a:sym typeface="Arial"/>
              </a:rPr>
              <a:t> </a:t>
            </a:r>
            <a:endParaRPr b="0"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1" i="0" lang="en-GB" sz="1600" u="sng" cap="none" strike="noStrike">
                <a:solidFill>
                  <a:schemeClr val="dk1"/>
                </a:solidFill>
                <a:latin typeface="Arial"/>
                <a:ea typeface="Arial"/>
                <a:cs typeface="Arial"/>
                <a:sym typeface="Arial"/>
              </a:rPr>
              <a:t>Technological</a:t>
            </a:r>
            <a:endParaRPr b="0" i="0" sz="1600" u="sng"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Arial"/>
                <a:ea typeface="Arial"/>
                <a:cs typeface="Arial"/>
                <a:sym typeface="Arial"/>
              </a:rPr>
              <a:t>Technological Forecasting and Social Change</a:t>
            </a:r>
            <a:br>
              <a:rPr b="1" i="0" lang="en-GB" sz="1200" u="none" cap="none" strike="noStrike">
                <a:solidFill>
                  <a:schemeClr val="dk1"/>
                </a:solidFill>
                <a:latin typeface="Arial"/>
                <a:ea typeface="Arial"/>
                <a:cs typeface="Arial"/>
                <a:sym typeface="Arial"/>
              </a:rPr>
            </a:br>
            <a:r>
              <a:rPr b="1" i="0" lang="en-GB" sz="1200" u="none" cap="none" strike="noStrike">
                <a:solidFill>
                  <a:schemeClr val="dk1"/>
                </a:solidFill>
                <a:latin typeface="Arial"/>
                <a:ea typeface="Arial"/>
                <a:cs typeface="Arial"/>
                <a:sym typeface="Arial"/>
              </a:rPr>
              <a:t> Elsevier, 2023. </a:t>
            </a:r>
            <a:r>
              <a:rPr b="0" i="1" lang="en-GB" sz="1200" u="none" cap="none" strike="noStrike">
                <a:solidFill>
                  <a:schemeClr val="dk1"/>
                </a:solidFill>
                <a:latin typeface="Arial"/>
                <a:ea typeface="Arial"/>
                <a:cs typeface="Arial"/>
                <a:sym typeface="Arial"/>
              </a:rPr>
              <a:t>Technology and Small Business: The Challenges of Digitalization</a:t>
            </a:r>
            <a:r>
              <a:rPr b="0" i="0" lang="en-GB" sz="1200" u="none" cap="none" strike="noStrike">
                <a:solidFill>
                  <a:schemeClr val="dk1"/>
                </a:solidFill>
                <a:latin typeface="Arial"/>
                <a:ea typeface="Arial"/>
                <a:cs typeface="Arial"/>
                <a:sym typeface="Arial"/>
              </a:rPr>
              <a:t>.  </a:t>
            </a:r>
            <a:r>
              <a:rPr b="0" i="0" lang="en-GB" sz="1200" u="sng" cap="none" strike="noStrike">
                <a:solidFill>
                  <a:schemeClr val="hlink"/>
                </a:solidFill>
                <a:latin typeface="Arial"/>
                <a:ea typeface="Arial"/>
                <a:cs typeface="Arial"/>
                <a:sym typeface="Arial"/>
                <a:hlinkClick r:id="rId9"/>
              </a:rPr>
              <a:t>https://www.journals.elsevier.com/technological-forecasting-and-social-change</a:t>
            </a:r>
            <a:r>
              <a:rPr b="0" i="0" lang="en-GB" sz="1200" u="none" cap="none" strike="noStrike">
                <a:solidFill>
                  <a:schemeClr val="dk1"/>
                </a:solidFill>
                <a:latin typeface="Arial"/>
                <a:ea typeface="Arial"/>
                <a:cs typeface="Arial"/>
                <a:sym typeface="Arial"/>
              </a:rPr>
              <a:t> </a:t>
            </a:r>
            <a:r>
              <a:rPr b="1" i="0" lang="en-GB" sz="1200" u="none" cap="none" strike="noStrike">
                <a:solidFill>
                  <a:schemeClr val="dk1"/>
                </a:solidFill>
                <a:latin typeface="Arial"/>
                <a:ea typeface="Arial"/>
                <a:cs typeface="Arial"/>
                <a:sym typeface="Arial"/>
              </a:rPr>
              <a:t>Journal of Retailing and Consumer Services</a:t>
            </a:r>
            <a:br>
              <a:rPr b="1" i="0" lang="en-GB" sz="1200" u="none" cap="none" strike="noStrike">
                <a:solidFill>
                  <a:schemeClr val="dk1"/>
                </a:solidFill>
                <a:latin typeface="Arial"/>
                <a:ea typeface="Arial"/>
                <a:cs typeface="Arial"/>
                <a:sym typeface="Arial"/>
              </a:rPr>
            </a:br>
            <a:r>
              <a:rPr b="1" i="0" lang="en-GB" sz="1200" u="none" cap="none" strike="noStrike">
                <a:solidFill>
                  <a:schemeClr val="dk1"/>
                </a:solidFill>
                <a:latin typeface="Arial"/>
                <a:ea typeface="Arial"/>
                <a:cs typeface="Arial"/>
                <a:sym typeface="Arial"/>
              </a:rPr>
              <a:t> Elsevier, 2023. </a:t>
            </a:r>
            <a:r>
              <a:rPr b="0" i="1" lang="en-GB" sz="1200" u="none" cap="none" strike="noStrike">
                <a:solidFill>
                  <a:schemeClr val="dk1"/>
                </a:solidFill>
                <a:latin typeface="Arial"/>
                <a:ea typeface="Arial"/>
                <a:cs typeface="Arial"/>
                <a:sym typeface="Arial"/>
              </a:rPr>
              <a:t>Leveraging Social Media in Small Retail: Case Studies and Insights</a:t>
            </a:r>
            <a:r>
              <a:rPr b="0" i="0" lang="en-GB" sz="1200" u="none" cap="none" strike="noStrike">
                <a:solidFill>
                  <a:schemeClr val="dk1"/>
                </a:solidFill>
                <a:latin typeface="Arial"/>
                <a:ea typeface="Arial"/>
                <a:cs typeface="Arial"/>
                <a:sym typeface="Arial"/>
              </a:rPr>
              <a:t>.  </a:t>
            </a:r>
            <a:r>
              <a:rPr b="0" i="0" lang="en-GB" sz="1200" u="sng" cap="none" strike="noStrike">
                <a:solidFill>
                  <a:schemeClr val="hlink"/>
                </a:solidFill>
                <a:latin typeface="Arial"/>
                <a:ea typeface="Arial"/>
                <a:cs typeface="Arial"/>
                <a:sym typeface="Arial"/>
                <a:hlinkClick r:id="rId10"/>
              </a:rPr>
              <a:t>https://www.journals.elsevier.com/journal-of-retailing-and-consumer-services</a:t>
            </a:r>
            <a:endParaRPr b="0"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1" i="0" sz="1200" u="none" cap="none" strike="noStrike">
              <a:solidFill>
                <a:schemeClr val="dk1"/>
              </a:solidFill>
              <a:latin typeface="Arial"/>
              <a:ea typeface="Arial"/>
              <a:cs typeface="Arial"/>
              <a:sym typeface="Arial"/>
            </a:endParaRPr>
          </a:p>
          <a:p>
            <a:pPr indent="-209550" lvl="0" marL="285750" marR="0" rtl="0" algn="l">
              <a:lnSpc>
                <a:spcPct val="100000"/>
              </a:lnSpc>
              <a:spcBef>
                <a:spcPts val="0"/>
              </a:spcBef>
              <a:spcAft>
                <a:spcPts val="0"/>
              </a:spcAft>
              <a:buClr>
                <a:schemeClr val="dk1"/>
              </a:buClr>
              <a:buSzPts val="1200"/>
              <a:buFont typeface="Arial"/>
              <a:buNone/>
            </a:pPr>
            <a:r>
              <a:t/>
            </a:r>
            <a:endParaRPr b="0" i="0" sz="1200" u="none" cap="none" strike="noStrike">
              <a:solidFill>
                <a:schemeClr val="dk1"/>
              </a:solidFill>
              <a:latin typeface="Arial"/>
              <a:ea typeface="Arial"/>
              <a:cs typeface="Arial"/>
              <a:sym typeface="Arial"/>
            </a:endParaRPr>
          </a:p>
        </p:txBody>
      </p:sp>
      <p:sp>
        <p:nvSpPr>
          <p:cNvPr id="156" name="Google Shape;156;p22"/>
          <p:cNvSpPr txBox="1"/>
          <p:nvPr/>
        </p:nvSpPr>
        <p:spPr>
          <a:xfrm>
            <a:off x="1110408" y="824509"/>
            <a:ext cx="4724535"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chemeClr val="dk1"/>
                </a:solidFill>
                <a:latin typeface="Arial"/>
                <a:ea typeface="Arial"/>
                <a:cs typeface="Arial"/>
                <a:sym typeface="Arial"/>
              </a:rPr>
              <a:t>References list for PESTEL </a:t>
            </a:r>
            <a:endParaRPr b="0" i="0" sz="1400" u="none" cap="none" strike="noStrike">
              <a:solidFill>
                <a:srgbClr val="000000"/>
              </a:solidFill>
              <a:latin typeface="Arial"/>
              <a:ea typeface="Arial"/>
              <a:cs typeface="Arial"/>
              <a:sym typeface="Arial"/>
            </a:endParaRPr>
          </a:p>
        </p:txBody>
      </p:sp>
      <p:pic>
        <p:nvPicPr>
          <p:cNvPr descr="Green Haven UK" id="157" name="Google Shape;157;p22"/>
          <p:cNvPicPr preferRelativeResize="0"/>
          <p:nvPr/>
        </p:nvPicPr>
        <p:blipFill rotWithShape="1">
          <a:blip r:embed="rId11">
            <a:alphaModFix/>
          </a:blip>
          <a:srcRect b="0" l="0" r="0" t="0"/>
          <a:stretch/>
        </p:blipFill>
        <p:spPr>
          <a:xfrm>
            <a:off x="10517187" y="145521"/>
            <a:ext cx="1370543" cy="135995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1" name="Shape 161"/>
        <p:cNvGrpSpPr/>
        <p:nvPr/>
      </p:nvGrpSpPr>
      <p:grpSpPr>
        <a:xfrm>
          <a:off x="0" y="0"/>
          <a:ext cx="0" cy="0"/>
          <a:chOff x="0" y="0"/>
          <a:chExt cx="0" cy="0"/>
        </a:xfrm>
      </p:grpSpPr>
      <p:sp>
        <p:nvSpPr>
          <p:cNvPr id="162" name="Google Shape;162;p23"/>
          <p:cNvSpPr/>
          <p:nvPr/>
        </p:nvSpPr>
        <p:spPr>
          <a:xfrm>
            <a:off x="0" y="0"/>
            <a:ext cx="12188952" cy="6857995"/>
          </a:xfrm>
          <a:prstGeom prst="rect">
            <a:avLst/>
          </a:prstGeom>
          <a:solidFill>
            <a:srgbClr val="DBDD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Arial"/>
              <a:ea typeface="Arial"/>
              <a:cs typeface="Arial"/>
              <a:sym typeface="Arial"/>
            </a:endParaRPr>
          </a:p>
        </p:txBody>
      </p:sp>
      <p:sp>
        <p:nvSpPr>
          <p:cNvPr id="163" name="Google Shape;163;p23"/>
          <p:cNvSpPr/>
          <p:nvPr/>
        </p:nvSpPr>
        <p:spPr>
          <a:xfrm>
            <a:off x="517871" y="508090"/>
            <a:ext cx="4672966" cy="14927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Arial"/>
              <a:ea typeface="Arial"/>
              <a:cs typeface="Arial"/>
              <a:sym typeface="Arial"/>
            </a:endParaRPr>
          </a:p>
        </p:txBody>
      </p:sp>
      <p:sp>
        <p:nvSpPr>
          <p:cNvPr id="164" name="Google Shape;164;p23"/>
          <p:cNvSpPr txBox="1"/>
          <p:nvPr>
            <p:ph idx="1" type="body"/>
          </p:nvPr>
        </p:nvSpPr>
        <p:spPr>
          <a:xfrm>
            <a:off x="518058" y="1972133"/>
            <a:ext cx="4672500" cy="37674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1100"/>
              <a:buNone/>
            </a:pPr>
            <a:r>
              <a:rPr b="1" lang="en-GB" sz="1100"/>
              <a:t>Environmental</a:t>
            </a:r>
            <a:endParaRPr sz="1100"/>
          </a:p>
          <a:p>
            <a:pPr indent="0" lvl="0" marL="0" rtl="0" algn="l">
              <a:lnSpc>
                <a:spcPct val="100000"/>
              </a:lnSpc>
              <a:spcBef>
                <a:spcPts val="1000"/>
              </a:spcBef>
              <a:spcAft>
                <a:spcPts val="0"/>
              </a:spcAft>
              <a:buClr>
                <a:schemeClr val="dk1"/>
              </a:buClr>
              <a:buSzPts val="1100"/>
              <a:buNone/>
            </a:pPr>
            <a:r>
              <a:rPr b="1" lang="en-GB" sz="1100"/>
              <a:t>Business Strategy and the Environment</a:t>
            </a:r>
            <a:br>
              <a:rPr b="1" lang="en-GB" sz="1100"/>
            </a:br>
            <a:r>
              <a:rPr b="1" lang="en-GB" sz="1100"/>
              <a:t> Wiley Online Library, 2023. </a:t>
            </a:r>
            <a:r>
              <a:rPr i="1" lang="en-GB" sz="1100"/>
              <a:t>The Rise of Sustainable Retail: Implications for Retailers and Consumers</a:t>
            </a:r>
            <a:r>
              <a:rPr lang="en-GB" sz="1100"/>
              <a:t>. </a:t>
            </a:r>
            <a:r>
              <a:rPr lang="en-GB" sz="1100" u="sng">
                <a:solidFill>
                  <a:schemeClr val="hlink"/>
                </a:solidFill>
                <a:hlinkClick r:id="rId3"/>
              </a:rPr>
              <a:t>https://onlinelibrary.wiley.com/journal/10990836</a:t>
            </a:r>
            <a:r>
              <a:rPr lang="en-GB" sz="1100"/>
              <a:t> </a:t>
            </a:r>
            <a:r>
              <a:rPr b="1" lang="en-GB" sz="1100"/>
              <a:t>Journal of Environmental Economics and Management</a:t>
            </a:r>
            <a:br>
              <a:rPr b="1" lang="en-GB" sz="1100"/>
            </a:br>
            <a:r>
              <a:rPr b="1" lang="en-GB" sz="1100"/>
              <a:t> Elsevier, 2023. </a:t>
            </a:r>
            <a:r>
              <a:rPr i="1" lang="en-GB" sz="1100"/>
              <a:t>The Environmental and Economic Benefits of Local Sourcing in Retail</a:t>
            </a:r>
            <a:r>
              <a:rPr lang="en-GB" sz="1100"/>
              <a:t>.  </a:t>
            </a:r>
            <a:r>
              <a:rPr lang="en-GB" sz="1100" u="sng">
                <a:solidFill>
                  <a:schemeClr val="hlink"/>
                </a:solidFill>
                <a:hlinkClick r:id="rId4"/>
              </a:rPr>
              <a:t>https://www.journals.elsevier.com/journal-of-environmental-economics-and-management</a:t>
            </a:r>
            <a:r>
              <a:rPr lang="en-GB" sz="1100"/>
              <a:t> </a:t>
            </a:r>
            <a:endParaRPr sz="1100"/>
          </a:p>
          <a:p>
            <a:pPr indent="0" lvl="0" marL="0" rtl="0" algn="l">
              <a:lnSpc>
                <a:spcPct val="100000"/>
              </a:lnSpc>
              <a:spcBef>
                <a:spcPts val="1000"/>
              </a:spcBef>
              <a:spcAft>
                <a:spcPts val="0"/>
              </a:spcAft>
              <a:buClr>
                <a:schemeClr val="dk1"/>
              </a:buClr>
              <a:buSzPts val="1100"/>
              <a:buNone/>
            </a:pPr>
            <a:r>
              <a:rPr b="1" lang="en-GB" sz="1100"/>
              <a:t>Legal</a:t>
            </a:r>
            <a:endParaRPr sz="1100"/>
          </a:p>
          <a:p>
            <a:pPr indent="-228600" lvl="0" marL="228600" rtl="0" algn="l">
              <a:lnSpc>
                <a:spcPct val="100000"/>
              </a:lnSpc>
              <a:spcBef>
                <a:spcPts val="1000"/>
              </a:spcBef>
              <a:spcAft>
                <a:spcPts val="0"/>
              </a:spcAft>
              <a:buClr>
                <a:schemeClr val="dk1"/>
              </a:buClr>
              <a:buSzPts val="1100"/>
              <a:buChar char="•"/>
            </a:pPr>
            <a:r>
              <a:rPr b="1" lang="en-GB" sz="1100"/>
              <a:t>Environmental Law Review</a:t>
            </a:r>
            <a:br>
              <a:rPr b="1" lang="en-GB" sz="1100"/>
            </a:br>
            <a:r>
              <a:rPr b="1" lang="en-GB" sz="1100"/>
              <a:t> SAGE Publications, 2023. </a:t>
            </a:r>
            <a:r>
              <a:rPr i="1" lang="en-GB" sz="1100"/>
              <a:t>The Impact of the UK Plastic Packaging Tax on Retailers</a:t>
            </a:r>
            <a:r>
              <a:rPr lang="en-GB" sz="1100"/>
              <a:t>.  </a:t>
            </a:r>
            <a:r>
              <a:rPr lang="en-GB" sz="1100" u="sng">
                <a:solidFill>
                  <a:schemeClr val="hlink"/>
                </a:solidFill>
                <a:hlinkClick r:id="rId5"/>
              </a:rPr>
              <a:t>https://journals.sagepub.com/home/erl</a:t>
            </a:r>
            <a:r>
              <a:rPr lang="en-GB" sz="1100"/>
              <a:t> </a:t>
            </a:r>
            <a:endParaRPr sz="1100"/>
          </a:p>
          <a:p>
            <a:pPr indent="-228600" lvl="0" marL="228600" rtl="0" algn="l">
              <a:lnSpc>
                <a:spcPct val="100000"/>
              </a:lnSpc>
              <a:spcBef>
                <a:spcPts val="1000"/>
              </a:spcBef>
              <a:spcAft>
                <a:spcPts val="0"/>
              </a:spcAft>
              <a:buClr>
                <a:schemeClr val="dk1"/>
              </a:buClr>
              <a:buSzPts val="1100"/>
              <a:buChar char="•"/>
            </a:pPr>
            <a:r>
              <a:rPr b="1" lang="en-GB" sz="1100"/>
              <a:t>Industrial Law Journal</a:t>
            </a:r>
            <a:br>
              <a:rPr b="1" lang="en-GB" sz="1100"/>
            </a:br>
            <a:r>
              <a:rPr b="1" lang="en-GB" sz="1100"/>
              <a:t> Oxford University Press, 2023. </a:t>
            </a:r>
            <a:r>
              <a:rPr i="1" lang="en-GB" sz="1100"/>
              <a:t>Labour Law and the UK Retail Industry</a:t>
            </a:r>
            <a:r>
              <a:rPr lang="en-GB" sz="1100"/>
              <a:t>. </a:t>
            </a:r>
            <a:r>
              <a:rPr lang="en-GB" sz="1100" u="sng">
                <a:solidFill>
                  <a:schemeClr val="hlink"/>
                </a:solidFill>
                <a:hlinkClick r:id="rId6"/>
              </a:rPr>
              <a:t>https://academic.oup.com/ilj</a:t>
            </a:r>
            <a:r>
              <a:rPr lang="en-GB" sz="1100"/>
              <a:t> </a:t>
            </a:r>
            <a:endParaRPr sz="1100"/>
          </a:p>
        </p:txBody>
      </p:sp>
      <p:pic>
        <p:nvPicPr>
          <p:cNvPr descr="Green Haven UK" id="165" name="Google Shape;165;p23"/>
          <p:cNvPicPr preferRelativeResize="0"/>
          <p:nvPr/>
        </p:nvPicPr>
        <p:blipFill rotWithShape="1">
          <a:blip r:embed="rId7">
            <a:alphaModFix/>
          </a:blip>
          <a:srcRect b="1" l="916" r="1431" t="0"/>
          <a:stretch/>
        </p:blipFill>
        <p:spPr>
          <a:xfrm>
            <a:off x="5958018" y="508090"/>
            <a:ext cx="5709726" cy="584698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69" name="Shape 169"/>
        <p:cNvGrpSpPr/>
        <p:nvPr/>
      </p:nvGrpSpPr>
      <p:grpSpPr>
        <a:xfrm>
          <a:off x="0" y="0"/>
          <a:ext cx="0" cy="0"/>
          <a:chOff x="0" y="0"/>
          <a:chExt cx="0" cy="0"/>
        </a:xfrm>
      </p:grpSpPr>
      <p:sp>
        <p:nvSpPr>
          <p:cNvPr id="170" name="Google Shape;170;p24"/>
          <p:cNvSpPr/>
          <p:nvPr/>
        </p:nvSpPr>
        <p:spPr>
          <a:xfrm>
            <a:off x="517869" y="508090"/>
            <a:ext cx="11153214" cy="149279"/>
          </a:xfrm>
          <a:custGeom>
            <a:rect b="b" l="l" r="r" t="t"/>
            <a:pathLst>
              <a:path extrusionOk="0" h="149279" w="8085002">
                <a:moveTo>
                  <a:pt x="0" y="0"/>
                </a:moveTo>
                <a:lnTo>
                  <a:pt x="8085002" y="0"/>
                </a:lnTo>
                <a:lnTo>
                  <a:pt x="8085002" y="149279"/>
                </a:lnTo>
                <a:lnTo>
                  <a:pt x="0" y="149279"/>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171" name="Google Shape;171;p24"/>
          <p:cNvSpPr/>
          <p:nvPr/>
        </p:nvSpPr>
        <p:spPr>
          <a:xfrm>
            <a:off x="517870" y="6209925"/>
            <a:ext cx="11155680" cy="45719"/>
          </a:xfrm>
          <a:custGeom>
            <a:rect b="b" l="l" r="r" t="t"/>
            <a:pathLst>
              <a:path extrusionOk="0" h="45719" w="8715708">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172" name="Google Shape;172;p24"/>
          <p:cNvSpPr/>
          <p:nvPr/>
        </p:nvSpPr>
        <p:spPr>
          <a:xfrm>
            <a:off x="-291575" y="0"/>
            <a:ext cx="12658500" cy="6858000"/>
          </a:xfrm>
          <a:prstGeom prst="rect">
            <a:avLst/>
          </a:prstGeom>
          <a:solidFill>
            <a:srgbClr val="D8D8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73" name="Google Shape;173;p24"/>
          <p:cNvSpPr txBox="1"/>
          <p:nvPr>
            <p:ph type="title"/>
          </p:nvPr>
        </p:nvSpPr>
        <p:spPr>
          <a:xfrm>
            <a:off x="3295925" y="-17650"/>
            <a:ext cx="4755600" cy="6348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rgbClr val="FFFFFF"/>
              </a:buClr>
              <a:buSzPct val="65533"/>
              <a:buFont typeface="Arial"/>
              <a:buNone/>
            </a:pPr>
            <a:r>
              <a:rPr lang="en-GB" sz="2288"/>
              <a:t>Fishbone diagram analysis</a:t>
            </a:r>
            <a:r>
              <a:rPr lang="en-GB"/>
              <a:t> </a:t>
            </a:r>
            <a:endParaRPr/>
          </a:p>
        </p:txBody>
      </p:sp>
      <p:cxnSp>
        <p:nvCxnSpPr>
          <p:cNvPr id="174" name="Google Shape;174;p24"/>
          <p:cNvCxnSpPr/>
          <p:nvPr/>
        </p:nvCxnSpPr>
        <p:spPr>
          <a:xfrm flipH="1" rot="10800000">
            <a:off x="1045825" y="3304300"/>
            <a:ext cx="9517200" cy="62100"/>
          </a:xfrm>
          <a:prstGeom prst="straightConnector1">
            <a:avLst/>
          </a:prstGeom>
          <a:noFill/>
          <a:ln cap="flat" cmpd="sng" w="9525">
            <a:solidFill>
              <a:schemeClr val="dk2"/>
            </a:solidFill>
            <a:prstDash val="solid"/>
            <a:round/>
            <a:headEnd len="med" w="med" type="none"/>
            <a:tailEnd len="med" w="med" type="triangle"/>
          </a:ln>
        </p:spPr>
      </p:cxnSp>
      <p:cxnSp>
        <p:nvCxnSpPr>
          <p:cNvPr id="175" name="Google Shape;175;p24"/>
          <p:cNvCxnSpPr/>
          <p:nvPr/>
        </p:nvCxnSpPr>
        <p:spPr>
          <a:xfrm>
            <a:off x="2554275" y="1204825"/>
            <a:ext cx="2002500" cy="2193000"/>
          </a:xfrm>
          <a:prstGeom prst="straightConnector1">
            <a:avLst/>
          </a:prstGeom>
          <a:noFill/>
          <a:ln cap="flat" cmpd="sng" w="9525">
            <a:solidFill>
              <a:schemeClr val="dk2"/>
            </a:solidFill>
            <a:prstDash val="solid"/>
            <a:round/>
            <a:headEnd len="med" w="med" type="none"/>
            <a:tailEnd len="med" w="med" type="none"/>
          </a:ln>
        </p:spPr>
      </p:cxnSp>
      <p:cxnSp>
        <p:nvCxnSpPr>
          <p:cNvPr id="176" name="Google Shape;176;p24"/>
          <p:cNvCxnSpPr/>
          <p:nvPr/>
        </p:nvCxnSpPr>
        <p:spPr>
          <a:xfrm flipH="1">
            <a:off x="3005150" y="3350850"/>
            <a:ext cx="1555200" cy="2130600"/>
          </a:xfrm>
          <a:prstGeom prst="straightConnector1">
            <a:avLst/>
          </a:prstGeom>
          <a:noFill/>
          <a:ln cap="flat" cmpd="sng" w="9525">
            <a:solidFill>
              <a:schemeClr val="dk2"/>
            </a:solidFill>
            <a:prstDash val="solid"/>
            <a:round/>
            <a:headEnd len="med" w="med" type="none"/>
            <a:tailEnd len="med" w="med" type="none"/>
          </a:ln>
        </p:spPr>
      </p:cxnSp>
      <p:cxnSp>
        <p:nvCxnSpPr>
          <p:cNvPr id="177" name="Google Shape;177;p24"/>
          <p:cNvCxnSpPr/>
          <p:nvPr/>
        </p:nvCxnSpPr>
        <p:spPr>
          <a:xfrm>
            <a:off x="6659725" y="1173725"/>
            <a:ext cx="1975200" cy="2223900"/>
          </a:xfrm>
          <a:prstGeom prst="straightConnector1">
            <a:avLst/>
          </a:prstGeom>
          <a:noFill/>
          <a:ln cap="flat" cmpd="sng" w="9525">
            <a:solidFill>
              <a:schemeClr val="dk2"/>
            </a:solidFill>
            <a:prstDash val="solid"/>
            <a:round/>
            <a:headEnd len="med" w="med" type="none"/>
            <a:tailEnd len="med" w="med" type="none"/>
          </a:ln>
        </p:spPr>
      </p:cxnSp>
      <p:cxnSp>
        <p:nvCxnSpPr>
          <p:cNvPr id="178" name="Google Shape;178;p24"/>
          <p:cNvCxnSpPr/>
          <p:nvPr/>
        </p:nvCxnSpPr>
        <p:spPr>
          <a:xfrm flipH="1">
            <a:off x="7266300" y="3397500"/>
            <a:ext cx="1368600" cy="2052900"/>
          </a:xfrm>
          <a:prstGeom prst="straightConnector1">
            <a:avLst/>
          </a:prstGeom>
          <a:noFill/>
          <a:ln cap="flat" cmpd="sng" w="9525">
            <a:solidFill>
              <a:schemeClr val="dk2"/>
            </a:solidFill>
            <a:prstDash val="solid"/>
            <a:round/>
            <a:headEnd len="med" w="med" type="none"/>
            <a:tailEnd len="med" w="med" type="none"/>
          </a:ln>
        </p:spPr>
      </p:cxnSp>
      <p:sp>
        <p:nvSpPr>
          <p:cNvPr id="179" name="Google Shape;179;p24"/>
          <p:cNvSpPr txBox="1"/>
          <p:nvPr/>
        </p:nvSpPr>
        <p:spPr>
          <a:xfrm>
            <a:off x="952500" y="271750"/>
            <a:ext cx="1150800" cy="96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200">
                <a:solidFill>
                  <a:schemeClr val="dk1"/>
                </a:solidFill>
              </a:rPr>
              <a:t>Close by businesses that decrease the number of people walking around.</a:t>
            </a:r>
            <a:endParaRPr sz="1200">
              <a:solidFill>
                <a:schemeClr val="dk1"/>
              </a:solidFill>
            </a:endParaRPr>
          </a:p>
          <a:p>
            <a:pPr indent="0" lvl="0" marL="0" rtl="0" algn="l">
              <a:spcBef>
                <a:spcPts val="0"/>
              </a:spcBef>
              <a:spcAft>
                <a:spcPts val="0"/>
              </a:spcAft>
              <a:buClr>
                <a:schemeClr val="dk1"/>
              </a:buClr>
              <a:buSzPts val="1100"/>
              <a:buFont typeface="Arial"/>
              <a:buNone/>
            </a:pPr>
            <a:r>
              <a:rPr lang="en-GB" sz="1200">
                <a:solidFill>
                  <a:schemeClr val="dk1"/>
                </a:solidFill>
              </a:rPr>
              <a:t>Moving to online shopping.</a:t>
            </a:r>
            <a:endParaRPr sz="2000">
              <a:solidFill>
                <a:schemeClr val="dk1"/>
              </a:solidFill>
            </a:endParaRPr>
          </a:p>
          <a:p>
            <a:pPr indent="0" lvl="0" marL="0" rtl="0" algn="l">
              <a:spcBef>
                <a:spcPts val="0"/>
              </a:spcBef>
              <a:spcAft>
                <a:spcPts val="0"/>
              </a:spcAft>
              <a:buClr>
                <a:schemeClr val="dk1"/>
              </a:buClr>
              <a:buSzPts val="1100"/>
              <a:buFont typeface="Arial"/>
              <a:buNone/>
            </a:pPr>
            <a:r>
              <a:rPr lang="en-GB" sz="1300">
                <a:solidFill>
                  <a:schemeClr val="dk1"/>
                </a:solidFill>
              </a:rPr>
              <a:t>Reduced high-street activity in the area.</a:t>
            </a:r>
            <a:endParaRPr sz="1300">
              <a:solidFill>
                <a:schemeClr val="dk1"/>
              </a:solidFill>
            </a:endParaRPr>
          </a:p>
          <a:p>
            <a:pPr indent="0" lvl="0" marL="0" rtl="0" algn="l">
              <a:spcBef>
                <a:spcPts val="0"/>
              </a:spcBef>
              <a:spcAft>
                <a:spcPts val="0"/>
              </a:spcAft>
              <a:buNone/>
            </a:pPr>
            <a:r>
              <a:t/>
            </a:r>
            <a:endParaRPr sz="1800">
              <a:solidFill>
                <a:schemeClr val="dk1"/>
              </a:solidFill>
            </a:endParaRPr>
          </a:p>
        </p:txBody>
      </p:sp>
      <p:sp>
        <p:nvSpPr>
          <p:cNvPr id="180" name="Google Shape;180;p24"/>
          <p:cNvSpPr txBox="1"/>
          <p:nvPr/>
        </p:nvSpPr>
        <p:spPr>
          <a:xfrm>
            <a:off x="1185800" y="3472500"/>
            <a:ext cx="1228500" cy="1287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100">
                <a:solidFill>
                  <a:schemeClr val="dk1"/>
                </a:solidFill>
              </a:rPr>
              <a:t>New boutique flower shop with good IG marketing.</a:t>
            </a:r>
            <a:endParaRPr sz="1100">
              <a:solidFill>
                <a:schemeClr val="dk1"/>
              </a:solidFill>
            </a:endParaRPr>
          </a:p>
          <a:p>
            <a:pPr indent="0" lvl="0" marL="0" rtl="0" algn="l">
              <a:spcBef>
                <a:spcPts val="0"/>
              </a:spcBef>
              <a:spcAft>
                <a:spcPts val="0"/>
              </a:spcAft>
              <a:buClr>
                <a:schemeClr val="dk1"/>
              </a:buClr>
              <a:buSzPts val="1100"/>
              <a:buFont typeface="Arial"/>
              <a:buNone/>
            </a:pPr>
            <a:r>
              <a:rPr lang="en-GB" sz="1100">
                <a:solidFill>
                  <a:schemeClr val="dk1"/>
                </a:solidFill>
              </a:rPr>
              <a:t>Chain with aggressive nationwide pricing.</a:t>
            </a:r>
            <a:endParaRPr sz="1100">
              <a:solidFill>
                <a:schemeClr val="dk1"/>
              </a:solidFill>
            </a:endParaRPr>
          </a:p>
          <a:p>
            <a:pPr indent="0" lvl="0" marL="0" rtl="0" algn="l">
              <a:spcBef>
                <a:spcPts val="0"/>
              </a:spcBef>
              <a:spcAft>
                <a:spcPts val="0"/>
              </a:spcAft>
              <a:buClr>
                <a:schemeClr val="dk1"/>
              </a:buClr>
              <a:buSzPts val="1100"/>
              <a:buFont typeface="Arial"/>
              <a:buNone/>
            </a:pPr>
            <a:r>
              <a:rPr lang="en-GB" sz="1100">
                <a:solidFill>
                  <a:schemeClr val="dk1"/>
                </a:solidFill>
              </a:rPr>
              <a:t>Failure to keep up with the promotions and size of the competit</a:t>
            </a:r>
            <a:r>
              <a:rPr lang="en-GB" sz="1300">
                <a:solidFill>
                  <a:schemeClr val="dk1"/>
                </a:solidFill>
              </a:rPr>
              <a:t>or</a:t>
            </a:r>
            <a:r>
              <a:rPr lang="en-GB" sz="2000">
                <a:solidFill>
                  <a:schemeClr val="dk1"/>
                </a:solidFill>
              </a:rPr>
              <a:t>s.</a:t>
            </a:r>
            <a:endParaRPr sz="2000">
              <a:solidFill>
                <a:schemeClr val="dk1"/>
              </a:solidFill>
            </a:endParaRPr>
          </a:p>
          <a:p>
            <a:pPr indent="0" lvl="0" marL="0" rtl="0" algn="l">
              <a:spcBef>
                <a:spcPts val="0"/>
              </a:spcBef>
              <a:spcAft>
                <a:spcPts val="0"/>
              </a:spcAft>
              <a:buNone/>
            </a:pPr>
            <a:r>
              <a:t/>
            </a:r>
            <a:endParaRPr sz="1800">
              <a:solidFill>
                <a:schemeClr val="lt1"/>
              </a:solidFill>
            </a:endParaRPr>
          </a:p>
        </p:txBody>
      </p:sp>
      <p:sp>
        <p:nvSpPr>
          <p:cNvPr id="181" name="Google Shape;181;p24"/>
          <p:cNvSpPr txBox="1"/>
          <p:nvPr/>
        </p:nvSpPr>
        <p:spPr>
          <a:xfrm>
            <a:off x="1978875" y="2716075"/>
            <a:ext cx="2006100" cy="63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700">
                <a:solidFill>
                  <a:schemeClr val="dk1"/>
                </a:solidFill>
              </a:rPr>
              <a:t>Market/Location</a:t>
            </a:r>
            <a:endParaRPr b="1" sz="1700">
              <a:solidFill>
                <a:schemeClr val="dk1"/>
              </a:solidFill>
            </a:endParaRPr>
          </a:p>
          <a:p>
            <a:pPr indent="0" lvl="0" marL="0" rtl="0" algn="l">
              <a:spcBef>
                <a:spcPts val="0"/>
              </a:spcBef>
              <a:spcAft>
                <a:spcPts val="0"/>
              </a:spcAft>
              <a:buNone/>
            </a:pPr>
            <a:r>
              <a:rPr b="1" lang="en-GB" sz="1700">
                <a:solidFill>
                  <a:schemeClr val="dk1"/>
                </a:solidFill>
              </a:rPr>
              <a:t>Factors</a:t>
            </a:r>
            <a:endParaRPr b="1" sz="1700">
              <a:solidFill>
                <a:schemeClr val="dk1"/>
              </a:solidFill>
            </a:endParaRPr>
          </a:p>
        </p:txBody>
      </p:sp>
      <p:sp>
        <p:nvSpPr>
          <p:cNvPr id="182" name="Google Shape;182;p24"/>
          <p:cNvSpPr txBox="1"/>
          <p:nvPr/>
        </p:nvSpPr>
        <p:spPr>
          <a:xfrm>
            <a:off x="3222975" y="5652775"/>
            <a:ext cx="1586100" cy="466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chemeClr val="dk1"/>
                </a:solidFill>
              </a:rPr>
              <a:t>Operation Costs</a:t>
            </a:r>
            <a:endParaRPr b="1" sz="1800">
              <a:solidFill>
                <a:schemeClr val="dk1"/>
              </a:solidFill>
            </a:endParaRPr>
          </a:p>
        </p:txBody>
      </p:sp>
      <p:sp>
        <p:nvSpPr>
          <p:cNvPr id="183" name="Google Shape;183;p24"/>
          <p:cNvSpPr txBox="1"/>
          <p:nvPr/>
        </p:nvSpPr>
        <p:spPr>
          <a:xfrm>
            <a:off x="3425150" y="3493438"/>
            <a:ext cx="1866300" cy="222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a:solidFill>
                  <a:schemeClr val="dk1"/>
                </a:solidFill>
              </a:rPr>
              <a:t>I</a:t>
            </a:r>
            <a:r>
              <a:rPr lang="en-GB" sz="1200">
                <a:solidFill>
                  <a:schemeClr val="dk1"/>
                </a:solidFill>
              </a:rPr>
              <a:t>ncreasing the cost of importing flowers (e.g., orchids, tulips).</a:t>
            </a:r>
            <a:endParaRPr sz="1200">
              <a:solidFill>
                <a:schemeClr val="dk1"/>
              </a:solidFill>
            </a:endParaRPr>
          </a:p>
          <a:p>
            <a:pPr indent="0" lvl="0" marL="0" rtl="0" algn="l">
              <a:spcBef>
                <a:spcPts val="0"/>
              </a:spcBef>
              <a:spcAft>
                <a:spcPts val="0"/>
              </a:spcAft>
              <a:buClr>
                <a:schemeClr val="dk1"/>
              </a:buClr>
              <a:buSzPts val="1100"/>
              <a:buFont typeface="Arial"/>
              <a:buNone/>
            </a:pPr>
            <a:r>
              <a:t/>
            </a:r>
            <a:endParaRPr sz="1200">
              <a:solidFill>
                <a:schemeClr val="dk1"/>
              </a:solidFill>
            </a:endParaRPr>
          </a:p>
          <a:p>
            <a:pPr indent="0" lvl="0" marL="0" rtl="0" algn="l">
              <a:spcBef>
                <a:spcPts val="0"/>
              </a:spcBef>
              <a:spcAft>
                <a:spcPts val="0"/>
              </a:spcAft>
              <a:buClr>
                <a:schemeClr val="dk1"/>
              </a:buClr>
              <a:buSzPts val="1100"/>
              <a:buFont typeface="Arial"/>
              <a:buNone/>
            </a:pPr>
            <a:r>
              <a:rPr lang="en-GB" sz="1200">
                <a:solidFill>
                  <a:schemeClr val="dk1"/>
                </a:solidFill>
              </a:rPr>
              <a:t>Rising supply and costs of utility.</a:t>
            </a:r>
            <a:endParaRPr sz="1200">
              <a:solidFill>
                <a:schemeClr val="dk1"/>
              </a:solidFill>
            </a:endParaRPr>
          </a:p>
          <a:p>
            <a:pPr indent="0" lvl="0" marL="0" rtl="0" algn="l">
              <a:spcBef>
                <a:spcPts val="0"/>
              </a:spcBef>
              <a:spcAft>
                <a:spcPts val="0"/>
              </a:spcAft>
              <a:buClr>
                <a:schemeClr val="dk1"/>
              </a:buClr>
              <a:buSzPts val="1100"/>
              <a:buFont typeface="Arial"/>
              <a:buNone/>
            </a:pPr>
            <a:r>
              <a:t/>
            </a:r>
            <a:endParaRPr sz="1200">
              <a:solidFill>
                <a:schemeClr val="dk1"/>
              </a:solidFill>
            </a:endParaRPr>
          </a:p>
          <a:p>
            <a:pPr indent="0" lvl="0" marL="0" rtl="0" algn="l">
              <a:spcBef>
                <a:spcPts val="0"/>
              </a:spcBef>
              <a:spcAft>
                <a:spcPts val="0"/>
              </a:spcAft>
              <a:buClr>
                <a:schemeClr val="dk1"/>
              </a:buClr>
              <a:buSzPts val="1100"/>
              <a:buFont typeface="Arial"/>
              <a:buNone/>
            </a:pPr>
            <a:r>
              <a:rPr lang="en-GB" sz="1200">
                <a:solidFill>
                  <a:schemeClr val="dk1"/>
                </a:solidFill>
              </a:rPr>
              <a:t>Green packaging and materials which contribute to costs.</a:t>
            </a:r>
            <a:endParaRPr sz="1200">
              <a:solidFill>
                <a:schemeClr val="dk1"/>
              </a:solidFill>
            </a:endParaRPr>
          </a:p>
          <a:p>
            <a:pPr indent="0" lvl="0" marL="0" rtl="0" algn="l">
              <a:spcBef>
                <a:spcPts val="0"/>
              </a:spcBef>
              <a:spcAft>
                <a:spcPts val="0"/>
              </a:spcAft>
              <a:buNone/>
            </a:pPr>
            <a:r>
              <a:t/>
            </a:r>
            <a:endParaRPr sz="1200">
              <a:solidFill>
                <a:schemeClr val="lt1"/>
              </a:solidFill>
            </a:endParaRPr>
          </a:p>
        </p:txBody>
      </p:sp>
      <p:sp>
        <p:nvSpPr>
          <p:cNvPr id="184" name="Google Shape;184;p24"/>
          <p:cNvSpPr txBox="1"/>
          <p:nvPr/>
        </p:nvSpPr>
        <p:spPr>
          <a:xfrm>
            <a:off x="7645650" y="508100"/>
            <a:ext cx="2761800" cy="2047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b="1" lang="en-GB">
                <a:solidFill>
                  <a:schemeClr val="dk1"/>
                </a:solidFill>
              </a:rPr>
              <a:t>Marketing &amp; Online Presence</a:t>
            </a:r>
            <a:endParaRPr b="1">
              <a:solidFill>
                <a:schemeClr val="dk1"/>
              </a:solidFill>
            </a:endParaRPr>
          </a:p>
          <a:p>
            <a:pPr indent="0" lvl="0" marL="0" rtl="0" algn="l">
              <a:spcBef>
                <a:spcPts val="0"/>
              </a:spcBef>
              <a:spcAft>
                <a:spcPts val="0"/>
              </a:spcAft>
              <a:buClr>
                <a:schemeClr val="dk1"/>
              </a:buClr>
              <a:buSzPts val="1100"/>
              <a:buFont typeface="Arial"/>
              <a:buNone/>
            </a:pPr>
            <a:r>
              <a:rPr lang="en-GB" sz="1100">
                <a:solidFill>
                  <a:schemeClr val="dk1"/>
                </a:solidFill>
              </a:rPr>
              <a:t>Older web site with bad UX.</a:t>
            </a:r>
            <a:endParaRPr sz="1100">
              <a:solidFill>
                <a:schemeClr val="dk1"/>
              </a:solidFill>
            </a:endParaRPr>
          </a:p>
          <a:p>
            <a:pPr indent="0" lvl="0" marL="0" rtl="0" algn="l">
              <a:spcBef>
                <a:spcPts val="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0"/>
              </a:spcAft>
              <a:buClr>
                <a:schemeClr val="dk1"/>
              </a:buClr>
              <a:buSzPts val="1100"/>
              <a:buFont typeface="Arial"/>
              <a:buNone/>
            </a:pPr>
            <a:r>
              <a:rPr lang="en-GB" sz="1100">
                <a:solidFill>
                  <a:schemeClr val="dk1"/>
                </a:solidFill>
              </a:rPr>
              <a:t>Poor social media activities.</a:t>
            </a:r>
            <a:endParaRPr sz="1100">
              <a:solidFill>
                <a:schemeClr val="dk1"/>
              </a:solidFill>
            </a:endParaRPr>
          </a:p>
          <a:p>
            <a:pPr indent="0" lvl="0" marL="0" rtl="0" algn="l">
              <a:spcBef>
                <a:spcPts val="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0"/>
              </a:spcAft>
              <a:buClr>
                <a:schemeClr val="dk1"/>
              </a:buClr>
              <a:buSzPts val="1100"/>
              <a:buFont typeface="Arial"/>
              <a:buNone/>
            </a:pPr>
            <a:r>
              <a:rPr lang="en-GB" sz="1100">
                <a:solidFill>
                  <a:schemeClr val="dk1"/>
                </a:solidFill>
              </a:rPr>
              <a:t>Weak search optimization and online advertisements.</a:t>
            </a:r>
            <a:endParaRPr sz="1100">
              <a:solidFill>
                <a:schemeClr val="dk1"/>
              </a:solidFill>
            </a:endParaRPr>
          </a:p>
          <a:p>
            <a:pPr indent="0" lvl="0" marL="0" rtl="0" algn="l">
              <a:spcBef>
                <a:spcPts val="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0"/>
              </a:spcAft>
              <a:buClr>
                <a:schemeClr val="dk1"/>
              </a:buClr>
              <a:buSzPts val="1100"/>
              <a:buFont typeface="Arial"/>
              <a:buNone/>
            </a:pPr>
            <a:r>
              <a:rPr b="1" lang="en-GB" sz="1200">
                <a:solidFill>
                  <a:schemeClr val="dk1"/>
                </a:solidFill>
              </a:rPr>
              <a:t>Poor internet customer loyalty.</a:t>
            </a:r>
            <a:endParaRPr b="1" sz="1200">
              <a:solidFill>
                <a:schemeClr val="dk1"/>
              </a:solidFill>
            </a:endParaRPr>
          </a:p>
          <a:p>
            <a:pPr indent="0" lvl="0" marL="0" rtl="0" algn="l">
              <a:spcBef>
                <a:spcPts val="0"/>
              </a:spcBef>
              <a:spcAft>
                <a:spcPts val="0"/>
              </a:spcAft>
              <a:buNone/>
            </a:pPr>
            <a:r>
              <a:t/>
            </a:r>
            <a:endParaRPr sz="1800">
              <a:solidFill>
                <a:schemeClr val="dk1"/>
              </a:solidFill>
            </a:endParaRPr>
          </a:p>
        </p:txBody>
      </p:sp>
      <p:sp>
        <p:nvSpPr>
          <p:cNvPr id="185" name="Google Shape;185;p24"/>
          <p:cNvSpPr txBox="1"/>
          <p:nvPr/>
        </p:nvSpPr>
        <p:spPr>
          <a:xfrm>
            <a:off x="668725" y="5866850"/>
            <a:ext cx="1866300" cy="466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chemeClr val="dk1"/>
                </a:solidFill>
              </a:rPr>
              <a:t>Competition</a:t>
            </a:r>
            <a:endParaRPr b="1" sz="1800">
              <a:solidFill>
                <a:schemeClr val="dk1"/>
              </a:solidFill>
            </a:endParaRPr>
          </a:p>
        </p:txBody>
      </p:sp>
      <p:sp>
        <p:nvSpPr>
          <p:cNvPr id="186" name="Google Shape;186;p24"/>
          <p:cNvSpPr txBox="1"/>
          <p:nvPr/>
        </p:nvSpPr>
        <p:spPr>
          <a:xfrm>
            <a:off x="3689500" y="965338"/>
            <a:ext cx="3691800" cy="2037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200">
                <a:solidFill>
                  <a:schemeClr val="dk1"/>
                </a:solidFill>
              </a:rPr>
              <a:t>Customer Behavior</a:t>
            </a:r>
            <a:endParaRPr b="1" sz="1200">
              <a:solidFill>
                <a:schemeClr val="dk1"/>
              </a:solidFill>
            </a:endParaRPr>
          </a:p>
          <a:p>
            <a:pPr indent="0" lvl="0" marL="0" rtl="0" algn="l">
              <a:spcBef>
                <a:spcPts val="0"/>
              </a:spcBef>
              <a:spcAft>
                <a:spcPts val="0"/>
              </a:spcAft>
              <a:buClr>
                <a:schemeClr val="dk1"/>
              </a:buClr>
              <a:buSzPts val="1100"/>
              <a:buFont typeface="Arial"/>
              <a:buNone/>
            </a:pPr>
            <a:r>
              <a:t/>
            </a:r>
            <a:endParaRPr sz="1200">
              <a:solidFill>
                <a:schemeClr val="dk1"/>
              </a:solidFill>
            </a:endParaRPr>
          </a:p>
          <a:p>
            <a:pPr indent="0" lvl="0" marL="0" rtl="0" algn="l">
              <a:spcBef>
                <a:spcPts val="0"/>
              </a:spcBef>
              <a:spcAft>
                <a:spcPts val="0"/>
              </a:spcAft>
              <a:buClr>
                <a:schemeClr val="dk1"/>
              </a:buClr>
              <a:buSzPts val="1100"/>
              <a:buFont typeface="Arial"/>
              <a:buNone/>
            </a:pPr>
            <a:r>
              <a:rPr lang="en-GB" sz="1200">
                <a:solidFill>
                  <a:schemeClr val="dk1"/>
                </a:solidFill>
              </a:rPr>
              <a:t>Favor of convenience of online shopping.</a:t>
            </a:r>
            <a:endParaRPr sz="1200">
              <a:solidFill>
                <a:schemeClr val="dk1"/>
              </a:solidFill>
            </a:endParaRPr>
          </a:p>
          <a:p>
            <a:pPr indent="0" lvl="0" marL="0" rtl="0" algn="l">
              <a:spcBef>
                <a:spcPts val="0"/>
              </a:spcBef>
              <a:spcAft>
                <a:spcPts val="0"/>
              </a:spcAft>
              <a:buClr>
                <a:schemeClr val="dk1"/>
              </a:buClr>
              <a:buSzPts val="1100"/>
              <a:buFont typeface="Arial"/>
              <a:buNone/>
            </a:pPr>
            <a:r>
              <a:rPr lang="en-GB" sz="1200">
                <a:solidFill>
                  <a:schemeClr val="dk1"/>
                </a:solidFill>
              </a:rPr>
              <a:t>Less loyalty because of sensitivity to price.</a:t>
            </a:r>
            <a:endParaRPr sz="1200">
              <a:solidFill>
                <a:schemeClr val="dk1"/>
              </a:solidFill>
            </a:endParaRPr>
          </a:p>
          <a:p>
            <a:pPr indent="0" lvl="0" marL="0" rtl="0" algn="l">
              <a:spcBef>
                <a:spcPts val="0"/>
              </a:spcBef>
              <a:spcAft>
                <a:spcPts val="0"/>
              </a:spcAft>
              <a:buClr>
                <a:schemeClr val="dk1"/>
              </a:buClr>
              <a:buSzPts val="1100"/>
              <a:buFont typeface="Arial"/>
              <a:buNone/>
            </a:pPr>
            <a:r>
              <a:rPr lang="en-GB" sz="1200">
                <a:solidFill>
                  <a:schemeClr val="dk1"/>
                </a:solidFill>
              </a:rPr>
              <a:t>Move to experiential or sub services of floral makers.</a:t>
            </a:r>
            <a:endParaRPr sz="1200">
              <a:solidFill>
                <a:schemeClr val="dk1"/>
              </a:solidFill>
            </a:endParaRPr>
          </a:p>
          <a:p>
            <a:pPr indent="0" lvl="0" marL="0" rtl="0" algn="l">
              <a:spcBef>
                <a:spcPts val="0"/>
              </a:spcBef>
              <a:spcAft>
                <a:spcPts val="0"/>
              </a:spcAft>
              <a:buNone/>
            </a:pPr>
            <a:r>
              <a:t/>
            </a:r>
            <a:endParaRPr sz="1200">
              <a:solidFill>
                <a:schemeClr val="dk1"/>
              </a:solidFill>
            </a:endParaRPr>
          </a:p>
        </p:txBody>
      </p:sp>
      <p:sp>
        <p:nvSpPr>
          <p:cNvPr id="187" name="Google Shape;187;p24"/>
          <p:cNvSpPr txBox="1"/>
          <p:nvPr/>
        </p:nvSpPr>
        <p:spPr>
          <a:xfrm>
            <a:off x="5586725" y="3363964"/>
            <a:ext cx="2464800" cy="2037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500">
                <a:solidFill>
                  <a:schemeClr val="dk1"/>
                </a:solidFill>
              </a:rPr>
              <a:t>Management/Strategy</a:t>
            </a:r>
            <a:endParaRPr b="1" sz="1500">
              <a:solidFill>
                <a:schemeClr val="dk1"/>
              </a:solidFill>
            </a:endParaRPr>
          </a:p>
          <a:p>
            <a:pPr indent="0" lvl="0" marL="0" rtl="0" algn="l">
              <a:spcBef>
                <a:spcPts val="0"/>
              </a:spcBef>
              <a:spcAft>
                <a:spcPts val="0"/>
              </a:spcAft>
              <a:buClr>
                <a:schemeClr val="dk1"/>
              </a:buClr>
              <a:buSzPts val="1100"/>
              <a:buFont typeface="Arial"/>
              <a:buNone/>
            </a:pPr>
            <a:r>
              <a:t/>
            </a:r>
            <a:endParaRPr sz="1500">
              <a:solidFill>
                <a:schemeClr val="dk1"/>
              </a:solidFill>
            </a:endParaRPr>
          </a:p>
          <a:p>
            <a:pPr indent="0" lvl="0" marL="0" rtl="0" algn="l">
              <a:spcBef>
                <a:spcPts val="0"/>
              </a:spcBef>
              <a:spcAft>
                <a:spcPts val="0"/>
              </a:spcAft>
              <a:buClr>
                <a:schemeClr val="dk1"/>
              </a:buClr>
              <a:buSzPts val="1100"/>
              <a:buFont typeface="Arial"/>
              <a:buNone/>
            </a:pPr>
            <a:r>
              <a:rPr lang="en-GB" sz="1500">
                <a:solidFill>
                  <a:schemeClr val="dk1"/>
                </a:solidFill>
              </a:rPr>
              <a:t>Lack of swift changes to become digital.</a:t>
            </a:r>
            <a:endParaRPr sz="1500">
              <a:solidFill>
                <a:schemeClr val="dk1"/>
              </a:solidFill>
            </a:endParaRPr>
          </a:p>
          <a:p>
            <a:pPr indent="0" lvl="0" marL="0" rtl="0" algn="l">
              <a:spcBef>
                <a:spcPts val="0"/>
              </a:spcBef>
              <a:spcAft>
                <a:spcPts val="0"/>
              </a:spcAft>
              <a:buClr>
                <a:schemeClr val="dk1"/>
              </a:buClr>
              <a:buSzPts val="1100"/>
              <a:buFont typeface="Arial"/>
              <a:buNone/>
            </a:pPr>
            <a:r>
              <a:t/>
            </a:r>
            <a:endParaRPr sz="1500">
              <a:solidFill>
                <a:schemeClr val="dk1"/>
              </a:solidFill>
            </a:endParaRPr>
          </a:p>
          <a:p>
            <a:pPr indent="0" lvl="0" marL="0" rtl="0" algn="l">
              <a:spcBef>
                <a:spcPts val="0"/>
              </a:spcBef>
              <a:spcAft>
                <a:spcPts val="0"/>
              </a:spcAft>
              <a:buClr>
                <a:schemeClr val="dk1"/>
              </a:buClr>
              <a:buSzPts val="1100"/>
              <a:buFont typeface="Arial"/>
              <a:buNone/>
            </a:pPr>
            <a:r>
              <a:rPr lang="en-GB" sz="1500">
                <a:solidFill>
                  <a:schemeClr val="dk1"/>
                </a:solidFill>
              </a:rPr>
              <a:t>Absence of the decision-making that is data-driven.</a:t>
            </a:r>
            <a:endParaRPr sz="1500">
              <a:solidFill>
                <a:schemeClr val="dk1"/>
              </a:solidFill>
            </a:endParaRPr>
          </a:p>
          <a:p>
            <a:pPr indent="0" lvl="0" marL="0" rtl="0" algn="l">
              <a:spcBef>
                <a:spcPts val="0"/>
              </a:spcBef>
              <a:spcAft>
                <a:spcPts val="0"/>
              </a:spcAft>
              <a:buClr>
                <a:schemeClr val="dk1"/>
              </a:buClr>
              <a:buSzPts val="1100"/>
              <a:buFont typeface="Arial"/>
              <a:buNone/>
            </a:pPr>
            <a:r>
              <a:t/>
            </a:r>
            <a:endParaRPr sz="1500">
              <a:solidFill>
                <a:schemeClr val="dk1"/>
              </a:solidFill>
            </a:endParaRPr>
          </a:p>
          <a:p>
            <a:pPr indent="0" lvl="0" marL="0" rtl="0" algn="l">
              <a:spcBef>
                <a:spcPts val="0"/>
              </a:spcBef>
              <a:spcAft>
                <a:spcPts val="0"/>
              </a:spcAft>
              <a:buClr>
                <a:schemeClr val="dk1"/>
              </a:buClr>
              <a:buSzPts val="1100"/>
              <a:buFont typeface="Arial"/>
              <a:buNone/>
            </a:pPr>
            <a:r>
              <a:rPr lang="en-GB" sz="1500">
                <a:solidFill>
                  <a:schemeClr val="dk1"/>
                </a:solidFill>
              </a:rPr>
              <a:t>Lack of proper investment in the online selling platforms.</a:t>
            </a:r>
            <a:endParaRPr sz="1500">
              <a:solidFill>
                <a:schemeClr val="dk1"/>
              </a:solidFill>
            </a:endParaRPr>
          </a:p>
          <a:p>
            <a:pPr indent="0" lvl="0" marL="0" rtl="0" algn="l">
              <a:spcBef>
                <a:spcPts val="0"/>
              </a:spcBef>
              <a:spcAft>
                <a:spcPts val="0"/>
              </a:spcAft>
              <a:buNone/>
            </a:pPr>
            <a:r>
              <a:t/>
            </a:r>
            <a:endParaRPr sz="1500">
              <a:solidFill>
                <a:schemeClr val="dk1"/>
              </a:solidFill>
            </a:endParaRPr>
          </a:p>
        </p:txBody>
      </p:sp>
      <p:sp>
        <p:nvSpPr>
          <p:cNvPr id="188" name="Google Shape;188;p24"/>
          <p:cNvSpPr txBox="1"/>
          <p:nvPr/>
        </p:nvSpPr>
        <p:spPr>
          <a:xfrm>
            <a:off x="9350050" y="2716075"/>
            <a:ext cx="1586100" cy="63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chemeClr val="dk1"/>
                </a:solidFill>
              </a:rPr>
              <a:t>Sales and profitability drop.</a:t>
            </a:r>
            <a:endParaRPr b="1" sz="1800">
              <a:solidFill>
                <a:schemeClr val="dk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BDDFF"/>
        </a:solidFill>
      </p:bgPr>
    </p:bg>
    <p:spTree>
      <p:nvGrpSpPr>
        <p:cNvPr id="192" name="Shape 192"/>
        <p:cNvGrpSpPr/>
        <p:nvPr/>
      </p:nvGrpSpPr>
      <p:grpSpPr>
        <a:xfrm>
          <a:off x="0" y="0"/>
          <a:ext cx="0" cy="0"/>
          <a:chOff x="0" y="0"/>
          <a:chExt cx="0" cy="0"/>
        </a:xfrm>
      </p:grpSpPr>
      <p:sp>
        <p:nvSpPr>
          <p:cNvPr id="193" name="Google Shape;193;p25"/>
          <p:cNvSpPr txBox="1"/>
          <p:nvPr/>
        </p:nvSpPr>
        <p:spPr>
          <a:xfrm>
            <a:off x="184150" y="147350"/>
            <a:ext cx="9741300" cy="2862900"/>
          </a:xfrm>
          <a:prstGeom prst="rect">
            <a:avLst/>
          </a:prstGeom>
          <a:noFill/>
          <a:ln>
            <a:noFill/>
          </a:ln>
        </p:spPr>
        <p:txBody>
          <a:bodyPr anchorCtr="0" anchor="t" bIns="45700" lIns="91425" spcFirstLastPara="1" rIns="91425" wrap="square" tIns="45700">
            <a:spAutoFit/>
          </a:bodyPr>
          <a:lstStyle/>
          <a:p>
            <a:pPr indent="0" lvl="0" marL="457200" marR="0" rtl="0" algn="l">
              <a:lnSpc>
                <a:spcPct val="100000"/>
              </a:lnSpc>
              <a:spcBef>
                <a:spcPts val="0"/>
              </a:spcBef>
              <a:spcAft>
                <a:spcPts val="0"/>
              </a:spcAft>
              <a:buNone/>
            </a:pPr>
            <a:r>
              <a:rPr b="0" i="0" lang="en-GB" sz="1800" u="none" cap="none" strike="noStrike">
                <a:solidFill>
                  <a:schemeClr val="dk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a:p>
            <a:pPr indent="-114300" lvl="1" marL="22860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114300" lvl="0" marL="457200" marR="0" rtl="0" algn="l">
              <a:lnSpc>
                <a:spcPct val="100000"/>
              </a:lnSpc>
              <a:spcBef>
                <a:spcPts val="0"/>
              </a:spcBef>
              <a:spcAft>
                <a:spcPts val="0"/>
              </a:spcAft>
              <a:buClr>
                <a:schemeClr val="dk1"/>
              </a:buClr>
              <a:buSzPts val="1800"/>
              <a:buFont typeface="Arial"/>
              <a:buChar char="•"/>
            </a:pPr>
            <a:r>
              <a:rPr b="1" i="0" lang="en-GB" sz="1800" u="none" cap="none" strike="noStrike">
                <a:solidFill>
                  <a:schemeClr val="dk1"/>
                </a:solidFill>
                <a:latin typeface="Arial"/>
                <a:ea typeface="Arial"/>
                <a:cs typeface="Arial"/>
                <a:sym typeface="Arial"/>
              </a:rPr>
              <a:t>Summary</a:t>
            </a:r>
            <a:r>
              <a:rPr b="0" i="0" lang="en-GB" sz="1800" u="none" cap="none" strike="noStrike">
                <a:solidFill>
                  <a:schemeClr val="dk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a:p>
            <a:pPr indent="0" lvl="1" marL="45720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The root causes of Green Haven Florists' challenges are a mix of external factors (declining foot traffic, competition, and shifts in consumer behavior) and internal limitations (rising operational costs, lack of digital marketing, and inadequate service offerings like flexible delivery). The company must address these interconnected issues by modernizing its digital presence, rethinking its pricing and service models, and leveraging its sustainable and community-focused values to differentiate itself.</a:t>
            </a:r>
            <a:endParaRPr b="0" i="0" sz="1800" u="none" cap="none" strike="noStrike">
              <a:solidFill>
                <a:schemeClr val="dk1"/>
              </a:solidFill>
              <a:latin typeface="Arial"/>
              <a:ea typeface="Arial"/>
              <a:cs typeface="Arial"/>
              <a:sym typeface="Arial"/>
            </a:endParaRPr>
          </a:p>
          <a:p>
            <a:pPr indent="-114300" lvl="1" marL="22860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pic>
        <p:nvPicPr>
          <p:cNvPr descr="Green Haven UK" id="194" name="Google Shape;194;p25"/>
          <p:cNvPicPr preferRelativeResize="0"/>
          <p:nvPr/>
        </p:nvPicPr>
        <p:blipFill rotWithShape="1">
          <a:blip r:embed="rId3">
            <a:alphaModFix/>
          </a:blip>
          <a:srcRect b="0" l="0" r="0" t="0"/>
          <a:stretch/>
        </p:blipFill>
        <p:spPr>
          <a:xfrm>
            <a:off x="7679195" y="3010253"/>
            <a:ext cx="4512808" cy="38477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98" name="Shape 198"/>
        <p:cNvGrpSpPr/>
        <p:nvPr/>
      </p:nvGrpSpPr>
      <p:grpSpPr>
        <a:xfrm>
          <a:off x="0" y="0"/>
          <a:ext cx="0" cy="0"/>
          <a:chOff x="0" y="0"/>
          <a:chExt cx="0" cy="0"/>
        </a:xfrm>
      </p:grpSpPr>
      <p:sp>
        <p:nvSpPr>
          <p:cNvPr id="199" name="Google Shape;199;p26"/>
          <p:cNvSpPr/>
          <p:nvPr/>
        </p:nvSpPr>
        <p:spPr>
          <a:xfrm>
            <a:off x="517869" y="508090"/>
            <a:ext cx="11153214" cy="149279"/>
          </a:xfrm>
          <a:custGeom>
            <a:rect b="b" l="l" r="r" t="t"/>
            <a:pathLst>
              <a:path extrusionOk="0" h="149279" w="8085002">
                <a:moveTo>
                  <a:pt x="0" y="0"/>
                </a:moveTo>
                <a:lnTo>
                  <a:pt x="8085002" y="0"/>
                </a:lnTo>
                <a:lnTo>
                  <a:pt x="8085002" y="149279"/>
                </a:lnTo>
                <a:lnTo>
                  <a:pt x="0" y="149279"/>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200" name="Google Shape;200;p26"/>
          <p:cNvSpPr/>
          <p:nvPr/>
        </p:nvSpPr>
        <p:spPr>
          <a:xfrm>
            <a:off x="517870" y="6209925"/>
            <a:ext cx="11155680" cy="45719"/>
          </a:xfrm>
          <a:custGeom>
            <a:rect b="b" l="l" r="r" t="t"/>
            <a:pathLst>
              <a:path extrusionOk="0" h="45719" w="8715708">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201" name="Google Shape;201;p26"/>
          <p:cNvSpPr/>
          <p:nvPr/>
        </p:nvSpPr>
        <p:spPr>
          <a:xfrm>
            <a:off x="0" y="0"/>
            <a:ext cx="12192000" cy="6858001"/>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pic>
        <p:nvPicPr>
          <p:cNvPr descr="Wood human figure" id="202" name="Google Shape;202;p26"/>
          <p:cNvPicPr preferRelativeResize="0"/>
          <p:nvPr/>
        </p:nvPicPr>
        <p:blipFill rotWithShape="1">
          <a:blip r:embed="rId3">
            <a:alphaModFix/>
          </a:blip>
          <a:srcRect b="15589" l="0" r="6" t="0"/>
          <a:stretch/>
        </p:blipFill>
        <p:spPr>
          <a:xfrm>
            <a:off x="20" y="10"/>
            <a:ext cx="12188932" cy="6857990"/>
          </a:xfrm>
          <a:prstGeom prst="rect">
            <a:avLst/>
          </a:prstGeom>
          <a:noFill/>
          <a:ln>
            <a:noFill/>
          </a:ln>
        </p:spPr>
      </p:pic>
      <p:sp>
        <p:nvSpPr>
          <p:cNvPr id="203" name="Google Shape;203;p26"/>
          <p:cNvSpPr/>
          <p:nvPr/>
        </p:nvSpPr>
        <p:spPr>
          <a:xfrm flipH="1" rot="5400000">
            <a:off x="4944761" y="-389238"/>
            <a:ext cx="6858000" cy="7636476"/>
          </a:xfrm>
          <a:prstGeom prst="rect">
            <a:avLst/>
          </a:prstGeom>
          <a:gradFill>
            <a:gsLst>
              <a:gs pos="0">
                <a:schemeClr val="lt1"/>
              </a:gs>
              <a:gs pos="100000">
                <a:srgbClr val="000000">
                  <a:alpha val="0"/>
                </a:srgbClr>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204" name="Google Shape;204;p26"/>
          <p:cNvSpPr txBox="1"/>
          <p:nvPr/>
        </p:nvSpPr>
        <p:spPr>
          <a:xfrm>
            <a:off x="5555052" y="971396"/>
            <a:ext cx="5870184" cy="2859533"/>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6000"/>
              <a:buFont typeface="Arial"/>
              <a:buNone/>
            </a:pPr>
            <a:r>
              <a:rPr b="1" i="0" lang="en-GB" sz="6000" u="none" cap="none" strike="noStrike">
                <a:solidFill>
                  <a:srgbClr val="FFFFFF"/>
                </a:solidFill>
                <a:latin typeface="Arial"/>
                <a:ea typeface="Arial"/>
                <a:cs typeface="Arial"/>
                <a:sym typeface="Arial"/>
              </a:rPr>
              <a:t>Thank you for your attention!</a:t>
            </a:r>
            <a:endParaRPr b="0" i="0" sz="1400" u="none" cap="none" strike="noStrike">
              <a:solidFill>
                <a:srgbClr val="000000"/>
              </a:solidFill>
              <a:latin typeface="Arial"/>
              <a:ea typeface="Arial"/>
              <a:cs typeface="Arial"/>
              <a:sym typeface="Arial"/>
            </a:endParaRPr>
          </a:p>
        </p:txBody>
      </p:sp>
      <p:sp>
        <p:nvSpPr>
          <p:cNvPr id="205" name="Google Shape;205;p26"/>
          <p:cNvSpPr/>
          <p:nvPr/>
        </p:nvSpPr>
        <p:spPr>
          <a:xfrm>
            <a:off x="5559321" y="508090"/>
            <a:ext cx="6114810" cy="149279"/>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estaltVTI">
  <a:themeElements>
    <a:clrScheme name="Gestalt">
      <a:dk1>
        <a:srgbClr val="000000"/>
      </a:dk1>
      <a:lt1>
        <a:srgbClr val="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GestaltVTI">
  <a:themeElements>
    <a:clrScheme name="Gestalt">
      <a:dk1>
        <a:srgbClr val="000000"/>
      </a:dk1>
      <a:lt1>
        <a:srgbClr val="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