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D074EB-370F-4A83-8041-AF41387A9E3E}" type="doc">
      <dgm:prSet loTypeId="urn:microsoft.com/office/officeart/2005/8/layout/lProcess3" loCatId="process" qsTypeId="urn:microsoft.com/office/officeart/2005/8/quickstyle/simple1" qsCatId="simple" csTypeId="urn:microsoft.com/office/officeart/2005/8/colors/colorful1" csCatId="colorful" phldr="1"/>
      <dgm:spPr/>
      <dgm:t>
        <a:bodyPr/>
        <a:lstStyle/>
        <a:p>
          <a:endParaRPr lang="en-GB"/>
        </a:p>
      </dgm:t>
    </dgm:pt>
    <dgm:pt modelId="{F7B40290-CBB4-4871-BF9F-559078554932}">
      <dgm:prSet custT="1"/>
      <dgm:spPr/>
      <dgm:t>
        <a:bodyPr/>
        <a:lstStyle/>
        <a:p>
          <a:pPr algn="l"/>
          <a:r>
            <a:rPr lang="en-US" sz="1600" dirty="0">
              <a:latin typeface="Arial" panose="020B0604020202020204" pitchFamily="34" charset="0"/>
              <a:cs typeface="Arial" panose="020B0604020202020204" pitchFamily="34" charset="0"/>
            </a:rPr>
            <a:t>The selling concept overall significantly values a high level of salesmanship, communication, and intense promotion. Among other ways, firms selling on a selling concept typically invest maximum efforts in advertising and marketing to </a:t>
          </a:r>
          <a:r>
            <a:rPr lang="en-US" sz="1600" dirty="0" err="1">
              <a:latin typeface="Arial" panose="020B0604020202020204" pitchFamily="34" charset="0"/>
              <a:cs typeface="Arial" panose="020B0604020202020204" pitchFamily="34" charset="0"/>
            </a:rPr>
            <a:t>characterise</a:t>
          </a:r>
          <a:r>
            <a:rPr lang="en-US" sz="1600" dirty="0">
              <a:latin typeface="Arial" panose="020B0604020202020204" pitchFamily="34" charset="0"/>
              <a:cs typeface="Arial" panose="020B0604020202020204" pitchFamily="34" charset="0"/>
            </a:rPr>
            <a:t> a presented need or demand in customers. The selling concept then relies on the persuasion, influence, and advertising attention given to make consumers aware of the product at all. Often, the selling concept is evident in goods that are unsought goods, which include insurance, subscriptions, or seasonal products, where the consumer interest &amp; need to purchase must be created by the firm through marketing effort.</a:t>
          </a:r>
          <a:endParaRPr lang="en-GB" sz="1600" dirty="0">
            <a:latin typeface="Arial" panose="020B0604020202020204" pitchFamily="34" charset="0"/>
            <a:cs typeface="Arial" panose="020B0604020202020204" pitchFamily="34" charset="0"/>
          </a:endParaRPr>
        </a:p>
      </dgm:t>
    </dgm:pt>
    <dgm:pt modelId="{B091CC14-1013-4FBC-B3D8-79F3EEFA68BC}" type="parTrans" cxnId="{86067AE6-D14E-4000-8787-BA8EDA4C955F}">
      <dgm:prSet/>
      <dgm:spPr/>
      <dgm:t>
        <a:bodyPr/>
        <a:lstStyle/>
        <a:p>
          <a:endParaRPr lang="en-GB"/>
        </a:p>
      </dgm:t>
    </dgm:pt>
    <dgm:pt modelId="{9A6B9CA2-47B5-4CD1-8D05-A51C78BAE550}" type="sibTrans" cxnId="{86067AE6-D14E-4000-8787-BA8EDA4C955F}">
      <dgm:prSet/>
      <dgm:spPr/>
      <dgm:t>
        <a:bodyPr/>
        <a:lstStyle/>
        <a:p>
          <a:endParaRPr lang="en-GB"/>
        </a:p>
      </dgm:t>
    </dgm:pt>
    <dgm:pt modelId="{2A0D2AB9-4542-4294-86D6-DE371FCDEC41}" type="pres">
      <dgm:prSet presAssocID="{0AD074EB-370F-4A83-8041-AF41387A9E3E}" presName="Name0" presStyleCnt="0">
        <dgm:presLayoutVars>
          <dgm:chPref val="3"/>
          <dgm:dir/>
          <dgm:animLvl val="lvl"/>
          <dgm:resizeHandles/>
        </dgm:presLayoutVars>
      </dgm:prSet>
      <dgm:spPr/>
    </dgm:pt>
    <dgm:pt modelId="{B2FA67C3-F044-4E73-A891-109F7C6E813E}" type="pres">
      <dgm:prSet presAssocID="{F7B40290-CBB4-4871-BF9F-559078554932}" presName="horFlow" presStyleCnt="0"/>
      <dgm:spPr/>
    </dgm:pt>
    <dgm:pt modelId="{3C818BB1-E6C4-4DE2-A07D-47DADBA91B02}" type="pres">
      <dgm:prSet presAssocID="{F7B40290-CBB4-4871-BF9F-559078554932}" presName="bigChev" presStyleLbl="node1" presStyleIdx="0" presStyleCnt="1" custScaleX="143289" custScaleY="188442" custLinFactNeighborX="-23269" custLinFactNeighborY="-8724"/>
      <dgm:spPr/>
    </dgm:pt>
  </dgm:ptLst>
  <dgm:cxnLst>
    <dgm:cxn modelId="{76D9BC43-FEFA-4015-A0A6-37D98ED24D5F}" type="presOf" srcId="{0AD074EB-370F-4A83-8041-AF41387A9E3E}" destId="{2A0D2AB9-4542-4294-86D6-DE371FCDEC41}" srcOrd="0" destOrd="0" presId="urn:microsoft.com/office/officeart/2005/8/layout/lProcess3"/>
    <dgm:cxn modelId="{F0D9FDC0-4C24-422F-8384-D79F05284409}" type="presOf" srcId="{F7B40290-CBB4-4871-BF9F-559078554932}" destId="{3C818BB1-E6C4-4DE2-A07D-47DADBA91B02}" srcOrd="0" destOrd="0" presId="urn:microsoft.com/office/officeart/2005/8/layout/lProcess3"/>
    <dgm:cxn modelId="{86067AE6-D14E-4000-8787-BA8EDA4C955F}" srcId="{0AD074EB-370F-4A83-8041-AF41387A9E3E}" destId="{F7B40290-CBB4-4871-BF9F-559078554932}" srcOrd="0" destOrd="0" parTransId="{B091CC14-1013-4FBC-B3D8-79F3EEFA68BC}" sibTransId="{9A6B9CA2-47B5-4CD1-8D05-A51C78BAE550}"/>
    <dgm:cxn modelId="{2B185A08-409A-456B-A004-5158E1C94EAC}" type="presParOf" srcId="{2A0D2AB9-4542-4294-86D6-DE371FCDEC41}" destId="{B2FA67C3-F044-4E73-A891-109F7C6E813E}" srcOrd="0" destOrd="0" presId="urn:microsoft.com/office/officeart/2005/8/layout/lProcess3"/>
    <dgm:cxn modelId="{DC9C0EC3-571B-4FBF-BEC3-23BCD7DEAA81}" type="presParOf" srcId="{B2FA67C3-F044-4E73-A891-109F7C6E813E}" destId="{3C818BB1-E6C4-4DE2-A07D-47DADBA91B02}"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18BB1-E6C4-4DE2-A07D-47DADBA91B02}">
      <dsp:nvSpPr>
        <dsp:cNvPr id="0" name=""/>
        <dsp:cNvSpPr/>
      </dsp:nvSpPr>
      <dsp:spPr>
        <a:xfrm>
          <a:off x="0" y="0"/>
          <a:ext cx="7934967" cy="4174168"/>
        </a:xfrm>
        <a:prstGeom prst="chevr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The selling concept overall significantly values a high level of salesmanship, communication, and intense promotion. Among other ways, firms selling on a selling concept typically invest maximum efforts in advertising and marketing to </a:t>
          </a:r>
          <a:r>
            <a:rPr lang="en-US" sz="1600" kern="1200" dirty="0" err="1">
              <a:latin typeface="Arial" panose="020B0604020202020204" pitchFamily="34" charset="0"/>
              <a:cs typeface="Arial" panose="020B0604020202020204" pitchFamily="34" charset="0"/>
            </a:rPr>
            <a:t>characterise</a:t>
          </a:r>
          <a:r>
            <a:rPr lang="en-US" sz="1600" kern="1200" dirty="0">
              <a:latin typeface="Arial" panose="020B0604020202020204" pitchFamily="34" charset="0"/>
              <a:cs typeface="Arial" panose="020B0604020202020204" pitchFamily="34" charset="0"/>
            </a:rPr>
            <a:t> a presented need or demand in customers. The selling concept then relies on the persuasion, influence, and advertising attention given to make consumers aware of the product at all. Often, the selling concept is evident in goods that are unsought goods, which include insurance, subscriptions, or seasonal products, where the consumer interest &amp; need to purchase must be created by the firm through marketing effort.</a:t>
          </a:r>
          <a:endParaRPr lang="en-GB" sz="1600" kern="1200" dirty="0">
            <a:latin typeface="Arial" panose="020B0604020202020204" pitchFamily="34" charset="0"/>
            <a:cs typeface="Arial" panose="020B0604020202020204" pitchFamily="34" charset="0"/>
          </a:endParaRPr>
        </a:p>
      </dsp:txBody>
      <dsp:txXfrm>
        <a:off x="2087084" y="0"/>
        <a:ext cx="3760799" cy="4174168"/>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6A271-A6EB-2AE0-C31C-8EF0A29E4C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883FDB-1BED-36D5-F21D-2038A296D0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F186E6-9F92-92A0-7BA1-FF175D05597D}"/>
              </a:ext>
            </a:extLst>
          </p:cNvPr>
          <p:cNvSpPr>
            <a:spLocks noGrp="1"/>
          </p:cNvSpPr>
          <p:nvPr>
            <p:ph type="dt" sz="half" idx="10"/>
          </p:nvPr>
        </p:nvSpPr>
        <p:spPr/>
        <p:txBody>
          <a:bodyPr/>
          <a:lstStyle/>
          <a:p>
            <a:fld id="{C6BDDDB7-79F9-453B-A0BB-103D80BD5C89}" type="datetimeFigureOut">
              <a:rPr lang="en-GB" smtClean="0"/>
              <a:t>22/10/2025</a:t>
            </a:fld>
            <a:endParaRPr lang="en-GB"/>
          </a:p>
        </p:txBody>
      </p:sp>
      <p:sp>
        <p:nvSpPr>
          <p:cNvPr id="5" name="Footer Placeholder 4">
            <a:extLst>
              <a:ext uri="{FF2B5EF4-FFF2-40B4-BE49-F238E27FC236}">
                <a16:creationId xmlns:a16="http://schemas.microsoft.com/office/drawing/2014/main" id="{C2ED135B-3AEC-A62D-D301-024A7060EF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11769-9CA4-7BB1-6ADC-02AB07E2ED5D}"/>
              </a:ext>
            </a:extLst>
          </p:cNvPr>
          <p:cNvSpPr>
            <a:spLocks noGrp="1"/>
          </p:cNvSpPr>
          <p:nvPr>
            <p:ph type="sldNum" sz="quarter" idx="12"/>
          </p:nvPr>
        </p:nvSpPr>
        <p:spPr/>
        <p:txBody>
          <a:bodyPr/>
          <a:lstStyle/>
          <a:p>
            <a:fld id="{0CE835E7-D398-4894-ACEE-80DD246562A5}" type="slidenum">
              <a:rPr lang="en-GB" smtClean="0"/>
              <a:t>‹#›</a:t>
            </a:fld>
            <a:endParaRPr lang="en-GB"/>
          </a:p>
        </p:txBody>
      </p:sp>
    </p:spTree>
    <p:extLst>
      <p:ext uri="{BB962C8B-B14F-4D97-AF65-F5344CB8AC3E}">
        <p14:creationId xmlns:p14="http://schemas.microsoft.com/office/powerpoint/2010/main" val="787811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DB6D0-77E6-4106-948F-A8C4F014DB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356C57-4125-F671-3AF4-FB6685E34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523D7B-CE3D-CCD6-CDBD-7D2EB239FC47}"/>
              </a:ext>
            </a:extLst>
          </p:cNvPr>
          <p:cNvSpPr>
            <a:spLocks noGrp="1"/>
          </p:cNvSpPr>
          <p:nvPr>
            <p:ph type="dt" sz="half" idx="10"/>
          </p:nvPr>
        </p:nvSpPr>
        <p:spPr/>
        <p:txBody>
          <a:bodyPr/>
          <a:lstStyle/>
          <a:p>
            <a:fld id="{C6BDDDB7-79F9-453B-A0BB-103D80BD5C89}" type="datetimeFigureOut">
              <a:rPr lang="en-GB" smtClean="0"/>
              <a:t>22/10/2025</a:t>
            </a:fld>
            <a:endParaRPr lang="en-GB"/>
          </a:p>
        </p:txBody>
      </p:sp>
      <p:sp>
        <p:nvSpPr>
          <p:cNvPr id="5" name="Footer Placeholder 4">
            <a:extLst>
              <a:ext uri="{FF2B5EF4-FFF2-40B4-BE49-F238E27FC236}">
                <a16:creationId xmlns:a16="http://schemas.microsoft.com/office/drawing/2014/main" id="{F8829221-7DC7-529C-A677-0420F5FB04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2BADBB-41E9-6A11-20A7-2BD1B89AE581}"/>
              </a:ext>
            </a:extLst>
          </p:cNvPr>
          <p:cNvSpPr>
            <a:spLocks noGrp="1"/>
          </p:cNvSpPr>
          <p:nvPr>
            <p:ph type="sldNum" sz="quarter" idx="12"/>
          </p:nvPr>
        </p:nvSpPr>
        <p:spPr/>
        <p:txBody>
          <a:bodyPr/>
          <a:lstStyle/>
          <a:p>
            <a:fld id="{0CE835E7-D398-4894-ACEE-80DD246562A5}" type="slidenum">
              <a:rPr lang="en-GB" smtClean="0"/>
              <a:t>‹#›</a:t>
            </a:fld>
            <a:endParaRPr lang="en-GB"/>
          </a:p>
        </p:txBody>
      </p:sp>
    </p:spTree>
    <p:extLst>
      <p:ext uri="{BB962C8B-B14F-4D97-AF65-F5344CB8AC3E}">
        <p14:creationId xmlns:p14="http://schemas.microsoft.com/office/powerpoint/2010/main" val="2549026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533F3-1012-3075-0145-A97D7912E2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A89788-1E30-8EC9-70DF-3357BD0317E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AE3416-1432-D3BF-307D-C543DBBE15F8}"/>
              </a:ext>
            </a:extLst>
          </p:cNvPr>
          <p:cNvSpPr>
            <a:spLocks noGrp="1"/>
          </p:cNvSpPr>
          <p:nvPr>
            <p:ph type="dt" sz="half" idx="10"/>
          </p:nvPr>
        </p:nvSpPr>
        <p:spPr/>
        <p:txBody>
          <a:bodyPr/>
          <a:lstStyle/>
          <a:p>
            <a:fld id="{C6BDDDB7-79F9-453B-A0BB-103D80BD5C89}" type="datetimeFigureOut">
              <a:rPr lang="en-GB" smtClean="0"/>
              <a:t>22/10/2025</a:t>
            </a:fld>
            <a:endParaRPr lang="en-GB"/>
          </a:p>
        </p:txBody>
      </p:sp>
      <p:sp>
        <p:nvSpPr>
          <p:cNvPr id="5" name="Footer Placeholder 4">
            <a:extLst>
              <a:ext uri="{FF2B5EF4-FFF2-40B4-BE49-F238E27FC236}">
                <a16:creationId xmlns:a16="http://schemas.microsoft.com/office/drawing/2014/main" id="{F1CD13EE-20FC-341D-ECA0-2B05AB9A3E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1444DF-0B72-9F4D-23D0-4A888767C443}"/>
              </a:ext>
            </a:extLst>
          </p:cNvPr>
          <p:cNvSpPr>
            <a:spLocks noGrp="1"/>
          </p:cNvSpPr>
          <p:nvPr>
            <p:ph type="sldNum" sz="quarter" idx="12"/>
          </p:nvPr>
        </p:nvSpPr>
        <p:spPr/>
        <p:txBody>
          <a:bodyPr/>
          <a:lstStyle/>
          <a:p>
            <a:fld id="{0CE835E7-D398-4894-ACEE-80DD246562A5}" type="slidenum">
              <a:rPr lang="en-GB" smtClean="0"/>
              <a:t>‹#›</a:t>
            </a:fld>
            <a:endParaRPr lang="en-GB"/>
          </a:p>
        </p:txBody>
      </p:sp>
    </p:spTree>
    <p:extLst>
      <p:ext uri="{BB962C8B-B14F-4D97-AF65-F5344CB8AC3E}">
        <p14:creationId xmlns:p14="http://schemas.microsoft.com/office/powerpoint/2010/main" val="2707984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0E5E9-0A5E-F373-8476-D064AC5314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86BA78-162C-7926-9E6A-567D6C09FA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6F0EC6-9756-4B2B-B3E2-F427B6ED05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14D4AF7-45B2-B075-E737-9223DBEB8922}"/>
              </a:ext>
            </a:extLst>
          </p:cNvPr>
          <p:cNvSpPr>
            <a:spLocks noGrp="1"/>
          </p:cNvSpPr>
          <p:nvPr>
            <p:ph type="dt" sz="half" idx="10"/>
          </p:nvPr>
        </p:nvSpPr>
        <p:spPr/>
        <p:txBody>
          <a:bodyPr/>
          <a:lstStyle/>
          <a:p>
            <a:fld id="{C6BDDDB7-79F9-453B-A0BB-103D80BD5C89}" type="datetimeFigureOut">
              <a:rPr lang="en-GB" smtClean="0"/>
              <a:t>22/10/2025</a:t>
            </a:fld>
            <a:endParaRPr lang="en-GB"/>
          </a:p>
        </p:txBody>
      </p:sp>
      <p:sp>
        <p:nvSpPr>
          <p:cNvPr id="6" name="Footer Placeholder 5">
            <a:extLst>
              <a:ext uri="{FF2B5EF4-FFF2-40B4-BE49-F238E27FC236}">
                <a16:creationId xmlns:a16="http://schemas.microsoft.com/office/drawing/2014/main" id="{21460A20-7BF9-E90D-667A-C12C46E13C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550FFC-09FE-DC68-3AAE-334B9E0F2DB8}"/>
              </a:ext>
            </a:extLst>
          </p:cNvPr>
          <p:cNvSpPr>
            <a:spLocks noGrp="1"/>
          </p:cNvSpPr>
          <p:nvPr>
            <p:ph type="sldNum" sz="quarter" idx="12"/>
          </p:nvPr>
        </p:nvSpPr>
        <p:spPr/>
        <p:txBody>
          <a:bodyPr/>
          <a:lstStyle/>
          <a:p>
            <a:fld id="{0CE835E7-D398-4894-ACEE-80DD246562A5}" type="slidenum">
              <a:rPr lang="en-GB" smtClean="0"/>
              <a:t>‹#›</a:t>
            </a:fld>
            <a:endParaRPr lang="en-GB"/>
          </a:p>
        </p:txBody>
      </p:sp>
    </p:spTree>
    <p:extLst>
      <p:ext uri="{BB962C8B-B14F-4D97-AF65-F5344CB8AC3E}">
        <p14:creationId xmlns:p14="http://schemas.microsoft.com/office/powerpoint/2010/main" val="3700097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9B17E-3870-1EC0-4A5F-4D4316CE2C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C54F1A-5B7B-1E17-0F91-ED01CC26D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E0BE24-9879-9B2F-69B0-D9E425A13F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E4E8E8-8A00-E211-C4AE-9152F968B5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F19160-D86E-B0CC-24CF-13444A9845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07B5C6-A9D1-2874-61B3-F4F4A6883D1D}"/>
              </a:ext>
            </a:extLst>
          </p:cNvPr>
          <p:cNvSpPr>
            <a:spLocks noGrp="1"/>
          </p:cNvSpPr>
          <p:nvPr>
            <p:ph type="dt" sz="half" idx="10"/>
          </p:nvPr>
        </p:nvSpPr>
        <p:spPr/>
        <p:txBody>
          <a:bodyPr/>
          <a:lstStyle/>
          <a:p>
            <a:fld id="{C6BDDDB7-79F9-453B-A0BB-103D80BD5C89}" type="datetimeFigureOut">
              <a:rPr lang="en-GB" smtClean="0"/>
              <a:t>22/10/2025</a:t>
            </a:fld>
            <a:endParaRPr lang="en-GB"/>
          </a:p>
        </p:txBody>
      </p:sp>
      <p:sp>
        <p:nvSpPr>
          <p:cNvPr id="8" name="Footer Placeholder 7">
            <a:extLst>
              <a:ext uri="{FF2B5EF4-FFF2-40B4-BE49-F238E27FC236}">
                <a16:creationId xmlns:a16="http://schemas.microsoft.com/office/drawing/2014/main" id="{849388FA-78AD-6DD4-39E8-4A8587B2B4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14EF94-8236-E305-BBEB-3ED509C75B32}"/>
              </a:ext>
            </a:extLst>
          </p:cNvPr>
          <p:cNvSpPr>
            <a:spLocks noGrp="1"/>
          </p:cNvSpPr>
          <p:nvPr>
            <p:ph type="sldNum" sz="quarter" idx="12"/>
          </p:nvPr>
        </p:nvSpPr>
        <p:spPr/>
        <p:txBody>
          <a:bodyPr/>
          <a:lstStyle/>
          <a:p>
            <a:fld id="{0CE835E7-D398-4894-ACEE-80DD246562A5}" type="slidenum">
              <a:rPr lang="en-GB" smtClean="0"/>
              <a:t>‹#›</a:t>
            </a:fld>
            <a:endParaRPr lang="en-GB"/>
          </a:p>
        </p:txBody>
      </p:sp>
    </p:spTree>
    <p:extLst>
      <p:ext uri="{BB962C8B-B14F-4D97-AF65-F5344CB8AC3E}">
        <p14:creationId xmlns:p14="http://schemas.microsoft.com/office/powerpoint/2010/main" val="3754406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0662-CEB8-989C-725A-BD062C468A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7635BF-E33B-C50F-DE32-4377C3B7F7AE}"/>
              </a:ext>
            </a:extLst>
          </p:cNvPr>
          <p:cNvSpPr>
            <a:spLocks noGrp="1"/>
          </p:cNvSpPr>
          <p:nvPr>
            <p:ph type="dt" sz="half" idx="10"/>
          </p:nvPr>
        </p:nvSpPr>
        <p:spPr/>
        <p:txBody>
          <a:bodyPr/>
          <a:lstStyle/>
          <a:p>
            <a:fld id="{C6BDDDB7-79F9-453B-A0BB-103D80BD5C89}" type="datetimeFigureOut">
              <a:rPr lang="en-GB" smtClean="0"/>
              <a:t>22/10/2025</a:t>
            </a:fld>
            <a:endParaRPr lang="en-GB"/>
          </a:p>
        </p:txBody>
      </p:sp>
      <p:sp>
        <p:nvSpPr>
          <p:cNvPr id="4" name="Footer Placeholder 3">
            <a:extLst>
              <a:ext uri="{FF2B5EF4-FFF2-40B4-BE49-F238E27FC236}">
                <a16:creationId xmlns:a16="http://schemas.microsoft.com/office/drawing/2014/main" id="{0FB3B0E8-0BFC-5F20-A9FF-EC54ACEDB0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43B1F1-DDF8-DA3F-32BA-F79D1F338CDA}"/>
              </a:ext>
            </a:extLst>
          </p:cNvPr>
          <p:cNvSpPr>
            <a:spLocks noGrp="1"/>
          </p:cNvSpPr>
          <p:nvPr>
            <p:ph type="sldNum" sz="quarter" idx="12"/>
          </p:nvPr>
        </p:nvSpPr>
        <p:spPr/>
        <p:txBody>
          <a:bodyPr/>
          <a:lstStyle/>
          <a:p>
            <a:fld id="{0CE835E7-D398-4894-ACEE-80DD246562A5}" type="slidenum">
              <a:rPr lang="en-GB" smtClean="0"/>
              <a:t>‹#›</a:t>
            </a:fld>
            <a:endParaRPr lang="en-GB"/>
          </a:p>
        </p:txBody>
      </p:sp>
    </p:spTree>
    <p:extLst>
      <p:ext uri="{BB962C8B-B14F-4D97-AF65-F5344CB8AC3E}">
        <p14:creationId xmlns:p14="http://schemas.microsoft.com/office/powerpoint/2010/main" val="167484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DF376D-C60B-1BD8-1EBC-F837C3F0D19F}"/>
              </a:ext>
            </a:extLst>
          </p:cNvPr>
          <p:cNvSpPr>
            <a:spLocks noGrp="1"/>
          </p:cNvSpPr>
          <p:nvPr>
            <p:ph type="dt" sz="half" idx="10"/>
          </p:nvPr>
        </p:nvSpPr>
        <p:spPr/>
        <p:txBody>
          <a:bodyPr/>
          <a:lstStyle/>
          <a:p>
            <a:fld id="{C6BDDDB7-79F9-453B-A0BB-103D80BD5C89}" type="datetimeFigureOut">
              <a:rPr lang="en-GB" smtClean="0"/>
              <a:t>22/10/2025</a:t>
            </a:fld>
            <a:endParaRPr lang="en-GB"/>
          </a:p>
        </p:txBody>
      </p:sp>
      <p:sp>
        <p:nvSpPr>
          <p:cNvPr id="3" name="Footer Placeholder 2">
            <a:extLst>
              <a:ext uri="{FF2B5EF4-FFF2-40B4-BE49-F238E27FC236}">
                <a16:creationId xmlns:a16="http://schemas.microsoft.com/office/drawing/2014/main" id="{8BB95DD6-4D80-59A2-35F9-12C6417AA9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8E5FB2-2AA8-9528-13FC-E4AC0FB15515}"/>
              </a:ext>
            </a:extLst>
          </p:cNvPr>
          <p:cNvSpPr>
            <a:spLocks noGrp="1"/>
          </p:cNvSpPr>
          <p:nvPr>
            <p:ph type="sldNum" sz="quarter" idx="12"/>
          </p:nvPr>
        </p:nvSpPr>
        <p:spPr/>
        <p:txBody>
          <a:bodyPr/>
          <a:lstStyle/>
          <a:p>
            <a:fld id="{0CE835E7-D398-4894-ACEE-80DD246562A5}" type="slidenum">
              <a:rPr lang="en-GB" smtClean="0"/>
              <a:t>‹#›</a:t>
            </a:fld>
            <a:endParaRPr lang="en-GB"/>
          </a:p>
        </p:txBody>
      </p:sp>
    </p:spTree>
    <p:extLst>
      <p:ext uri="{BB962C8B-B14F-4D97-AF65-F5344CB8AC3E}">
        <p14:creationId xmlns:p14="http://schemas.microsoft.com/office/powerpoint/2010/main" val="2512985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55E27-90CD-2E18-05A1-34FF6E4E2F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55DCC9F-FB20-F48D-AC38-D93727FE74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FA5FD4-8403-302E-7BB8-CBEAB9D80B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65385E-F17B-B5D9-7846-CAD68D12EE3D}"/>
              </a:ext>
            </a:extLst>
          </p:cNvPr>
          <p:cNvSpPr>
            <a:spLocks noGrp="1"/>
          </p:cNvSpPr>
          <p:nvPr>
            <p:ph type="dt" sz="half" idx="10"/>
          </p:nvPr>
        </p:nvSpPr>
        <p:spPr/>
        <p:txBody>
          <a:bodyPr/>
          <a:lstStyle/>
          <a:p>
            <a:fld id="{C6BDDDB7-79F9-453B-A0BB-103D80BD5C89}" type="datetimeFigureOut">
              <a:rPr lang="en-GB" smtClean="0"/>
              <a:t>22/10/2025</a:t>
            </a:fld>
            <a:endParaRPr lang="en-GB"/>
          </a:p>
        </p:txBody>
      </p:sp>
      <p:sp>
        <p:nvSpPr>
          <p:cNvPr id="6" name="Footer Placeholder 5">
            <a:extLst>
              <a:ext uri="{FF2B5EF4-FFF2-40B4-BE49-F238E27FC236}">
                <a16:creationId xmlns:a16="http://schemas.microsoft.com/office/drawing/2014/main" id="{3DE76D3E-15B0-15F2-FCA7-B08DAE5916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C32D01-CA84-4E76-E9B4-F3C4E871AE2D}"/>
              </a:ext>
            </a:extLst>
          </p:cNvPr>
          <p:cNvSpPr>
            <a:spLocks noGrp="1"/>
          </p:cNvSpPr>
          <p:nvPr>
            <p:ph type="sldNum" sz="quarter" idx="12"/>
          </p:nvPr>
        </p:nvSpPr>
        <p:spPr/>
        <p:txBody>
          <a:bodyPr/>
          <a:lstStyle/>
          <a:p>
            <a:fld id="{0CE835E7-D398-4894-ACEE-80DD246562A5}" type="slidenum">
              <a:rPr lang="en-GB" smtClean="0"/>
              <a:t>‹#›</a:t>
            </a:fld>
            <a:endParaRPr lang="en-GB"/>
          </a:p>
        </p:txBody>
      </p:sp>
    </p:spTree>
    <p:extLst>
      <p:ext uri="{BB962C8B-B14F-4D97-AF65-F5344CB8AC3E}">
        <p14:creationId xmlns:p14="http://schemas.microsoft.com/office/powerpoint/2010/main" val="372942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0A867-B62A-5180-7E0E-FFDBAD193B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975CFBC-971A-4D3A-F265-9256CD6BE6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BD4851-1EC7-082E-D611-7A71CE8FB4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749DD9-7827-F540-81E1-055A49ADE68A}"/>
              </a:ext>
            </a:extLst>
          </p:cNvPr>
          <p:cNvSpPr>
            <a:spLocks noGrp="1"/>
          </p:cNvSpPr>
          <p:nvPr>
            <p:ph type="dt" sz="half" idx="10"/>
          </p:nvPr>
        </p:nvSpPr>
        <p:spPr/>
        <p:txBody>
          <a:bodyPr/>
          <a:lstStyle/>
          <a:p>
            <a:fld id="{C6BDDDB7-79F9-453B-A0BB-103D80BD5C89}" type="datetimeFigureOut">
              <a:rPr lang="en-GB" smtClean="0"/>
              <a:t>22/10/2025</a:t>
            </a:fld>
            <a:endParaRPr lang="en-GB"/>
          </a:p>
        </p:txBody>
      </p:sp>
      <p:sp>
        <p:nvSpPr>
          <p:cNvPr id="6" name="Footer Placeholder 5">
            <a:extLst>
              <a:ext uri="{FF2B5EF4-FFF2-40B4-BE49-F238E27FC236}">
                <a16:creationId xmlns:a16="http://schemas.microsoft.com/office/drawing/2014/main" id="{140FE944-B581-56A9-44B7-DF77105DC4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1E5345-7A95-8247-15CB-BC7C8F943263}"/>
              </a:ext>
            </a:extLst>
          </p:cNvPr>
          <p:cNvSpPr>
            <a:spLocks noGrp="1"/>
          </p:cNvSpPr>
          <p:nvPr>
            <p:ph type="sldNum" sz="quarter" idx="12"/>
          </p:nvPr>
        </p:nvSpPr>
        <p:spPr/>
        <p:txBody>
          <a:bodyPr/>
          <a:lstStyle/>
          <a:p>
            <a:fld id="{0CE835E7-D398-4894-ACEE-80DD246562A5}" type="slidenum">
              <a:rPr lang="en-GB" smtClean="0"/>
              <a:t>‹#›</a:t>
            </a:fld>
            <a:endParaRPr lang="en-GB"/>
          </a:p>
        </p:txBody>
      </p:sp>
    </p:spTree>
    <p:extLst>
      <p:ext uri="{BB962C8B-B14F-4D97-AF65-F5344CB8AC3E}">
        <p14:creationId xmlns:p14="http://schemas.microsoft.com/office/powerpoint/2010/main" val="828680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6A20E-244E-DAA2-F1F8-0925595ACD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EDB1DB-AA58-692B-758A-A45832C4F1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86A975-4B70-B540-CFFD-57DBEA418CA2}"/>
              </a:ext>
            </a:extLst>
          </p:cNvPr>
          <p:cNvSpPr>
            <a:spLocks noGrp="1"/>
          </p:cNvSpPr>
          <p:nvPr>
            <p:ph type="dt" sz="half" idx="10"/>
          </p:nvPr>
        </p:nvSpPr>
        <p:spPr/>
        <p:txBody>
          <a:bodyPr/>
          <a:lstStyle/>
          <a:p>
            <a:fld id="{C6BDDDB7-79F9-453B-A0BB-103D80BD5C89}" type="datetimeFigureOut">
              <a:rPr lang="en-GB" smtClean="0"/>
              <a:t>22/10/2025</a:t>
            </a:fld>
            <a:endParaRPr lang="en-GB"/>
          </a:p>
        </p:txBody>
      </p:sp>
      <p:sp>
        <p:nvSpPr>
          <p:cNvPr id="5" name="Footer Placeholder 4">
            <a:extLst>
              <a:ext uri="{FF2B5EF4-FFF2-40B4-BE49-F238E27FC236}">
                <a16:creationId xmlns:a16="http://schemas.microsoft.com/office/drawing/2014/main" id="{F4A41586-4D7B-5C2C-86F5-800481B42C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8F9123-ADD7-1C24-8F52-374826436AF1}"/>
              </a:ext>
            </a:extLst>
          </p:cNvPr>
          <p:cNvSpPr>
            <a:spLocks noGrp="1"/>
          </p:cNvSpPr>
          <p:nvPr>
            <p:ph type="sldNum" sz="quarter" idx="12"/>
          </p:nvPr>
        </p:nvSpPr>
        <p:spPr/>
        <p:txBody>
          <a:bodyPr/>
          <a:lstStyle/>
          <a:p>
            <a:fld id="{0CE835E7-D398-4894-ACEE-80DD246562A5}" type="slidenum">
              <a:rPr lang="en-GB" smtClean="0"/>
              <a:t>‹#›</a:t>
            </a:fld>
            <a:endParaRPr lang="en-GB"/>
          </a:p>
        </p:txBody>
      </p:sp>
    </p:spTree>
    <p:extLst>
      <p:ext uri="{BB962C8B-B14F-4D97-AF65-F5344CB8AC3E}">
        <p14:creationId xmlns:p14="http://schemas.microsoft.com/office/powerpoint/2010/main" val="4151640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BB129A-3B6A-2979-173B-6703928198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5C9ADC-3CC9-9B03-ED06-242147FF15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4AA6DA-8A86-069F-8F43-62A0404FF812}"/>
              </a:ext>
            </a:extLst>
          </p:cNvPr>
          <p:cNvSpPr>
            <a:spLocks noGrp="1"/>
          </p:cNvSpPr>
          <p:nvPr>
            <p:ph type="dt" sz="half" idx="10"/>
          </p:nvPr>
        </p:nvSpPr>
        <p:spPr/>
        <p:txBody>
          <a:bodyPr/>
          <a:lstStyle/>
          <a:p>
            <a:fld id="{C6BDDDB7-79F9-453B-A0BB-103D80BD5C89}" type="datetimeFigureOut">
              <a:rPr lang="en-GB" smtClean="0"/>
              <a:t>22/10/2025</a:t>
            </a:fld>
            <a:endParaRPr lang="en-GB"/>
          </a:p>
        </p:txBody>
      </p:sp>
      <p:sp>
        <p:nvSpPr>
          <p:cNvPr id="5" name="Footer Placeholder 4">
            <a:extLst>
              <a:ext uri="{FF2B5EF4-FFF2-40B4-BE49-F238E27FC236}">
                <a16:creationId xmlns:a16="http://schemas.microsoft.com/office/drawing/2014/main" id="{FDA11BA0-87D4-683D-0E77-3ABE9BE7FD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BB5919-3C79-E418-5D3C-46E73633DE0E}"/>
              </a:ext>
            </a:extLst>
          </p:cNvPr>
          <p:cNvSpPr>
            <a:spLocks noGrp="1"/>
          </p:cNvSpPr>
          <p:nvPr>
            <p:ph type="sldNum" sz="quarter" idx="12"/>
          </p:nvPr>
        </p:nvSpPr>
        <p:spPr/>
        <p:txBody>
          <a:bodyPr/>
          <a:lstStyle/>
          <a:p>
            <a:fld id="{0CE835E7-D398-4894-ACEE-80DD246562A5}" type="slidenum">
              <a:rPr lang="en-GB" smtClean="0"/>
              <a:t>‹#›</a:t>
            </a:fld>
            <a:endParaRPr lang="en-GB"/>
          </a:p>
        </p:txBody>
      </p:sp>
    </p:spTree>
    <p:extLst>
      <p:ext uri="{BB962C8B-B14F-4D97-AF65-F5344CB8AC3E}">
        <p14:creationId xmlns:p14="http://schemas.microsoft.com/office/powerpoint/2010/main" val="3717311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4B30C9-30F1-7623-805F-3B51A7C2E4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5E84F2-2ACF-5AA2-D6AD-03D5329CD7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B3807B-305C-F980-0DA3-E84EAF0683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BDDDB7-79F9-453B-A0BB-103D80BD5C89}" type="datetimeFigureOut">
              <a:rPr lang="en-GB" smtClean="0"/>
              <a:t>22/10/2025</a:t>
            </a:fld>
            <a:endParaRPr lang="en-GB"/>
          </a:p>
        </p:txBody>
      </p:sp>
      <p:sp>
        <p:nvSpPr>
          <p:cNvPr id="5" name="Footer Placeholder 4">
            <a:extLst>
              <a:ext uri="{FF2B5EF4-FFF2-40B4-BE49-F238E27FC236}">
                <a16:creationId xmlns:a16="http://schemas.microsoft.com/office/drawing/2014/main" id="{B8CA8191-A787-A06E-FB71-50984522BE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E74C24F-40BB-B41D-F396-E045718C11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CE835E7-D398-4894-ACEE-80DD246562A5}" type="slidenum">
              <a:rPr lang="en-GB" smtClean="0"/>
              <a:t>‹#›</a:t>
            </a:fld>
            <a:endParaRPr lang="en-GB"/>
          </a:p>
        </p:txBody>
      </p:sp>
    </p:spTree>
    <p:extLst>
      <p:ext uri="{BB962C8B-B14F-4D97-AF65-F5344CB8AC3E}">
        <p14:creationId xmlns:p14="http://schemas.microsoft.com/office/powerpoint/2010/main" val="25250441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lutuseducation.com/blog/selling-concept-in-marketing/" TargetMode="External"/><Relationship Id="rId2" Type="http://schemas.openxmlformats.org/officeDocument/2006/relationships/hyperlink" Target="https://thembains.com/what-is-selling-concep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E37A5-8FC0-D5F6-B77D-801AF42D54B7}"/>
              </a:ext>
            </a:extLst>
          </p:cNvPr>
          <p:cNvSpPr>
            <a:spLocks noGrp="1"/>
          </p:cNvSpPr>
          <p:nvPr>
            <p:ph type="ctrTitle"/>
          </p:nvPr>
        </p:nvSpPr>
        <p:spPr>
          <a:xfrm>
            <a:off x="1414472" y="4883875"/>
            <a:ext cx="9476348" cy="1000655"/>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chor="t">
            <a:noAutofit/>
          </a:bodyPr>
          <a:lstStyle/>
          <a:p>
            <a:pPr algn="l"/>
            <a:r>
              <a:rPr lang="en-GB" sz="3600" dirty="0">
                <a:solidFill>
                  <a:schemeClr val="tx2"/>
                </a:solidFill>
                <a:latin typeface="Arial Black" panose="020B0A04020102020204" pitchFamily="34" charset="0"/>
              </a:rPr>
              <a:t>Selling Concept: The most effective model for business in 2025</a:t>
            </a:r>
          </a:p>
        </p:txBody>
      </p:sp>
      <p:pic>
        <p:nvPicPr>
          <p:cNvPr id="4" name="Picture 3">
            <a:extLst>
              <a:ext uri="{FF2B5EF4-FFF2-40B4-BE49-F238E27FC236}">
                <a16:creationId xmlns:a16="http://schemas.microsoft.com/office/drawing/2014/main" id="{5932B508-03AD-EB53-D72B-660066C8B609}"/>
              </a:ext>
            </a:extLst>
          </p:cNvPr>
          <p:cNvPicPr>
            <a:picLocks noChangeAspect="1"/>
          </p:cNvPicPr>
          <p:nvPr/>
        </p:nvPicPr>
        <p:blipFill>
          <a:blip r:embed="rId2"/>
          <a:srcRect t="19376" b="14984"/>
          <a:stretch>
            <a:fillRect/>
          </a:stretch>
        </p:blipFill>
        <p:spPr>
          <a:xfrm>
            <a:off x="-1" y="10"/>
            <a:ext cx="12192001" cy="4201449"/>
          </a:xfrm>
          <a:prstGeom prst="rect">
            <a:avLst/>
          </a:prstGeom>
        </p:spPr>
      </p:pic>
      <p:grpSp>
        <p:nvGrpSpPr>
          <p:cNvPr id="11" name="Group 10">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2" name="Freeform: Shape 11">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3" name="Subtitle 2">
            <a:extLst>
              <a:ext uri="{FF2B5EF4-FFF2-40B4-BE49-F238E27FC236}">
                <a16:creationId xmlns:a16="http://schemas.microsoft.com/office/drawing/2014/main" id="{D89828C1-E923-9E36-4649-4ED184B9904C}"/>
              </a:ext>
            </a:extLst>
          </p:cNvPr>
          <p:cNvSpPr>
            <a:spLocks noGrp="1"/>
          </p:cNvSpPr>
          <p:nvPr>
            <p:ph type="subTitle" idx="1"/>
          </p:nvPr>
        </p:nvSpPr>
        <p:spPr>
          <a:xfrm>
            <a:off x="135473" y="6294433"/>
            <a:ext cx="2853670" cy="474841"/>
          </a:xfrm>
        </p:spPr>
        <p:txBody>
          <a:bodyPr anchor="b">
            <a:normAutofit fontScale="85000" lnSpcReduction="10000"/>
          </a:bodyPr>
          <a:lstStyle/>
          <a:p>
            <a:pPr algn="l"/>
            <a:r>
              <a:rPr lang="en-GB" sz="2000" dirty="0">
                <a:solidFill>
                  <a:schemeClr val="tx2"/>
                </a:solidFill>
                <a:latin typeface="Arial Black" panose="020B0A04020102020204" pitchFamily="34" charset="0"/>
              </a:rPr>
              <a:t>Lacramioara Gureanu</a:t>
            </a:r>
          </a:p>
        </p:txBody>
      </p:sp>
    </p:spTree>
    <p:extLst>
      <p:ext uri="{BB962C8B-B14F-4D97-AF65-F5344CB8AC3E}">
        <p14:creationId xmlns:p14="http://schemas.microsoft.com/office/powerpoint/2010/main" val="1754358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3589B5-3B75-8571-DCEA-38CB7C6F6EC8}"/>
              </a:ext>
            </a:extLst>
          </p:cNvPr>
          <p:cNvSpPr>
            <a:spLocks noGrp="1"/>
          </p:cNvSpPr>
          <p:nvPr>
            <p:ph type="title"/>
          </p:nvPr>
        </p:nvSpPr>
        <p:spPr>
          <a:xfrm>
            <a:off x="840642" y="436507"/>
            <a:ext cx="9392421" cy="1330841"/>
          </a:xfrm>
        </p:spPr>
        <p:txBody>
          <a:bodyPr>
            <a:normAutofit/>
          </a:bodyPr>
          <a:lstStyle/>
          <a:p>
            <a:r>
              <a:rPr lang="en-GB" sz="3600" dirty="0">
                <a:latin typeface="Arial Black" panose="020B0A04020102020204" pitchFamily="34" charset="0"/>
              </a:rPr>
              <a:t>Introduction on Selling Concept </a:t>
            </a:r>
          </a:p>
        </p:txBody>
      </p:sp>
      <p:sp>
        <p:nvSpPr>
          <p:cNvPr id="3" name="Content Placeholder 2">
            <a:extLst>
              <a:ext uri="{FF2B5EF4-FFF2-40B4-BE49-F238E27FC236}">
                <a16:creationId xmlns:a16="http://schemas.microsoft.com/office/drawing/2014/main" id="{611EB34B-163D-22CD-0E33-85A73D019501}"/>
              </a:ext>
            </a:extLst>
          </p:cNvPr>
          <p:cNvSpPr>
            <a:spLocks noGrp="1"/>
          </p:cNvSpPr>
          <p:nvPr>
            <p:ph idx="1"/>
          </p:nvPr>
        </p:nvSpPr>
        <p:spPr>
          <a:xfrm>
            <a:off x="880201" y="2739732"/>
            <a:ext cx="4958966" cy="3917773"/>
          </a:xfrm>
        </p:spPr>
        <p:txBody>
          <a:bodyPr>
            <a:normAutofit/>
          </a:bodyPr>
          <a:lstStyle/>
          <a:p>
            <a:pPr>
              <a:buFont typeface="Wingdings" panose="05000000000000000000" pitchFamily="2" charset="2"/>
              <a:buChar char="v"/>
            </a:pPr>
            <a:r>
              <a:rPr lang="en-US" sz="1600" dirty="0">
                <a:latin typeface="Arial" panose="020B0604020202020204" pitchFamily="34" charset="0"/>
                <a:cs typeface="Arial" panose="020B0604020202020204" pitchFamily="34" charset="0"/>
              </a:rPr>
              <a:t>The selling concept is based on the idea that consumers will not buy enough of the company’s product unless the company employs substantial selling and promotional effort. The selling concept also prescribes that consumers need persuasion to buy, specifically in a world full of competition or where the products are similar. The selling concept primarily centers on aggressive advertising, personal selling, and sales promotions which focus more on volume rather than waiting for customers to buy the product first. </a:t>
            </a:r>
          </a:p>
          <a:p>
            <a:endParaRPr lang="en-GB" sz="1900" dirty="0"/>
          </a:p>
        </p:txBody>
      </p:sp>
      <p:pic>
        <p:nvPicPr>
          <p:cNvPr id="4" name="Picture 3">
            <a:extLst>
              <a:ext uri="{FF2B5EF4-FFF2-40B4-BE49-F238E27FC236}">
                <a16:creationId xmlns:a16="http://schemas.microsoft.com/office/drawing/2014/main" id="{3F99C802-7D47-7DCC-6250-61D1D9C78145}"/>
              </a:ext>
            </a:extLst>
          </p:cNvPr>
          <p:cNvPicPr>
            <a:picLocks noChangeAspect="1"/>
          </p:cNvPicPr>
          <p:nvPr/>
        </p:nvPicPr>
        <p:blipFill>
          <a:blip r:embed="rId2"/>
          <a:stretch>
            <a:fillRect/>
          </a:stretch>
        </p:blipFill>
        <p:spPr>
          <a:xfrm>
            <a:off x="6719367" y="2739732"/>
            <a:ext cx="4788505" cy="2646279"/>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61288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32F471-8BD5-9CFF-6EBD-F2A0D876542E}"/>
              </a:ext>
            </a:extLst>
          </p:cNvPr>
          <p:cNvSpPr>
            <a:spLocks noGrp="1"/>
          </p:cNvSpPr>
          <p:nvPr>
            <p:ph type="title"/>
          </p:nvPr>
        </p:nvSpPr>
        <p:spPr>
          <a:xfrm>
            <a:off x="1137034" y="609597"/>
            <a:ext cx="9942972" cy="1330841"/>
          </a:xfrm>
        </p:spPr>
        <p:txBody>
          <a:bodyPr>
            <a:normAutofit/>
          </a:bodyPr>
          <a:lstStyle/>
          <a:p>
            <a:r>
              <a:rPr lang="en-US" sz="3600" dirty="0">
                <a:latin typeface="Arial Black" panose="020B0A04020102020204" pitchFamily="34" charset="0"/>
              </a:rPr>
              <a:t>Characteristics of the Selling Concept </a:t>
            </a:r>
            <a:endParaRPr lang="en-GB" sz="3600" dirty="0">
              <a:latin typeface="Arial Black" panose="020B0A04020102020204" pitchFamily="34" charset="0"/>
            </a:endParaRPr>
          </a:p>
        </p:txBody>
      </p:sp>
      <p:pic>
        <p:nvPicPr>
          <p:cNvPr id="6" name="Picture 5">
            <a:extLst>
              <a:ext uri="{FF2B5EF4-FFF2-40B4-BE49-F238E27FC236}">
                <a16:creationId xmlns:a16="http://schemas.microsoft.com/office/drawing/2014/main" id="{E5E6D5E1-522C-D496-F7E4-5A85803E31ED}"/>
              </a:ext>
            </a:extLst>
          </p:cNvPr>
          <p:cNvPicPr>
            <a:picLocks noChangeAspect="1"/>
          </p:cNvPicPr>
          <p:nvPr/>
        </p:nvPicPr>
        <p:blipFill>
          <a:blip r:embed="rId2"/>
          <a:stretch>
            <a:fillRect/>
          </a:stretch>
        </p:blipFill>
        <p:spPr>
          <a:xfrm>
            <a:off x="8379706" y="1744887"/>
            <a:ext cx="3511781" cy="3755915"/>
          </a:xfrm>
          <a:prstGeom prst="rect">
            <a:avLst/>
          </a:prstGeom>
        </p:spPr>
      </p:pic>
      <p:sp>
        <p:nvSpPr>
          <p:cNvPr id="21" name="Freeform: Shape 2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Content Placeholder 3">
            <a:extLst>
              <a:ext uri="{FF2B5EF4-FFF2-40B4-BE49-F238E27FC236}">
                <a16:creationId xmlns:a16="http://schemas.microsoft.com/office/drawing/2014/main" id="{3D306ACC-1160-E081-4106-D4440D5ECD05}"/>
              </a:ext>
            </a:extLst>
          </p:cNvPr>
          <p:cNvGraphicFramePr>
            <a:graphicFrameLocks noGrp="1"/>
          </p:cNvGraphicFramePr>
          <p:nvPr>
            <p:ph idx="1"/>
            <p:extLst>
              <p:ext uri="{D42A27DB-BD31-4B8C-83A1-F6EECF244321}">
                <p14:modId xmlns:p14="http://schemas.microsoft.com/office/powerpoint/2010/main" val="4250510795"/>
              </p:ext>
            </p:extLst>
          </p:nvPr>
        </p:nvGraphicFramePr>
        <p:xfrm>
          <a:off x="523415" y="1940438"/>
          <a:ext cx="8242213" cy="4175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9135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9D85F1B-3302-4DB9-81B1-038ADCE4D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4DC635-4F08-D15B-2EA8-7A6602F83A96}"/>
              </a:ext>
            </a:extLst>
          </p:cNvPr>
          <p:cNvSpPr>
            <a:spLocks noGrp="1"/>
          </p:cNvSpPr>
          <p:nvPr>
            <p:ph type="title"/>
          </p:nvPr>
        </p:nvSpPr>
        <p:spPr>
          <a:xfrm>
            <a:off x="781915" y="3874590"/>
            <a:ext cx="4390586" cy="2094640"/>
          </a:xfrm>
        </p:spPr>
        <p:txBody>
          <a:bodyPr>
            <a:normAutofit/>
          </a:bodyPr>
          <a:lstStyle/>
          <a:p>
            <a:r>
              <a:rPr lang="en-US" sz="3600" dirty="0">
                <a:solidFill>
                  <a:schemeClr val="tx1">
                    <a:lumMod val="85000"/>
                    <a:lumOff val="15000"/>
                  </a:schemeClr>
                </a:solidFill>
                <a:latin typeface="Arial Black" panose="020B0A04020102020204" pitchFamily="34" charset="0"/>
              </a:rPr>
              <a:t>Application of the Selling Concept in Today’s Market</a:t>
            </a:r>
            <a:endParaRPr lang="en-GB" sz="3600" dirty="0">
              <a:solidFill>
                <a:schemeClr val="tx1">
                  <a:lumMod val="85000"/>
                  <a:lumOff val="15000"/>
                </a:schemeClr>
              </a:solidFill>
              <a:latin typeface="Arial Black" panose="020B0A04020102020204" pitchFamily="34" charset="0"/>
            </a:endParaRPr>
          </a:p>
        </p:txBody>
      </p:sp>
      <p:pic>
        <p:nvPicPr>
          <p:cNvPr id="4" name="Picture 3">
            <a:extLst>
              <a:ext uri="{FF2B5EF4-FFF2-40B4-BE49-F238E27FC236}">
                <a16:creationId xmlns:a16="http://schemas.microsoft.com/office/drawing/2014/main" id="{CD9C3DB9-B5B3-A302-2A4E-2EEF95A1BB04}"/>
              </a:ext>
            </a:extLst>
          </p:cNvPr>
          <p:cNvPicPr>
            <a:picLocks noChangeAspect="1"/>
          </p:cNvPicPr>
          <p:nvPr/>
        </p:nvPicPr>
        <p:blipFill>
          <a:blip r:embed="rId2"/>
          <a:srcRect t="16085" r="-1" b="5625"/>
          <a:stretch>
            <a:fillRect/>
          </a:stretch>
        </p:blipFill>
        <p:spPr>
          <a:xfrm>
            <a:off x="20" y="10"/>
            <a:ext cx="6095980" cy="3175906"/>
          </a:xfrm>
          <a:custGeom>
            <a:avLst/>
            <a:gdLst/>
            <a:ahLst/>
            <a:cxnLst/>
            <a:rect l="l" t="t" r="r" b="b"/>
            <a:pathLst>
              <a:path w="6096000" h="3175916">
                <a:moveTo>
                  <a:pt x="0" y="0"/>
                </a:moveTo>
                <a:lnTo>
                  <a:pt x="6096000" y="0"/>
                </a:lnTo>
                <a:lnTo>
                  <a:pt x="6096000" y="3175916"/>
                </a:lnTo>
                <a:lnTo>
                  <a:pt x="6074953" y="3168556"/>
                </a:lnTo>
                <a:cubicBezTo>
                  <a:pt x="6065180" y="3165138"/>
                  <a:pt x="6054705" y="3162334"/>
                  <a:pt x="6041425" y="3161984"/>
                </a:cubicBezTo>
                <a:lnTo>
                  <a:pt x="5978335" y="3173176"/>
                </a:lnTo>
                <a:cubicBezTo>
                  <a:pt x="5953369" y="3176890"/>
                  <a:pt x="5845857" y="3169112"/>
                  <a:pt x="5827638" y="3169738"/>
                </a:cubicBezTo>
                <a:cubicBezTo>
                  <a:pt x="5821882" y="3178743"/>
                  <a:pt x="5799256" y="3174685"/>
                  <a:pt x="5761310" y="3170760"/>
                </a:cubicBezTo>
                <a:cubicBezTo>
                  <a:pt x="5731057" y="3170684"/>
                  <a:pt x="5713719" y="3171961"/>
                  <a:pt x="5696588" y="3173023"/>
                </a:cubicBezTo>
                <a:lnTo>
                  <a:pt x="5682596" y="3173661"/>
                </a:lnTo>
                <a:lnTo>
                  <a:pt x="5575844" y="3148218"/>
                </a:lnTo>
                <a:cubicBezTo>
                  <a:pt x="5455823" y="3136706"/>
                  <a:pt x="5377668" y="3144388"/>
                  <a:pt x="5287401" y="3135195"/>
                </a:cubicBezTo>
                <a:cubicBezTo>
                  <a:pt x="5197135" y="3126002"/>
                  <a:pt x="5202548" y="3115782"/>
                  <a:pt x="5034243" y="3093057"/>
                </a:cubicBezTo>
                <a:cubicBezTo>
                  <a:pt x="4879585" y="3031690"/>
                  <a:pt x="4724928" y="3048859"/>
                  <a:pt x="4570270" y="3026761"/>
                </a:cubicBezTo>
                <a:cubicBezTo>
                  <a:pt x="4488718" y="3050631"/>
                  <a:pt x="4344263" y="2990436"/>
                  <a:pt x="4232462" y="2981221"/>
                </a:cubicBezTo>
                <a:cubicBezTo>
                  <a:pt x="4120662" y="2972005"/>
                  <a:pt x="3986179" y="2970108"/>
                  <a:pt x="3899469" y="2971466"/>
                </a:cubicBezTo>
                <a:cubicBezTo>
                  <a:pt x="3892272" y="2982518"/>
                  <a:pt x="3768985" y="2995342"/>
                  <a:pt x="3710933" y="2958642"/>
                </a:cubicBezTo>
                <a:cubicBezTo>
                  <a:pt x="3583105" y="2956402"/>
                  <a:pt x="3623640" y="2964712"/>
                  <a:pt x="3495164" y="2941478"/>
                </a:cubicBezTo>
                <a:cubicBezTo>
                  <a:pt x="3419432" y="2942273"/>
                  <a:pt x="3339383" y="2952386"/>
                  <a:pt x="3282944" y="2951628"/>
                </a:cubicBezTo>
                <a:cubicBezTo>
                  <a:pt x="3281769" y="2953455"/>
                  <a:pt x="3129759" y="2929645"/>
                  <a:pt x="3085959" y="2922940"/>
                </a:cubicBezTo>
                <a:cubicBezTo>
                  <a:pt x="3042159" y="2916235"/>
                  <a:pt x="3054740" y="2920103"/>
                  <a:pt x="3020146" y="2911397"/>
                </a:cubicBezTo>
                <a:cubicBezTo>
                  <a:pt x="2871334" y="2883584"/>
                  <a:pt x="2762563" y="2883465"/>
                  <a:pt x="2653542" y="2876899"/>
                </a:cubicBezTo>
                <a:cubicBezTo>
                  <a:pt x="2533423" y="2872448"/>
                  <a:pt x="2683271" y="2915174"/>
                  <a:pt x="2510424" y="2888407"/>
                </a:cubicBezTo>
                <a:cubicBezTo>
                  <a:pt x="2506340" y="2898923"/>
                  <a:pt x="2449170" y="2888049"/>
                  <a:pt x="2412523" y="2882673"/>
                </a:cubicBezTo>
                <a:cubicBezTo>
                  <a:pt x="2355021" y="2881306"/>
                  <a:pt x="2382991" y="2891314"/>
                  <a:pt x="2308292" y="2874695"/>
                </a:cubicBezTo>
                <a:lnTo>
                  <a:pt x="2233764" y="2908195"/>
                </a:lnTo>
                <a:cubicBezTo>
                  <a:pt x="2234416" y="2903929"/>
                  <a:pt x="2112578" y="2949704"/>
                  <a:pt x="2089169" y="2948983"/>
                </a:cubicBezTo>
                <a:lnTo>
                  <a:pt x="1901626" y="2945454"/>
                </a:lnTo>
                <a:cubicBezTo>
                  <a:pt x="1851336" y="2959106"/>
                  <a:pt x="1870664" y="2971169"/>
                  <a:pt x="1825089" y="2978820"/>
                </a:cubicBezTo>
                <a:cubicBezTo>
                  <a:pt x="1779514" y="2986471"/>
                  <a:pt x="1746268" y="2976574"/>
                  <a:pt x="1628175" y="2991359"/>
                </a:cubicBezTo>
                <a:cubicBezTo>
                  <a:pt x="1580792" y="3002760"/>
                  <a:pt x="1459893" y="2977867"/>
                  <a:pt x="1367439" y="2991184"/>
                </a:cubicBezTo>
                <a:cubicBezTo>
                  <a:pt x="1369407" y="3003218"/>
                  <a:pt x="1303810" y="3002393"/>
                  <a:pt x="1260431" y="2993313"/>
                </a:cubicBezTo>
                <a:lnTo>
                  <a:pt x="1131986" y="3017812"/>
                </a:lnTo>
                <a:cubicBezTo>
                  <a:pt x="1134074" y="3034431"/>
                  <a:pt x="1115111" y="3023292"/>
                  <a:pt x="1062297" y="3034267"/>
                </a:cubicBezTo>
                <a:cubicBezTo>
                  <a:pt x="1046148" y="3044857"/>
                  <a:pt x="1019464" y="3043729"/>
                  <a:pt x="979009" y="3052795"/>
                </a:cubicBezTo>
                <a:cubicBezTo>
                  <a:pt x="963885" y="3062784"/>
                  <a:pt x="844270" y="3032960"/>
                  <a:pt x="809514" y="3039765"/>
                </a:cubicBezTo>
                <a:cubicBezTo>
                  <a:pt x="773761" y="3042869"/>
                  <a:pt x="775984" y="3025792"/>
                  <a:pt x="686053" y="3027101"/>
                </a:cubicBezTo>
                <a:cubicBezTo>
                  <a:pt x="600190" y="3024844"/>
                  <a:pt x="595882" y="3019147"/>
                  <a:pt x="504370" y="3015625"/>
                </a:cubicBezTo>
                <a:cubicBezTo>
                  <a:pt x="442615" y="3013617"/>
                  <a:pt x="455531" y="3005845"/>
                  <a:pt x="421644" y="3004997"/>
                </a:cubicBezTo>
                <a:cubicBezTo>
                  <a:pt x="377193" y="3017912"/>
                  <a:pt x="307611" y="2981496"/>
                  <a:pt x="274973" y="2996304"/>
                </a:cubicBezTo>
                <a:lnTo>
                  <a:pt x="116340" y="2982098"/>
                </a:lnTo>
                <a:lnTo>
                  <a:pt x="35300" y="2993836"/>
                </a:lnTo>
                <a:cubicBezTo>
                  <a:pt x="29001" y="2994370"/>
                  <a:pt x="18688" y="2993580"/>
                  <a:pt x="6479" y="2992085"/>
                </a:cubicBezTo>
                <a:lnTo>
                  <a:pt x="0" y="2991123"/>
                </a:lnTo>
                <a:close/>
              </a:path>
            </a:pathLst>
          </a:custGeom>
        </p:spPr>
      </p:pic>
      <p:pic>
        <p:nvPicPr>
          <p:cNvPr id="5" name="Picture 4">
            <a:extLst>
              <a:ext uri="{FF2B5EF4-FFF2-40B4-BE49-F238E27FC236}">
                <a16:creationId xmlns:a16="http://schemas.microsoft.com/office/drawing/2014/main" id="{71DB5D99-6099-0999-1A59-2D70C47C7D62}"/>
              </a:ext>
            </a:extLst>
          </p:cNvPr>
          <p:cNvPicPr>
            <a:picLocks noChangeAspect="1"/>
          </p:cNvPicPr>
          <p:nvPr/>
        </p:nvPicPr>
        <p:blipFill>
          <a:blip r:embed="rId3"/>
          <a:srcRect l="18007" r="18631" b="1"/>
          <a:stretch>
            <a:fillRect/>
          </a:stretch>
        </p:blipFill>
        <p:spPr>
          <a:xfrm>
            <a:off x="6096000" y="10"/>
            <a:ext cx="6096000" cy="3182262"/>
          </a:xfrm>
          <a:custGeom>
            <a:avLst/>
            <a:gdLst/>
            <a:ahLst/>
            <a:cxnLst/>
            <a:rect l="l" t="t" r="r" b="b"/>
            <a:pathLst>
              <a:path w="6096000" h="3182272">
                <a:moveTo>
                  <a:pt x="0" y="0"/>
                </a:moveTo>
                <a:lnTo>
                  <a:pt x="6096000" y="0"/>
                </a:lnTo>
                <a:lnTo>
                  <a:pt x="6096000" y="2977881"/>
                </a:lnTo>
                <a:lnTo>
                  <a:pt x="6089100" y="2979305"/>
                </a:lnTo>
                <a:cubicBezTo>
                  <a:pt x="6033641" y="2989882"/>
                  <a:pt x="5988719" y="2996128"/>
                  <a:pt x="5963104" y="2993636"/>
                </a:cubicBezTo>
                <a:cubicBezTo>
                  <a:pt x="5792949" y="3029182"/>
                  <a:pt x="5730547" y="3002240"/>
                  <a:pt x="5622676" y="2993454"/>
                </a:cubicBezTo>
                <a:cubicBezTo>
                  <a:pt x="5358705" y="2975083"/>
                  <a:pt x="5242862" y="2994654"/>
                  <a:pt x="5115732" y="2989671"/>
                </a:cubicBezTo>
                <a:cubicBezTo>
                  <a:pt x="4988602" y="2984687"/>
                  <a:pt x="5029567" y="2975639"/>
                  <a:pt x="4859897" y="2963549"/>
                </a:cubicBezTo>
                <a:lnTo>
                  <a:pt x="4391870" y="2926580"/>
                </a:lnTo>
                <a:cubicBezTo>
                  <a:pt x="4327296" y="2956949"/>
                  <a:pt x="4071930" y="2902434"/>
                  <a:pt x="4051327" y="2902384"/>
                </a:cubicBezTo>
                <a:cubicBezTo>
                  <a:pt x="3968352" y="2908170"/>
                  <a:pt x="3882315" y="2886803"/>
                  <a:pt x="3767876" y="2899218"/>
                </a:cubicBezTo>
                <a:cubicBezTo>
                  <a:pt x="3761563" y="2910695"/>
                  <a:pt x="3759706" y="2886579"/>
                  <a:pt x="3607318" y="2887826"/>
                </a:cubicBezTo>
                <a:cubicBezTo>
                  <a:pt x="3517854" y="2911862"/>
                  <a:pt x="3239059" y="2908898"/>
                  <a:pt x="3200813" y="2916134"/>
                </a:cubicBezTo>
                <a:cubicBezTo>
                  <a:pt x="3125330" y="2921689"/>
                  <a:pt x="3104585" y="2900825"/>
                  <a:pt x="3048226" y="2903616"/>
                </a:cubicBezTo>
                <a:cubicBezTo>
                  <a:pt x="3047198" y="2905512"/>
                  <a:pt x="2972947" y="2922104"/>
                  <a:pt x="2930185" y="2925795"/>
                </a:cubicBezTo>
                <a:cubicBezTo>
                  <a:pt x="2887423" y="2929486"/>
                  <a:pt x="2826842" y="2932273"/>
                  <a:pt x="2791651" y="2925762"/>
                </a:cubicBezTo>
                <a:cubicBezTo>
                  <a:pt x="2641026" y="2907373"/>
                  <a:pt x="2577392" y="2897262"/>
                  <a:pt x="2468125" y="2897565"/>
                </a:cubicBezTo>
                <a:cubicBezTo>
                  <a:pt x="2347953" y="2900676"/>
                  <a:pt x="2483169" y="2941985"/>
                  <a:pt x="2308652" y="2926146"/>
                </a:cubicBezTo>
                <a:cubicBezTo>
                  <a:pt x="2305401" y="2936895"/>
                  <a:pt x="2265130" y="2921533"/>
                  <a:pt x="2228153" y="2918475"/>
                </a:cubicBezTo>
                <a:cubicBezTo>
                  <a:pt x="2170686" y="2920724"/>
                  <a:pt x="2206286" y="2945386"/>
                  <a:pt x="2130469" y="2933502"/>
                </a:cubicBezTo>
                <a:lnTo>
                  <a:pt x="2051835" y="2955169"/>
                </a:lnTo>
                <a:cubicBezTo>
                  <a:pt x="2052153" y="2950872"/>
                  <a:pt x="1934201" y="3004193"/>
                  <a:pt x="1910793" y="3004946"/>
                </a:cubicBezTo>
                <a:lnTo>
                  <a:pt x="1758332" y="3027886"/>
                </a:lnTo>
                <a:cubicBezTo>
                  <a:pt x="1709235" y="3044665"/>
                  <a:pt x="1700383" y="3043257"/>
                  <a:pt x="1649704" y="3051307"/>
                </a:cubicBezTo>
                <a:cubicBezTo>
                  <a:pt x="1599024" y="3059359"/>
                  <a:pt x="1520412" y="3098900"/>
                  <a:pt x="1454257" y="3076192"/>
                </a:cubicBezTo>
                <a:cubicBezTo>
                  <a:pt x="1407884" y="3090545"/>
                  <a:pt x="1414359" y="3062092"/>
                  <a:pt x="1323176" y="3081187"/>
                </a:cubicBezTo>
                <a:cubicBezTo>
                  <a:pt x="1269270" y="3084300"/>
                  <a:pt x="1246499" y="3082073"/>
                  <a:pt x="1231798" y="3083652"/>
                </a:cubicBezTo>
                <a:lnTo>
                  <a:pt x="1128386" y="3096270"/>
                </a:lnTo>
                <a:lnTo>
                  <a:pt x="1087572" y="3101257"/>
                </a:lnTo>
                <a:lnTo>
                  <a:pt x="1075937" y="3104255"/>
                </a:lnTo>
                <a:lnTo>
                  <a:pt x="992872" y="3105385"/>
                </a:lnTo>
                <a:cubicBezTo>
                  <a:pt x="955021" y="3105296"/>
                  <a:pt x="904630" y="3125038"/>
                  <a:pt x="891882" y="3122691"/>
                </a:cubicBezTo>
                <a:cubicBezTo>
                  <a:pt x="784087" y="3112356"/>
                  <a:pt x="829281" y="3133000"/>
                  <a:pt x="715888" y="3127380"/>
                </a:cubicBezTo>
                <a:cubicBezTo>
                  <a:pt x="637116" y="3116268"/>
                  <a:pt x="537472" y="3131012"/>
                  <a:pt x="399964" y="3152096"/>
                </a:cubicBezTo>
                <a:lnTo>
                  <a:pt x="310170" y="3146040"/>
                </a:lnTo>
                <a:lnTo>
                  <a:pt x="251771" y="3165636"/>
                </a:lnTo>
                <a:cubicBezTo>
                  <a:pt x="208442" y="3181313"/>
                  <a:pt x="136178" y="3149360"/>
                  <a:pt x="104780" y="3166182"/>
                </a:cubicBezTo>
                <a:cubicBezTo>
                  <a:pt x="55782" y="3185117"/>
                  <a:pt x="29223" y="3184417"/>
                  <a:pt x="8274" y="3178809"/>
                </a:cubicBezTo>
                <a:lnTo>
                  <a:pt x="0" y="3175916"/>
                </a:lnTo>
                <a:close/>
              </a:path>
            </a:pathLst>
          </a:custGeom>
        </p:spPr>
      </p:pic>
      <p:sp>
        <p:nvSpPr>
          <p:cNvPr id="3" name="Content Placeholder 2">
            <a:extLst>
              <a:ext uri="{FF2B5EF4-FFF2-40B4-BE49-F238E27FC236}">
                <a16:creationId xmlns:a16="http://schemas.microsoft.com/office/drawing/2014/main" id="{7B0DAD13-D942-BEAF-4BCA-196B4EAEBD7A}"/>
              </a:ext>
            </a:extLst>
          </p:cNvPr>
          <p:cNvSpPr>
            <a:spLocks noGrp="1"/>
          </p:cNvSpPr>
          <p:nvPr>
            <p:ph idx="1"/>
          </p:nvPr>
        </p:nvSpPr>
        <p:spPr>
          <a:xfrm>
            <a:off x="5745707" y="3493827"/>
            <a:ext cx="5813948" cy="2856166"/>
          </a:xfrm>
        </p:spPr>
        <p:txBody>
          <a:bodyPr anchor="ctr">
            <a:normAutofit/>
          </a:bodyPr>
          <a:lstStyle/>
          <a:p>
            <a:pPr>
              <a:buFont typeface="Wingdings" panose="05000000000000000000" pitchFamily="2" charset="2"/>
              <a:buChar char="v"/>
            </a:pPr>
            <a:r>
              <a:rPr lang="en-US" sz="1600" dirty="0">
                <a:solidFill>
                  <a:schemeClr val="tx1">
                    <a:lumMod val="85000"/>
                    <a:lumOff val="15000"/>
                  </a:schemeClr>
                </a:solidFill>
                <a:latin typeface="Arial" panose="020B0604020202020204" pitchFamily="34" charset="0"/>
                <a:cs typeface="Arial" panose="020B0604020202020204" pitchFamily="34" charset="0"/>
              </a:rPr>
              <a:t>The selling concept originated during the industrial age and remains relevant in modern business application. Many industries rely on proactive selling, digital marketing, or social marketing to help convert customers in competitive markets. For example, many of the telecom companies, automotive companies and fitness subscriptions actively utilise persuasive messaging and incentive promotions to encourage customer conversions. The selling concept is still applicable where brand awareness is limited or where a customer may make a purchase based on emotional triggers.</a:t>
            </a:r>
          </a:p>
          <a:p>
            <a:endParaRPr lang="en-GB" sz="1700" dirty="0">
              <a:solidFill>
                <a:schemeClr val="tx1">
                  <a:lumMod val="85000"/>
                  <a:lumOff val="15000"/>
                </a:schemeClr>
              </a:solidFill>
            </a:endParaRPr>
          </a:p>
        </p:txBody>
      </p:sp>
    </p:spTree>
    <p:extLst>
      <p:ext uri="{BB962C8B-B14F-4D97-AF65-F5344CB8AC3E}">
        <p14:creationId xmlns:p14="http://schemas.microsoft.com/office/powerpoint/2010/main" val="3595705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9D85F1B-3302-4DB9-81B1-038ADCE4D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A1B68-BFC2-B46D-40E6-C3505B3CB943}"/>
              </a:ext>
            </a:extLst>
          </p:cNvPr>
          <p:cNvSpPr>
            <a:spLocks noGrp="1"/>
          </p:cNvSpPr>
          <p:nvPr>
            <p:ph type="title"/>
          </p:nvPr>
        </p:nvSpPr>
        <p:spPr>
          <a:xfrm>
            <a:off x="781915" y="3874590"/>
            <a:ext cx="4390586" cy="2094640"/>
          </a:xfrm>
        </p:spPr>
        <p:txBody>
          <a:bodyPr>
            <a:normAutofit/>
          </a:bodyPr>
          <a:lstStyle/>
          <a:p>
            <a:r>
              <a:rPr lang="en-US" sz="3600" dirty="0">
                <a:solidFill>
                  <a:schemeClr val="tx1">
                    <a:lumMod val="85000"/>
                    <a:lumOff val="15000"/>
                  </a:schemeClr>
                </a:solidFill>
                <a:latin typeface="Arial Black" panose="020B0A04020102020204" pitchFamily="34" charset="0"/>
              </a:rPr>
              <a:t>Why the Selling Concept Fits Business in 2025?</a:t>
            </a:r>
            <a:endParaRPr lang="en-GB" sz="3600" dirty="0">
              <a:solidFill>
                <a:schemeClr val="tx1">
                  <a:lumMod val="85000"/>
                  <a:lumOff val="15000"/>
                </a:schemeClr>
              </a:solidFill>
              <a:latin typeface="Arial Black" panose="020B0A04020102020204" pitchFamily="34" charset="0"/>
            </a:endParaRPr>
          </a:p>
        </p:txBody>
      </p:sp>
      <p:pic>
        <p:nvPicPr>
          <p:cNvPr id="4" name="Picture 3">
            <a:extLst>
              <a:ext uri="{FF2B5EF4-FFF2-40B4-BE49-F238E27FC236}">
                <a16:creationId xmlns:a16="http://schemas.microsoft.com/office/drawing/2014/main" id="{D767300D-B1DD-3EDC-3260-70009DD097C4}"/>
              </a:ext>
            </a:extLst>
          </p:cNvPr>
          <p:cNvPicPr>
            <a:picLocks noChangeAspect="1"/>
          </p:cNvPicPr>
          <p:nvPr/>
        </p:nvPicPr>
        <p:blipFill>
          <a:blip r:embed="rId2"/>
          <a:srcRect l="4028" r="-1" b="-1"/>
          <a:stretch>
            <a:fillRect/>
          </a:stretch>
        </p:blipFill>
        <p:spPr>
          <a:xfrm>
            <a:off x="20" y="10"/>
            <a:ext cx="6095980" cy="3175906"/>
          </a:xfrm>
          <a:custGeom>
            <a:avLst/>
            <a:gdLst/>
            <a:ahLst/>
            <a:cxnLst/>
            <a:rect l="l" t="t" r="r" b="b"/>
            <a:pathLst>
              <a:path w="6096000" h="3175916">
                <a:moveTo>
                  <a:pt x="0" y="0"/>
                </a:moveTo>
                <a:lnTo>
                  <a:pt x="6096000" y="0"/>
                </a:lnTo>
                <a:lnTo>
                  <a:pt x="6096000" y="3175916"/>
                </a:lnTo>
                <a:lnTo>
                  <a:pt x="6074953" y="3168556"/>
                </a:lnTo>
                <a:cubicBezTo>
                  <a:pt x="6065180" y="3165138"/>
                  <a:pt x="6054705" y="3162334"/>
                  <a:pt x="6041425" y="3161984"/>
                </a:cubicBezTo>
                <a:lnTo>
                  <a:pt x="5978335" y="3173176"/>
                </a:lnTo>
                <a:cubicBezTo>
                  <a:pt x="5953369" y="3176890"/>
                  <a:pt x="5845857" y="3169112"/>
                  <a:pt x="5827638" y="3169738"/>
                </a:cubicBezTo>
                <a:cubicBezTo>
                  <a:pt x="5821882" y="3178743"/>
                  <a:pt x="5799256" y="3174685"/>
                  <a:pt x="5761310" y="3170760"/>
                </a:cubicBezTo>
                <a:cubicBezTo>
                  <a:pt x="5731057" y="3170684"/>
                  <a:pt x="5713719" y="3171961"/>
                  <a:pt x="5696588" y="3173023"/>
                </a:cubicBezTo>
                <a:lnTo>
                  <a:pt x="5682596" y="3173661"/>
                </a:lnTo>
                <a:lnTo>
                  <a:pt x="5575844" y="3148218"/>
                </a:lnTo>
                <a:cubicBezTo>
                  <a:pt x="5455823" y="3136706"/>
                  <a:pt x="5377668" y="3144388"/>
                  <a:pt x="5287401" y="3135195"/>
                </a:cubicBezTo>
                <a:cubicBezTo>
                  <a:pt x="5197135" y="3126002"/>
                  <a:pt x="5202548" y="3115782"/>
                  <a:pt x="5034243" y="3093057"/>
                </a:cubicBezTo>
                <a:cubicBezTo>
                  <a:pt x="4879585" y="3031690"/>
                  <a:pt x="4724928" y="3048859"/>
                  <a:pt x="4570270" y="3026761"/>
                </a:cubicBezTo>
                <a:cubicBezTo>
                  <a:pt x="4488718" y="3050631"/>
                  <a:pt x="4344263" y="2990436"/>
                  <a:pt x="4232462" y="2981221"/>
                </a:cubicBezTo>
                <a:cubicBezTo>
                  <a:pt x="4120662" y="2972005"/>
                  <a:pt x="3986179" y="2970108"/>
                  <a:pt x="3899469" y="2971466"/>
                </a:cubicBezTo>
                <a:cubicBezTo>
                  <a:pt x="3892272" y="2982518"/>
                  <a:pt x="3768985" y="2995342"/>
                  <a:pt x="3710933" y="2958642"/>
                </a:cubicBezTo>
                <a:cubicBezTo>
                  <a:pt x="3583105" y="2956402"/>
                  <a:pt x="3623640" y="2964712"/>
                  <a:pt x="3495164" y="2941478"/>
                </a:cubicBezTo>
                <a:cubicBezTo>
                  <a:pt x="3419432" y="2942273"/>
                  <a:pt x="3339383" y="2952386"/>
                  <a:pt x="3282944" y="2951628"/>
                </a:cubicBezTo>
                <a:cubicBezTo>
                  <a:pt x="3281769" y="2953455"/>
                  <a:pt x="3129759" y="2929645"/>
                  <a:pt x="3085959" y="2922940"/>
                </a:cubicBezTo>
                <a:cubicBezTo>
                  <a:pt x="3042159" y="2916235"/>
                  <a:pt x="3054740" y="2920103"/>
                  <a:pt x="3020146" y="2911397"/>
                </a:cubicBezTo>
                <a:cubicBezTo>
                  <a:pt x="2871334" y="2883584"/>
                  <a:pt x="2762563" y="2883465"/>
                  <a:pt x="2653542" y="2876899"/>
                </a:cubicBezTo>
                <a:cubicBezTo>
                  <a:pt x="2533423" y="2872448"/>
                  <a:pt x="2683271" y="2915174"/>
                  <a:pt x="2510424" y="2888407"/>
                </a:cubicBezTo>
                <a:cubicBezTo>
                  <a:pt x="2506340" y="2898923"/>
                  <a:pt x="2449170" y="2888049"/>
                  <a:pt x="2412523" y="2882673"/>
                </a:cubicBezTo>
                <a:cubicBezTo>
                  <a:pt x="2355021" y="2881306"/>
                  <a:pt x="2382991" y="2891314"/>
                  <a:pt x="2308292" y="2874695"/>
                </a:cubicBezTo>
                <a:lnTo>
                  <a:pt x="2233764" y="2908195"/>
                </a:lnTo>
                <a:cubicBezTo>
                  <a:pt x="2234416" y="2903929"/>
                  <a:pt x="2112578" y="2949704"/>
                  <a:pt x="2089169" y="2948983"/>
                </a:cubicBezTo>
                <a:lnTo>
                  <a:pt x="1901626" y="2945454"/>
                </a:lnTo>
                <a:cubicBezTo>
                  <a:pt x="1851336" y="2959106"/>
                  <a:pt x="1870664" y="2971169"/>
                  <a:pt x="1825089" y="2978820"/>
                </a:cubicBezTo>
                <a:cubicBezTo>
                  <a:pt x="1779514" y="2986471"/>
                  <a:pt x="1746268" y="2976574"/>
                  <a:pt x="1628175" y="2991359"/>
                </a:cubicBezTo>
                <a:cubicBezTo>
                  <a:pt x="1580792" y="3002760"/>
                  <a:pt x="1459893" y="2977867"/>
                  <a:pt x="1367439" y="2991184"/>
                </a:cubicBezTo>
                <a:cubicBezTo>
                  <a:pt x="1369407" y="3003218"/>
                  <a:pt x="1303810" y="3002393"/>
                  <a:pt x="1260431" y="2993313"/>
                </a:cubicBezTo>
                <a:lnTo>
                  <a:pt x="1131986" y="3017812"/>
                </a:lnTo>
                <a:cubicBezTo>
                  <a:pt x="1134074" y="3034431"/>
                  <a:pt x="1115111" y="3023292"/>
                  <a:pt x="1062297" y="3034267"/>
                </a:cubicBezTo>
                <a:cubicBezTo>
                  <a:pt x="1046148" y="3044857"/>
                  <a:pt x="1019464" y="3043729"/>
                  <a:pt x="979009" y="3052795"/>
                </a:cubicBezTo>
                <a:cubicBezTo>
                  <a:pt x="963885" y="3062784"/>
                  <a:pt x="844270" y="3032960"/>
                  <a:pt x="809514" y="3039765"/>
                </a:cubicBezTo>
                <a:cubicBezTo>
                  <a:pt x="773761" y="3042869"/>
                  <a:pt x="775984" y="3025792"/>
                  <a:pt x="686053" y="3027101"/>
                </a:cubicBezTo>
                <a:cubicBezTo>
                  <a:pt x="600190" y="3024844"/>
                  <a:pt x="595882" y="3019147"/>
                  <a:pt x="504370" y="3015625"/>
                </a:cubicBezTo>
                <a:cubicBezTo>
                  <a:pt x="442615" y="3013617"/>
                  <a:pt x="455531" y="3005845"/>
                  <a:pt x="421644" y="3004997"/>
                </a:cubicBezTo>
                <a:cubicBezTo>
                  <a:pt x="377193" y="3017912"/>
                  <a:pt x="307611" y="2981496"/>
                  <a:pt x="274973" y="2996304"/>
                </a:cubicBezTo>
                <a:lnTo>
                  <a:pt x="116340" y="2982098"/>
                </a:lnTo>
                <a:lnTo>
                  <a:pt x="35300" y="2993836"/>
                </a:lnTo>
                <a:cubicBezTo>
                  <a:pt x="29001" y="2994370"/>
                  <a:pt x="18688" y="2993580"/>
                  <a:pt x="6479" y="2992085"/>
                </a:cubicBezTo>
                <a:lnTo>
                  <a:pt x="0" y="2991123"/>
                </a:lnTo>
                <a:close/>
              </a:path>
            </a:pathLst>
          </a:custGeom>
        </p:spPr>
      </p:pic>
      <p:pic>
        <p:nvPicPr>
          <p:cNvPr id="5" name="Picture 4">
            <a:extLst>
              <a:ext uri="{FF2B5EF4-FFF2-40B4-BE49-F238E27FC236}">
                <a16:creationId xmlns:a16="http://schemas.microsoft.com/office/drawing/2014/main" id="{686C9992-1E3D-81F0-9C1E-795411D5B022}"/>
              </a:ext>
            </a:extLst>
          </p:cNvPr>
          <p:cNvPicPr>
            <a:picLocks noChangeAspect="1"/>
          </p:cNvPicPr>
          <p:nvPr/>
        </p:nvPicPr>
        <p:blipFill>
          <a:blip r:embed="rId3"/>
          <a:srcRect r="217" b="2"/>
          <a:stretch>
            <a:fillRect/>
          </a:stretch>
        </p:blipFill>
        <p:spPr>
          <a:xfrm>
            <a:off x="6096000" y="10"/>
            <a:ext cx="6096000" cy="3182262"/>
          </a:xfrm>
          <a:custGeom>
            <a:avLst/>
            <a:gdLst/>
            <a:ahLst/>
            <a:cxnLst/>
            <a:rect l="l" t="t" r="r" b="b"/>
            <a:pathLst>
              <a:path w="6096000" h="3182272">
                <a:moveTo>
                  <a:pt x="0" y="0"/>
                </a:moveTo>
                <a:lnTo>
                  <a:pt x="6096000" y="0"/>
                </a:lnTo>
                <a:lnTo>
                  <a:pt x="6096000" y="2977881"/>
                </a:lnTo>
                <a:lnTo>
                  <a:pt x="6089100" y="2979305"/>
                </a:lnTo>
                <a:cubicBezTo>
                  <a:pt x="6033641" y="2989882"/>
                  <a:pt x="5988719" y="2996128"/>
                  <a:pt x="5963104" y="2993636"/>
                </a:cubicBezTo>
                <a:cubicBezTo>
                  <a:pt x="5792949" y="3029182"/>
                  <a:pt x="5730547" y="3002240"/>
                  <a:pt x="5622676" y="2993454"/>
                </a:cubicBezTo>
                <a:cubicBezTo>
                  <a:pt x="5358705" y="2975083"/>
                  <a:pt x="5242862" y="2994654"/>
                  <a:pt x="5115732" y="2989671"/>
                </a:cubicBezTo>
                <a:cubicBezTo>
                  <a:pt x="4988602" y="2984687"/>
                  <a:pt x="5029567" y="2975639"/>
                  <a:pt x="4859897" y="2963549"/>
                </a:cubicBezTo>
                <a:lnTo>
                  <a:pt x="4391870" y="2926580"/>
                </a:lnTo>
                <a:cubicBezTo>
                  <a:pt x="4327296" y="2956949"/>
                  <a:pt x="4071930" y="2902434"/>
                  <a:pt x="4051327" y="2902384"/>
                </a:cubicBezTo>
                <a:cubicBezTo>
                  <a:pt x="3968352" y="2908170"/>
                  <a:pt x="3882315" y="2886803"/>
                  <a:pt x="3767876" y="2899218"/>
                </a:cubicBezTo>
                <a:cubicBezTo>
                  <a:pt x="3761563" y="2910695"/>
                  <a:pt x="3759706" y="2886579"/>
                  <a:pt x="3607318" y="2887826"/>
                </a:cubicBezTo>
                <a:cubicBezTo>
                  <a:pt x="3517854" y="2911862"/>
                  <a:pt x="3239059" y="2908898"/>
                  <a:pt x="3200813" y="2916134"/>
                </a:cubicBezTo>
                <a:cubicBezTo>
                  <a:pt x="3125330" y="2921689"/>
                  <a:pt x="3104585" y="2900825"/>
                  <a:pt x="3048226" y="2903616"/>
                </a:cubicBezTo>
                <a:cubicBezTo>
                  <a:pt x="3047198" y="2905512"/>
                  <a:pt x="2972947" y="2922104"/>
                  <a:pt x="2930185" y="2925795"/>
                </a:cubicBezTo>
                <a:cubicBezTo>
                  <a:pt x="2887423" y="2929486"/>
                  <a:pt x="2826842" y="2932273"/>
                  <a:pt x="2791651" y="2925762"/>
                </a:cubicBezTo>
                <a:cubicBezTo>
                  <a:pt x="2641026" y="2907373"/>
                  <a:pt x="2577392" y="2897262"/>
                  <a:pt x="2468125" y="2897565"/>
                </a:cubicBezTo>
                <a:cubicBezTo>
                  <a:pt x="2347953" y="2900676"/>
                  <a:pt x="2483169" y="2941985"/>
                  <a:pt x="2308652" y="2926146"/>
                </a:cubicBezTo>
                <a:cubicBezTo>
                  <a:pt x="2305401" y="2936895"/>
                  <a:pt x="2265130" y="2921533"/>
                  <a:pt x="2228153" y="2918475"/>
                </a:cubicBezTo>
                <a:cubicBezTo>
                  <a:pt x="2170686" y="2920724"/>
                  <a:pt x="2206286" y="2945386"/>
                  <a:pt x="2130469" y="2933502"/>
                </a:cubicBezTo>
                <a:lnTo>
                  <a:pt x="2051835" y="2955169"/>
                </a:lnTo>
                <a:cubicBezTo>
                  <a:pt x="2052153" y="2950872"/>
                  <a:pt x="1934201" y="3004193"/>
                  <a:pt x="1910793" y="3004946"/>
                </a:cubicBezTo>
                <a:lnTo>
                  <a:pt x="1758332" y="3027886"/>
                </a:lnTo>
                <a:cubicBezTo>
                  <a:pt x="1709235" y="3044665"/>
                  <a:pt x="1700383" y="3043257"/>
                  <a:pt x="1649704" y="3051307"/>
                </a:cubicBezTo>
                <a:cubicBezTo>
                  <a:pt x="1599024" y="3059359"/>
                  <a:pt x="1520412" y="3098900"/>
                  <a:pt x="1454257" y="3076192"/>
                </a:cubicBezTo>
                <a:cubicBezTo>
                  <a:pt x="1407884" y="3090545"/>
                  <a:pt x="1414359" y="3062092"/>
                  <a:pt x="1323176" y="3081187"/>
                </a:cubicBezTo>
                <a:cubicBezTo>
                  <a:pt x="1269270" y="3084300"/>
                  <a:pt x="1246499" y="3082073"/>
                  <a:pt x="1231798" y="3083652"/>
                </a:cubicBezTo>
                <a:lnTo>
                  <a:pt x="1128386" y="3096270"/>
                </a:lnTo>
                <a:lnTo>
                  <a:pt x="1087572" y="3101257"/>
                </a:lnTo>
                <a:lnTo>
                  <a:pt x="1075937" y="3104255"/>
                </a:lnTo>
                <a:lnTo>
                  <a:pt x="992872" y="3105385"/>
                </a:lnTo>
                <a:cubicBezTo>
                  <a:pt x="955021" y="3105296"/>
                  <a:pt x="904630" y="3125038"/>
                  <a:pt x="891882" y="3122691"/>
                </a:cubicBezTo>
                <a:cubicBezTo>
                  <a:pt x="784087" y="3112356"/>
                  <a:pt x="829281" y="3133000"/>
                  <a:pt x="715888" y="3127380"/>
                </a:cubicBezTo>
                <a:cubicBezTo>
                  <a:pt x="637116" y="3116268"/>
                  <a:pt x="537472" y="3131012"/>
                  <a:pt x="399964" y="3152096"/>
                </a:cubicBezTo>
                <a:lnTo>
                  <a:pt x="310170" y="3146040"/>
                </a:lnTo>
                <a:lnTo>
                  <a:pt x="251771" y="3165636"/>
                </a:lnTo>
                <a:cubicBezTo>
                  <a:pt x="208442" y="3181313"/>
                  <a:pt x="136178" y="3149360"/>
                  <a:pt x="104780" y="3166182"/>
                </a:cubicBezTo>
                <a:cubicBezTo>
                  <a:pt x="55782" y="3185117"/>
                  <a:pt x="29223" y="3184417"/>
                  <a:pt x="8274" y="3178809"/>
                </a:cubicBezTo>
                <a:lnTo>
                  <a:pt x="0" y="3175916"/>
                </a:lnTo>
                <a:close/>
              </a:path>
            </a:pathLst>
          </a:custGeom>
        </p:spPr>
      </p:pic>
      <p:sp>
        <p:nvSpPr>
          <p:cNvPr id="3" name="Content Placeholder 2">
            <a:extLst>
              <a:ext uri="{FF2B5EF4-FFF2-40B4-BE49-F238E27FC236}">
                <a16:creationId xmlns:a16="http://schemas.microsoft.com/office/drawing/2014/main" id="{708C0E09-AE52-E543-0501-922BAD002DB6}"/>
              </a:ext>
            </a:extLst>
          </p:cNvPr>
          <p:cNvSpPr>
            <a:spLocks noGrp="1"/>
          </p:cNvSpPr>
          <p:nvPr>
            <p:ph idx="1"/>
          </p:nvPr>
        </p:nvSpPr>
        <p:spPr>
          <a:xfrm>
            <a:off x="5745707" y="3493827"/>
            <a:ext cx="5813948" cy="2856166"/>
          </a:xfrm>
        </p:spPr>
        <p:txBody>
          <a:bodyPr anchor="ctr">
            <a:normAutofit lnSpcReduction="10000"/>
          </a:bodyPr>
          <a:lstStyle/>
          <a:p>
            <a:pPr>
              <a:buFont typeface="Wingdings" panose="05000000000000000000" pitchFamily="2" charset="2"/>
              <a:buChar char="v"/>
            </a:pPr>
            <a:r>
              <a:rPr lang="en-US" sz="1600" dirty="0">
                <a:solidFill>
                  <a:schemeClr val="tx1">
                    <a:lumMod val="85000"/>
                    <a:lumOff val="15000"/>
                  </a:schemeClr>
                </a:solidFill>
                <a:latin typeface="Arial" panose="020B0604020202020204" pitchFamily="34" charset="0"/>
                <a:cs typeface="Arial" panose="020B0604020202020204" pitchFamily="34" charset="0"/>
              </a:rPr>
              <a:t>Because businesses will operate in saturated markets with limited consumer attention spans, making the selling concept even more relevant. Digital media, influencer marketing, and targeted and data-driven advertising, businesses can pay more attention to themselves and a customer's attention than any previous time. When a selling concept combines ethical communication and transparency, it helps define a business's market presence when selling to convert interest into action. Selling will continue to be a valuable tool in industries where competition is high, the product is similar in some way, and the effort to market is dependent on persuading engagement and storytelling for a brand.</a:t>
            </a:r>
            <a:endParaRPr lang="en-GB" sz="1600" dirty="0">
              <a:solidFill>
                <a:schemeClr val="tx1">
                  <a:lumMod val="85000"/>
                  <a:lumOff val="1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108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548A970-3BF3-4906-59E3-41F6FBAFF229}"/>
              </a:ext>
            </a:extLst>
          </p:cNvPr>
          <p:cNvSpPr>
            <a:spLocks noGrp="1"/>
          </p:cNvSpPr>
          <p:nvPr>
            <p:ph type="title"/>
          </p:nvPr>
        </p:nvSpPr>
        <p:spPr>
          <a:xfrm>
            <a:off x="1658532" y="548640"/>
            <a:ext cx="9021909" cy="1188720"/>
          </a:xfrm>
        </p:spPr>
        <p:txBody>
          <a:bodyPr>
            <a:normAutofit/>
          </a:bodyPr>
          <a:lstStyle/>
          <a:p>
            <a:r>
              <a:rPr lang="en-GB" sz="3600" dirty="0">
                <a:solidFill>
                  <a:schemeClr val="tx1">
                    <a:lumMod val="85000"/>
                    <a:lumOff val="15000"/>
                  </a:schemeClr>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34ECEC29-C31E-00A5-BF8E-24A69950C0F8}"/>
              </a:ext>
            </a:extLst>
          </p:cNvPr>
          <p:cNvSpPr>
            <a:spLocks noGrp="1"/>
          </p:cNvSpPr>
          <p:nvPr>
            <p:ph idx="1"/>
          </p:nvPr>
        </p:nvSpPr>
        <p:spPr>
          <a:xfrm>
            <a:off x="504497" y="2431765"/>
            <a:ext cx="11584502" cy="3320031"/>
          </a:xfrm>
        </p:spPr>
        <p:txBody>
          <a:bodyPr anchor="ctr">
            <a:noAutofit/>
          </a:bodyPr>
          <a:lstStyle/>
          <a:p>
            <a:r>
              <a:rPr lang="en-US" sz="1600" dirty="0">
                <a:solidFill>
                  <a:schemeClr val="tx1">
                    <a:lumMod val="85000"/>
                    <a:lumOff val="15000"/>
                  </a:schemeClr>
                </a:solidFill>
                <a:latin typeface="Arial" panose="020B0604020202020204" pitchFamily="34" charset="0"/>
                <a:cs typeface="Arial" panose="020B0604020202020204" pitchFamily="34" charset="0"/>
              </a:rPr>
              <a:t>Helmold, M. (2022). Selling Concepts. In </a:t>
            </a:r>
            <a:r>
              <a:rPr lang="en-US" sz="1600" i="1" dirty="0">
                <a:solidFill>
                  <a:schemeClr val="tx1">
                    <a:lumMod val="85000"/>
                    <a:lumOff val="15000"/>
                  </a:schemeClr>
                </a:solidFill>
                <a:latin typeface="Arial" panose="020B0604020202020204" pitchFamily="34" charset="0"/>
                <a:cs typeface="Arial" panose="020B0604020202020204" pitchFamily="34" charset="0"/>
              </a:rPr>
              <a:t>Performance Excellence in Marketing, Sales and Pricing: Leveraging Change, Lean and Innovation Management (pp. 125-132). </a:t>
            </a:r>
            <a:r>
              <a:rPr lang="en-US" sz="1600" dirty="0">
                <a:solidFill>
                  <a:schemeClr val="tx1">
                    <a:lumMod val="85000"/>
                    <a:lumOff val="15000"/>
                  </a:schemeClr>
                </a:solidFill>
                <a:latin typeface="Arial" panose="020B0604020202020204" pitchFamily="34" charset="0"/>
                <a:cs typeface="Arial" panose="020B0604020202020204" pitchFamily="34" charset="0"/>
              </a:rPr>
              <a:t>Cham: Springer International Publishing.</a:t>
            </a:r>
          </a:p>
          <a:p>
            <a:r>
              <a:rPr lang="en-US" sz="1600" dirty="0">
                <a:solidFill>
                  <a:schemeClr val="tx1">
                    <a:lumMod val="85000"/>
                    <a:lumOff val="15000"/>
                  </a:schemeClr>
                </a:solidFill>
                <a:latin typeface="Arial" panose="020B0604020202020204" pitchFamily="34" charset="0"/>
                <a:cs typeface="Arial" panose="020B0604020202020204" pitchFamily="34" charset="0"/>
              </a:rPr>
              <a:t>Johnston, M. W., &amp; Marshall, G. W. (2021). </a:t>
            </a:r>
            <a:r>
              <a:rPr lang="en-US" sz="1600" i="1" dirty="0">
                <a:solidFill>
                  <a:schemeClr val="tx1">
                    <a:lumMod val="85000"/>
                    <a:lumOff val="15000"/>
                  </a:schemeClr>
                </a:solidFill>
                <a:latin typeface="Arial" panose="020B0604020202020204" pitchFamily="34" charset="0"/>
                <a:cs typeface="Arial" panose="020B0604020202020204" pitchFamily="34" charset="0"/>
              </a:rPr>
              <a:t>Contemporary selling: Building relationships, creating value</a:t>
            </a:r>
            <a:r>
              <a:rPr lang="en-US" sz="1600" dirty="0">
                <a:solidFill>
                  <a:schemeClr val="tx1">
                    <a:lumMod val="85000"/>
                    <a:lumOff val="15000"/>
                  </a:schemeClr>
                </a:solidFill>
                <a:latin typeface="Arial" panose="020B0604020202020204" pitchFamily="34" charset="0"/>
                <a:cs typeface="Arial" panose="020B0604020202020204" pitchFamily="34" charset="0"/>
              </a:rPr>
              <a:t>. Routledge.</a:t>
            </a:r>
          </a:p>
          <a:p>
            <a:r>
              <a:rPr lang="en-US" sz="1600" dirty="0">
                <a:solidFill>
                  <a:schemeClr val="tx1">
                    <a:lumMod val="85000"/>
                    <a:lumOff val="15000"/>
                  </a:schemeClr>
                </a:solidFill>
                <a:latin typeface="Arial" panose="020B0604020202020204" pitchFamily="34" charset="0"/>
                <a:cs typeface="Arial" panose="020B0604020202020204" pitchFamily="34" charset="0"/>
              </a:rPr>
              <a:t>Kotler, P., Keller, K. L., &amp; Chernev, A. (2022). </a:t>
            </a:r>
            <a:r>
              <a:rPr lang="en-US" sz="1600" i="1" dirty="0">
                <a:solidFill>
                  <a:schemeClr val="tx1">
                    <a:lumMod val="85000"/>
                    <a:lumOff val="15000"/>
                  </a:schemeClr>
                </a:solidFill>
                <a:latin typeface="Arial" panose="020B0604020202020204" pitchFamily="34" charset="0"/>
                <a:cs typeface="Arial" panose="020B0604020202020204" pitchFamily="34" charset="0"/>
              </a:rPr>
              <a:t>Marketing Management 16e</a:t>
            </a:r>
            <a:r>
              <a:rPr lang="en-US" sz="1600" dirty="0">
                <a:solidFill>
                  <a:schemeClr val="tx1">
                    <a:lumMod val="85000"/>
                    <a:lumOff val="15000"/>
                  </a:schemeClr>
                </a:solidFill>
                <a:latin typeface="Arial" panose="020B0604020202020204" pitchFamily="34" charset="0"/>
                <a:cs typeface="Arial" panose="020B0604020202020204" pitchFamily="34" charset="0"/>
              </a:rPr>
              <a:t> (p. 143). Pearson India.</a:t>
            </a:r>
          </a:p>
          <a:p>
            <a:r>
              <a:rPr lang="en-US" sz="1600" dirty="0">
                <a:solidFill>
                  <a:schemeClr val="tx1">
                    <a:lumMod val="85000"/>
                    <a:lumOff val="15000"/>
                  </a:schemeClr>
                </a:solidFill>
                <a:latin typeface="Arial" panose="020B0604020202020204" pitchFamily="34" charset="0"/>
                <a:cs typeface="Arial" panose="020B0604020202020204" pitchFamily="34" charset="0"/>
              </a:rPr>
              <a:t>Mattila, M., Yrjölä, M., &amp; Hautamäki, P. (2021). Digital transformation of business-to-business sales: what needs to be unlearned?. </a:t>
            </a:r>
            <a:r>
              <a:rPr lang="en-US" sz="1600" i="1" dirty="0">
                <a:solidFill>
                  <a:schemeClr val="tx1">
                    <a:lumMod val="85000"/>
                    <a:lumOff val="15000"/>
                  </a:schemeClr>
                </a:solidFill>
                <a:latin typeface="Arial" panose="020B0604020202020204" pitchFamily="34" charset="0"/>
                <a:cs typeface="Arial" panose="020B0604020202020204" pitchFamily="34" charset="0"/>
              </a:rPr>
              <a:t>Journal of Personal Selling &amp; Sales Management, 41(</a:t>
            </a:r>
            <a:r>
              <a:rPr lang="en-US" sz="1600" dirty="0">
                <a:solidFill>
                  <a:schemeClr val="tx1">
                    <a:lumMod val="85000"/>
                    <a:lumOff val="15000"/>
                  </a:schemeClr>
                </a:solidFill>
                <a:latin typeface="Arial" panose="020B0604020202020204" pitchFamily="34" charset="0"/>
                <a:cs typeface="Arial" panose="020B0604020202020204" pitchFamily="34" charset="0"/>
              </a:rPr>
              <a:t>2), 113-129.</a:t>
            </a:r>
          </a:p>
          <a:p>
            <a:r>
              <a:rPr lang="en-US" sz="1600" dirty="0" err="1">
                <a:solidFill>
                  <a:schemeClr val="tx1">
                    <a:lumMod val="85000"/>
                    <a:lumOff val="15000"/>
                  </a:schemeClr>
                </a:solidFill>
                <a:latin typeface="Arial" panose="020B0604020202020204" pitchFamily="34" charset="0"/>
                <a:cs typeface="Arial" panose="020B0604020202020204" pitchFamily="34" charset="0"/>
              </a:rPr>
              <a:t>Rauschnabel</a:t>
            </a:r>
            <a:r>
              <a:rPr lang="en-US" sz="1600" dirty="0">
                <a:solidFill>
                  <a:schemeClr val="tx1">
                    <a:lumMod val="85000"/>
                    <a:lumOff val="15000"/>
                  </a:schemeClr>
                </a:solidFill>
                <a:latin typeface="Arial" panose="020B0604020202020204" pitchFamily="34" charset="0"/>
                <a:cs typeface="Arial" panose="020B0604020202020204" pitchFamily="34" charset="0"/>
              </a:rPr>
              <a:t>, P. A., Babin, B. J., tom Dieck, M. C., Krey, N., &amp; Jung, T. (2022). What is augmented reality marketing? Its definition, complexity, and future. </a:t>
            </a:r>
            <a:r>
              <a:rPr lang="en-US" sz="1600" i="1" dirty="0">
                <a:solidFill>
                  <a:schemeClr val="tx1">
                    <a:lumMod val="85000"/>
                    <a:lumOff val="15000"/>
                  </a:schemeClr>
                </a:solidFill>
                <a:latin typeface="Arial" panose="020B0604020202020204" pitchFamily="34" charset="0"/>
                <a:cs typeface="Arial" panose="020B0604020202020204" pitchFamily="34" charset="0"/>
              </a:rPr>
              <a:t>Journal of business research, 142</a:t>
            </a:r>
            <a:r>
              <a:rPr lang="en-US" sz="1600" dirty="0">
                <a:solidFill>
                  <a:schemeClr val="tx1">
                    <a:lumMod val="85000"/>
                    <a:lumOff val="15000"/>
                  </a:schemeClr>
                </a:solidFill>
                <a:latin typeface="Arial" panose="020B0604020202020204" pitchFamily="34" charset="0"/>
                <a:cs typeface="Arial" panose="020B0604020202020204" pitchFamily="34" charset="0"/>
              </a:rPr>
              <a:t>, 1140-1150.</a:t>
            </a:r>
          </a:p>
          <a:p>
            <a:r>
              <a:rPr lang="en-US" sz="1600" dirty="0">
                <a:solidFill>
                  <a:schemeClr val="tx1">
                    <a:lumMod val="85000"/>
                    <a:lumOff val="15000"/>
                  </a:schemeClr>
                </a:solidFill>
                <a:latin typeface="Arial" panose="020B0604020202020204" pitchFamily="34" charset="0"/>
                <a:cs typeface="Arial" panose="020B0604020202020204" pitchFamily="34" charset="0"/>
              </a:rPr>
              <a:t>Rohde, P., &amp; Mau, G. (2021). “It’s selling like hotcakes”: deconstructing social media influencer marketing in long-form video content on </a:t>
            </a:r>
            <a:r>
              <a:rPr lang="en-US" sz="1600" dirty="0" err="1">
                <a:solidFill>
                  <a:schemeClr val="tx1">
                    <a:lumMod val="85000"/>
                    <a:lumOff val="15000"/>
                  </a:schemeClr>
                </a:solidFill>
                <a:latin typeface="Arial" panose="020B0604020202020204" pitchFamily="34" charset="0"/>
                <a:cs typeface="Arial" panose="020B0604020202020204" pitchFamily="34" charset="0"/>
              </a:rPr>
              <a:t>youtube</a:t>
            </a:r>
            <a:r>
              <a:rPr lang="en-US" sz="1600" dirty="0">
                <a:solidFill>
                  <a:schemeClr val="tx1">
                    <a:lumMod val="85000"/>
                    <a:lumOff val="15000"/>
                  </a:schemeClr>
                </a:solidFill>
                <a:latin typeface="Arial" panose="020B0604020202020204" pitchFamily="34" charset="0"/>
                <a:cs typeface="Arial" panose="020B0604020202020204" pitchFamily="34" charset="0"/>
              </a:rPr>
              <a:t> via social influence heuristics. </a:t>
            </a:r>
            <a:r>
              <a:rPr lang="en-US" sz="1600" i="1" dirty="0">
                <a:solidFill>
                  <a:schemeClr val="tx1">
                    <a:lumMod val="85000"/>
                    <a:lumOff val="15000"/>
                  </a:schemeClr>
                </a:solidFill>
                <a:latin typeface="Arial" panose="020B0604020202020204" pitchFamily="34" charset="0"/>
                <a:cs typeface="Arial" panose="020B0604020202020204" pitchFamily="34" charset="0"/>
              </a:rPr>
              <a:t>European Journal of Marketing, 55</a:t>
            </a:r>
            <a:r>
              <a:rPr lang="en-US" sz="1600" dirty="0">
                <a:solidFill>
                  <a:schemeClr val="tx1">
                    <a:lumMod val="85000"/>
                    <a:lumOff val="15000"/>
                  </a:schemeClr>
                </a:solidFill>
                <a:latin typeface="Arial" panose="020B0604020202020204" pitchFamily="34" charset="0"/>
                <a:cs typeface="Arial" panose="020B0604020202020204" pitchFamily="34" charset="0"/>
              </a:rPr>
              <a:t>(10), 2700-2734.</a:t>
            </a:r>
          </a:p>
          <a:p>
            <a:r>
              <a:rPr lang="en-US" sz="1600" dirty="0">
                <a:solidFill>
                  <a:schemeClr val="tx1">
                    <a:lumMod val="85000"/>
                    <a:lumOff val="15000"/>
                  </a:schemeClr>
                </a:solidFill>
                <a:latin typeface="Arial" panose="020B0604020202020204" pitchFamily="34" charset="0"/>
                <a:cs typeface="Arial" panose="020B0604020202020204" pitchFamily="34" charset="0"/>
              </a:rPr>
              <a:t>WARD, S. (2025). </a:t>
            </a:r>
            <a:r>
              <a:rPr lang="en-US" sz="1600" i="1" dirty="0">
                <a:solidFill>
                  <a:schemeClr val="tx1">
                    <a:lumMod val="85000"/>
                    <a:lumOff val="15000"/>
                  </a:schemeClr>
                </a:solidFill>
                <a:latin typeface="Arial" panose="020B0604020202020204" pitchFamily="34" charset="0"/>
                <a:cs typeface="Arial" panose="020B0604020202020204" pitchFamily="34" charset="0"/>
              </a:rPr>
              <a:t>What Is Selling. Definition &amp; Examples of Selling.</a:t>
            </a:r>
          </a:p>
          <a:p>
            <a:r>
              <a:rPr lang="en-GB" sz="1600" dirty="0">
                <a:solidFill>
                  <a:schemeClr val="tx1">
                    <a:lumMod val="85000"/>
                    <a:lumOff val="15000"/>
                  </a:schemeClr>
                </a:solidFill>
                <a:latin typeface="Arial" panose="020B0604020202020204" pitchFamily="34" charset="0"/>
                <a:cs typeface="Arial" panose="020B0604020202020204" pitchFamily="34" charset="0"/>
                <a:hlinkClick r:id="rId2"/>
              </a:rPr>
              <a:t>https://thembains.com/what-is-selling-concept/</a:t>
            </a:r>
            <a:r>
              <a:rPr lang="en-GB" sz="1600" dirty="0">
                <a:solidFill>
                  <a:schemeClr val="tx1">
                    <a:lumMod val="85000"/>
                    <a:lumOff val="15000"/>
                  </a:schemeClr>
                </a:solidFill>
                <a:latin typeface="Arial" panose="020B0604020202020204" pitchFamily="34" charset="0"/>
                <a:cs typeface="Arial" panose="020B0604020202020204" pitchFamily="34" charset="0"/>
              </a:rPr>
              <a:t> </a:t>
            </a:r>
          </a:p>
          <a:p>
            <a:r>
              <a:rPr lang="en-GB" sz="1600" dirty="0">
                <a:solidFill>
                  <a:schemeClr val="tx1">
                    <a:lumMod val="85000"/>
                    <a:lumOff val="15000"/>
                  </a:schemeClr>
                </a:solidFill>
                <a:latin typeface="Arial" panose="020B0604020202020204" pitchFamily="34" charset="0"/>
                <a:cs typeface="Arial" panose="020B0604020202020204" pitchFamily="34" charset="0"/>
                <a:hlinkClick r:id="rId3"/>
              </a:rPr>
              <a:t>https://plutuseducation.com/blog/selling-concept-in-marketing/</a:t>
            </a:r>
            <a:r>
              <a:rPr lang="en-GB" sz="1600" dirty="0">
                <a:solidFill>
                  <a:schemeClr val="tx1">
                    <a:lumMod val="85000"/>
                    <a:lumOff val="15000"/>
                  </a:schemeClr>
                </a:solidFill>
                <a:latin typeface="Arial" panose="020B0604020202020204" pitchFamily="34" charset="0"/>
                <a:cs typeface="Arial" panose="020B0604020202020204" pitchFamily="34" charset="0"/>
              </a:rPr>
              <a:t> </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7393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TotalTime>
  <Words>704</Words>
  <Application>Microsoft Office PowerPoint</Application>
  <PresentationFormat>Widescreen</PresentationFormat>
  <Paragraphs>20</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Aptos Display</vt:lpstr>
      <vt:lpstr>Arial</vt:lpstr>
      <vt:lpstr>Arial Black</vt:lpstr>
      <vt:lpstr>Wingdings</vt:lpstr>
      <vt:lpstr>Office Theme</vt:lpstr>
      <vt:lpstr>Selling Concept: The most effective model for business in 2025</vt:lpstr>
      <vt:lpstr>Introduction on Selling Concept </vt:lpstr>
      <vt:lpstr>Characteristics of the Selling Concept </vt:lpstr>
      <vt:lpstr>Application of the Selling Concept in Today’s Market</vt:lpstr>
      <vt:lpstr>Why the Selling Concept Fits Business in 2025?</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2025-10-22T20:07:57Z</dcterms:created>
  <dcterms:modified xsi:type="dcterms:W3CDTF">2025-10-22T20:28:25Z</dcterms:modified>
</cp:coreProperties>
</file>