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7"/>
  </p:notesMasterIdLst>
  <p:sldIdLst>
    <p:sldId id="621" r:id="rId4"/>
    <p:sldId id="633" r:id="rId5"/>
    <p:sldId id="317" r:id="rId6"/>
    <p:sldId id="639" r:id="rId7"/>
    <p:sldId id="641" r:id="rId8"/>
    <p:sldId id="640" r:id="rId9"/>
    <p:sldId id="352" r:id="rId10"/>
    <p:sldId id="653" r:id="rId11"/>
    <p:sldId id="362" r:id="rId12"/>
    <p:sldId id="629" r:id="rId13"/>
    <p:sldId id="355" r:id="rId14"/>
    <p:sldId id="357" r:id="rId15"/>
    <p:sldId id="637" r:id="rId16"/>
    <p:sldId id="636" r:id="rId17"/>
    <p:sldId id="345" r:id="rId18"/>
    <p:sldId id="369" r:id="rId19"/>
    <p:sldId id="651" r:id="rId20"/>
    <p:sldId id="361" r:id="rId21"/>
    <p:sldId id="645" r:id="rId22"/>
    <p:sldId id="646" r:id="rId23"/>
    <p:sldId id="648" r:id="rId24"/>
    <p:sldId id="635" r:id="rId25"/>
    <p:sldId id="368" r:id="rId2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78881-0B32-7038-3B6A-E2349F75B910}" v="4" dt="2024-10-09T15:38:57.367"/>
    <p1510:client id="{D02F6AF9-0489-BF48-9B95-06744562E8D8}" v="147" dt="2024-10-09T15:14:21.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87" autoAdjust="0"/>
    <p:restoredTop sz="51332" autoAdjust="0"/>
  </p:normalViewPr>
  <p:slideViewPr>
    <p:cSldViewPr>
      <p:cViewPr varScale="1">
        <p:scale>
          <a:sx n="104" d="100"/>
          <a:sy n="104" d="100"/>
        </p:scale>
        <p:origin x="876"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14/02/2025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 may adapt this approach and begin with 15 mins study / 3mins break or prefer 45 mins study/10min break. Everyone is different, what is key is making a plan and removing all distractions.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3615816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14/02/2025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14/02/2025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14/02/2025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14/02/2025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14/02/2025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14/02/2025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14/02/2025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14/02/2025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14/02/2025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14/02/2025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14/02/2025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14/02/2025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14/02/2025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14/02/2025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14/02/2025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14/02/2025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14/02/2025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14/02/2025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14/02/2025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14/02/2025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14/02/2025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14/02/2025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14/02/2025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14/02/2025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14/02/2025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14/02/2025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14/02/2025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hyperlink" Target="https://www.getclockwise.com/blog/project-time-management-tips" TargetMode="External"/><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hyperlink" Target="http://www.travelphoto.net/photos/pictures/Scotland/000011.jpg" TargetMode="External"/><Relationship Id="rId2" Type="http://schemas.openxmlformats.org/officeDocument/2006/relationships/image" Target="../media/image7.jpeg"/><Relationship Id="rId1" Type="http://schemas.openxmlformats.org/officeDocument/2006/relationships/slideLayout" Target="../slideLayouts/slideLayout24.xml"/><Relationship Id="rId5" Type="http://schemas.openxmlformats.org/officeDocument/2006/relationships/image" Target="../media/image9.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hyperlink" Target="https://www.mindtools.com/pages/article/newHTE_00.htm" TargetMode="External"/><Relationship Id="rId2" Type="http://schemas.openxmlformats.org/officeDocument/2006/relationships/hyperlink" Target="https://entrepreneurhandbook.co.uk/7-proven-time-management-tips-for-busy-office-managers/" TargetMode="External"/><Relationship Id="rId1" Type="http://schemas.openxmlformats.org/officeDocument/2006/relationships/slideLayout" Target="../slideLayouts/slideLayout24.xml"/><Relationship Id="rId4" Type="http://schemas.openxmlformats.org/officeDocument/2006/relationships/hyperlink" Target="https://blog.hubspot.com/marketing/organize-to-do-li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LCBB4012</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Time Management</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14/02/2025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4288-3F46-96EF-6C2B-561B1DAA2127}"/>
              </a:ext>
            </a:extLst>
          </p:cNvPr>
          <p:cNvSpPr>
            <a:spLocks noGrp="1"/>
          </p:cNvSpPr>
          <p:nvPr>
            <p:ph type="title"/>
          </p:nvPr>
        </p:nvSpPr>
        <p:spPr/>
        <p:txBody>
          <a:bodyPr/>
          <a:lstStyle/>
          <a:p>
            <a:r>
              <a:rPr lang="en-GB" b="1" dirty="0"/>
              <a:t>Aims of this session:</a:t>
            </a:r>
          </a:p>
        </p:txBody>
      </p:sp>
      <p:sp>
        <p:nvSpPr>
          <p:cNvPr id="3" name="Content Placeholder 2">
            <a:extLst>
              <a:ext uri="{FF2B5EF4-FFF2-40B4-BE49-F238E27FC236}">
                <a16:creationId xmlns:a16="http://schemas.microsoft.com/office/drawing/2014/main" id="{A9A44425-891B-D5F2-6768-26B8A9611ADB}"/>
              </a:ext>
            </a:extLst>
          </p:cNvPr>
          <p:cNvSpPr>
            <a:spLocks noGrp="1"/>
          </p:cNvSpPr>
          <p:nvPr>
            <p:ph idx="1"/>
          </p:nvPr>
        </p:nvSpPr>
        <p:spPr/>
        <p:txBody>
          <a:bodyPr/>
          <a:lstStyle/>
          <a:p>
            <a:r>
              <a:rPr lang="en-GB" sz="2800" dirty="0"/>
              <a:t>Define Time-Management</a:t>
            </a:r>
          </a:p>
          <a:p>
            <a:r>
              <a:rPr lang="en-GB" sz="2800" dirty="0"/>
              <a:t>Understand the importance of effective time management to successful study </a:t>
            </a:r>
          </a:p>
          <a:p>
            <a:r>
              <a:rPr lang="en-GB" sz="2800" dirty="0"/>
              <a:t>Introduce a range of time-management techniques </a:t>
            </a:r>
          </a:p>
          <a:p>
            <a:r>
              <a:rPr lang="en-GB" sz="2800" dirty="0"/>
              <a:t>Setting SMART goals</a:t>
            </a:r>
            <a:endParaRPr lang="en-GB" dirty="0"/>
          </a:p>
          <a:p>
            <a:endParaRPr lang="en-GB" dirty="0"/>
          </a:p>
          <a:p>
            <a:endParaRPr lang="en-GB" dirty="0"/>
          </a:p>
        </p:txBody>
      </p:sp>
      <p:sp>
        <p:nvSpPr>
          <p:cNvPr id="4" name="Date Placeholder 3">
            <a:extLst>
              <a:ext uri="{FF2B5EF4-FFF2-40B4-BE49-F238E27FC236}">
                <a16:creationId xmlns:a16="http://schemas.microsoft.com/office/drawing/2014/main" id="{1A121EB6-8267-063D-5D1B-BB6BF9AACE98}"/>
              </a:ext>
            </a:extLst>
          </p:cNvPr>
          <p:cNvSpPr>
            <a:spLocks noGrp="1"/>
          </p:cNvSpPr>
          <p:nvPr>
            <p:ph type="dt" sz="half" idx="10"/>
          </p:nvPr>
        </p:nvSpPr>
        <p:spPr/>
        <p:txBody>
          <a:bodyPr/>
          <a:lstStyle/>
          <a:p>
            <a:pPr>
              <a:defRPr/>
            </a:pPr>
            <a:fld id="{CDF502AA-C8CB-4132-B592-CA60B7C38ACE}" type="datetime1">
              <a:rPr lang="en-GB" smtClean="0"/>
              <a:pPr>
                <a:defRPr/>
              </a:pPr>
              <a:t>14/02/2025</a:t>
            </a:fld>
            <a:endParaRPr lang="en-GB"/>
          </a:p>
        </p:txBody>
      </p:sp>
    </p:spTree>
    <p:extLst>
      <p:ext uri="{BB962C8B-B14F-4D97-AF65-F5344CB8AC3E}">
        <p14:creationId xmlns:p14="http://schemas.microsoft.com/office/powerpoint/2010/main" val="334895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A5587-80F5-4F20-A9A1-697A8D735092}"/>
              </a:ext>
            </a:extLst>
          </p:cNvPr>
          <p:cNvSpPr>
            <a:spLocks noGrp="1"/>
          </p:cNvSpPr>
          <p:nvPr>
            <p:ph type="title"/>
          </p:nvPr>
        </p:nvSpPr>
        <p:spPr>
          <a:xfrm>
            <a:off x="107504" y="2924944"/>
            <a:ext cx="8928992" cy="2452687"/>
          </a:xfrm>
        </p:spPr>
        <p:txBody>
          <a:bodyPr anchor="ctr">
            <a:normAutofit/>
          </a:bodyPr>
          <a:lstStyle/>
          <a:p>
            <a:r>
              <a:rPr lang="en-GB" sz="2800" b="1" dirty="0"/>
              <a:t>Why is time management important for students?</a:t>
            </a:r>
          </a:p>
        </p:txBody>
      </p:sp>
      <p:pic>
        <p:nvPicPr>
          <p:cNvPr id="5" name="Picture 2" descr="Training &amp; Events - The DigiCentre UWTSD">
            <a:extLst>
              <a:ext uri="{FF2B5EF4-FFF2-40B4-BE49-F238E27FC236}">
                <a16:creationId xmlns:a16="http://schemas.microsoft.com/office/drawing/2014/main" id="{4E96E230-B672-8C36-A9A3-40E022D5BD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803"/>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F663A0A-C05A-42B5-8CE2-7EA62462FD8E}"/>
              </a:ext>
            </a:extLst>
          </p:cNvPr>
          <p:cNvSpPr>
            <a:spLocks noGrp="1"/>
          </p:cNvSpPr>
          <p:nvPr>
            <p:ph idx="1"/>
          </p:nvPr>
        </p:nvSpPr>
        <p:spPr>
          <a:xfrm>
            <a:off x="323528" y="4869160"/>
            <a:ext cx="5614060" cy="573857"/>
          </a:xfrm>
        </p:spPr>
        <p:txBody>
          <a:bodyPr anchor="ctr">
            <a:normAutofit/>
          </a:bodyPr>
          <a:lstStyle/>
          <a:p>
            <a:r>
              <a:rPr lang="en-GB" sz="2400" dirty="0"/>
              <a:t>Please share your views </a:t>
            </a:r>
          </a:p>
          <a:p>
            <a:endParaRPr lang="en-GB" sz="1600" dirty="0"/>
          </a:p>
        </p:txBody>
      </p:sp>
    </p:spTree>
    <p:extLst>
      <p:ext uri="{BB962C8B-B14F-4D97-AF65-F5344CB8AC3E}">
        <p14:creationId xmlns:p14="http://schemas.microsoft.com/office/powerpoint/2010/main" val="335450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663A0A-C05A-42B5-8CE2-7EA62462FD8E}"/>
              </a:ext>
            </a:extLst>
          </p:cNvPr>
          <p:cNvSpPr>
            <a:spLocks noGrp="1"/>
          </p:cNvSpPr>
          <p:nvPr>
            <p:ph idx="1"/>
          </p:nvPr>
        </p:nvSpPr>
        <p:spPr>
          <a:xfrm>
            <a:off x="251520" y="332656"/>
            <a:ext cx="8229600" cy="5184576"/>
          </a:xfrm>
        </p:spPr>
        <p:txBody>
          <a:bodyPr>
            <a:normAutofit fontScale="25000" lnSpcReduction="20000"/>
          </a:bodyPr>
          <a:lstStyle/>
          <a:p>
            <a:pPr marL="0" indent="0">
              <a:buNone/>
            </a:pPr>
            <a:r>
              <a:rPr lang="en-GB" sz="11200" b="1" dirty="0"/>
              <a:t>Time management is crucial for students for several reasons:</a:t>
            </a:r>
          </a:p>
          <a:p>
            <a:pPr marL="0" indent="0">
              <a:buNone/>
            </a:pPr>
            <a:endParaRPr lang="en-GB" sz="9000" b="1" dirty="0"/>
          </a:p>
          <a:p>
            <a:pPr marL="0" indent="0">
              <a:buNone/>
            </a:pPr>
            <a:r>
              <a:rPr lang="en-GB" sz="8800" b="1" dirty="0"/>
              <a:t>1. Improves Academic Performance</a:t>
            </a:r>
          </a:p>
          <a:p>
            <a:r>
              <a:rPr lang="en-GB" sz="8800" b="1" dirty="0">
                <a:solidFill>
                  <a:srgbClr val="0070C0"/>
                </a:solidFill>
              </a:rPr>
              <a:t>Efficient Study Time: </a:t>
            </a:r>
            <a:r>
              <a:rPr lang="en-GB" sz="8800" dirty="0"/>
              <a:t>it allows you to prioritise your activities, making sure you allocate sufficient time to study.</a:t>
            </a:r>
          </a:p>
          <a:p>
            <a:pPr lvl="0"/>
            <a:r>
              <a:rPr lang="en-GB" sz="8800" b="1" dirty="0">
                <a:solidFill>
                  <a:srgbClr val="0070C0"/>
                </a:solidFill>
              </a:rPr>
              <a:t>Meeting Deadlines: </a:t>
            </a:r>
            <a:r>
              <a:rPr lang="en-GB" sz="8800" dirty="0"/>
              <a:t>it</a:t>
            </a:r>
            <a:r>
              <a:rPr lang="en-GB" sz="8800" b="1" dirty="0">
                <a:solidFill>
                  <a:srgbClr val="0070C0"/>
                </a:solidFill>
              </a:rPr>
              <a:t> </a:t>
            </a:r>
            <a:r>
              <a:rPr lang="en-GB" sz="8800" dirty="0"/>
              <a:t>helps in completing assignments on time (=&gt; better grades) </a:t>
            </a:r>
          </a:p>
          <a:p>
            <a:pPr marL="0" lvl="0" indent="0">
              <a:buNone/>
            </a:pPr>
            <a:endParaRPr lang="en-GB" sz="8800" dirty="0"/>
          </a:p>
          <a:p>
            <a:pPr marL="0" indent="0">
              <a:buNone/>
            </a:pPr>
            <a:r>
              <a:rPr lang="en-GB" sz="8800" b="1" dirty="0"/>
              <a:t>2. Reduces Stress</a:t>
            </a:r>
          </a:p>
          <a:p>
            <a:pPr lvl="0"/>
            <a:r>
              <a:rPr lang="en-GB" sz="8800" b="1" dirty="0">
                <a:solidFill>
                  <a:srgbClr val="0070C0"/>
                </a:solidFill>
              </a:rPr>
              <a:t>Avoids Last-Minute Rush: </a:t>
            </a:r>
            <a:r>
              <a:rPr lang="en-GB" sz="8800" dirty="0"/>
              <a:t>planning ahead</a:t>
            </a:r>
            <a:r>
              <a:rPr lang="en-GB" sz="8800" b="1" dirty="0">
                <a:solidFill>
                  <a:srgbClr val="0070C0"/>
                </a:solidFill>
              </a:rPr>
              <a:t> </a:t>
            </a:r>
            <a:r>
              <a:rPr lang="en-GB" sz="8800" dirty="0"/>
              <a:t>helps you manage stress levels, preventing you from panicking right before the deadlines.</a:t>
            </a:r>
          </a:p>
          <a:p>
            <a:pPr lvl="0"/>
            <a:r>
              <a:rPr lang="en-GB" sz="8800" b="1" dirty="0">
                <a:solidFill>
                  <a:srgbClr val="0070C0"/>
                </a:solidFill>
              </a:rPr>
              <a:t>Balanced Life: </a:t>
            </a:r>
            <a:r>
              <a:rPr lang="en-GB" sz="8800" dirty="0"/>
              <a:t>it allows you to balance academic responsibilities with extracurricular activities and personal time, reducing overall stress.</a:t>
            </a:r>
          </a:p>
          <a:p>
            <a:pPr lvl="0"/>
            <a:endParaRPr lang="en-GB" sz="7400" dirty="0"/>
          </a:p>
          <a:p>
            <a:endParaRPr lang="en-GB" dirty="0"/>
          </a:p>
        </p:txBody>
      </p:sp>
    </p:spTree>
    <p:extLst>
      <p:ext uri="{BB962C8B-B14F-4D97-AF65-F5344CB8AC3E}">
        <p14:creationId xmlns:p14="http://schemas.microsoft.com/office/powerpoint/2010/main" val="380397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663A0A-C05A-42B5-8CE2-7EA62462FD8E}"/>
              </a:ext>
            </a:extLst>
          </p:cNvPr>
          <p:cNvSpPr>
            <a:spLocks noGrp="1"/>
          </p:cNvSpPr>
          <p:nvPr>
            <p:ph idx="1"/>
          </p:nvPr>
        </p:nvSpPr>
        <p:spPr>
          <a:xfrm>
            <a:off x="251520" y="332656"/>
            <a:ext cx="8229600" cy="5184576"/>
          </a:xfrm>
        </p:spPr>
        <p:txBody>
          <a:bodyPr>
            <a:normAutofit fontScale="25000" lnSpcReduction="20000"/>
          </a:bodyPr>
          <a:lstStyle/>
          <a:p>
            <a:pPr marL="0" lvl="0" indent="0">
              <a:buNone/>
            </a:pPr>
            <a:r>
              <a:rPr lang="en-GB" sz="8800" b="1" dirty="0"/>
              <a:t>3. Enhances Productivity</a:t>
            </a:r>
          </a:p>
          <a:p>
            <a:r>
              <a:rPr lang="en-GB" sz="8800" b="1" dirty="0">
                <a:solidFill>
                  <a:srgbClr val="0070C0"/>
                </a:solidFill>
              </a:rPr>
              <a:t>Concentrated Efforts: </a:t>
            </a:r>
            <a:r>
              <a:rPr lang="en-GB" sz="8800" dirty="0"/>
              <a:t>it allows you can focus on one task at a time, which increases efficiency and productivity.</a:t>
            </a:r>
          </a:p>
          <a:p>
            <a:r>
              <a:rPr lang="en-GB" sz="8800" b="1" dirty="0">
                <a:solidFill>
                  <a:srgbClr val="0070C0"/>
                </a:solidFill>
              </a:rPr>
              <a:t>Achieving Goals: </a:t>
            </a:r>
            <a:r>
              <a:rPr lang="en-GB" sz="8800" dirty="0"/>
              <a:t>setting and adhering to a schedule helps in achieving both short-term and long-term academic goals.</a:t>
            </a:r>
          </a:p>
          <a:p>
            <a:pPr lvl="0"/>
            <a:endParaRPr lang="en-GB" sz="8800" dirty="0"/>
          </a:p>
          <a:p>
            <a:pPr marL="0" indent="0">
              <a:buNone/>
            </a:pPr>
            <a:r>
              <a:rPr lang="en-GB" sz="8800" b="1" dirty="0"/>
              <a:t>4. Develops Self-Discipline</a:t>
            </a:r>
          </a:p>
          <a:p>
            <a:pPr marL="0" indent="0">
              <a:buNone/>
            </a:pPr>
            <a:r>
              <a:rPr lang="en-GB" sz="8800" dirty="0"/>
              <a:t>•   </a:t>
            </a:r>
            <a:r>
              <a:rPr lang="en-GB" sz="8800" b="1" dirty="0">
                <a:solidFill>
                  <a:srgbClr val="0070C0"/>
                </a:solidFill>
              </a:rPr>
              <a:t>helps build consistency: </a:t>
            </a:r>
            <a:r>
              <a:rPr lang="en-GB" sz="8800" dirty="0"/>
              <a:t>by following a schedule you develop self-discipline, which is a transferrable skill </a:t>
            </a:r>
          </a:p>
          <a:p>
            <a:pPr marL="0" indent="0">
              <a:buNone/>
            </a:pPr>
            <a:r>
              <a:rPr lang="en-GB" sz="8800" dirty="0"/>
              <a:t>•   </a:t>
            </a:r>
            <a:r>
              <a:rPr lang="en-GB" sz="8800" b="1" dirty="0">
                <a:solidFill>
                  <a:srgbClr val="0070C0"/>
                </a:solidFill>
              </a:rPr>
              <a:t>teaches you responsibility </a:t>
            </a:r>
            <a:r>
              <a:rPr lang="en-GB" sz="8800" dirty="0"/>
              <a:t>for your tasks and commitments.</a:t>
            </a:r>
          </a:p>
          <a:p>
            <a:pPr marL="0" indent="0">
              <a:buNone/>
            </a:pPr>
            <a:endParaRPr lang="en-GB" sz="8800" b="1" dirty="0"/>
          </a:p>
          <a:p>
            <a:pPr marL="0" indent="0">
              <a:buNone/>
            </a:pPr>
            <a:r>
              <a:rPr lang="en-GB" sz="8800" b="1" dirty="0"/>
              <a:t>5. Provides More Free Time</a:t>
            </a:r>
          </a:p>
          <a:p>
            <a:pPr marL="0" indent="0">
              <a:buNone/>
            </a:pPr>
            <a:r>
              <a:rPr lang="en-GB" sz="8800" b="1" dirty="0"/>
              <a:t>•   </a:t>
            </a:r>
            <a:r>
              <a:rPr lang="en-GB" sz="8800" b="1" dirty="0">
                <a:solidFill>
                  <a:srgbClr val="0070C0"/>
                </a:solidFill>
              </a:rPr>
              <a:t>Efficiency: </a:t>
            </a:r>
            <a:r>
              <a:rPr lang="en-GB" sz="8800" dirty="0"/>
              <a:t>getting things done can free up more time for hobbies, relaxation, and social activities.</a:t>
            </a:r>
          </a:p>
          <a:p>
            <a:pPr marL="0" indent="0">
              <a:buNone/>
            </a:pPr>
            <a:r>
              <a:rPr lang="en-GB" sz="8800" b="1" dirty="0"/>
              <a:t>•   </a:t>
            </a:r>
            <a:r>
              <a:rPr lang="en-GB" sz="8800" b="1" dirty="0">
                <a:solidFill>
                  <a:srgbClr val="0070C0"/>
                </a:solidFill>
              </a:rPr>
              <a:t>Work-Life Balance: </a:t>
            </a:r>
            <a:r>
              <a:rPr lang="en-GB" sz="8800" dirty="0"/>
              <a:t>ensures a healthy balance between work and leisure, contributing to overall well-being.</a:t>
            </a:r>
          </a:p>
          <a:p>
            <a:pPr lvl="0"/>
            <a:endParaRPr lang="en-GB" sz="7400" dirty="0"/>
          </a:p>
          <a:p>
            <a:endParaRPr lang="en-GB" dirty="0"/>
          </a:p>
        </p:txBody>
      </p:sp>
    </p:spTree>
    <p:extLst>
      <p:ext uri="{BB962C8B-B14F-4D97-AF65-F5344CB8AC3E}">
        <p14:creationId xmlns:p14="http://schemas.microsoft.com/office/powerpoint/2010/main" val="78766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A5587-80F5-4F20-A9A1-697A8D735092}"/>
              </a:ext>
            </a:extLst>
          </p:cNvPr>
          <p:cNvSpPr>
            <a:spLocks noGrp="1"/>
          </p:cNvSpPr>
          <p:nvPr>
            <p:ph type="title"/>
          </p:nvPr>
        </p:nvSpPr>
        <p:spPr/>
        <p:txBody>
          <a:bodyPr>
            <a:noAutofit/>
          </a:bodyPr>
          <a:lstStyle/>
          <a:p>
            <a:r>
              <a:rPr lang="en-GB" sz="3600" b="1" dirty="0"/>
              <a:t>Which of these reasons is the most important to you? </a:t>
            </a:r>
          </a:p>
        </p:txBody>
      </p:sp>
      <p:sp>
        <p:nvSpPr>
          <p:cNvPr id="3" name="Content Placeholder 2">
            <a:extLst>
              <a:ext uri="{FF2B5EF4-FFF2-40B4-BE49-F238E27FC236}">
                <a16:creationId xmlns:a16="http://schemas.microsoft.com/office/drawing/2014/main" id="{EF663A0A-C05A-42B5-8CE2-7EA62462FD8E}"/>
              </a:ext>
            </a:extLst>
          </p:cNvPr>
          <p:cNvSpPr>
            <a:spLocks noGrp="1"/>
          </p:cNvSpPr>
          <p:nvPr>
            <p:ph idx="1"/>
          </p:nvPr>
        </p:nvSpPr>
        <p:spPr>
          <a:xfrm>
            <a:off x="457200" y="1844823"/>
            <a:ext cx="8229600" cy="3672409"/>
          </a:xfrm>
        </p:spPr>
        <p:txBody>
          <a:bodyPr>
            <a:normAutofit/>
          </a:bodyPr>
          <a:lstStyle/>
          <a:p>
            <a:r>
              <a:rPr lang="en-GB" dirty="0"/>
              <a:t>Discuss with a classmate</a:t>
            </a:r>
          </a:p>
          <a:p>
            <a:endParaRPr lang="en-GB" dirty="0"/>
          </a:p>
        </p:txBody>
      </p:sp>
      <p:pic>
        <p:nvPicPr>
          <p:cNvPr id="3074" name="Picture 2" descr="Lampeter Campus Life | University of Wales Trinity Saint David">
            <a:extLst>
              <a:ext uri="{FF2B5EF4-FFF2-40B4-BE49-F238E27FC236}">
                <a16:creationId xmlns:a16="http://schemas.microsoft.com/office/drawing/2014/main" id="{1BF7AC85-0761-BCDC-7C39-0F76E7A686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006" b="7967"/>
          <a:stretch/>
        </p:blipFill>
        <p:spPr bwMode="auto">
          <a:xfrm>
            <a:off x="683568" y="2451697"/>
            <a:ext cx="7200800" cy="3080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713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395536" y="260648"/>
            <a:ext cx="8229600" cy="418058"/>
          </a:xfrm>
        </p:spPr>
        <p:txBody>
          <a:bodyPr/>
          <a:lstStyle/>
          <a:p>
            <a:pPr eaLnBrk="1" hangingPunct="1"/>
            <a:r>
              <a:rPr lang="en-GB" altLang="en-US" b="1" dirty="0"/>
              <a:t>In essence </a:t>
            </a:r>
          </a:p>
        </p:txBody>
      </p:sp>
      <p:sp>
        <p:nvSpPr>
          <p:cNvPr id="19459" name="Rectangle 3"/>
          <p:cNvSpPr>
            <a:spLocks noGrp="1" noChangeArrowheads="1"/>
          </p:cNvSpPr>
          <p:nvPr>
            <p:ph type="body" idx="1"/>
          </p:nvPr>
        </p:nvSpPr>
        <p:spPr>
          <a:xfrm>
            <a:off x="395536" y="836712"/>
            <a:ext cx="8229600" cy="3916363"/>
          </a:xfrm>
        </p:spPr>
        <p:txBody>
          <a:bodyPr/>
          <a:lstStyle/>
          <a:p>
            <a:pPr marL="0" indent="0" eaLnBrk="1" hangingPunct="1">
              <a:buNone/>
            </a:pPr>
            <a:r>
              <a:rPr lang="en-GB" altLang="en-US" sz="2400" dirty="0">
                <a:cs typeface="Times New Roman" pitchFamily="18" charset="0"/>
              </a:rPr>
              <a:t>Good time management is about: </a:t>
            </a:r>
          </a:p>
          <a:p>
            <a:pPr eaLnBrk="1" hangingPunct="1"/>
            <a:r>
              <a:rPr lang="en-GB" altLang="en-US" sz="2400" dirty="0">
                <a:cs typeface="Times New Roman" pitchFamily="18" charset="0"/>
              </a:rPr>
              <a:t>Allocating sufficient time for your activities, including time  to study</a:t>
            </a:r>
            <a:endParaRPr lang="en-US" altLang="en-US" sz="2400" dirty="0">
              <a:cs typeface="Times New Roman" pitchFamily="18" charset="0"/>
            </a:endParaRPr>
          </a:p>
          <a:p>
            <a:pPr eaLnBrk="1" hangingPunct="1"/>
            <a:r>
              <a:rPr lang="en-GB" altLang="en-US" sz="2400" dirty="0">
                <a:cs typeface="Times New Roman" pitchFamily="18" charset="0"/>
              </a:rPr>
              <a:t>Using that time effectively</a:t>
            </a:r>
          </a:p>
          <a:p>
            <a:pPr eaLnBrk="1" hangingPunct="1"/>
            <a:r>
              <a:rPr lang="en-GB" altLang="en-US" sz="2400" dirty="0">
                <a:cs typeface="Times New Roman" pitchFamily="18" charset="0"/>
              </a:rPr>
              <a:t>Balancing the time requirements of different aspects of your life</a:t>
            </a:r>
            <a:endParaRPr lang="en-US" altLang="en-US" sz="2400" dirty="0">
              <a:cs typeface="Times New Roman" pitchFamily="18" charset="0"/>
            </a:endParaRPr>
          </a:p>
          <a:p>
            <a:pPr eaLnBrk="1" hangingPunct="1"/>
            <a:endParaRPr lang="en-GB" altLang="en-US" dirty="0"/>
          </a:p>
        </p:txBody>
      </p:sp>
      <p:pic>
        <p:nvPicPr>
          <p:cNvPr id="4" name="Picture 3" descr="A close up of a sign&#10;&#10;Description automatically generated">
            <a:extLst>
              <a:ext uri="{FF2B5EF4-FFF2-40B4-BE49-F238E27FC236}">
                <a16:creationId xmlns:a16="http://schemas.microsoft.com/office/drawing/2014/main" id="{B9FA9C3E-0FFF-431C-9460-FD687D53653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3728" y="3013051"/>
            <a:ext cx="5220072" cy="348004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395536" y="-51348"/>
            <a:ext cx="8229600" cy="1143000"/>
          </a:xfrm>
        </p:spPr>
        <p:txBody>
          <a:bodyPr/>
          <a:lstStyle/>
          <a:p>
            <a:pPr eaLnBrk="1" hangingPunct="1"/>
            <a:r>
              <a:rPr lang="en-GB" altLang="en-US" sz="3600" b="1" dirty="0"/>
              <a:t>Basic time management principles</a:t>
            </a:r>
          </a:p>
        </p:txBody>
      </p:sp>
      <p:sp>
        <p:nvSpPr>
          <p:cNvPr id="21507" name="Rectangle 3"/>
          <p:cNvSpPr>
            <a:spLocks noGrp="1" noChangeArrowheads="1"/>
          </p:cNvSpPr>
          <p:nvPr>
            <p:ph type="body" idx="1"/>
          </p:nvPr>
        </p:nvSpPr>
        <p:spPr>
          <a:xfrm>
            <a:off x="506146" y="980728"/>
            <a:ext cx="8229600" cy="3916363"/>
          </a:xfrm>
        </p:spPr>
        <p:txBody>
          <a:bodyPr/>
          <a:lstStyle/>
          <a:p>
            <a:pPr eaLnBrk="1" hangingPunct="1">
              <a:lnSpc>
                <a:spcPct val="90000"/>
              </a:lnSpc>
            </a:pPr>
            <a:r>
              <a:rPr lang="en-GB" altLang="en-US" sz="2400" dirty="0"/>
              <a:t>You should direct your effort </a:t>
            </a:r>
            <a:r>
              <a:rPr lang="en-GB" altLang="en-US" sz="2400" i="1" u="sng" dirty="0"/>
              <a:t>appropriately</a:t>
            </a:r>
            <a:r>
              <a:rPr lang="en-GB" altLang="en-US" sz="2400" dirty="0"/>
              <a:t>, that is, towards the things that are most important</a:t>
            </a:r>
          </a:p>
          <a:p>
            <a:pPr eaLnBrk="1" hangingPunct="1">
              <a:lnSpc>
                <a:spcPct val="90000"/>
              </a:lnSpc>
              <a:buFont typeface="Wingdings" pitchFamily="2" charset="2"/>
              <a:buNone/>
            </a:pPr>
            <a:endParaRPr lang="en-GB" altLang="en-US" sz="2400" dirty="0"/>
          </a:p>
          <a:p>
            <a:pPr eaLnBrk="1" hangingPunct="1">
              <a:lnSpc>
                <a:spcPct val="90000"/>
              </a:lnSpc>
            </a:pPr>
            <a:r>
              <a:rPr lang="en-GB" altLang="en-US" sz="2400" dirty="0"/>
              <a:t>You should direct your effort </a:t>
            </a:r>
            <a:r>
              <a:rPr lang="en-GB" altLang="en-US" sz="2400" i="1" u="sng" dirty="0"/>
              <a:t>efficiently</a:t>
            </a:r>
            <a:r>
              <a:rPr lang="en-GB" altLang="en-US" sz="2400" dirty="0"/>
              <a:t>, that is, maximise what is achieved by the expenditure of time and energy</a:t>
            </a:r>
          </a:p>
          <a:p>
            <a:pPr eaLnBrk="1" hangingPunct="1">
              <a:lnSpc>
                <a:spcPct val="90000"/>
              </a:lnSpc>
              <a:buFont typeface="Wingdings" pitchFamily="2" charset="2"/>
              <a:buNone/>
            </a:pPr>
            <a:endParaRPr lang="en-GB" altLang="en-US" sz="2400" dirty="0"/>
          </a:p>
          <a:p>
            <a:pPr eaLnBrk="1" hangingPunct="1">
              <a:lnSpc>
                <a:spcPct val="90000"/>
              </a:lnSpc>
            </a:pPr>
            <a:r>
              <a:rPr lang="en-GB" altLang="en-US" sz="2400" dirty="0"/>
              <a:t>You should reduce </a:t>
            </a:r>
            <a:r>
              <a:rPr lang="en-GB" altLang="en-US" sz="2400" i="1" u="sng" dirty="0"/>
              <a:t>time wastage</a:t>
            </a:r>
            <a:r>
              <a:rPr lang="en-GB" altLang="en-US" sz="2400" dirty="0"/>
              <a:t>                                                </a:t>
            </a:r>
          </a:p>
          <a:p>
            <a:pPr algn="r" eaLnBrk="1" hangingPunct="1">
              <a:lnSpc>
                <a:spcPct val="90000"/>
              </a:lnSpc>
              <a:buFont typeface="Wingdings" pitchFamily="2" charset="2"/>
              <a:buNone/>
            </a:pPr>
            <a:r>
              <a:rPr lang="en-GB" altLang="en-US" sz="2400" i="1" dirty="0"/>
              <a:t>      </a:t>
            </a:r>
            <a:r>
              <a:rPr lang="en-GB" altLang="en-US" sz="1600" i="1" dirty="0"/>
              <a:t>(Cameron, 2002)</a:t>
            </a:r>
          </a:p>
          <a:p>
            <a:pPr eaLnBrk="1" hangingPunct="1">
              <a:lnSpc>
                <a:spcPct val="90000"/>
              </a:lnSpc>
              <a:buFont typeface="Wingdings" pitchFamily="2" charset="2"/>
              <a:buNone/>
            </a:pPr>
            <a:endParaRPr lang="en-GB" altLang="en-US" sz="2800" dirty="0"/>
          </a:p>
        </p:txBody>
      </p:sp>
      <p:pic>
        <p:nvPicPr>
          <p:cNvPr id="4" name="Picture 2" descr="project time management">
            <a:extLst>
              <a:ext uri="{FF2B5EF4-FFF2-40B4-BE49-F238E27FC236}">
                <a16:creationId xmlns:a16="http://schemas.microsoft.com/office/drawing/2014/main" id="{BED99EC5-A9B8-4521-B228-3C1A815B0C1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5716" y="3789040"/>
            <a:ext cx="4968552" cy="24842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9D19D70-F259-4108-A1DC-912E78A5F2A1}"/>
              </a:ext>
            </a:extLst>
          </p:cNvPr>
          <p:cNvSpPr txBox="1"/>
          <p:nvPr/>
        </p:nvSpPr>
        <p:spPr>
          <a:xfrm>
            <a:off x="6980178" y="5229200"/>
            <a:ext cx="2016224" cy="461665"/>
          </a:xfrm>
          <a:prstGeom prst="rect">
            <a:avLst/>
          </a:prstGeom>
          <a:noFill/>
        </p:spPr>
        <p:txBody>
          <a:bodyPr wrap="square" rtlCol="0">
            <a:spAutoFit/>
          </a:bodyPr>
          <a:lstStyle/>
          <a:p>
            <a:r>
              <a:rPr lang="en-GB" sz="800" dirty="0"/>
              <a:t>Image source: </a:t>
            </a:r>
            <a:r>
              <a:rPr lang="en-GB" sz="800" dirty="0">
                <a:hlinkClick r:id="rId3"/>
              </a:rPr>
              <a:t>https://www.getclockwise.com/blog/project-time-management-tips</a:t>
            </a:r>
            <a:r>
              <a:rPr lang="en-GB" sz="8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99105" y="559615"/>
            <a:ext cx="8229600" cy="939800"/>
          </a:xfrm>
        </p:spPr>
        <p:txBody>
          <a:bodyPr/>
          <a:lstStyle/>
          <a:p>
            <a:pPr eaLnBrk="1" hangingPunct="1"/>
            <a:r>
              <a:rPr lang="en-GB" altLang="en-US" sz="4000" b="1" dirty="0"/>
              <a:t>Your natural body clock</a:t>
            </a:r>
            <a:br>
              <a:rPr lang="en-GB" altLang="en-US" sz="3600" b="1" dirty="0"/>
            </a:br>
            <a:endParaRPr lang="en-GB" altLang="en-US" sz="3600" b="1" dirty="0"/>
          </a:p>
        </p:txBody>
      </p:sp>
      <p:pic>
        <p:nvPicPr>
          <p:cNvPr id="29699" name="Picture 4" descr="Sunrise in Glasgow on a sombre 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813" y="1295400"/>
            <a:ext cx="1949450" cy="234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5" descr="Sunset in Glasgow.">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0513" y="1301750"/>
            <a:ext cx="1941512"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9813" y="1930400"/>
            <a:ext cx="4106862"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Rectangle 8"/>
          <p:cNvSpPr>
            <a:spLocks noChangeArrowheads="1"/>
          </p:cNvSpPr>
          <p:nvPr/>
        </p:nvSpPr>
        <p:spPr bwMode="auto">
          <a:xfrm>
            <a:off x="457200" y="4067948"/>
            <a:ext cx="8229599" cy="14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square" lIns="90488" tIns="44450" rIns="90488" bIns="44450">
            <a:spAutoFit/>
          </a:bodyP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0"/>
              </a:spcBef>
              <a:buClrTx/>
              <a:buFontTx/>
              <a:buNone/>
            </a:pPr>
            <a:r>
              <a:rPr lang="de-DE" altLang="en-US" sz="1800" b="0" dirty="0">
                <a:latin typeface="+mj-lt"/>
                <a:cs typeface="Arial" pitchFamily="34" charset="0"/>
              </a:rPr>
              <a:t>During the course of the day there are peak times for your performance.</a:t>
            </a:r>
          </a:p>
          <a:p>
            <a:pPr eaLnBrk="1" hangingPunct="1">
              <a:lnSpc>
                <a:spcPct val="100000"/>
              </a:lnSpc>
              <a:spcBef>
                <a:spcPct val="0"/>
              </a:spcBef>
              <a:buClrTx/>
              <a:buFontTx/>
              <a:buNone/>
            </a:pPr>
            <a:r>
              <a:rPr lang="de-DE" altLang="en-US" sz="1800" b="0" dirty="0">
                <a:latin typeface="+mj-lt"/>
                <a:cs typeface="Arial" pitchFamily="34" charset="0"/>
              </a:rPr>
              <a:t>During this time, high importance tasks.</a:t>
            </a:r>
          </a:p>
          <a:p>
            <a:pPr eaLnBrk="1" hangingPunct="1">
              <a:lnSpc>
                <a:spcPct val="100000"/>
              </a:lnSpc>
              <a:spcBef>
                <a:spcPct val="0"/>
              </a:spcBef>
              <a:buClrTx/>
              <a:buFontTx/>
              <a:buNone/>
            </a:pPr>
            <a:endParaRPr lang="de-DE" altLang="en-US" sz="1800" b="0" dirty="0">
              <a:latin typeface="+mj-lt"/>
              <a:cs typeface="Arial" pitchFamily="34" charset="0"/>
            </a:endParaRPr>
          </a:p>
          <a:p>
            <a:pPr eaLnBrk="1" hangingPunct="1">
              <a:lnSpc>
                <a:spcPct val="100000"/>
              </a:lnSpc>
              <a:spcBef>
                <a:spcPct val="0"/>
              </a:spcBef>
              <a:buClrTx/>
              <a:buFontTx/>
              <a:buNone/>
            </a:pPr>
            <a:r>
              <a:rPr lang="de-DE" altLang="en-US" sz="1800" b="0" dirty="0">
                <a:latin typeface="+mj-lt"/>
                <a:cs typeface="Arial" pitchFamily="34" charset="0"/>
              </a:rPr>
              <a:t>You know what works best for you. Don‘t force yourself to work against your natural instincts</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eaLnBrk="1" hangingPunct="1"/>
            <a:r>
              <a:rPr lang="en-GB" altLang="en-US" b="1" dirty="0"/>
              <a:t>Tools </a:t>
            </a:r>
          </a:p>
        </p:txBody>
      </p:sp>
      <p:sp>
        <p:nvSpPr>
          <p:cNvPr id="22531" name="Rectangle 3"/>
          <p:cNvSpPr>
            <a:spLocks noGrp="1" noChangeArrowheads="1"/>
          </p:cNvSpPr>
          <p:nvPr>
            <p:ph type="body" idx="1"/>
          </p:nvPr>
        </p:nvSpPr>
        <p:spPr/>
        <p:txBody>
          <a:bodyPr/>
          <a:lstStyle/>
          <a:p>
            <a:pPr marL="660400" indent="-660400" eaLnBrk="1" hangingPunct="1">
              <a:lnSpc>
                <a:spcPct val="90000"/>
              </a:lnSpc>
            </a:pPr>
            <a:r>
              <a:rPr lang="en-US" altLang="en-US" sz="2800" dirty="0">
                <a:cs typeface="Times New Roman" pitchFamily="18" charset="0"/>
              </a:rPr>
              <a:t>To-Do Lists (daily; weekly; monthly)</a:t>
            </a:r>
          </a:p>
          <a:p>
            <a:pPr marL="660400" indent="-660400" eaLnBrk="1" hangingPunct="1">
              <a:lnSpc>
                <a:spcPct val="90000"/>
              </a:lnSpc>
            </a:pPr>
            <a:r>
              <a:rPr lang="en-US" altLang="en-US" sz="2800" dirty="0">
                <a:cs typeface="Times New Roman" pitchFamily="18" charset="0"/>
              </a:rPr>
              <a:t>The Eisenhower Method/Matrix</a:t>
            </a:r>
          </a:p>
          <a:p>
            <a:pPr marL="660400" indent="-660400" eaLnBrk="1" hangingPunct="1">
              <a:lnSpc>
                <a:spcPct val="90000"/>
              </a:lnSpc>
            </a:pPr>
            <a:r>
              <a:rPr lang="en-US" altLang="en-US" sz="2800" dirty="0">
                <a:cs typeface="Times New Roman" pitchFamily="18" charset="0"/>
              </a:rPr>
              <a:t>The 4D Strategy</a:t>
            </a:r>
          </a:p>
          <a:p>
            <a:pPr marL="660400" indent="-660400" eaLnBrk="1" hangingPunct="1">
              <a:lnSpc>
                <a:spcPct val="90000"/>
              </a:lnSpc>
            </a:pPr>
            <a:r>
              <a:rPr lang="en-US" altLang="en-US" sz="2800" dirty="0">
                <a:cs typeface="Times New Roman" pitchFamily="18" charset="0"/>
              </a:rPr>
              <a:t>Pomodoro Technique</a:t>
            </a:r>
          </a:p>
          <a:p>
            <a:pPr marL="660400" indent="-660400" eaLnBrk="1" hangingPunct="1">
              <a:lnSpc>
                <a:spcPct val="90000"/>
              </a:lnSpc>
            </a:pPr>
            <a:r>
              <a:rPr lang="en-US" altLang="en-US" sz="2800" dirty="0">
                <a:cs typeface="Times New Roman" pitchFamily="18" charset="0"/>
              </a:rPr>
              <a:t>SMART Goals </a:t>
            </a:r>
          </a:p>
          <a:p>
            <a:pPr marL="660400" indent="-660400" eaLnBrk="1" hangingPunct="1">
              <a:lnSpc>
                <a:spcPct val="90000"/>
              </a:lnSpc>
            </a:pPr>
            <a:endParaRPr lang="en-GB" altLang="en-US" sz="2800" dirty="0"/>
          </a:p>
        </p:txBody>
      </p:sp>
    </p:spTree>
    <p:extLst>
      <p:ext uri="{BB962C8B-B14F-4D97-AF65-F5344CB8AC3E}">
        <p14:creationId xmlns:p14="http://schemas.microsoft.com/office/powerpoint/2010/main" val="1694368323"/>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eaLnBrk="1" hangingPunct="1"/>
            <a:r>
              <a:rPr lang="en-GB" altLang="en-US" b="1" dirty="0"/>
              <a:t>Daily time management</a:t>
            </a:r>
          </a:p>
        </p:txBody>
      </p:sp>
      <p:sp>
        <p:nvSpPr>
          <p:cNvPr id="22531" name="Rectangle 3"/>
          <p:cNvSpPr>
            <a:spLocks noGrp="1" noChangeArrowheads="1"/>
          </p:cNvSpPr>
          <p:nvPr>
            <p:ph type="body" idx="1"/>
          </p:nvPr>
        </p:nvSpPr>
        <p:spPr/>
        <p:txBody>
          <a:bodyPr/>
          <a:lstStyle/>
          <a:p>
            <a:pPr marL="660400" indent="-660400" eaLnBrk="1" hangingPunct="1">
              <a:lnSpc>
                <a:spcPct val="90000"/>
              </a:lnSpc>
            </a:pPr>
            <a:r>
              <a:rPr lang="en-GB" altLang="en-US" sz="2400" dirty="0">
                <a:cs typeface="Times New Roman" pitchFamily="18" charset="0"/>
              </a:rPr>
              <a:t>List what you need to do within a certain time span</a:t>
            </a:r>
            <a:endParaRPr lang="en-US" altLang="en-US" sz="2400" dirty="0">
              <a:cs typeface="Times New Roman" pitchFamily="18" charset="0"/>
            </a:endParaRPr>
          </a:p>
          <a:p>
            <a:pPr marL="660400" indent="-660400" eaLnBrk="1" hangingPunct="1">
              <a:lnSpc>
                <a:spcPct val="90000"/>
              </a:lnSpc>
            </a:pPr>
            <a:r>
              <a:rPr lang="en-GB" altLang="en-US" sz="2400" dirty="0">
                <a:cs typeface="Times New Roman" pitchFamily="18" charset="0"/>
              </a:rPr>
              <a:t>Prioritise all these activities (high, medium and low)</a:t>
            </a:r>
            <a:endParaRPr lang="en-US" altLang="en-US" sz="2400" dirty="0">
              <a:cs typeface="Times New Roman" pitchFamily="18" charset="0"/>
            </a:endParaRPr>
          </a:p>
          <a:p>
            <a:pPr marL="660400" indent="-660400" eaLnBrk="1" hangingPunct="1">
              <a:lnSpc>
                <a:spcPct val="90000"/>
              </a:lnSpc>
            </a:pPr>
            <a:r>
              <a:rPr lang="en-GB" altLang="en-US" sz="2400" dirty="0">
                <a:cs typeface="Times New Roman" pitchFamily="18" charset="0"/>
              </a:rPr>
              <a:t>Estimate time requirements</a:t>
            </a:r>
            <a:endParaRPr lang="en-US" altLang="en-US" sz="2400" dirty="0">
              <a:cs typeface="Times New Roman" pitchFamily="18" charset="0"/>
            </a:endParaRPr>
          </a:p>
          <a:p>
            <a:pPr marL="660400" indent="-660400" eaLnBrk="1" hangingPunct="1">
              <a:lnSpc>
                <a:spcPct val="90000"/>
              </a:lnSpc>
            </a:pPr>
            <a:r>
              <a:rPr lang="en-GB" altLang="en-US" sz="2400" dirty="0">
                <a:cs typeface="Times New Roman" pitchFamily="18" charset="0"/>
              </a:rPr>
              <a:t>Add in lunch and other ongoing activities</a:t>
            </a:r>
            <a:endParaRPr lang="en-US" altLang="en-US" sz="2400" dirty="0">
              <a:cs typeface="Times New Roman" pitchFamily="18" charset="0"/>
            </a:endParaRPr>
          </a:p>
          <a:p>
            <a:pPr marL="660400" indent="-660400" eaLnBrk="1" hangingPunct="1">
              <a:lnSpc>
                <a:spcPct val="90000"/>
              </a:lnSpc>
            </a:pPr>
            <a:r>
              <a:rPr lang="en-GB" altLang="en-US" sz="2400" dirty="0">
                <a:cs typeface="Times New Roman" pitchFamily="18" charset="0"/>
              </a:rPr>
              <a:t>Allow time for planning and problem solving</a:t>
            </a:r>
            <a:endParaRPr lang="en-US" altLang="en-US" sz="2400" dirty="0">
              <a:cs typeface="Times New Roman" pitchFamily="18" charset="0"/>
            </a:endParaRPr>
          </a:p>
          <a:p>
            <a:pPr marL="660400" indent="-660400" eaLnBrk="1" hangingPunct="1">
              <a:lnSpc>
                <a:spcPct val="90000"/>
              </a:lnSpc>
            </a:pPr>
            <a:r>
              <a:rPr lang="en-GB" altLang="en-US" sz="2400" dirty="0">
                <a:cs typeface="Times New Roman" pitchFamily="18" charset="0"/>
              </a:rPr>
              <a:t>Allow for delays and interruptions!</a:t>
            </a:r>
          </a:p>
          <a:p>
            <a:pPr marL="660400" indent="-660400" eaLnBrk="1" hangingPunct="1">
              <a:lnSpc>
                <a:spcPct val="90000"/>
              </a:lnSpc>
            </a:pPr>
            <a:r>
              <a:rPr lang="en-GB" altLang="en-US" sz="2400" dirty="0">
                <a:cs typeface="Times New Roman" pitchFamily="18" charset="0"/>
              </a:rPr>
              <a:t>Draw up action logs or “trackers”</a:t>
            </a:r>
            <a:endParaRPr lang="en-US" altLang="en-US" sz="2400" dirty="0">
              <a:cs typeface="Times New Roman" pitchFamily="18" charset="0"/>
            </a:endParaRPr>
          </a:p>
          <a:p>
            <a:pPr marL="660400" indent="-660400" eaLnBrk="1" hangingPunct="1">
              <a:lnSpc>
                <a:spcPct val="90000"/>
              </a:lnSpc>
            </a:pPr>
            <a:r>
              <a:rPr lang="en-GB" altLang="en-US" sz="2400" dirty="0">
                <a:cs typeface="Times New Roman" pitchFamily="18" charset="0"/>
              </a:rPr>
              <a:t>Review, </a:t>
            </a:r>
            <a:r>
              <a:rPr lang="en-GB" altLang="en-US" sz="2400" dirty="0" err="1">
                <a:cs typeface="Times New Roman" pitchFamily="18" charset="0"/>
              </a:rPr>
              <a:t>replan</a:t>
            </a:r>
            <a:r>
              <a:rPr lang="en-GB" altLang="en-US" sz="2400" dirty="0">
                <a:cs typeface="Times New Roman" pitchFamily="18" charset="0"/>
              </a:rPr>
              <a:t> etc.  and manage this list</a:t>
            </a:r>
            <a:endParaRPr lang="en-US" altLang="en-US" sz="2400" dirty="0">
              <a:cs typeface="Times New Roman" pitchFamily="18" charset="0"/>
            </a:endParaRPr>
          </a:p>
          <a:p>
            <a:pPr marL="660400" indent="-660400" eaLnBrk="1" hangingPunct="1">
              <a:lnSpc>
                <a:spcPct val="90000"/>
              </a:lnSpc>
            </a:pPr>
            <a:endParaRPr lang="en-GB" altLang="en-US" sz="2800" dirty="0"/>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pPr eaLnBrk="1" hangingPunct="1"/>
            <a:r>
              <a:rPr lang="en-GB" altLang="en-US" sz="3600" b="1" dirty="0"/>
              <a:t>Organisation and time management</a:t>
            </a:r>
          </a:p>
        </p:txBody>
      </p:sp>
      <p:sp>
        <p:nvSpPr>
          <p:cNvPr id="24579" name="Rectangle 3"/>
          <p:cNvSpPr>
            <a:spLocks noGrp="1" noChangeArrowheads="1"/>
          </p:cNvSpPr>
          <p:nvPr>
            <p:ph type="body" idx="1"/>
          </p:nvPr>
        </p:nvSpPr>
        <p:spPr>
          <a:xfrm>
            <a:off x="468313" y="1268413"/>
            <a:ext cx="8424862" cy="5040312"/>
          </a:xfrm>
        </p:spPr>
        <p:txBody>
          <a:bodyPr/>
          <a:lstStyle/>
          <a:p>
            <a:pPr eaLnBrk="1" hangingPunct="1">
              <a:lnSpc>
                <a:spcPct val="90000"/>
              </a:lnSpc>
              <a:buFont typeface="Wingdings" pitchFamily="2" charset="2"/>
              <a:buNone/>
            </a:pPr>
            <a:r>
              <a:rPr lang="en-GB" altLang="en-US" sz="2400" dirty="0"/>
              <a:t>Being organised as a tool in effective time management </a:t>
            </a:r>
          </a:p>
          <a:p>
            <a:pPr eaLnBrk="1" hangingPunct="1">
              <a:lnSpc>
                <a:spcPct val="90000"/>
              </a:lnSpc>
            </a:pPr>
            <a:r>
              <a:rPr lang="en-GB" altLang="en-US" sz="2400" dirty="0"/>
              <a:t>Diaries</a:t>
            </a:r>
          </a:p>
          <a:p>
            <a:pPr eaLnBrk="1" hangingPunct="1">
              <a:lnSpc>
                <a:spcPct val="90000"/>
              </a:lnSpc>
            </a:pPr>
            <a:r>
              <a:rPr lang="en-GB" altLang="en-US" sz="2400" dirty="0"/>
              <a:t>Action logs – work plans/ trackers</a:t>
            </a:r>
          </a:p>
          <a:p>
            <a:pPr eaLnBrk="1" hangingPunct="1">
              <a:lnSpc>
                <a:spcPct val="90000"/>
              </a:lnSpc>
            </a:pPr>
            <a:r>
              <a:rPr lang="en-GB" altLang="en-US" sz="2400" dirty="0"/>
              <a:t>Lists</a:t>
            </a:r>
          </a:p>
          <a:p>
            <a:pPr eaLnBrk="1" hangingPunct="1">
              <a:lnSpc>
                <a:spcPct val="90000"/>
              </a:lnSpc>
            </a:pPr>
            <a:r>
              <a:rPr lang="en-GB" altLang="en-US" sz="2400" dirty="0"/>
              <a:t>Tidy workspace</a:t>
            </a:r>
          </a:p>
          <a:p>
            <a:pPr eaLnBrk="1" hangingPunct="1">
              <a:lnSpc>
                <a:spcPct val="90000"/>
              </a:lnSpc>
            </a:pPr>
            <a:r>
              <a:rPr lang="en-GB" altLang="en-US" sz="2400" dirty="0"/>
              <a:t>Organised paperwork</a:t>
            </a:r>
          </a:p>
          <a:p>
            <a:pPr eaLnBrk="1" hangingPunct="1">
              <a:lnSpc>
                <a:spcPct val="90000"/>
              </a:lnSpc>
            </a:pPr>
            <a:r>
              <a:rPr lang="en-GB" altLang="en-US" sz="2400" dirty="0"/>
              <a:t>Filing systems</a:t>
            </a:r>
          </a:p>
          <a:p>
            <a:pPr marL="0" indent="0" eaLnBrk="1" hangingPunct="1">
              <a:lnSpc>
                <a:spcPct val="90000"/>
              </a:lnSpc>
              <a:buNone/>
            </a:pPr>
            <a:endParaRPr lang="en-GB" altLang="en-US" sz="24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CAE6E19-012A-2628-45B1-E4879C753043}"/>
              </a:ext>
            </a:extLst>
          </p:cNvPr>
          <p:cNvSpPr>
            <a:spLocks noGrp="1"/>
          </p:cNvSpPr>
          <p:nvPr>
            <p:ph type="dt" sz="half" idx="10"/>
          </p:nvPr>
        </p:nvSpPr>
        <p:spPr/>
        <p:txBody>
          <a:bodyPr/>
          <a:lstStyle/>
          <a:p>
            <a:pPr>
              <a:defRPr/>
            </a:pPr>
            <a:fld id="{29F62988-4734-49D5-ABC9-1D8830979CA5}" type="datetime1">
              <a:rPr lang="en-GB" smtClean="0"/>
              <a:pPr>
                <a:defRPr/>
              </a:pPr>
              <a:t>14/02/2025</a:t>
            </a:fld>
            <a:endParaRPr lang="en-GB"/>
          </a:p>
        </p:txBody>
      </p:sp>
      <p:pic>
        <p:nvPicPr>
          <p:cNvPr id="4" name="Picture 3">
            <a:extLst>
              <a:ext uri="{FF2B5EF4-FFF2-40B4-BE49-F238E27FC236}">
                <a16:creationId xmlns:a16="http://schemas.microsoft.com/office/drawing/2014/main" id="{7E0CC23A-39AE-0875-A056-390113EDE834}"/>
              </a:ext>
            </a:extLst>
          </p:cNvPr>
          <p:cNvPicPr>
            <a:picLocks noChangeAspect="1"/>
          </p:cNvPicPr>
          <p:nvPr/>
        </p:nvPicPr>
        <p:blipFill>
          <a:blip r:embed="rId2"/>
          <a:stretch>
            <a:fillRect/>
          </a:stretch>
        </p:blipFill>
        <p:spPr>
          <a:xfrm>
            <a:off x="688440" y="260648"/>
            <a:ext cx="7346317" cy="5511262"/>
          </a:xfrm>
          <a:prstGeom prst="rect">
            <a:avLst/>
          </a:prstGeom>
        </p:spPr>
      </p:pic>
    </p:spTree>
    <p:extLst>
      <p:ext uri="{BB962C8B-B14F-4D97-AF65-F5344CB8AC3E}">
        <p14:creationId xmlns:p14="http://schemas.microsoft.com/office/powerpoint/2010/main" val="168830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14275-7925-4203-BF2B-CD29B339C802}"/>
              </a:ext>
            </a:extLst>
          </p:cNvPr>
          <p:cNvSpPr>
            <a:spLocks noGrp="1"/>
          </p:cNvSpPr>
          <p:nvPr>
            <p:ph type="title"/>
          </p:nvPr>
        </p:nvSpPr>
        <p:spPr/>
        <p:txBody>
          <a:bodyPr>
            <a:normAutofit fontScale="90000"/>
          </a:bodyPr>
          <a:lstStyle/>
          <a:p>
            <a:r>
              <a:rPr lang="en-GB" b="1" dirty="0"/>
              <a:t>The Pomodoro technique </a:t>
            </a:r>
            <a:br>
              <a:rPr lang="en-GB" dirty="0"/>
            </a:br>
            <a:endParaRPr lang="en-GB" dirty="0"/>
          </a:p>
        </p:txBody>
      </p:sp>
      <p:sp>
        <p:nvSpPr>
          <p:cNvPr id="7" name="Arrow: Right 6">
            <a:extLst>
              <a:ext uri="{FF2B5EF4-FFF2-40B4-BE49-F238E27FC236}">
                <a16:creationId xmlns:a16="http://schemas.microsoft.com/office/drawing/2014/main" id="{3A62F644-1A28-4406-921D-CAC4EBBDA3CD}"/>
              </a:ext>
            </a:extLst>
          </p:cNvPr>
          <p:cNvSpPr/>
          <p:nvPr/>
        </p:nvSpPr>
        <p:spPr>
          <a:xfrm>
            <a:off x="1034653" y="2129108"/>
            <a:ext cx="7292401" cy="2879724"/>
          </a:xfrm>
          <a:prstGeom prst="rightArrow">
            <a:avLst/>
          </a:prstGeom>
          <a:solidFill>
            <a:srgbClr val="F2C076"/>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57AC748E-01F8-422D-A144-F88EE792544C}"/>
              </a:ext>
            </a:extLst>
          </p:cNvPr>
          <p:cNvSpPr/>
          <p:nvPr/>
        </p:nvSpPr>
        <p:spPr>
          <a:xfrm>
            <a:off x="283085" y="2997191"/>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9" name="Freeform: Shape 8">
            <a:extLst>
              <a:ext uri="{FF2B5EF4-FFF2-40B4-BE49-F238E27FC236}">
                <a16:creationId xmlns:a16="http://schemas.microsoft.com/office/drawing/2014/main" id="{5D1874B3-0223-46BD-96FD-A431508C02AB}"/>
              </a:ext>
            </a:extLst>
          </p:cNvPr>
          <p:cNvSpPr/>
          <p:nvPr/>
        </p:nvSpPr>
        <p:spPr>
          <a:xfrm>
            <a:off x="1665157" y="3158282"/>
            <a:ext cx="894878" cy="872808"/>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5 mins break</a:t>
            </a:r>
          </a:p>
        </p:txBody>
      </p:sp>
      <p:sp>
        <p:nvSpPr>
          <p:cNvPr id="10" name="Freeform: Shape 9">
            <a:extLst>
              <a:ext uri="{FF2B5EF4-FFF2-40B4-BE49-F238E27FC236}">
                <a16:creationId xmlns:a16="http://schemas.microsoft.com/office/drawing/2014/main" id="{B15F8122-6DB4-4ECF-9627-E3CF7F173788}"/>
              </a:ext>
            </a:extLst>
          </p:cNvPr>
          <p:cNvSpPr/>
          <p:nvPr/>
        </p:nvSpPr>
        <p:spPr>
          <a:xfrm>
            <a:off x="2735043" y="2997191"/>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11" name="Freeform: Shape 10">
            <a:extLst>
              <a:ext uri="{FF2B5EF4-FFF2-40B4-BE49-F238E27FC236}">
                <a16:creationId xmlns:a16="http://schemas.microsoft.com/office/drawing/2014/main" id="{75B5178A-7C07-4E8C-BCA4-1728AE3D4632}"/>
              </a:ext>
            </a:extLst>
          </p:cNvPr>
          <p:cNvSpPr/>
          <p:nvPr/>
        </p:nvSpPr>
        <p:spPr>
          <a:xfrm>
            <a:off x="4112220" y="3159916"/>
            <a:ext cx="875555" cy="872808"/>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5 mins break</a:t>
            </a:r>
          </a:p>
        </p:txBody>
      </p:sp>
      <p:sp>
        <p:nvSpPr>
          <p:cNvPr id="12" name="Freeform: Shape 11">
            <a:extLst>
              <a:ext uri="{FF2B5EF4-FFF2-40B4-BE49-F238E27FC236}">
                <a16:creationId xmlns:a16="http://schemas.microsoft.com/office/drawing/2014/main" id="{E5B6109A-C430-4406-AD52-764DADB4E6CB}"/>
              </a:ext>
            </a:extLst>
          </p:cNvPr>
          <p:cNvSpPr/>
          <p:nvPr/>
        </p:nvSpPr>
        <p:spPr>
          <a:xfrm>
            <a:off x="5173426" y="2997191"/>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13" name="Freeform: Shape 12">
            <a:extLst>
              <a:ext uri="{FF2B5EF4-FFF2-40B4-BE49-F238E27FC236}">
                <a16:creationId xmlns:a16="http://schemas.microsoft.com/office/drawing/2014/main" id="{28F7BD1D-F436-49A7-A6B8-DCC3759368F8}"/>
              </a:ext>
            </a:extLst>
          </p:cNvPr>
          <p:cNvSpPr/>
          <p:nvPr/>
        </p:nvSpPr>
        <p:spPr>
          <a:xfrm>
            <a:off x="6554333" y="3126524"/>
            <a:ext cx="928240" cy="859412"/>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5 mins break</a:t>
            </a:r>
          </a:p>
        </p:txBody>
      </p:sp>
      <p:sp>
        <p:nvSpPr>
          <p:cNvPr id="14" name="Freeform: Shape 13">
            <a:extLst>
              <a:ext uri="{FF2B5EF4-FFF2-40B4-BE49-F238E27FC236}">
                <a16:creationId xmlns:a16="http://schemas.microsoft.com/office/drawing/2014/main" id="{38D9AE5E-042D-492B-B4DE-AC3BB5B66546}"/>
              </a:ext>
            </a:extLst>
          </p:cNvPr>
          <p:cNvSpPr/>
          <p:nvPr/>
        </p:nvSpPr>
        <p:spPr>
          <a:xfrm>
            <a:off x="7685870" y="3034870"/>
            <a:ext cx="1175045" cy="1114210"/>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4" name="Rectangle 3">
            <a:extLst>
              <a:ext uri="{FF2B5EF4-FFF2-40B4-BE49-F238E27FC236}">
                <a16:creationId xmlns:a16="http://schemas.microsoft.com/office/drawing/2014/main" id="{EA8DD940-F59B-4871-B4CD-6021D9A64EA6}"/>
              </a:ext>
            </a:extLst>
          </p:cNvPr>
          <p:cNvSpPr/>
          <p:nvPr/>
        </p:nvSpPr>
        <p:spPr>
          <a:xfrm>
            <a:off x="283085" y="955964"/>
            <a:ext cx="8549566" cy="960867"/>
          </a:xfrm>
          <a:prstGeom prst="rect">
            <a:avLst/>
          </a:prstGeom>
          <a:solidFill>
            <a:srgbClr val="F2C076"/>
          </a:solidFill>
        </p:spPr>
        <p:style>
          <a:lnRef idx="3">
            <a:schemeClr val="lt1"/>
          </a:lnRef>
          <a:fillRef idx="1">
            <a:schemeClr val="accent5"/>
          </a:fillRef>
          <a:effectRef idx="1">
            <a:schemeClr val="accent5"/>
          </a:effectRef>
          <a:fontRef idx="minor">
            <a:schemeClr val="lt1"/>
          </a:fontRef>
        </p:style>
        <p:txBody>
          <a:bodyPr rtlCol="0" anchor="ctr"/>
          <a:lstStyle/>
          <a:p>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Burroughs (2019, p102) outlines the </a:t>
            </a:r>
            <a:r>
              <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Pomodoro Technique</a:t>
            </a:r>
            <a:r>
              <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time management technique developed by France Cirillo, an Italian student in the 1980s. </a:t>
            </a:r>
            <a:endParaRPr lang="en-GB" sz="2000" dirty="0">
              <a:solidFill>
                <a:schemeClr val="tx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4AEAF68-DEAF-4097-8C97-3EEF02787C5B}"/>
              </a:ext>
            </a:extLst>
          </p:cNvPr>
          <p:cNvSpPr txBox="1"/>
          <p:nvPr/>
        </p:nvSpPr>
        <p:spPr>
          <a:xfrm>
            <a:off x="387458" y="2049254"/>
            <a:ext cx="4836965" cy="369332"/>
          </a:xfrm>
          <a:prstGeom prst="rect">
            <a:avLst/>
          </a:prstGeom>
          <a:noFill/>
        </p:spPr>
        <p:txBody>
          <a:bodyPr wrap="none" rtlCol="0">
            <a:spAutoFit/>
          </a:bodyPr>
          <a:lstStyle/>
          <a:p>
            <a:r>
              <a:rPr lang="en-GB" dirty="0"/>
              <a:t>What does the Pomodoro Technique involve? </a:t>
            </a:r>
          </a:p>
        </p:txBody>
      </p:sp>
      <p:sp>
        <p:nvSpPr>
          <p:cNvPr id="16" name="TextBox 15">
            <a:extLst>
              <a:ext uri="{FF2B5EF4-FFF2-40B4-BE49-F238E27FC236}">
                <a16:creationId xmlns:a16="http://schemas.microsoft.com/office/drawing/2014/main" id="{67574253-5B32-404A-988B-6638C5A7EBC0}"/>
              </a:ext>
            </a:extLst>
          </p:cNvPr>
          <p:cNvSpPr txBox="1"/>
          <p:nvPr/>
        </p:nvSpPr>
        <p:spPr>
          <a:xfrm>
            <a:off x="71500" y="5019305"/>
            <a:ext cx="9001000" cy="1015663"/>
          </a:xfrm>
          <a:prstGeom prst="rect">
            <a:avLst/>
          </a:prstGeom>
          <a:solidFill>
            <a:srgbClr val="F2C076"/>
          </a:solidFill>
        </p:spPr>
        <p:txBody>
          <a:bodyPr wrap="square" rtlCol="0">
            <a:spAutoFit/>
          </a:bodyPr>
          <a:lstStyle/>
          <a:p>
            <a:r>
              <a:rPr lang="en-GB" sz="2000" dirty="0"/>
              <a:t>Cirillo found that by focusing completely for just 25mins at a time, followed by a 5 mins break, he was able to be more productive, in four cycles than in 4 hours of his usual study time. </a:t>
            </a:r>
          </a:p>
        </p:txBody>
      </p:sp>
    </p:spTree>
    <p:extLst>
      <p:ext uri="{BB962C8B-B14F-4D97-AF65-F5344CB8AC3E}">
        <p14:creationId xmlns:p14="http://schemas.microsoft.com/office/powerpoint/2010/main" val="391897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500"/>
                                        <p:tgtEl>
                                          <p:spTgt spid="1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4" grpId="0" animBg="1"/>
      <p:bldP spid="15" grpId="0"/>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06994-705C-4FC9-AFF4-A4C70087FC07}"/>
              </a:ext>
            </a:extLst>
          </p:cNvPr>
          <p:cNvSpPr>
            <a:spLocks noGrp="1"/>
          </p:cNvSpPr>
          <p:nvPr>
            <p:ph type="title"/>
          </p:nvPr>
        </p:nvSpPr>
        <p:spPr>
          <a:xfrm>
            <a:off x="251520" y="188640"/>
            <a:ext cx="8229600" cy="724942"/>
          </a:xfrm>
          <a:ln w="38100">
            <a:solidFill>
              <a:schemeClr val="accent1"/>
            </a:solidFill>
          </a:ln>
        </p:spPr>
        <p:txBody>
          <a:bodyPr>
            <a:normAutofit fontScale="90000"/>
          </a:bodyPr>
          <a:lstStyle/>
          <a:p>
            <a:r>
              <a:rPr lang="en-GB" b="1" dirty="0"/>
              <a:t>The 4D Strategy</a:t>
            </a:r>
          </a:p>
        </p:txBody>
      </p:sp>
      <p:sp>
        <p:nvSpPr>
          <p:cNvPr id="3" name="Content Placeholder 2">
            <a:extLst>
              <a:ext uri="{FF2B5EF4-FFF2-40B4-BE49-F238E27FC236}">
                <a16:creationId xmlns:a16="http://schemas.microsoft.com/office/drawing/2014/main" id="{C5BED827-AE14-4099-A467-C67BB36C0674}"/>
              </a:ext>
            </a:extLst>
          </p:cNvPr>
          <p:cNvSpPr>
            <a:spLocks noGrp="1"/>
          </p:cNvSpPr>
          <p:nvPr>
            <p:ph idx="1"/>
          </p:nvPr>
        </p:nvSpPr>
        <p:spPr>
          <a:xfrm>
            <a:off x="143508" y="1196753"/>
            <a:ext cx="8856984" cy="3456384"/>
          </a:xfrm>
        </p:spPr>
        <p:txBody>
          <a:bodyPr>
            <a:noAutofit/>
          </a:bodyPr>
          <a:lstStyle/>
          <a:p>
            <a:pPr>
              <a:lnSpc>
                <a:spcPct val="160000"/>
              </a:lnSpc>
            </a:pPr>
            <a:r>
              <a:rPr lang="en-GB" sz="1800" b="1" u="sng" dirty="0">
                <a:latin typeface="Arial" panose="020B0604020202020204" pitchFamily="34" charset="0"/>
                <a:cs typeface="Arial" panose="020B0604020202020204" pitchFamily="34" charset="0"/>
              </a:rPr>
              <a:t>De-commitment</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ditch it</a:t>
            </a:r>
            <a:r>
              <a:rPr lang="en-GB" sz="1800" dirty="0">
                <a:latin typeface="Arial" panose="020B0604020202020204" pitchFamily="34" charset="0"/>
                <a:cs typeface="Arial" panose="020B0604020202020204" pitchFamily="34" charset="0"/>
              </a:rPr>
              <a:t>) – identify things that do not really need doing right now and abandon these, </a:t>
            </a:r>
            <a:r>
              <a:rPr lang="en-GB" sz="1800" dirty="0">
                <a:solidFill>
                  <a:srgbClr val="0070C0"/>
                </a:solidFill>
                <a:latin typeface="Arial" panose="020B0604020202020204" pitchFamily="34" charset="0"/>
                <a:cs typeface="Arial" panose="020B0604020202020204" pitchFamily="34" charset="0"/>
              </a:rPr>
              <a:t>for example, learning to ice-skate. </a:t>
            </a:r>
          </a:p>
          <a:p>
            <a:pPr>
              <a:lnSpc>
                <a:spcPct val="160000"/>
              </a:lnSpc>
            </a:pPr>
            <a:r>
              <a:rPr lang="en-GB" sz="1800" b="1" u="sng" dirty="0">
                <a:latin typeface="Arial" panose="020B0604020202020204" pitchFamily="34" charset="0"/>
                <a:cs typeface="Arial" panose="020B0604020202020204" pitchFamily="34" charset="0"/>
              </a:rPr>
              <a:t>Deferment</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delay it</a:t>
            </a:r>
            <a:r>
              <a:rPr lang="en-GB" sz="1800" dirty="0">
                <a:latin typeface="Arial" panose="020B0604020202020204" pitchFamily="34" charset="0"/>
                <a:cs typeface="Arial" panose="020B0604020202020204" pitchFamily="34" charset="0"/>
              </a:rPr>
              <a:t>) – putting things off until after assignments have been completed, </a:t>
            </a:r>
            <a:r>
              <a:rPr lang="en-GB" sz="1800" dirty="0">
                <a:solidFill>
                  <a:srgbClr val="0070C0"/>
                </a:solidFill>
                <a:latin typeface="Arial" panose="020B0604020202020204" pitchFamily="34" charset="0"/>
                <a:cs typeface="Arial" panose="020B0604020202020204" pitchFamily="34" charset="0"/>
              </a:rPr>
              <a:t>for example, redecorating the kitchen or socialising. </a:t>
            </a:r>
          </a:p>
          <a:p>
            <a:pPr>
              <a:lnSpc>
                <a:spcPct val="160000"/>
              </a:lnSpc>
            </a:pPr>
            <a:r>
              <a:rPr lang="en-GB" sz="1800" b="1" u="sng" dirty="0">
                <a:latin typeface="Arial" panose="020B0604020202020204" pitchFamily="34" charset="0"/>
                <a:cs typeface="Arial" panose="020B0604020202020204" pitchFamily="34" charset="0"/>
              </a:rPr>
              <a:t>Downgrading</a:t>
            </a:r>
            <a:r>
              <a:rPr lang="en-GB" sz="1800" dirty="0">
                <a:latin typeface="Arial" panose="020B0604020202020204" pitchFamily="34" charset="0"/>
                <a:cs typeface="Arial" panose="020B0604020202020204" pitchFamily="34" charset="0"/>
              </a:rPr>
              <a:t>– do things to a less than perfect standard, </a:t>
            </a:r>
            <a:r>
              <a:rPr lang="en-GB" sz="1800" dirty="0">
                <a:solidFill>
                  <a:srgbClr val="0070C0"/>
                </a:solidFill>
                <a:latin typeface="Arial" panose="020B0604020202020204" pitchFamily="34" charset="0"/>
                <a:cs typeface="Arial" panose="020B0604020202020204" pitchFamily="34" charset="0"/>
              </a:rPr>
              <a:t>for example, get your work done </a:t>
            </a:r>
            <a:r>
              <a:rPr lang="en-GB" sz="1800" b="1" dirty="0">
                <a:solidFill>
                  <a:srgbClr val="0070C0"/>
                </a:solidFill>
                <a:latin typeface="Arial" panose="020B0604020202020204" pitchFamily="34" charset="0"/>
                <a:cs typeface="Arial" panose="020B0604020202020204" pitchFamily="34" charset="0"/>
              </a:rPr>
              <a:t>on time </a:t>
            </a:r>
            <a:r>
              <a:rPr lang="en-GB" sz="1800" dirty="0">
                <a:solidFill>
                  <a:srgbClr val="0070C0"/>
                </a:solidFill>
                <a:latin typeface="Arial" panose="020B0604020202020204" pitchFamily="34" charset="0"/>
                <a:cs typeface="Arial" panose="020B0604020202020204" pitchFamily="34" charset="0"/>
              </a:rPr>
              <a:t>rather than perfect and late. </a:t>
            </a:r>
          </a:p>
          <a:p>
            <a:pPr>
              <a:lnSpc>
                <a:spcPct val="160000"/>
              </a:lnSpc>
            </a:pPr>
            <a:r>
              <a:rPr lang="en-GB" sz="1800" b="1" u="sng" dirty="0">
                <a:latin typeface="Arial" panose="020B0604020202020204" pitchFamily="34" charset="0"/>
                <a:cs typeface="Arial" panose="020B0604020202020204" pitchFamily="34" charset="0"/>
              </a:rPr>
              <a:t>Delegation </a:t>
            </a:r>
            <a:r>
              <a:rPr lang="en-GB" sz="1800" dirty="0">
                <a:latin typeface="Arial" panose="020B0604020202020204" pitchFamily="34" charset="0"/>
                <a:cs typeface="Arial" panose="020B0604020202020204" pitchFamily="34" charset="0"/>
              </a:rPr>
              <a:t>– ask others for help to do things you previously felt were your responsibility, </a:t>
            </a:r>
            <a:r>
              <a:rPr lang="en-GB" sz="1800" dirty="0">
                <a:solidFill>
                  <a:srgbClr val="0070C0"/>
                </a:solidFill>
                <a:latin typeface="Arial" panose="020B0604020202020204" pitchFamily="34" charset="0"/>
                <a:cs typeface="Arial" panose="020B0604020202020204" pitchFamily="34" charset="0"/>
              </a:rPr>
              <a:t>for example, household chores. </a:t>
            </a:r>
          </a:p>
        </p:txBody>
      </p:sp>
      <p:sp>
        <p:nvSpPr>
          <p:cNvPr id="5" name="TextBox 4">
            <a:extLst>
              <a:ext uri="{FF2B5EF4-FFF2-40B4-BE49-F238E27FC236}">
                <a16:creationId xmlns:a16="http://schemas.microsoft.com/office/drawing/2014/main" id="{6D082AF0-D458-4AE9-BE11-F49E2300F797}"/>
              </a:ext>
            </a:extLst>
          </p:cNvPr>
          <p:cNvSpPr txBox="1"/>
          <p:nvPr/>
        </p:nvSpPr>
        <p:spPr>
          <a:xfrm>
            <a:off x="108012" y="4972142"/>
            <a:ext cx="9035988" cy="338554"/>
          </a:xfrm>
          <a:prstGeom prst="rect">
            <a:avLst/>
          </a:prstGeom>
          <a:noFill/>
          <a:ln w="38100">
            <a:solidFill>
              <a:schemeClr val="accent5">
                <a:lumMod val="75000"/>
              </a:schemeClr>
            </a:solidFill>
          </a:ln>
        </p:spPr>
        <p:txBody>
          <a:bodyPr wrap="square" rtlCol="0">
            <a:spAutoFit/>
          </a:bodyPr>
          <a:lstStyle/>
          <a:p>
            <a:r>
              <a:rPr lang="en-GB" sz="1600" dirty="0">
                <a:latin typeface="Arial" panose="020B0604020202020204" pitchFamily="34" charset="0"/>
                <a:cs typeface="Arial" panose="020B0604020202020204" pitchFamily="34" charset="0"/>
              </a:rPr>
              <a:t>When planning the next 10 weeks, think about these 4Ds, manage </a:t>
            </a:r>
            <a:r>
              <a:rPr lang="en-GB" sz="1600" b="1" dirty="0">
                <a:latin typeface="Arial" panose="020B0604020202020204" pitchFamily="34" charset="0"/>
                <a:cs typeface="Arial" panose="020B0604020202020204" pitchFamily="34" charset="0"/>
              </a:rPr>
              <a:t>your</a:t>
            </a:r>
            <a:r>
              <a:rPr lang="en-GB" sz="1600" dirty="0">
                <a:latin typeface="Arial" panose="020B0604020202020204" pitchFamily="34" charset="0"/>
                <a:cs typeface="Arial" panose="020B0604020202020204" pitchFamily="34" charset="0"/>
              </a:rPr>
              <a:t> precious time </a:t>
            </a:r>
            <a:r>
              <a:rPr lang="en-GB" sz="1600" b="1" dirty="0">
                <a:latin typeface="Arial" panose="020B0604020202020204" pitchFamily="34" charset="0"/>
                <a:cs typeface="Arial" panose="020B0604020202020204" pitchFamily="34" charset="0"/>
              </a:rPr>
              <a:t>effectively</a:t>
            </a:r>
            <a:r>
              <a:rPr lang="en-GB" sz="1600"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14656595-955F-320B-0CC4-5008F4D8F7E7}"/>
              </a:ext>
            </a:extLst>
          </p:cNvPr>
          <p:cNvSpPr txBox="1"/>
          <p:nvPr/>
        </p:nvSpPr>
        <p:spPr>
          <a:xfrm>
            <a:off x="7020272" y="5363924"/>
            <a:ext cx="3960440" cy="307777"/>
          </a:xfrm>
          <a:prstGeom prst="rect">
            <a:avLst/>
          </a:prstGeom>
          <a:noFill/>
        </p:spPr>
        <p:txBody>
          <a:bodyPr wrap="square">
            <a:spAutoFit/>
          </a:bodyPr>
          <a:lstStyle/>
          <a:p>
            <a:pPr marL="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Moore et al (2010, p141)</a:t>
            </a:r>
          </a:p>
        </p:txBody>
      </p:sp>
    </p:spTree>
    <p:extLst>
      <p:ext uri="{BB962C8B-B14F-4D97-AF65-F5344CB8AC3E}">
        <p14:creationId xmlns:p14="http://schemas.microsoft.com/office/powerpoint/2010/main" val="106379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571500" y="1222375"/>
            <a:ext cx="7467600" cy="663575"/>
          </a:xfrm>
          <a:prstGeom prst="rect">
            <a:avLst/>
          </a:prstGeom>
          <a:solidFill>
            <a:schemeClr val="accent3">
              <a:lumMod val="60000"/>
              <a:lumOff val="40000"/>
            </a:schemeClr>
          </a:solidFill>
          <a:ln w="25400">
            <a:solidFill>
              <a:schemeClr val="tx1"/>
            </a:solidFill>
            <a:miter lim="800000"/>
            <a:headEnd/>
            <a:tailEnd/>
          </a:ln>
        </p:spPr>
        <p:txBody>
          <a:bodyPr lIns="90488" tIns="44450" rIns="90488" bIns="44450">
            <a:spAutoFit/>
          </a:bodyPr>
          <a:lstStyle>
            <a:lvl1pPr>
              <a:defRPr>
                <a:solidFill>
                  <a:schemeClr val="tx1"/>
                </a:solidFill>
                <a:latin typeface="Garamond" pitchFamily="18" charset="0"/>
                <a:cs typeface="Arial" pitchFamily="34" charset="0"/>
              </a:defRPr>
            </a:lvl1pPr>
            <a:lvl2pPr marL="742950" indent="-285750">
              <a:defRPr>
                <a:solidFill>
                  <a:schemeClr val="tx1"/>
                </a:solidFill>
                <a:latin typeface="Garamond" pitchFamily="18" charset="0"/>
                <a:cs typeface="Arial" pitchFamily="34" charset="0"/>
              </a:defRPr>
            </a:lvl2pPr>
            <a:lvl3pPr marL="1143000" indent="-228600">
              <a:defRPr>
                <a:solidFill>
                  <a:schemeClr val="tx1"/>
                </a:solidFill>
                <a:latin typeface="Garamond" pitchFamily="18" charset="0"/>
                <a:cs typeface="Arial" pitchFamily="34" charset="0"/>
              </a:defRPr>
            </a:lvl3pPr>
            <a:lvl4pPr marL="1600200" indent="-228600">
              <a:defRPr>
                <a:solidFill>
                  <a:schemeClr val="tx1"/>
                </a:solidFill>
                <a:latin typeface="Garamond" pitchFamily="18" charset="0"/>
                <a:cs typeface="Arial" pitchFamily="34" charset="0"/>
              </a:defRPr>
            </a:lvl4pPr>
            <a:lvl5pPr marL="2057400" indent="-228600">
              <a:defRPr>
                <a:solidFill>
                  <a:schemeClr val="tx1"/>
                </a:solidFill>
                <a:latin typeface="Garamond" pitchFamily="18" charset="0"/>
                <a:cs typeface="Arial" pitchFamily="34" charset="0"/>
              </a:defRPr>
            </a:lvl5pPr>
            <a:lvl6pPr marL="2514600" indent="-228600" eaLnBrk="0" fontAlgn="base" hangingPunct="0">
              <a:spcBef>
                <a:spcPct val="0"/>
              </a:spcBef>
              <a:spcAft>
                <a:spcPct val="0"/>
              </a:spcAft>
              <a:defRPr>
                <a:solidFill>
                  <a:schemeClr val="tx1"/>
                </a:solidFill>
                <a:latin typeface="Garamond" pitchFamily="18" charset="0"/>
                <a:cs typeface="Arial" pitchFamily="34" charset="0"/>
              </a:defRPr>
            </a:lvl6pPr>
            <a:lvl7pPr marL="2971800" indent="-228600" eaLnBrk="0" fontAlgn="base" hangingPunct="0">
              <a:spcBef>
                <a:spcPct val="0"/>
              </a:spcBef>
              <a:spcAft>
                <a:spcPct val="0"/>
              </a:spcAft>
              <a:defRPr>
                <a:solidFill>
                  <a:schemeClr val="tx1"/>
                </a:solidFill>
                <a:latin typeface="Garamond" pitchFamily="18" charset="0"/>
                <a:cs typeface="Arial" pitchFamily="34" charset="0"/>
              </a:defRPr>
            </a:lvl7pPr>
            <a:lvl8pPr marL="3429000" indent="-228600" eaLnBrk="0" fontAlgn="base" hangingPunct="0">
              <a:spcBef>
                <a:spcPct val="0"/>
              </a:spcBef>
              <a:spcAft>
                <a:spcPct val="0"/>
              </a:spcAft>
              <a:defRPr>
                <a:solidFill>
                  <a:schemeClr val="tx1"/>
                </a:solidFill>
                <a:latin typeface="Garamond" pitchFamily="18" charset="0"/>
                <a:cs typeface="Arial" pitchFamily="34" charset="0"/>
              </a:defRPr>
            </a:lvl8pPr>
            <a:lvl9pPr marL="3886200" indent="-228600" eaLnBrk="0" fontAlgn="base" hangingPunct="0">
              <a:spcBef>
                <a:spcPct val="0"/>
              </a:spcBef>
              <a:spcAft>
                <a:spcPct val="0"/>
              </a:spcAft>
              <a:defRPr>
                <a:solidFill>
                  <a:schemeClr val="tx1"/>
                </a:solidFill>
                <a:latin typeface="Garamond" pitchFamily="18" charset="0"/>
                <a:cs typeface="Arial" pitchFamily="34" charset="0"/>
              </a:defRPr>
            </a:lvl9pPr>
          </a:lstStyle>
          <a:p>
            <a:pPr>
              <a:defRPr/>
            </a:pPr>
            <a:r>
              <a:rPr lang="de-DE" altLang="en-US" sz="2000" dirty="0">
                <a:latin typeface="+mn-lt"/>
              </a:rPr>
              <a:t>1. List activities</a:t>
            </a:r>
          </a:p>
          <a:p>
            <a:pPr>
              <a:defRPr/>
            </a:pPr>
            <a:r>
              <a:rPr lang="de-DE" altLang="en-US" sz="1600" dirty="0">
                <a:latin typeface="+mn-lt"/>
              </a:rPr>
              <a:t>Tasks, meetings, daily routines,things you did not do yesterday</a:t>
            </a:r>
          </a:p>
        </p:txBody>
      </p:sp>
      <p:sp>
        <p:nvSpPr>
          <p:cNvPr id="25603" name="Rectangle 3"/>
          <p:cNvSpPr>
            <a:spLocks noGrp="1" noChangeArrowheads="1"/>
          </p:cNvSpPr>
          <p:nvPr>
            <p:ph type="title" idx="4294967295"/>
          </p:nvPr>
        </p:nvSpPr>
        <p:spPr>
          <a:xfrm>
            <a:off x="457200" y="274638"/>
            <a:ext cx="8229600" cy="582612"/>
          </a:xfrm>
        </p:spPr>
        <p:txBody>
          <a:bodyPr/>
          <a:lstStyle/>
          <a:p>
            <a:pPr eaLnBrk="1" hangingPunct="1"/>
            <a:r>
              <a:rPr lang="de-DE" altLang="en-US" sz="2400" b="1" dirty="0"/>
              <a:t>Time management process: To-Do lists, Prioritisation and Reviewing Progress</a:t>
            </a:r>
          </a:p>
        </p:txBody>
      </p:sp>
      <p:sp>
        <p:nvSpPr>
          <p:cNvPr id="29700" name="Rectangle 4"/>
          <p:cNvSpPr>
            <a:spLocks noChangeArrowheads="1"/>
          </p:cNvSpPr>
          <p:nvPr/>
        </p:nvSpPr>
        <p:spPr bwMode="auto">
          <a:xfrm>
            <a:off x="571500" y="2343150"/>
            <a:ext cx="7467600" cy="663575"/>
          </a:xfrm>
          <a:prstGeom prst="rect">
            <a:avLst/>
          </a:prstGeom>
          <a:solidFill>
            <a:schemeClr val="accent3">
              <a:lumMod val="60000"/>
              <a:lumOff val="40000"/>
            </a:schemeClr>
          </a:solidFill>
          <a:ln w="25400">
            <a:solidFill>
              <a:schemeClr val="tx1"/>
            </a:solidFill>
            <a:miter lim="800000"/>
            <a:headEnd/>
            <a:tailEnd/>
          </a:ln>
        </p:spPr>
        <p:txBody>
          <a:bodyPr lIns="90488" tIns="44450" rIns="90488" bIns="44450">
            <a:spAutoFit/>
          </a:bodyPr>
          <a:lstStyle>
            <a:lvl1pPr>
              <a:defRPr>
                <a:solidFill>
                  <a:schemeClr val="tx1"/>
                </a:solidFill>
                <a:latin typeface="Garamond" pitchFamily="18" charset="0"/>
                <a:cs typeface="Arial" pitchFamily="34" charset="0"/>
              </a:defRPr>
            </a:lvl1pPr>
            <a:lvl2pPr marL="742950" indent="-285750">
              <a:defRPr>
                <a:solidFill>
                  <a:schemeClr val="tx1"/>
                </a:solidFill>
                <a:latin typeface="Garamond" pitchFamily="18" charset="0"/>
                <a:cs typeface="Arial" pitchFamily="34" charset="0"/>
              </a:defRPr>
            </a:lvl2pPr>
            <a:lvl3pPr marL="1143000" indent="-228600">
              <a:defRPr>
                <a:solidFill>
                  <a:schemeClr val="tx1"/>
                </a:solidFill>
                <a:latin typeface="Garamond" pitchFamily="18" charset="0"/>
                <a:cs typeface="Arial" pitchFamily="34" charset="0"/>
              </a:defRPr>
            </a:lvl3pPr>
            <a:lvl4pPr marL="1600200" indent="-228600">
              <a:defRPr>
                <a:solidFill>
                  <a:schemeClr val="tx1"/>
                </a:solidFill>
                <a:latin typeface="Garamond" pitchFamily="18" charset="0"/>
                <a:cs typeface="Arial" pitchFamily="34" charset="0"/>
              </a:defRPr>
            </a:lvl4pPr>
            <a:lvl5pPr marL="2057400" indent="-228600">
              <a:defRPr>
                <a:solidFill>
                  <a:schemeClr val="tx1"/>
                </a:solidFill>
                <a:latin typeface="Garamond" pitchFamily="18" charset="0"/>
                <a:cs typeface="Arial" pitchFamily="34" charset="0"/>
              </a:defRPr>
            </a:lvl5pPr>
            <a:lvl6pPr marL="2514600" indent="-228600" eaLnBrk="0" fontAlgn="base" hangingPunct="0">
              <a:spcBef>
                <a:spcPct val="0"/>
              </a:spcBef>
              <a:spcAft>
                <a:spcPct val="0"/>
              </a:spcAft>
              <a:defRPr>
                <a:solidFill>
                  <a:schemeClr val="tx1"/>
                </a:solidFill>
                <a:latin typeface="Garamond" pitchFamily="18" charset="0"/>
                <a:cs typeface="Arial" pitchFamily="34" charset="0"/>
              </a:defRPr>
            </a:lvl6pPr>
            <a:lvl7pPr marL="2971800" indent="-228600" eaLnBrk="0" fontAlgn="base" hangingPunct="0">
              <a:spcBef>
                <a:spcPct val="0"/>
              </a:spcBef>
              <a:spcAft>
                <a:spcPct val="0"/>
              </a:spcAft>
              <a:defRPr>
                <a:solidFill>
                  <a:schemeClr val="tx1"/>
                </a:solidFill>
                <a:latin typeface="Garamond" pitchFamily="18" charset="0"/>
                <a:cs typeface="Arial" pitchFamily="34" charset="0"/>
              </a:defRPr>
            </a:lvl7pPr>
            <a:lvl8pPr marL="3429000" indent="-228600" eaLnBrk="0" fontAlgn="base" hangingPunct="0">
              <a:spcBef>
                <a:spcPct val="0"/>
              </a:spcBef>
              <a:spcAft>
                <a:spcPct val="0"/>
              </a:spcAft>
              <a:defRPr>
                <a:solidFill>
                  <a:schemeClr val="tx1"/>
                </a:solidFill>
                <a:latin typeface="Garamond" pitchFamily="18" charset="0"/>
                <a:cs typeface="Arial" pitchFamily="34" charset="0"/>
              </a:defRPr>
            </a:lvl8pPr>
            <a:lvl9pPr marL="3886200" indent="-228600" eaLnBrk="0" fontAlgn="base" hangingPunct="0">
              <a:spcBef>
                <a:spcPct val="0"/>
              </a:spcBef>
              <a:spcAft>
                <a:spcPct val="0"/>
              </a:spcAft>
              <a:defRPr>
                <a:solidFill>
                  <a:schemeClr val="tx1"/>
                </a:solidFill>
                <a:latin typeface="Garamond" pitchFamily="18" charset="0"/>
                <a:cs typeface="Arial" pitchFamily="34" charset="0"/>
              </a:defRPr>
            </a:lvl9pPr>
          </a:lstStyle>
          <a:p>
            <a:pPr>
              <a:defRPr/>
            </a:pPr>
            <a:r>
              <a:rPr lang="de-DE" altLang="en-US" sz="2000" dirty="0">
                <a:latin typeface="+mn-lt"/>
              </a:rPr>
              <a:t>2. Time required for each activity</a:t>
            </a:r>
            <a:endParaRPr lang="de-DE" altLang="en-US" sz="1600" dirty="0">
              <a:latin typeface="+mn-lt"/>
            </a:endParaRPr>
          </a:p>
          <a:p>
            <a:pPr>
              <a:defRPr/>
            </a:pPr>
            <a:r>
              <a:rPr lang="de-DE" altLang="en-US" sz="1600" dirty="0">
                <a:latin typeface="+mn-lt"/>
              </a:rPr>
              <a:t>Estimate if needed</a:t>
            </a:r>
          </a:p>
        </p:txBody>
      </p:sp>
      <p:sp>
        <p:nvSpPr>
          <p:cNvPr id="29701" name="Rectangle 5"/>
          <p:cNvSpPr>
            <a:spLocks noChangeArrowheads="1"/>
          </p:cNvSpPr>
          <p:nvPr/>
        </p:nvSpPr>
        <p:spPr bwMode="auto">
          <a:xfrm>
            <a:off x="571500" y="3425825"/>
            <a:ext cx="7467600" cy="601663"/>
          </a:xfrm>
          <a:prstGeom prst="rect">
            <a:avLst/>
          </a:prstGeom>
          <a:solidFill>
            <a:schemeClr val="accent3">
              <a:lumMod val="60000"/>
              <a:lumOff val="40000"/>
            </a:schemeClr>
          </a:solidFill>
          <a:ln w="25400">
            <a:solidFill>
              <a:schemeClr val="tx1"/>
            </a:solidFill>
            <a:miter lim="800000"/>
            <a:headEnd/>
            <a:tailEnd/>
          </a:ln>
        </p:spPr>
        <p:txBody>
          <a:bodyPr lIns="90488" tIns="44450" rIns="90488" bIns="44450">
            <a:spAutoFit/>
          </a:bodyPr>
          <a:lstStyle>
            <a:lvl1pPr>
              <a:defRPr>
                <a:solidFill>
                  <a:schemeClr val="tx1"/>
                </a:solidFill>
                <a:latin typeface="Garamond" pitchFamily="18" charset="0"/>
                <a:cs typeface="Arial" pitchFamily="34" charset="0"/>
              </a:defRPr>
            </a:lvl1pPr>
            <a:lvl2pPr marL="742950" indent="-285750">
              <a:defRPr>
                <a:solidFill>
                  <a:schemeClr val="tx1"/>
                </a:solidFill>
                <a:latin typeface="Garamond" pitchFamily="18" charset="0"/>
                <a:cs typeface="Arial" pitchFamily="34" charset="0"/>
              </a:defRPr>
            </a:lvl2pPr>
            <a:lvl3pPr marL="1143000" indent="-228600">
              <a:defRPr>
                <a:solidFill>
                  <a:schemeClr val="tx1"/>
                </a:solidFill>
                <a:latin typeface="Garamond" pitchFamily="18" charset="0"/>
                <a:cs typeface="Arial" pitchFamily="34" charset="0"/>
              </a:defRPr>
            </a:lvl3pPr>
            <a:lvl4pPr marL="1600200" indent="-228600">
              <a:defRPr>
                <a:solidFill>
                  <a:schemeClr val="tx1"/>
                </a:solidFill>
                <a:latin typeface="Garamond" pitchFamily="18" charset="0"/>
                <a:cs typeface="Arial" pitchFamily="34" charset="0"/>
              </a:defRPr>
            </a:lvl4pPr>
            <a:lvl5pPr marL="2057400" indent="-228600">
              <a:defRPr>
                <a:solidFill>
                  <a:schemeClr val="tx1"/>
                </a:solidFill>
                <a:latin typeface="Garamond" pitchFamily="18" charset="0"/>
                <a:cs typeface="Arial" pitchFamily="34" charset="0"/>
              </a:defRPr>
            </a:lvl5pPr>
            <a:lvl6pPr marL="2514600" indent="-228600" eaLnBrk="0" fontAlgn="base" hangingPunct="0">
              <a:spcBef>
                <a:spcPct val="0"/>
              </a:spcBef>
              <a:spcAft>
                <a:spcPct val="0"/>
              </a:spcAft>
              <a:defRPr>
                <a:solidFill>
                  <a:schemeClr val="tx1"/>
                </a:solidFill>
                <a:latin typeface="Garamond" pitchFamily="18" charset="0"/>
                <a:cs typeface="Arial" pitchFamily="34" charset="0"/>
              </a:defRPr>
            </a:lvl6pPr>
            <a:lvl7pPr marL="2971800" indent="-228600" eaLnBrk="0" fontAlgn="base" hangingPunct="0">
              <a:spcBef>
                <a:spcPct val="0"/>
              </a:spcBef>
              <a:spcAft>
                <a:spcPct val="0"/>
              </a:spcAft>
              <a:defRPr>
                <a:solidFill>
                  <a:schemeClr val="tx1"/>
                </a:solidFill>
                <a:latin typeface="Garamond" pitchFamily="18" charset="0"/>
                <a:cs typeface="Arial" pitchFamily="34" charset="0"/>
              </a:defRPr>
            </a:lvl7pPr>
            <a:lvl8pPr marL="3429000" indent="-228600" eaLnBrk="0" fontAlgn="base" hangingPunct="0">
              <a:spcBef>
                <a:spcPct val="0"/>
              </a:spcBef>
              <a:spcAft>
                <a:spcPct val="0"/>
              </a:spcAft>
              <a:defRPr>
                <a:solidFill>
                  <a:schemeClr val="tx1"/>
                </a:solidFill>
                <a:latin typeface="Garamond" pitchFamily="18" charset="0"/>
                <a:cs typeface="Arial" pitchFamily="34" charset="0"/>
              </a:defRPr>
            </a:lvl8pPr>
            <a:lvl9pPr marL="3886200" indent="-228600" eaLnBrk="0" fontAlgn="base" hangingPunct="0">
              <a:spcBef>
                <a:spcPct val="0"/>
              </a:spcBef>
              <a:spcAft>
                <a:spcPct val="0"/>
              </a:spcAft>
              <a:defRPr>
                <a:solidFill>
                  <a:schemeClr val="tx1"/>
                </a:solidFill>
                <a:latin typeface="Garamond" pitchFamily="18" charset="0"/>
                <a:cs typeface="Arial" pitchFamily="34" charset="0"/>
              </a:defRPr>
            </a:lvl9pPr>
          </a:lstStyle>
          <a:p>
            <a:pPr>
              <a:defRPr/>
            </a:pPr>
            <a:r>
              <a:rPr lang="de-DE" altLang="en-US" dirty="0">
                <a:latin typeface="+mn-lt"/>
              </a:rPr>
              <a:t>3. Reserve time for interruptions </a:t>
            </a:r>
            <a:endParaRPr lang="de-DE" altLang="en-US" sz="1400" dirty="0">
              <a:latin typeface="+mn-lt"/>
            </a:endParaRPr>
          </a:p>
          <a:p>
            <a:pPr>
              <a:defRPr/>
            </a:pPr>
            <a:r>
              <a:rPr lang="de-DE" altLang="en-US" sz="1400" dirty="0">
                <a:latin typeface="+mn-lt"/>
              </a:rPr>
              <a:t>Remember the 70-30 rule, only plan 70% of your day</a:t>
            </a:r>
          </a:p>
        </p:txBody>
      </p:sp>
      <p:sp>
        <p:nvSpPr>
          <p:cNvPr id="29702" name="Rectangle 6"/>
          <p:cNvSpPr>
            <a:spLocks noChangeArrowheads="1"/>
          </p:cNvSpPr>
          <p:nvPr/>
        </p:nvSpPr>
        <p:spPr bwMode="auto">
          <a:xfrm>
            <a:off x="571500" y="4419600"/>
            <a:ext cx="7467600" cy="631825"/>
          </a:xfrm>
          <a:prstGeom prst="rect">
            <a:avLst/>
          </a:prstGeom>
          <a:solidFill>
            <a:schemeClr val="accent3">
              <a:lumMod val="60000"/>
              <a:lumOff val="40000"/>
            </a:schemeClr>
          </a:solidFill>
          <a:ln w="25400">
            <a:solidFill>
              <a:schemeClr val="tx1"/>
            </a:solidFill>
            <a:miter lim="800000"/>
            <a:headEnd/>
            <a:tailEnd/>
          </a:ln>
        </p:spPr>
        <p:txBody>
          <a:bodyPr lIns="90488" tIns="44450" rIns="90488" bIns="44450">
            <a:spAutoFit/>
          </a:bodyPr>
          <a:lstStyle>
            <a:lvl1pPr>
              <a:defRPr>
                <a:solidFill>
                  <a:schemeClr val="tx1"/>
                </a:solidFill>
                <a:latin typeface="Garamond" pitchFamily="18" charset="0"/>
                <a:cs typeface="Arial" pitchFamily="34" charset="0"/>
              </a:defRPr>
            </a:lvl1pPr>
            <a:lvl2pPr marL="742950" indent="-285750">
              <a:defRPr>
                <a:solidFill>
                  <a:schemeClr val="tx1"/>
                </a:solidFill>
                <a:latin typeface="Garamond" pitchFamily="18" charset="0"/>
                <a:cs typeface="Arial" pitchFamily="34" charset="0"/>
              </a:defRPr>
            </a:lvl2pPr>
            <a:lvl3pPr marL="1143000" indent="-228600">
              <a:defRPr>
                <a:solidFill>
                  <a:schemeClr val="tx1"/>
                </a:solidFill>
                <a:latin typeface="Garamond" pitchFamily="18" charset="0"/>
                <a:cs typeface="Arial" pitchFamily="34" charset="0"/>
              </a:defRPr>
            </a:lvl3pPr>
            <a:lvl4pPr marL="1600200" indent="-228600">
              <a:defRPr>
                <a:solidFill>
                  <a:schemeClr val="tx1"/>
                </a:solidFill>
                <a:latin typeface="Garamond" pitchFamily="18" charset="0"/>
                <a:cs typeface="Arial" pitchFamily="34" charset="0"/>
              </a:defRPr>
            </a:lvl4pPr>
            <a:lvl5pPr marL="2057400" indent="-228600">
              <a:defRPr>
                <a:solidFill>
                  <a:schemeClr val="tx1"/>
                </a:solidFill>
                <a:latin typeface="Garamond" pitchFamily="18" charset="0"/>
                <a:cs typeface="Arial" pitchFamily="34" charset="0"/>
              </a:defRPr>
            </a:lvl5pPr>
            <a:lvl6pPr marL="2514600" indent="-228600" eaLnBrk="0" fontAlgn="base" hangingPunct="0">
              <a:spcBef>
                <a:spcPct val="0"/>
              </a:spcBef>
              <a:spcAft>
                <a:spcPct val="0"/>
              </a:spcAft>
              <a:defRPr>
                <a:solidFill>
                  <a:schemeClr val="tx1"/>
                </a:solidFill>
                <a:latin typeface="Garamond" pitchFamily="18" charset="0"/>
                <a:cs typeface="Arial" pitchFamily="34" charset="0"/>
              </a:defRPr>
            </a:lvl6pPr>
            <a:lvl7pPr marL="2971800" indent="-228600" eaLnBrk="0" fontAlgn="base" hangingPunct="0">
              <a:spcBef>
                <a:spcPct val="0"/>
              </a:spcBef>
              <a:spcAft>
                <a:spcPct val="0"/>
              </a:spcAft>
              <a:defRPr>
                <a:solidFill>
                  <a:schemeClr val="tx1"/>
                </a:solidFill>
                <a:latin typeface="Garamond" pitchFamily="18" charset="0"/>
                <a:cs typeface="Arial" pitchFamily="34" charset="0"/>
              </a:defRPr>
            </a:lvl7pPr>
            <a:lvl8pPr marL="3429000" indent="-228600" eaLnBrk="0" fontAlgn="base" hangingPunct="0">
              <a:spcBef>
                <a:spcPct val="0"/>
              </a:spcBef>
              <a:spcAft>
                <a:spcPct val="0"/>
              </a:spcAft>
              <a:defRPr>
                <a:solidFill>
                  <a:schemeClr val="tx1"/>
                </a:solidFill>
                <a:latin typeface="Garamond" pitchFamily="18" charset="0"/>
                <a:cs typeface="Arial" pitchFamily="34" charset="0"/>
              </a:defRPr>
            </a:lvl8pPr>
            <a:lvl9pPr marL="3886200" indent="-228600" eaLnBrk="0" fontAlgn="base" hangingPunct="0">
              <a:spcBef>
                <a:spcPct val="0"/>
              </a:spcBef>
              <a:spcAft>
                <a:spcPct val="0"/>
              </a:spcAft>
              <a:defRPr>
                <a:solidFill>
                  <a:schemeClr val="tx1"/>
                </a:solidFill>
                <a:latin typeface="Garamond" pitchFamily="18" charset="0"/>
                <a:cs typeface="Arial" pitchFamily="34" charset="0"/>
              </a:defRPr>
            </a:lvl9pPr>
          </a:lstStyle>
          <a:p>
            <a:pPr>
              <a:defRPr/>
            </a:pPr>
            <a:r>
              <a:rPr lang="de-DE" altLang="en-US" sz="2000" dirty="0">
                <a:latin typeface="+mn-lt"/>
              </a:rPr>
              <a:t>4. Set priorities – </a:t>
            </a:r>
            <a:r>
              <a:rPr lang="de-DE" altLang="en-US" sz="2000" dirty="0">
                <a:solidFill>
                  <a:schemeClr val="bg2">
                    <a:lumMod val="25000"/>
                  </a:schemeClr>
                </a:solidFill>
                <a:latin typeface="+mn-lt"/>
              </a:rPr>
              <a:t>Eisenhower Method</a:t>
            </a:r>
            <a:endParaRPr lang="de-DE" altLang="en-US" sz="1600" dirty="0">
              <a:solidFill>
                <a:schemeClr val="bg2">
                  <a:lumMod val="25000"/>
                </a:schemeClr>
              </a:solidFill>
              <a:latin typeface="+mn-lt"/>
            </a:endParaRPr>
          </a:p>
          <a:p>
            <a:pPr>
              <a:defRPr/>
            </a:pPr>
            <a:r>
              <a:rPr lang="de-DE" altLang="en-US" sz="1400" dirty="0">
                <a:latin typeface="+mn-lt"/>
              </a:rPr>
              <a:t>What has to be done today? Sort out the important from the urgent</a:t>
            </a:r>
            <a:endParaRPr lang="de-DE" altLang="en-US" sz="1600" dirty="0">
              <a:latin typeface="+mn-lt"/>
            </a:endParaRPr>
          </a:p>
        </p:txBody>
      </p:sp>
      <p:sp>
        <p:nvSpPr>
          <p:cNvPr id="29703" name="Rectangle 7"/>
          <p:cNvSpPr>
            <a:spLocks noChangeArrowheads="1"/>
          </p:cNvSpPr>
          <p:nvPr/>
        </p:nvSpPr>
        <p:spPr bwMode="auto">
          <a:xfrm>
            <a:off x="571500" y="5502275"/>
            <a:ext cx="7467600" cy="844550"/>
          </a:xfrm>
          <a:prstGeom prst="rect">
            <a:avLst/>
          </a:prstGeom>
          <a:solidFill>
            <a:schemeClr val="accent3">
              <a:lumMod val="60000"/>
              <a:lumOff val="40000"/>
            </a:schemeClr>
          </a:solidFill>
          <a:ln w="25400">
            <a:solidFill>
              <a:schemeClr val="tx1"/>
            </a:solidFill>
            <a:miter lim="800000"/>
            <a:headEnd/>
            <a:tailEnd/>
          </a:ln>
        </p:spPr>
        <p:txBody>
          <a:bodyPr lIns="90488" tIns="44450" rIns="90488" bIns="44450">
            <a:spAutoFit/>
          </a:bodyPr>
          <a:lstStyle>
            <a:lvl1pPr>
              <a:defRPr>
                <a:solidFill>
                  <a:schemeClr val="tx1"/>
                </a:solidFill>
                <a:latin typeface="Garamond" pitchFamily="18" charset="0"/>
                <a:cs typeface="Arial" pitchFamily="34" charset="0"/>
              </a:defRPr>
            </a:lvl1pPr>
            <a:lvl2pPr marL="742950" indent="-285750">
              <a:defRPr>
                <a:solidFill>
                  <a:schemeClr val="tx1"/>
                </a:solidFill>
                <a:latin typeface="Garamond" pitchFamily="18" charset="0"/>
                <a:cs typeface="Arial" pitchFamily="34" charset="0"/>
              </a:defRPr>
            </a:lvl2pPr>
            <a:lvl3pPr marL="1143000" indent="-228600">
              <a:defRPr>
                <a:solidFill>
                  <a:schemeClr val="tx1"/>
                </a:solidFill>
                <a:latin typeface="Garamond" pitchFamily="18" charset="0"/>
                <a:cs typeface="Arial" pitchFamily="34" charset="0"/>
              </a:defRPr>
            </a:lvl3pPr>
            <a:lvl4pPr marL="1600200" indent="-228600">
              <a:defRPr>
                <a:solidFill>
                  <a:schemeClr val="tx1"/>
                </a:solidFill>
                <a:latin typeface="Garamond" pitchFamily="18" charset="0"/>
                <a:cs typeface="Arial" pitchFamily="34" charset="0"/>
              </a:defRPr>
            </a:lvl4pPr>
            <a:lvl5pPr marL="2057400" indent="-228600">
              <a:defRPr>
                <a:solidFill>
                  <a:schemeClr val="tx1"/>
                </a:solidFill>
                <a:latin typeface="Garamond" pitchFamily="18" charset="0"/>
                <a:cs typeface="Arial" pitchFamily="34" charset="0"/>
              </a:defRPr>
            </a:lvl5pPr>
            <a:lvl6pPr marL="2514600" indent="-228600" eaLnBrk="0" fontAlgn="base" hangingPunct="0">
              <a:spcBef>
                <a:spcPct val="0"/>
              </a:spcBef>
              <a:spcAft>
                <a:spcPct val="0"/>
              </a:spcAft>
              <a:defRPr>
                <a:solidFill>
                  <a:schemeClr val="tx1"/>
                </a:solidFill>
                <a:latin typeface="Garamond" pitchFamily="18" charset="0"/>
                <a:cs typeface="Arial" pitchFamily="34" charset="0"/>
              </a:defRPr>
            </a:lvl6pPr>
            <a:lvl7pPr marL="2971800" indent="-228600" eaLnBrk="0" fontAlgn="base" hangingPunct="0">
              <a:spcBef>
                <a:spcPct val="0"/>
              </a:spcBef>
              <a:spcAft>
                <a:spcPct val="0"/>
              </a:spcAft>
              <a:defRPr>
                <a:solidFill>
                  <a:schemeClr val="tx1"/>
                </a:solidFill>
                <a:latin typeface="Garamond" pitchFamily="18" charset="0"/>
                <a:cs typeface="Arial" pitchFamily="34" charset="0"/>
              </a:defRPr>
            </a:lvl7pPr>
            <a:lvl8pPr marL="3429000" indent="-228600" eaLnBrk="0" fontAlgn="base" hangingPunct="0">
              <a:spcBef>
                <a:spcPct val="0"/>
              </a:spcBef>
              <a:spcAft>
                <a:spcPct val="0"/>
              </a:spcAft>
              <a:defRPr>
                <a:solidFill>
                  <a:schemeClr val="tx1"/>
                </a:solidFill>
                <a:latin typeface="Garamond" pitchFamily="18" charset="0"/>
                <a:cs typeface="Arial" pitchFamily="34" charset="0"/>
              </a:defRPr>
            </a:lvl8pPr>
            <a:lvl9pPr marL="3886200" indent="-228600" eaLnBrk="0" fontAlgn="base" hangingPunct="0">
              <a:spcBef>
                <a:spcPct val="0"/>
              </a:spcBef>
              <a:spcAft>
                <a:spcPct val="0"/>
              </a:spcAft>
              <a:defRPr>
                <a:solidFill>
                  <a:schemeClr val="tx1"/>
                </a:solidFill>
                <a:latin typeface="Garamond" pitchFamily="18" charset="0"/>
                <a:cs typeface="Arial" pitchFamily="34" charset="0"/>
              </a:defRPr>
            </a:lvl9pPr>
          </a:lstStyle>
          <a:p>
            <a:pPr>
              <a:defRPr/>
            </a:pPr>
            <a:r>
              <a:rPr lang="de-DE" altLang="en-US" sz="2000" dirty="0">
                <a:latin typeface="+mn-lt"/>
              </a:rPr>
              <a:t>5. Monitor your results</a:t>
            </a:r>
            <a:endParaRPr lang="de-DE" altLang="en-US" sz="1400" dirty="0">
              <a:latin typeface="+mn-lt"/>
            </a:endParaRPr>
          </a:p>
          <a:p>
            <a:pPr>
              <a:defRPr/>
            </a:pPr>
            <a:r>
              <a:rPr lang="de-DE" altLang="en-US" sz="1400" dirty="0">
                <a:latin typeface="+mn-lt"/>
              </a:rPr>
              <a:t>Cross off your tasks as you do them (gives you a sense of success!), if you have not achieved your plan, assess why not and replan for the following day.</a:t>
            </a:r>
          </a:p>
        </p:txBody>
      </p:sp>
      <p:sp>
        <p:nvSpPr>
          <p:cNvPr id="25608" name="AutoShape 8"/>
          <p:cNvSpPr>
            <a:spLocks noChangeArrowheads="1"/>
          </p:cNvSpPr>
          <p:nvPr/>
        </p:nvSpPr>
        <p:spPr bwMode="auto">
          <a:xfrm>
            <a:off x="3924300" y="1974850"/>
            <a:ext cx="457200" cy="304800"/>
          </a:xfrm>
          <a:prstGeom prst="downArrow">
            <a:avLst>
              <a:gd name="adj1" fmla="val 50000"/>
              <a:gd name="adj2" fmla="val 25000"/>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36000" tIns="36000" rIns="36000" bIns="36000"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0"/>
              </a:spcBef>
              <a:buClrTx/>
              <a:buFontTx/>
              <a:buNone/>
            </a:pPr>
            <a:endParaRPr lang="en-US" altLang="en-US" sz="1800">
              <a:latin typeface="Garamond" pitchFamily="18" charset="0"/>
              <a:cs typeface="Arial" pitchFamily="34" charset="0"/>
            </a:endParaRPr>
          </a:p>
        </p:txBody>
      </p:sp>
      <p:sp>
        <p:nvSpPr>
          <p:cNvPr id="25609" name="AutoShape 9"/>
          <p:cNvSpPr>
            <a:spLocks noChangeArrowheads="1"/>
          </p:cNvSpPr>
          <p:nvPr/>
        </p:nvSpPr>
        <p:spPr bwMode="auto">
          <a:xfrm>
            <a:off x="3924300" y="3063875"/>
            <a:ext cx="457200" cy="304800"/>
          </a:xfrm>
          <a:prstGeom prst="downArrow">
            <a:avLst>
              <a:gd name="adj1" fmla="val 50000"/>
              <a:gd name="adj2" fmla="val 25000"/>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36000" tIns="36000" rIns="36000" bIns="36000"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0"/>
              </a:spcBef>
              <a:buClrTx/>
              <a:buFontTx/>
              <a:buNone/>
            </a:pPr>
            <a:endParaRPr lang="en-US" altLang="en-US" sz="1800">
              <a:latin typeface="Garamond" pitchFamily="18" charset="0"/>
              <a:cs typeface="Arial" pitchFamily="34" charset="0"/>
            </a:endParaRPr>
          </a:p>
        </p:txBody>
      </p:sp>
      <p:sp>
        <p:nvSpPr>
          <p:cNvPr id="25610" name="AutoShape 10"/>
          <p:cNvSpPr>
            <a:spLocks noChangeArrowheads="1"/>
          </p:cNvSpPr>
          <p:nvPr/>
        </p:nvSpPr>
        <p:spPr bwMode="auto">
          <a:xfrm>
            <a:off x="3924300" y="4073525"/>
            <a:ext cx="457200" cy="304800"/>
          </a:xfrm>
          <a:prstGeom prst="downArrow">
            <a:avLst>
              <a:gd name="adj1" fmla="val 50000"/>
              <a:gd name="adj2" fmla="val 25000"/>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36000" tIns="36000" rIns="36000" bIns="36000"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0"/>
              </a:spcBef>
              <a:buClrTx/>
              <a:buFontTx/>
              <a:buNone/>
            </a:pPr>
            <a:endParaRPr lang="en-US" altLang="en-US" sz="1800">
              <a:latin typeface="Garamond" pitchFamily="18" charset="0"/>
              <a:cs typeface="Arial" pitchFamily="34" charset="0"/>
            </a:endParaRPr>
          </a:p>
        </p:txBody>
      </p:sp>
      <p:sp>
        <p:nvSpPr>
          <p:cNvPr id="25611" name="AutoShape 11"/>
          <p:cNvSpPr>
            <a:spLocks noChangeArrowheads="1"/>
          </p:cNvSpPr>
          <p:nvPr/>
        </p:nvSpPr>
        <p:spPr bwMode="auto">
          <a:xfrm>
            <a:off x="3924300" y="5114925"/>
            <a:ext cx="457200" cy="304800"/>
          </a:xfrm>
          <a:prstGeom prst="downArrow">
            <a:avLst>
              <a:gd name="adj1" fmla="val 50000"/>
              <a:gd name="adj2" fmla="val 25000"/>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36000" tIns="36000" rIns="36000" bIns="36000"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0"/>
              </a:spcBef>
              <a:buClrTx/>
              <a:buFontTx/>
              <a:buNone/>
            </a:pPr>
            <a:endParaRPr lang="en-US" altLang="en-US" sz="1800">
              <a:latin typeface="Garamond" pitchFamily="18" charset="0"/>
              <a:cs typeface="Arial" pitchFamily="34" charset="0"/>
            </a:endParaRPr>
          </a:p>
        </p:txBody>
      </p:sp>
    </p:spTree>
    <p:extLst>
      <p:ext uri="{BB962C8B-B14F-4D97-AF65-F5344CB8AC3E}">
        <p14:creationId xmlns:p14="http://schemas.microsoft.com/office/powerpoint/2010/main" val="36865389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70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60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970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70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970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56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animBg="1"/>
      <p:bldP spid="29700" grpId="0" animBg="1"/>
      <p:bldP spid="29701" grpId="0" animBg="1"/>
      <p:bldP spid="29702" grpId="0" animBg="1"/>
      <p:bldP spid="29703" grpId="0" animBg="1"/>
      <p:bldP spid="25608" grpId="0" animBg="1"/>
      <p:bldP spid="25609" grpId="0" animBg="1"/>
      <p:bldP spid="25610" grpId="0" animBg="1"/>
      <p:bldP spid="256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9F98-2059-D136-DDB3-635339427D8B}"/>
              </a:ext>
            </a:extLst>
          </p:cNvPr>
          <p:cNvSpPr>
            <a:spLocks noGrp="1"/>
          </p:cNvSpPr>
          <p:nvPr>
            <p:ph type="title"/>
          </p:nvPr>
        </p:nvSpPr>
        <p:spPr>
          <a:xfrm>
            <a:off x="1699565" y="87993"/>
            <a:ext cx="5698976" cy="436910"/>
          </a:xfrm>
        </p:spPr>
        <p:txBody>
          <a:bodyPr/>
          <a:lstStyle/>
          <a:p>
            <a:r>
              <a:rPr lang="en-US" sz="3200" b="1" dirty="0"/>
              <a:t>SMART</a:t>
            </a:r>
            <a:r>
              <a:rPr lang="en-US" b="1" dirty="0"/>
              <a:t> Goals</a:t>
            </a:r>
          </a:p>
        </p:txBody>
      </p:sp>
      <p:sp>
        <p:nvSpPr>
          <p:cNvPr id="3" name="Content Placeholder 2">
            <a:extLst>
              <a:ext uri="{FF2B5EF4-FFF2-40B4-BE49-F238E27FC236}">
                <a16:creationId xmlns:a16="http://schemas.microsoft.com/office/drawing/2014/main" id="{3064B431-8EB8-0A42-399C-52C94D2D5362}"/>
              </a:ext>
            </a:extLst>
          </p:cNvPr>
          <p:cNvSpPr>
            <a:spLocks noGrp="1"/>
          </p:cNvSpPr>
          <p:nvPr>
            <p:ph idx="1"/>
          </p:nvPr>
        </p:nvSpPr>
        <p:spPr>
          <a:xfrm>
            <a:off x="228226" y="504285"/>
            <a:ext cx="8641655" cy="3916363"/>
          </a:xfrm>
        </p:spPr>
        <p:txBody>
          <a:bodyPr/>
          <a:lstStyle/>
          <a:p>
            <a:pPr algn="just"/>
            <a:r>
              <a:rPr lang="en-US" sz="2800" b="1" dirty="0">
                <a:latin typeface="Arial"/>
                <a:ea typeface="+mn-lt"/>
                <a:cs typeface="+mn-lt"/>
              </a:rPr>
              <a:t>SMART</a:t>
            </a:r>
            <a:r>
              <a:rPr lang="en-US" sz="2800" dirty="0">
                <a:latin typeface="Arial"/>
                <a:ea typeface="+mn-lt"/>
                <a:cs typeface="+mn-lt"/>
              </a:rPr>
              <a:t> goals are a structured way of setting clear, measurable, and achievable objectives.</a:t>
            </a:r>
          </a:p>
          <a:p>
            <a:pPr algn="just"/>
            <a:r>
              <a:rPr lang="en-US" sz="2800" dirty="0">
                <a:latin typeface="Arial"/>
                <a:ea typeface="+mn-lt"/>
                <a:cs typeface="+mn-lt"/>
              </a:rPr>
              <a:t>Having effective time management and well designed SMART goals can help make career dreams possible.</a:t>
            </a:r>
            <a:endParaRPr lang="en-US" sz="2800" dirty="0"/>
          </a:p>
          <a:p>
            <a:pPr algn="just"/>
            <a:r>
              <a:rPr lang="en-US" sz="2800" dirty="0"/>
              <a:t>These goals can break a big challenge into manageable actions and steps</a:t>
            </a:r>
          </a:p>
          <a:p>
            <a:pPr algn="just"/>
            <a:r>
              <a:rPr lang="en-US" sz="2800" dirty="0"/>
              <a:t>SMART goals can be extremely useful to achieve long-term objectives, such as being hired for a dream job, breaking into a new field, or </a:t>
            </a:r>
            <a:r>
              <a:rPr lang="en-US" sz="2800" b="1" dirty="0"/>
              <a:t>completing a degree</a:t>
            </a:r>
            <a:r>
              <a:rPr lang="en-US" sz="2800" dirty="0"/>
              <a:t>!</a:t>
            </a:r>
          </a:p>
        </p:txBody>
      </p:sp>
      <p:sp>
        <p:nvSpPr>
          <p:cNvPr id="4" name="Date Placeholder 3">
            <a:extLst>
              <a:ext uri="{FF2B5EF4-FFF2-40B4-BE49-F238E27FC236}">
                <a16:creationId xmlns:a16="http://schemas.microsoft.com/office/drawing/2014/main" id="{57E7CA41-53DF-3874-5AAA-2295D830BDE4}"/>
              </a:ext>
            </a:extLst>
          </p:cNvPr>
          <p:cNvSpPr>
            <a:spLocks noGrp="1"/>
          </p:cNvSpPr>
          <p:nvPr>
            <p:ph type="dt" sz="half" idx="10"/>
          </p:nvPr>
        </p:nvSpPr>
        <p:spPr/>
        <p:txBody>
          <a:bodyPr/>
          <a:lstStyle/>
          <a:p>
            <a:pPr>
              <a:defRPr/>
            </a:pPr>
            <a:fld id="{CDF502AA-C8CB-4132-B592-CA60B7C38ACE}" type="datetime1">
              <a:rPr lang="en-GB" smtClean="0"/>
              <a:pPr>
                <a:defRPr/>
              </a:pPr>
              <a:t>14/02/2025</a:t>
            </a:fld>
            <a:endParaRPr lang="en-GB"/>
          </a:p>
        </p:txBody>
      </p:sp>
    </p:spTree>
    <p:extLst>
      <p:ext uri="{BB962C8B-B14F-4D97-AF65-F5344CB8AC3E}">
        <p14:creationId xmlns:p14="http://schemas.microsoft.com/office/powerpoint/2010/main" val="719553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2"/>
          <p:cNvGrpSpPr>
            <a:grpSpLocks/>
          </p:cNvGrpSpPr>
          <p:nvPr/>
        </p:nvGrpSpPr>
        <p:grpSpPr bwMode="auto">
          <a:xfrm>
            <a:off x="1979613" y="1470025"/>
            <a:ext cx="5224462" cy="3962400"/>
            <a:chOff x="1872" y="1176"/>
            <a:chExt cx="2548" cy="2496"/>
          </a:xfrm>
        </p:grpSpPr>
        <p:sp>
          <p:nvSpPr>
            <p:cNvPr id="28676" name="Rectangle 3"/>
            <p:cNvSpPr>
              <a:spLocks noChangeArrowheads="1"/>
            </p:cNvSpPr>
            <p:nvPr/>
          </p:nvSpPr>
          <p:spPr bwMode="auto">
            <a:xfrm>
              <a:off x="1872" y="1176"/>
              <a:ext cx="468" cy="384"/>
            </a:xfrm>
            <a:prstGeom prst="rect">
              <a:avLst/>
            </a:prstGeom>
            <a:solidFill>
              <a:schemeClr val="accent1"/>
            </a:solidFill>
            <a:ln w="9525">
              <a:solidFill>
                <a:srgbClr val="000000"/>
              </a:solidFill>
              <a:miter lim="800000"/>
              <a:headEnd/>
              <a:tailEnd/>
            </a:ln>
          </p:spPr>
          <p:txBody>
            <a:bodyPr wrap="none"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algn="ctr" eaLnBrk="1" hangingPunct="1">
                <a:lnSpc>
                  <a:spcPct val="100000"/>
                </a:lnSpc>
                <a:spcBef>
                  <a:spcPct val="0"/>
                </a:spcBef>
                <a:buClrTx/>
                <a:buFontTx/>
                <a:buNone/>
              </a:pPr>
              <a:r>
                <a:rPr lang="en-US" altLang="en-US" sz="3200" dirty="0">
                  <a:solidFill>
                    <a:srgbClr val="000000"/>
                  </a:solidFill>
                  <a:latin typeface="Tahoma" pitchFamily="34" charset="0"/>
                  <a:cs typeface="Arial" pitchFamily="34" charset="0"/>
                </a:rPr>
                <a:t>S</a:t>
              </a:r>
            </a:p>
          </p:txBody>
        </p:sp>
        <p:sp>
          <p:nvSpPr>
            <p:cNvPr id="28677" name="Text Box 4"/>
            <p:cNvSpPr txBox="1">
              <a:spLocks noChangeArrowheads="1"/>
            </p:cNvSpPr>
            <p:nvPr/>
          </p:nvSpPr>
          <p:spPr bwMode="auto">
            <a:xfrm>
              <a:off x="2600" y="1176"/>
              <a:ext cx="1820" cy="371"/>
            </a:xfrm>
            <a:prstGeom prst="rect">
              <a:avLst/>
            </a:prstGeom>
            <a:solidFill>
              <a:schemeClr val="accent1"/>
            </a:solidFill>
            <a:ln w="9525">
              <a:solidFill>
                <a:srgbClr val="000000"/>
              </a:solidFill>
              <a:miter lim="800000"/>
              <a:headEnd/>
              <a:tailEnd/>
            </a:ln>
          </p:spPr>
          <p:txBody>
            <a:bodyPr>
              <a:spAutoFit/>
            </a:bodyP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50000"/>
                </a:spcBef>
                <a:buClrTx/>
                <a:buFontTx/>
                <a:buNone/>
              </a:pPr>
              <a:r>
                <a:rPr lang="en-US" altLang="en-US" sz="3200">
                  <a:solidFill>
                    <a:srgbClr val="000000"/>
                  </a:solidFill>
                  <a:latin typeface="Tahoma" pitchFamily="34" charset="0"/>
                  <a:cs typeface="Arial" pitchFamily="34" charset="0"/>
                </a:rPr>
                <a:t>Specific</a:t>
              </a:r>
            </a:p>
          </p:txBody>
        </p:sp>
        <p:sp>
          <p:nvSpPr>
            <p:cNvPr id="28678" name="Rectangle 5"/>
            <p:cNvSpPr>
              <a:spLocks noChangeArrowheads="1"/>
            </p:cNvSpPr>
            <p:nvPr/>
          </p:nvSpPr>
          <p:spPr bwMode="auto">
            <a:xfrm>
              <a:off x="1872" y="1704"/>
              <a:ext cx="468" cy="384"/>
            </a:xfrm>
            <a:prstGeom prst="rect">
              <a:avLst/>
            </a:prstGeom>
            <a:solidFill>
              <a:schemeClr val="accent1"/>
            </a:solidFill>
            <a:ln w="9525">
              <a:solidFill>
                <a:srgbClr val="000000"/>
              </a:solidFill>
              <a:miter lim="800000"/>
              <a:headEnd/>
              <a:tailEnd/>
            </a:ln>
          </p:spPr>
          <p:txBody>
            <a:bodyPr wrap="none"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algn="ctr" eaLnBrk="1" hangingPunct="1">
                <a:lnSpc>
                  <a:spcPct val="100000"/>
                </a:lnSpc>
                <a:spcBef>
                  <a:spcPct val="0"/>
                </a:spcBef>
                <a:buClrTx/>
                <a:buFontTx/>
                <a:buNone/>
              </a:pPr>
              <a:r>
                <a:rPr lang="en-US" altLang="en-US" sz="3200">
                  <a:solidFill>
                    <a:srgbClr val="000000"/>
                  </a:solidFill>
                  <a:latin typeface="Tahoma" pitchFamily="34" charset="0"/>
                  <a:cs typeface="Arial" pitchFamily="34" charset="0"/>
                </a:rPr>
                <a:t>M</a:t>
              </a:r>
            </a:p>
          </p:txBody>
        </p:sp>
        <p:sp>
          <p:nvSpPr>
            <p:cNvPr id="28679" name="Text Box 6"/>
            <p:cNvSpPr txBox="1">
              <a:spLocks noChangeArrowheads="1"/>
            </p:cNvSpPr>
            <p:nvPr/>
          </p:nvSpPr>
          <p:spPr bwMode="auto">
            <a:xfrm>
              <a:off x="2600" y="1704"/>
              <a:ext cx="1820" cy="371"/>
            </a:xfrm>
            <a:prstGeom prst="rect">
              <a:avLst/>
            </a:prstGeom>
            <a:solidFill>
              <a:schemeClr val="accent1"/>
            </a:solidFill>
            <a:ln w="9525">
              <a:solidFill>
                <a:srgbClr val="000000"/>
              </a:solidFill>
              <a:miter lim="800000"/>
              <a:headEnd/>
              <a:tailEnd/>
            </a:ln>
          </p:spPr>
          <p:txBody>
            <a:bodyPr>
              <a:spAutoFit/>
            </a:bodyP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50000"/>
                </a:spcBef>
                <a:buClrTx/>
                <a:buFontTx/>
                <a:buNone/>
              </a:pPr>
              <a:r>
                <a:rPr lang="en-US" altLang="en-US" sz="3200">
                  <a:solidFill>
                    <a:srgbClr val="000000"/>
                  </a:solidFill>
                  <a:latin typeface="Tahoma" pitchFamily="34" charset="0"/>
                  <a:cs typeface="Arial" pitchFamily="34" charset="0"/>
                </a:rPr>
                <a:t>Measurable</a:t>
              </a:r>
            </a:p>
          </p:txBody>
        </p:sp>
        <p:sp>
          <p:nvSpPr>
            <p:cNvPr id="28680" name="Rectangle 7"/>
            <p:cNvSpPr>
              <a:spLocks noChangeArrowheads="1"/>
            </p:cNvSpPr>
            <p:nvPr/>
          </p:nvSpPr>
          <p:spPr bwMode="auto">
            <a:xfrm>
              <a:off x="1872" y="2232"/>
              <a:ext cx="468" cy="384"/>
            </a:xfrm>
            <a:prstGeom prst="rect">
              <a:avLst/>
            </a:prstGeom>
            <a:solidFill>
              <a:schemeClr val="accent1"/>
            </a:solidFill>
            <a:ln w="9525">
              <a:solidFill>
                <a:srgbClr val="000000"/>
              </a:solidFill>
              <a:miter lim="800000"/>
              <a:headEnd/>
              <a:tailEnd/>
            </a:ln>
          </p:spPr>
          <p:txBody>
            <a:bodyPr wrap="none"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algn="ctr" eaLnBrk="1" hangingPunct="1">
                <a:lnSpc>
                  <a:spcPct val="100000"/>
                </a:lnSpc>
                <a:spcBef>
                  <a:spcPct val="0"/>
                </a:spcBef>
                <a:buClrTx/>
                <a:buFontTx/>
                <a:buNone/>
              </a:pPr>
              <a:r>
                <a:rPr lang="en-US" altLang="en-US" sz="3200">
                  <a:solidFill>
                    <a:srgbClr val="000000"/>
                  </a:solidFill>
                  <a:latin typeface="Tahoma" pitchFamily="34" charset="0"/>
                  <a:cs typeface="Arial" pitchFamily="34" charset="0"/>
                </a:rPr>
                <a:t>A</a:t>
              </a:r>
            </a:p>
          </p:txBody>
        </p:sp>
        <p:sp>
          <p:nvSpPr>
            <p:cNvPr id="28681" name="Text Box 8"/>
            <p:cNvSpPr txBox="1">
              <a:spLocks noChangeArrowheads="1"/>
            </p:cNvSpPr>
            <p:nvPr/>
          </p:nvSpPr>
          <p:spPr bwMode="auto">
            <a:xfrm>
              <a:off x="2600" y="2232"/>
              <a:ext cx="1820" cy="371"/>
            </a:xfrm>
            <a:prstGeom prst="rect">
              <a:avLst/>
            </a:prstGeom>
            <a:solidFill>
              <a:schemeClr val="accent1"/>
            </a:solidFill>
            <a:ln w="9525">
              <a:solidFill>
                <a:srgbClr val="000000"/>
              </a:solidFill>
              <a:miter lim="800000"/>
              <a:headEnd/>
              <a:tailEnd/>
            </a:ln>
          </p:spPr>
          <p:txBody>
            <a:bodyPr>
              <a:spAutoFit/>
            </a:bodyP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50000"/>
                </a:spcBef>
                <a:buClrTx/>
                <a:buFontTx/>
                <a:buNone/>
              </a:pPr>
              <a:r>
                <a:rPr lang="en-US" altLang="en-US" sz="3200">
                  <a:solidFill>
                    <a:srgbClr val="000000"/>
                  </a:solidFill>
                  <a:latin typeface="Tahoma" pitchFamily="34" charset="0"/>
                  <a:cs typeface="Arial" pitchFamily="34" charset="0"/>
                </a:rPr>
                <a:t>Achievable</a:t>
              </a:r>
            </a:p>
          </p:txBody>
        </p:sp>
        <p:sp>
          <p:nvSpPr>
            <p:cNvPr id="28682" name="Rectangle 9"/>
            <p:cNvSpPr>
              <a:spLocks noChangeArrowheads="1"/>
            </p:cNvSpPr>
            <p:nvPr/>
          </p:nvSpPr>
          <p:spPr bwMode="auto">
            <a:xfrm>
              <a:off x="1872" y="2760"/>
              <a:ext cx="468" cy="384"/>
            </a:xfrm>
            <a:prstGeom prst="rect">
              <a:avLst/>
            </a:prstGeom>
            <a:solidFill>
              <a:schemeClr val="accent1"/>
            </a:solidFill>
            <a:ln w="9525">
              <a:solidFill>
                <a:srgbClr val="000000"/>
              </a:solidFill>
              <a:miter lim="800000"/>
              <a:headEnd/>
              <a:tailEnd/>
            </a:ln>
          </p:spPr>
          <p:txBody>
            <a:bodyPr wrap="none"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algn="ctr" eaLnBrk="1" hangingPunct="1">
                <a:lnSpc>
                  <a:spcPct val="100000"/>
                </a:lnSpc>
                <a:spcBef>
                  <a:spcPct val="0"/>
                </a:spcBef>
                <a:buClrTx/>
                <a:buFontTx/>
                <a:buNone/>
              </a:pPr>
              <a:r>
                <a:rPr lang="en-US" altLang="en-US" sz="3200">
                  <a:solidFill>
                    <a:srgbClr val="000000"/>
                  </a:solidFill>
                  <a:latin typeface="Tahoma" pitchFamily="34" charset="0"/>
                  <a:cs typeface="Arial" pitchFamily="34" charset="0"/>
                </a:rPr>
                <a:t>R</a:t>
              </a:r>
            </a:p>
          </p:txBody>
        </p:sp>
        <p:sp>
          <p:nvSpPr>
            <p:cNvPr id="28683" name="Text Box 10"/>
            <p:cNvSpPr txBox="1">
              <a:spLocks noChangeArrowheads="1"/>
            </p:cNvSpPr>
            <p:nvPr/>
          </p:nvSpPr>
          <p:spPr bwMode="auto">
            <a:xfrm>
              <a:off x="2600" y="2760"/>
              <a:ext cx="1820" cy="371"/>
            </a:xfrm>
            <a:prstGeom prst="rect">
              <a:avLst/>
            </a:prstGeom>
            <a:solidFill>
              <a:schemeClr val="accent1"/>
            </a:solidFill>
            <a:ln w="9525">
              <a:solidFill>
                <a:srgbClr val="000000"/>
              </a:solidFill>
              <a:miter lim="800000"/>
              <a:headEnd/>
              <a:tailEnd/>
            </a:ln>
          </p:spPr>
          <p:txBody>
            <a:bodyPr>
              <a:spAutoFit/>
            </a:bodyP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50000"/>
                </a:spcBef>
                <a:buClrTx/>
                <a:buFontTx/>
                <a:buNone/>
              </a:pPr>
              <a:r>
                <a:rPr lang="en-US" altLang="en-US" sz="3200" dirty="0">
                  <a:solidFill>
                    <a:srgbClr val="000000"/>
                  </a:solidFill>
                  <a:latin typeface="Tahoma" pitchFamily="34" charset="0"/>
                </a:rPr>
                <a:t>Relevant</a:t>
              </a:r>
              <a:endParaRPr lang="en-US" altLang="en-US" sz="3200" dirty="0">
                <a:solidFill>
                  <a:srgbClr val="000000"/>
                </a:solidFill>
                <a:latin typeface="Tahoma" pitchFamily="34" charset="0"/>
                <a:cs typeface="Arial" pitchFamily="34" charset="0"/>
              </a:endParaRPr>
            </a:p>
          </p:txBody>
        </p:sp>
        <p:sp>
          <p:nvSpPr>
            <p:cNvPr id="28684" name="Rectangle 11"/>
            <p:cNvSpPr>
              <a:spLocks noChangeArrowheads="1"/>
            </p:cNvSpPr>
            <p:nvPr/>
          </p:nvSpPr>
          <p:spPr bwMode="auto">
            <a:xfrm>
              <a:off x="1872" y="3288"/>
              <a:ext cx="468" cy="384"/>
            </a:xfrm>
            <a:prstGeom prst="rect">
              <a:avLst/>
            </a:prstGeom>
            <a:solidFill>
              <a:schemeClr val="accent1"/>
            </a:solidFill>
            <a:ln w="9525">
              <a:solidFill>
                <a:srgbClr val="000000"/>
              </a:solidFill>
              <a:miter lim="800000"/>
              <a:headEnd/>
              <a:tailEnd/>
            </a:ln>
          </p:spPr>
          <p:txBody>
            <a:bodyPr wrap="none" anchor="ct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algn="ctr" eaLnBrk="1" hangingPunct="1">
                <a:lnSpc>
                  <a:spcPct val="100000"/>
                </a:lnSpc>
                <a:spcBef>
                  <a:spcPct val="0"/>
                </a:spcBef>
                <a:buClrTx/>
                <a:buFontTx/>
                <a:buNone/>
              </a:pPr>
              <a:r>
                <a:rPr lang="en-US" altLang="en-US" sz="3200">
                  <a:solidFill>
                    <a:srgbClr val="000000"/>
                  </a:solidFill>
                  <a:latin typeface="Tahoma" pitchFamily="34" charset="0"/>
                  <a:cs typeface="Arial" pitchFamily="34" charset="0"/>
                </a:rPr>
                <a:t>T</a:t>
              </a:r>
            </a:p>
          </p:txBody>
        </p:sp>
        <p:sp>
          <p:nvSpPr>
            <p:cNvPr id="28685" name="Text Box 12"/>
            <p:cNvSpPr txBox="1">
              <a:spLocks noChangeArrowheads="1"/>
            </p:cNvSpPr>
            <p:nvPr/>
          </p:nvSpPr>
          <p:spPr bwMode="auto">
            <a:xfrm>
              <a:off x="2600" y="3288"/>
              <a:ext cx="1820" cy="371"/>
            </a:xfrm>
            <a:prstGeom prst="rect">
              <a:avLst/>
            </a:prstGeom>
            <a:solidFill>
              <a:schemeClr val="accent1"/>
            </a:solidFill>
            <a:ln w="9525">
              <a:solidFill>
                <a:srgbClr val="000000"/>
              </a:solidFill>
              <a:miter lim="800000"/>
              <a:headEnd/>
              <a:tailEnd/>
            </a:ln>
          </p:spPr>
          <p:txBody>
            <a:bodyPr>
              <a:spAutoFit/>
            </a:bodyPr>
            <a:lstStyle>
              <a:lvl1pPr eaLnBrk="0" hangingPunct="0">
                <a:lnSpc>
                  <a:spcPct val="120000"/>
                </a:lnSpc>
                <a:spcBef>
                  <a:spcPct val="20000"/>
                </a:spcBef>
                <a:buClr>
                  <a:schemeClr val="accent1"/>
                </a:buClr>
                <a:buFont typeface="Wingdings" pitchFamily="2" charset="2"/>
                <a:buChar char="n"/>
                <a:defRPr sz="2000" b="1">
                  <a:solidFill>
                    <a:schemeClr val="tx1"/>
                  </a:solidFill>
                  <a:latin typeface="Arial" pitchFamily="34" charset="0"/>
                  <a:ea typeface="华文细黑" pitchFamily="2" charset="-122"/>
                </a:defRPr>
              </a:lvl1pPr>
              <a:lvl2pPr marL="742950" indent="-285750" eaLnBrk="0" hangingPunct="0">
                <a:lnSpc>
                  <a:spcPct val="120000"/>
                </a:lnSpc>
                <a:spcBef>
                  <a:spcPct val="20000"/>
                </a:spcBef>
                <a:buClr>
                  <a:schemeClr val="accent1"/>
                </a:buClr>
                <a:buFont typeface="Wingdings" pitchFamily="2" charset="2"/>
                <a:buChar char="n"/>
                <a:defRPr b="1">
                  <a:solidFill>
                    <a:schemeClr val="tx1"/>
                  </a:solidFill>
                  <a:latin typeface="Arial" pitchFamily="34" charset="0"/>
                  <a:ea typeface="华文细黑" pitchFamily="2" charset="-122"/>
                </a:defRPr>
              </a:lvl2pPr>
              <a:lvl3pPr marL="1143000" indent="-228600" eaLnBrk="0" hangingPunct="0">
                <a:lnSpc>
                  <a:spcPct val="120000"/>
                </a:lnSpc>
                <a:spcBef>
                  <a:spcPct val="20000"/>
                </a:spcBef>
                <a:buClr>
                  <a:schemeClr val="accent2"/>
                </a:buClr>
                <a:buFont typeface="Wingdings" pitchFamily="2" charset="2"/>
                <a:buChar char="n"/>
                <a:defRPr sz="1600" b="1">
                  <a:solidFill>
                    <a:schemeClr val="tx1"/>
                  </a:solidFill>
                  <a:latin typeface="Arial" pitchFamily="34" charset="0"/>
                  <a:ea typeface="华文细黑" pitchFamily="2" charset="-122"/>
                </a:defRPr>
              </a:lvl3pPr>
              <a:lvl4pPr marL="1600200" indent="-228600" eaLnBrk="0" hangingPunct="0">
                <a:lnSpc>
                  <a:spcPct val="120000"/>
                </a:lnSpc>
                <a:spcBef>
                  <a:spcPct val="20000"/>
                </a:spcBef>
                <a:buClr>
                  <a:schemeClr val="hlink"/>
                </a:buClr>
                <a:buFont typeface="Wingdings" pitchFamily="2" charset="2"/>
                <a:buChar char="n"/>
                <a:defRPr sz="1400" b="1">
                  <a:solidFill>
                    <a:schemeClr val="tx1"/>
                  </a:solidFill>
                  <a:latin typeface="Arial" pitchFamily="34" charset="0"/>
                  <a:ea typeface="华文细黑" pitchFamily="2" charset="-122"/>
                </a:defRPr>
              </a:lvl4pPr>
              <a:lvl5pPr marL="2057400" indent="-228600" eaLnBrk="0" hangingPunct="0">
                <a:spcBef>
                  <a:spcPct val="20000"/>
                </a:spcBef>
                <a:buChar char="»"/>
                <a:defRPr>
                  <a:solidFill>
                    <a:schemeClr val="tx1"/>
                  </a:solidFill>
                  <a:latin typeface="Arial" pitchFamily="34" charset="0"/>
                  <a:ea typeface="华文细黑" pitchFamily="2" charset="-122"/>
                </a:defRPr>
              </a:lvl5pPr>
              <a:lvl6pPr marL="25146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6pPr>
              <a:lvl7pPr marL="29718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7pPr>
              <a:lvl8pPr marL="34290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8pPr>
              <a:lvl9pPr marL="3886200" indent="-228600" eaLnBrk="0" fontAlgn="base" hangingPunct="0">
                <a:spcBef>
                  <a:spcPct val="20000"/>
                </a:spcBef>
                <a:spcAft>
                  <a:spcPct val="0"/>
                </a:spcAft>
                <a:buChar char="»"/>
                <a:defRPr>
                  <a:solidFill>
                    <a:schemeClr val="tx1"/>
                  </a:solidFill>
                  <a:latin typeface="Arial" pitchFamily="34" charset="0"/>
                  <a:ea typeface="华文细黑" pitchFamily="2" charset="-122"/>
                </a:defRPr>
              </a:lvl9pPr>
            </a:lstStyle>
            <a:p>
              <a:pPr eaLnBrk="1" hangingPunct="1">
                <a:lnSpc>
                  <a:spcPct val="100000"/>
                </a:lnSpc>
                <a:spcBef>
                  <a:spcPct val="50000"/>
                </a:spcBef>
                <a:buClrTx/>
                <a:buFontTx/>
                <a:buNone/>
              </a:pPr>
              <a:r>
                <a:rPr lang="en-US" altLang="en-US" sz="3200" dirty="0">
                  <a:solidFill>
                    <a:srgbClr val="000000"/>
                  </a:solidFill>
                  <a:latin typeface="Tahoma" pitchFamily="34" charset="0"/>
                  <a:cs typeface="Arial" pitchFamily="34" charset="0"/>
                </a:rPr>
                <a:t>Time-Bound</a:t>
              </a:r>
            </a:p>
          </p:txBody>
        </p:sp>
      </p:grpSp>
      <p:sp>
        <p:nvSpPr>
          <p:cNvPr id="28675" name="Rectangle 13"/>
          <p:cNvSpPr>
            <a:spLocks noGrp="1" noChangeArrowheads="1"/>
          </p:cNvSpPr>
          <p:nvPr>
            <p:ph type="title"/>
          </p:nvPr>
        </p:nvSpPr>
        <p:spPr/>
        <p:txBody>
          <a:bodyPr lIns="0" tIns="0" rIns="0"/>
          <a:lstStyle/>
          <a:p>
            <a:pPr eaLnBrk="1" hangingPunct="1"/>
            <a:r>
              <a:rPr lang="en-GB" altLang="en-US" b="1" dirty="0"/>
              <a:t>Setting SMART Goals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5A8F-27A5-AED6-2B5D-B151A031E43A}"/>
              </a:ext>
            </a:extLst>
          </p:cNvPr>
          <p:cNvSpPr>
            <a:spLocks noGrp="1"/>
          </p:cNvSpPr>
          <p:nvPr>
            <p:ph type="title"/>
          </p:nvPr>
        </p:nvSpPr>
        <p:spPr>
          <a:xfrm>
            <a:off x="2574560" y="-183"/>
            <a:ext cx="3994879" cy="505919"/>
          </a:xfrm>
        </p:spPr>
        <p:txBody>
          <a:bodyPr/>
          <a:lstStyle/>
          <a:p>
            <a:r>
              <a:rPr lang="en-US" sz="3400" b="1" dirty="0">
                <a:latin typeface="Arial"/>
                <a:cs typeface="Arial"/>
              </a:rPr>
              <a:t>SMART Goals</a:t>
            </a:r>
            <a:endParaRPr lang="en-US" sz="3400" b="1" dirty="0"/>
          </a:p>
        </p:txBody>
      </p:sp>
      <p:sp>
        <p:nvSpPr>
          <p:cNvPr id="3" name="Content Placeholder 2">
            <a:extLst>
              <a:ext uri="{FF2B5EF4-FFF2-40B4-BE49-F238E27FC236}">
                <a16:creationId xmlns:a16="http://schemas.microsoft.com/office/drawing/2014/main" id="{78AD8A8D-83BB-1D0A-B465-F769BCAB0CFF}"/>
              </a:ext>
            </a:extLst>
          </p:cNvPr>
          <p:cNvSpPr>
            <a:spLocks noGrp="1"/>
          </p:cNvSpPr>
          <p:nvPr>
            <p:ph idx="1"/>
          </p:nvPr>
        </p:nvSpPr>
        <p:spPr>
          <a:xfrm>
            <a:off x="132413" y="607101"/>
            <a:ext cx="8879173" cy="1086970"/>
          </a:xfrm>
        </p:spPr>
        <p:txBody>
          <a:bodyPr/>
          <a:lstStyle/>
          <a:p>
            <a:r>
              <a:rPr lang="en-US" sz="2000" b="1" dirty="0">
                <a:solidFill>
                  <a:srgbClr val="173AFF"/>
                </a:solidFill>
                <a:latin typeface="Arial"/>
                <a:ea typeface="+mn-lt"/>
                <a:cs typeface="Arial"/>
              </a:rPr>
              <a:t>With a partner, match the meaning of each word to its definition</a:t>
            </a:r>
            <a:endParaRPr lang="en-US" sz="2000" b="1" dirty="0">
              <a:solidFill>
                <a:srgbClr val="173AFF"/>
              </a:solidFill>
              <a:latin typeface="Arial"/>
              <a:ea typeface="+mn-lt"/>
              <a:cs typeface="+mn-lt"/>
            </a:endParaRPr>
          </a:p>
          <a:p>
            <a:endParaRPr lang="en-US" sz="2000" b="1" dirty="0">
              <a:solidFill>
                <a:srgbClr val="173AFF"/>
              </a:solidFill>
              <a:latin typeface="Arial"/>
              <a:cs typeface="Arial"/>
            </a:endParaRPr>
          </a:p>
          <a:p>
            <a:pPr marL="0" indent="0">
              <a:buNone/>
            </a:pPr>
            <a:endParaRPr lang="en-US" sz="2000" dirty="0">
              <a:latin typeface="Arial"/>
              <a:cs typeface="Arial"/>
            </a:endParaRPr>
          </a:p>
          <a:p>
            <a:endParaRPr lang="en-US" sz="2000" dirty="0">
              <a:latin typeface="Arial"/>
              <a:cs typeface="Arial"/>
            </a:endParaRPr>
          </a:p>
        </p:txBody>
      </p:sp>
      <p:sp>
        <p:nvSpPr>
          <p:cNvPr id="4" name="Date Placeholder 3">
            <a:extLst>
              <a:ext uri="{FF2B5EF4-FFF2-40B4-BE49-F238E27FC236}">
                <a16:creationId xmlns:a16="http://schemas.microsoft.com/office/drawing/2014/main" id="{DEE3A4EE-2277-8784-1B93-4F0C247DB255}"/>
              </a:ext>
            </a:extLst>
          </p:cNvPr>
          <p:cNvSpPr>
            <a:spLocks noGrp="1"/>
          </p:cNvSpPr>
          <p:nvPr>
            <p:ph type="dt" sz="half" idx="10"/>
          </p:nvPr>
        </p:nvSpPr>
        <p:spPr/>
        <p:txBody>
          <a:bodyPr/>
          <a:lstStyle/>
          <a:p>
            <a:pPr>
              <a:defRPr/>
            </a:pPr>
            <a:fld id="{CDF502AA-C8CB-4132-B592-CA60B7C38ACE}" type="datetime1">
              <a:rPr lang="en-GB"/>
              <a:pPr>
                <a:defRPr/>
              </a:pPr>
              <a:t>14/02/2025</a:t>
            </a:fld>
            <a:endParaRPr lang="en-GB"/>
          </a:p>
        </p:txBody>
      </p:sp>
      <p:sp>
        <p:nvSpPr>
          <p:cNvPr id="6" name="TextBox 5">
            <a:extLst>
              <a:ext uri="{FF2B5EF4-FFF2-40B4-BE49-F238E27FC236}">
                <a16:creationId xmlns:a16="http://schemas.microsoft.com/office/drawing/2014/main" id="{62EF6E11-E73D-23F0-062B-EFCFA5588713}"/>
              </a:ext>
            </a:extLst>
          </p:cNvPr>
          <p:cNvSpPr txBox="1"/>
          <p:nvPr/>
        </p:nvSpPr>
        <p:spPr>
          <a:xfrm>
            <a:off x="137410" y="1705128"/>
            <a:ext cx="2723211" cy="374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800" b="1" dirty="0">
                <a:solidFill>
                  <a:srgbClr val="C00000"/>
                </a:solidFill>
                <a:latin typeface="Arial"/>
                <a:cs typeface="Arial"/>
              </a:rPr>
              <a:t>S</a:t>
            </a:r>
            <a:r>
              <a:rPr lang="en-US" sz="2800" b="1" dirty="0">
                <a:latin typeface="Arial"/>
                <a:cs typeface="Arial"/>
              </a:rPr>
              <a:t>PECIFIC</a:t>
            </a:r>
          </a:p>
          <a:p>
            <a:pPr>
              <a:spcBef>
                <a:spcPct val="20000"/>
              </a:spcBef>
            </a:pPr>
            <a:endParaRPr lang="en-US" sz="800" b="1" dirty="0">
              <a:latin typeface="Arial"/>
              <a:cs typeface="Arial"/>
            </a:endParaRPr>
          </a:p>
          <a:p>
            <a:pPr>
              <a:spcBef>
                <a:spcPct val="20000"/>
              </a:spcBef>
            </a:pPr>
            <a:endParaRPr lang="en-US" sz="800" b="1" dirty="0">
              <a:solidFill>
                <a:srgbClr val="000000"/>
              </a:solidFill>
              <a:latin typeface="Arial"/>
              <a:cs typeface="Arial"/>
            </a:endParaRPr>
          </a:p>
          <a:p>
            <a:pPr>
              <a:spcBef>
                <a:spcPct val="20000"/>
              </a:spcBef>
            </a:pPr>
            <a:r>
              <a:rPr lang="en-US" sz="2800" b="1" dirty="0">
                <a:solidFill>
                  <a:srgbClr val="C00000"/>
                </a:solidFill>
                <a:latin typeface="Arial"/>
                <a:cs typeface="Arial"/>
              </a:rPr>
              <a:t>M</a:t>
            </a:r>
            <a:r>
              <a:rPr lang="en-US" sz="2800" b="1" dirty="0">
                <a:latin typeface="Arial"/>
                <a:cs typeface="Arial"/>
              </a:rPr>
              <a:t>EASURABLE</a:t>
            </a:r>
            <a:br>
              <a:rPr lang="en-US" sz="2800" b="1" dirty="0">
                <a:latin typeface="Arial"/>
                <a:cs typeface="Arial"/>
              </a:rPr>
            </a:br>
            <a:endParaRPr lang="en-US" sz="800" b="1" dirty="0">
              <a:latin typeface="Arial"/>
              <a:cs typeface="Arial"/>
            </a:endParaRPr>
          </a:p>
          <a:p>
            <a:pPr>
              <a:spcBef>
                <a:spcPct val="20000"/>
              </a:spcBef>
            </a:pPr>
            <a:endParaRPr lang="en-US" sz="800" b="1" dirty="0">
              <a:solidFill>
                <a:srgbClr val="000000"/>
              </a:solidFill>
              <a:latin typeface="Arial"/>
              <a:cs typeface="Arial"/>
            </a:endParaRPr>
          </a:p>
          <a:p>
            <a:pPr>
              <a:spcBef>
                <a:spcPct val="20000"/>
              </a:spcBef>
            </a:pPr>
            <a:r>
              <a:rPr lang="en-US" sz="2800" b="1" dirty="0">
                <a:solidFill>
                  <a:srgbClr val="C00000"/>
                </a:solidFill>
                <a:latin typeface="Arial"/>
                <a:cs typeface="Arial"/>
              </a:rPr>
              <a:t>A</a:t>
            </a:r>
            <a:r>
              <a:rPr lang="en-US" sz="2800" b="1" dirty="0">
                <a:latin typeface="Arial"/>
                <a:cs typeface="Arial"/>
              </a:rPr>
              <a:t>CHIEVABLE</a:t>
            </a:r>
          </a:p>
          <a:p>
            <a:pPr>
              <a:spcBef>
                <a:spcPct val="20000"/>
              </a:spcBef>
            </a:pPr>
            <a:endParaRPr lang="en-US" sz="800" b="1" dirty="0">
              <a:latin typeface="Arial"/>
              <a:cs typeface="Arial"/>
            </a:endParaRPr>
          </a:p>
          <a:p>
            <a:pPr>
              <a:spcBef>
                <a:spcPct val="20000"/>
              </a:spcBef>
            </a:pPr>
            <a:endParaRPr lang="en-US" sz="800" b="1" dirty="0">
              <a:latin typeface="Arial"/>
              <a:cs typeface="Arial"/>
            </a:endParaRPr>
          </a:p>
          <a:p>
            <a:pPr>
              <a:spcBef>
                <a:spcPct val="20000"/>
              </a:spcBef>
            </a:pPr>
            <a:r>
              <a:rPr lang="en-US" sz="2800" b="1" dirty="0">
                <a:solidFill>
                  <a:srgbClr val="C00000"/>
                </a:solidFill>
                <a:latin typeface="Arial"/>
                <a:cs typeface="Arial"/>
              </a:rPr>
              <a:t>R</a:t>
            </a:r>
            <a:r>
              <a:rPr lang="en-US" sz="2800" b="1" dirty="0">
                <a:latin typeface="Arial"/>
                <a:cs typeface="Arial"/>
              </a:rPr>
              <a:t>ELEVANT</a:t>
            </a:r>
          </a:p>
          <a:p>
            <a:pPr>
              <a:spcBef>
                <a:spcPct val="20000"/>
              </a:spcBef>
            </a:pPr>
            <a:endParaRPr lang="en-US" sz="800" b="1" dirty="0">
              <a:latin typeface="Arial"/>
              <a:cs typeface="Arial"/>
            </a:endParaRPr>
          </a:p>
          <a:p>
            <a:pPr>
              <a:spcBef>
                <a:spcPct val="20000"/>
              </a:spcBef>
            </a:pPr>
            <a:endParaRPr lang="en-US" sz="800" b="1" dirty="0">
              <a:latin typeface="Arial"/>
              <a:cs typeface="Arial"/>
            </a:endParaRPr>
          </a:p>
          <a:p>
            <a:pPr algn="l">
              <a:spcBef>
                <a:spcPct val="20000"/>
              </a:spcBef>
            </a:pPr>
            <a:r>
              <a:rPr lang="en-US" sz="2800" b="1" dirty="0">
                <a:solidFill>
                  <a:srgbClr val="C00000"/>
                </a:solidFill>
                <a:latin typeface="Arial"/>
                <a:cs typeface="Arial"/>
              </a:rPr>
              <a:t>T</a:t>
            </a:r>
            <a:r>
              <a:rPr lang="en-US" sz="2800" b="1" dirty="0">
                <a:latin typeface="Arial"/>
                <a:cs typeface="Arial"/>
              </a:rPr>
              <a:t>IME-BOUND</a:t>
            </a:r>
          </a:p>
        </p:txBody>
      </p:sp>
      <p:sp>
        <p:nvSpPr>
          <p:cNvPr id="7" name="TextBox 6">
            <a:extLst>
              <a:ext uri="{FF2B5EF4-FFF2-40B4-BE49-F238E27FC236}">
                <a16:creationId xmlns:a16="http://schemas.microsoft.com/office/drawing/2014/main" id="{99259E2F-DD04-7CBF-AC81-B81456A979DD}"/>
              </a:ext>
            </a:extLst>
          </p:cNvPr>
          <p:cNvSpPr txBox="1"/>
          <p:nvPr/>
        </p:nvSpPr>
        <p:spPr>
          <a:xfrm>
            <a:off x="5265294" y="2979294"/>
            <a:ext cx="3822492" cy="120032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5. The goal should be clear and answer the questions of who, what, where, when, and why. A vague goal makes it hard to achieve.</a:t>
            </a:r>
            <a:endParaRPr lang="en-US"/>
          </a:p>
        </p:txBody>
      </p:sp>
      <p:sp>
        <p:nvSpPr>
          <p:cNvPr id="8" name="TextBox 7">
            <a:extLst>
              <a:ext uri="{FF2B5EF4-FFF2-40B4-BE49-F238E27FC236}">
                <a16:creationId xmlns:a16="http://schemas.microsoft.com/office/drawing/2014/main" id="{6E32F47C-B956-FF8F-FB01-4143BC0DD6A9}"/>
              </a:ext>
            </a:extLst>
          </p:cNvPr>
          <p:cNvSpPr txBox="1"/>
          <p:nvPr/>
        </p:nvSpPr>
        <p:spPr>
          <a:xfrm>
            <a:off x="2860621" y="3404015"/>
            <a:ext cx="2348459" cy="313932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latin typeface="Arial"/>
                <a:cs typeface="Arial"/>
              </a:rPr>
              <a:t>There should be criteria for tracking progress. The following questions should be possible to answer: How much? How many? How will I know when it is accomplished?</a:t>
            </a:r>
            <a:endParaRPr lang="en-US"/>
          </a:p>
        </p:txBody>
      </p:sp>
      <p:sp>
        <p:nvSpPr>
          <p:cNvPr id="9" name="TextBox 8">
            <a:extLst>
              <a:ext uri="{FF2B5EF4-FFF2-40B4-BE49-F238E27FC236}">
                <a16:creationId xmlns:a16="http://schemas.microsoft.com/office/drawing/2014/main" id="{D24A1E19-6F4A-234B-0C5A-ADEBB8B54848}"/>
              </a:ext>
            </a:extLst>
          </p:cNvPr>
          <p:cNvSpPr txBox="1"/>
          <p:nvPr/>
        </p:nvSpPr>
        <p:spPr>
          <a:xfrm>
            <a:off x="5334000" y="1349114"/>
            <a:ext cx="3685081" cy="1477328"/>
          </a:xfrm>
          <a:prstGeom prst="rect">
            <a:avLst/>
          </a:prstGeom>
          <a:no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Arial"/>
              </a:rPr>
              <a:t>2. The goal should be realistic and attainable, but also challenging. You need to be able to obtain the goal with the resources and time available.</a:t>
            </a:r>
          </a:p>
        </p:txBody>
      </p:sp>
      <p:sp>
        <p:nvSpPr>
          <p:cNvPr id="10" name="TextBox 9">
            <a:extLst>
              <a:ext uri="{FF2B5EF4-FFF2-40B4-BE49-F238E27FC236}">
                <a16:creationId xmlns:a16="http://schemas.microsoft.com/office/drawing/2014/main" id="{DD77E34E-EB4F-231B-DBED-46A94EA573FB}"/>
              </a:ext>
            </a:extLst>
          </p:cNvPr>
          <p:cNvSpPr txBox="1"/>
          <p:nvPr/>
        </p:nvSpPr>
        <p:spPr>
          <a:xfrm>
            <a:off x="2860622" y="1349114"/>
            <a:ext cx="2323475" cy="2031325"/>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Arial"/>
              </a:rPr>
              <a:t>4. The goal should align with broader life or career objectives. It should matter to you and fit within your overall ambitions.</a:t>
            </a:r>
            <a:endParaRPr lang="en-US" dirty="0"/>
          </a:p>
        </p:txBody>
      </p:sp>
      <p:sp>
        <p:nvSpPr>
          <p:cNvPr id="5" name="TextBox 4">
            <a:extLst>
              <a:ext uri="{FF2B5EF4-FFF2-40B4-BE49-F238E27FC236}">
                <a16:creationId xmlns:a16="http://schemas.microsoft.com/office/drawing/2014/main" id="{4E5DDF08-C320-1848-66E0-FA05578527D9}"/>
              </a:ext>
            </a:extLst>
          </p:cNvPr>
          <p:cNvSpPr txBox="1"/>
          <p:nvPr/>
        </p:nvSpPr>
        <p:spPr>
          <a:xfrm>
            <a:off x="5783704" y="4234722"/>
            <a:ext cx="2435901" cy="1477328"/>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3. The goal should have a deadline to create a sense of urgency and help prioritize tasks.</a:t>
            </a:r>
          </a:p>
        </p:txBody>
      </p:sp>
    </p:spTree>
    <p:extLst>
      <p:ext uri="{BB962C8B-B14F-4D97-AF65-F5344CB8AC3E}">
        <p14:creationId xmlns:p14="http://schemas.microsoft.com/office/powerpoint/2010/main" val="4136560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1B28-2163-E8E3-C3EE-BD2670112A0E}"/>
              </a:ext>
            </a:extLst>
          </p:cNvPr>
          <p:cNvSpPr>
            <a:spLocks noGrp="1"/>
          </p:cNvSpPr>
          <p:nvPr>
            <p:ph type="title"/>
          </p:nvPr>
        </p:nvSpPr>
        <p:spPr>
          <a:xfrm>
            <a:off x="2861872" y="87262"/>
            <a:ext cx="3420256" cy="493427"/>
          </a:xfrm>
        </p:spPr>
        <p:txBody>
          <a:bodyPr/>
          <a:lstStyle/>
          <a:p>
            <a:r>
              <a:rPr lang="en-US" sz="3000" b="1" dirty="0">
                <a:latin typeface="Arial"/>
                <a:cs typeface="Arial"/>
              </a:rPr>
              <a:t>SMART Goals</a:t>
            </a:r>
            <a:endParaRPr lang="en-US" sz="3000"/>
          </a:p>
        </p:txBody>
      </p:sp>
      <p:sp>
        <p:nvSpPr>
          <p:cNvPr id="3" name="Content Placeholder 2">
            <a:extLst>
              <a:ext uri="{FF2B5EF4-FFF2-40B4-BE49-F238E27FC236}">
                <a16:creationId xmlns:a16="http://schemas.microsoft.com/office/drawing/2014/main" id="{63D0661A-C008-A8F5-23D3-768599DA3B79}"/>
              </a:ext>
            </a:extLst>
          </p:cNvPr>
          <p:cNvSpPr>
            <a:spLocks noGrp="1"/>
          </p:cNvSpPr>
          <p:nvPr>
            <p:ph idx="1"/>
          </p:nvPr>
        </p:nvSpPr>
        <p:spPr>
          <a:xfrm>
            <a:off x="188626" y="494675"/>
            <a:ext cx="8766746" cy="5228002"/>
          </a:xfrm>
        </p:spPr>
        <p:txBody>
          <a:bodyPr/>
          <a:lstStyle/>
          <a:p>
            <a:pPr marL="0" indent="0">
              <a:buNone/>
            </a:pPr>
            <a:r>
              <a:rPr lang="en-US" sz="1800" b="1" dirty="0">
                <a:solidFill>
                  <a:srgbClr val="C00000"/>
                </a:solidFill>
                <a:latin typeface="Arial"/>
                <a:cs typeface="Arial"/>
              </a:rPr>
              <a:t>S</a:t>
            </a:r>
            <a:r>
              <a:rPr lang="en-US" sz="1800" b="1" dirty="0">
                <a:latin typeface="Arial"/>
                <a:cs typeface="Arial"/>
              </a:rPr>
              <a:t>PECIFIC: </a:t>
            </a:r>
            <a:r>
              <a:rPr lang="en-US" sz="1800" dirty="0">
                <a:latin typeface="Arial"/>
                <a:cs typeface="Arial"/>
              </a:rPr>
              <a:t>The goal should be clear and answer the questions of who, what, where, when, and why. A vague goal makes it hard to achieve.</a:t>
            </a:r>
            <a:r>
              <a:rPr lang="en-US" sz="1800" dirty="0">
                <a:solidFill>
                  <a:srgbClr val="000000"/>
                </a:solidFill>
                <a:latin typeface="Arial"/>
                <a:ea typeface="+mn-lt"/>
                <a:cs typeface="Arial"/>
              </a:rPr>
              <a:t> </a:t>
            </a:r>
            <a:r>
              <a:rPr lang="en-US" sz="1800" i="1" dirty="0">
                <a:solidFill>
                  <a:srgbClr val="0070C0"/>
                </a:solidFill>
                <a:latin typeface="Arial"/>
                <a:ea typeface="+mn-lt"/>
                <a:cs typeface="Arial"/>
              </a:rPr>
              <a:t>E.g. "I want to improve my public speaking skills" is specific compared to "I want to get better at speaking."</a:t>
            </a:r>
            <a:endParaRPr lang="en-US" sz="1800" i="1" dirty="0">
              <a:solidFill>
                <a:srgbClr val="0070C0"/>
              </a:solidFill>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M</a:t>
            </a:r>
            <a:r>
              <a:rPr lang="en-US" sz="1800" b="1" dirty="0">
                <a:latin typeface="Arial"/>
                <a:cs typeface="Arial"/>
              </a:rPr>
              <a:t>EASURABLE: </a:t>
            </a:r>
            <a:r>
              <a:rPr lang="en-US" sz="1800" dirty="0">
                <a:latin typeface="Arial"/>
                <a:ea typeface="+mn-lt"/>
                <a:cs typeface="Arial"/>
              </a:rPr>
              <a:t>There should be criteria for measuring progress to know if you are on track. A measurable goal answers the questions: How much? How many? How will I know when it is accomplished? </a:t>
            </a:r>
            <a:r>
              <a:rPr lang="en-US" sz="1800" i="1" dirty="0">
                <a:solidFill>
                  <a:srgbClr val="0070C0"/>
                </a:solidFill>
                <a:latin typeface="Arial"/>
                <a:cs typeface="Arial"/>
              </a:rPr>
              <a:t>E.g. </a:t>
            </a:r>
            <a:r>
              <a:rPr lang="en-US" sz="1800" i="1" dirty="0">
                <a:solidFill>
                  <a:srgbClr val="0070C0"/>
                </a:solidFill>
                <a:latin typeface="Arial"/>
                <a:ea typeface="+mn-lt"/>
                <a:cs typeface="Arial"/>
              </a:rPr>
              <a:t>"I want to deliver a 10-minute presentation without using notes by the end of the month."</a:t>
            </a:r>
            <a:endParaRPr lang="en-US" sz="1800" dirty="0">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A</a:t>
            </a:r>
            <a:r>
              <a:rPr lang="en-US" sz="1800" b="1" dirty="0">
                <a:latin typeface="Arial"/>
                <a:cs typeface="Arial"/>
              </a:rPr>
              <a:t>CHIEVABLE: </a:t>
            </a:r>
            <a:r>
              <a:rPr lang="en-US" sz="1800" dirty="0">
                <a:latin typeface="Arial"/>
                <a:ea typeface="+mn-lt"/>
                <a:cs typeface="Arial"/>
              </a:rPr>
              <a:t>The goal should be realistic and attainable, but also challenging. You need to be able to achieve the goal with the resources and time available. </a:t>
            </a:r>
            <a:r>
              <a:rPr lang="en-US" sz="1800" i="1" dirty="0">
                <a:solidFill>
                  <a:srgbClr val="0070C0"/>
                </a:solidFill>
                <a:latin typeface="Arial"/>
                <a:ea typeface="+mn-lt"/>
                <a:cs typeface="Arial"/>
              </a:rPr>
              <a:t>E.g. "I will spend 30 minutes a day practicing my speech for the next two weeks."</a:t>
            </a:r>
            <a:endParaRPr lang="en-US" sz="1800" i="1" dirty="0">
              <a:solidFill>
                <a:srgbClr val="0070C0"/>
              </a:solidFill>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R</a:t>
            </a:r>
            <a:r>
              <a:rPr lang="en-US" sz="1800" b="1" dirty="0">
                <a:latin typeface="Arial"/>
                <a:cs typeface="Arial"/>
              </a:rPr>
              <a:t>ELEVANT: </a:t>
            </a:r>
            <a:r>
              <a:rPr lang="en-US" sz="1800" dirty="0">
                <a:latin typeface="Arial"/>
                <a:ea typeface="+mn-lt"/>
                <a:cs typeface="Arial"/>
              </a:rPr>
              <a:t>The goal should align with broader life or career objectives. It should matter to you and fit within your overall ambitions. </a:t>
            </a:r>
            <a:r>
              <a:rPr lang="en-US" sz="1800" i="1" dirty="0">
                <a:solidFill>
                  <a:srgbClr val="0070C0"/>
                </a:solidFill>
                <a:latin typeface="Arial"/>
                <a:cs typeface="Arial"/>
              </a:rPr>
              <a:t>E.g. </a:t>
            </a:r>
            <a:r>
              <a:rPr lang="en-US" sz="1800" i="1" dirty="0">
                <a:solidFill>
                  <a:srgbClr val="0070C0"/>
                </a:solidFill>
                <a:latin typeface="Arial"/>
                <a:ea typeface="+mn-lt"/>
                <a:cs typeface="Arial"/>
              </a:rPr>
              <a:t>"Improving my public speaking will help me advance in my career as a Business Management lecturer."</a:t>
            </a:r>
            <a:endParaRPr lang="en-US" sz="1800" dirty="0">
              <a:solidFill>
                <a:srgbClr val="000000"/>
              </a:solidFill>
              <a:latin typeface="Arial"/>
              <a:ea typeface="+mn-lt"/>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T</a:t>
            </a:r>
            <a:r>
              <a:rPr lang="en-US" sz="1800" b="1" dirty="0">
                <a:latin typeface="Arial"/>
                <a:cs typeface="Arial"/>
              </a:rPr>
              <a:t>IME-BOUND: </a:t>
            </a:r>
            <a:r>
              <a:rPr lang="en-US" sz="1800" dirty="0">
                <a:latin typeface="Arial"/>
                <a:ea typeface="+mn-lt"/>
                <a:cs typeface="Arial"/>
              </a:rPr>
              <a:t>The goal should have a deadline to create a sense of urgency and help prioritize tasks. </a:t>
            </a:r>
            <a:r>
              <a:rPr lang="en-US" sz="1800" i="1" dirty="0">
                <a:solidFill>
                  <a:srgbClr val="0070C0"/>
                </a:solidFill>
                <a:latin typeface="Arial"/>
                <a:ea typeface="+mn-lt"/>
                <a:cs typeface="Arial"/>
              </a:rPr>
              <a:t>E.g. "I will achieve this by the end of the month."</a:t>
            </a:r>
            <a:endParaRPr lang="en-US" sz="1800" i="1" dirty="0">
              <a:solidFill>
                <a:srgbClr val="0070C0"/>
              </a:solidFill>
              <a:latin typeface="Arial"/>
              <a:cs typeface="Arial"/>
            </a:endParaRPr>
          </a:p>
          <a:p>
            <a:pPr marL="0" indent="0">
              <a:buNone/>
            </a:pPr>
            <a:endParaRPr lang="en-US" sz="1600" b="1" dirty="0">
              <a:latin typeface="Arial"/>
              <a:cs typeface="Arial"/>
            </a:endParaRPr>
          </a:p>
          <a:p>
            <a:endParaRPr lang="en-US" sz="1600" dirty="0">
              <a:latin typeface="Arial"/>
              <a:cs typeface="Arial"/>
            </a:endParaRPr>
          </a:p>
        </p:txBody>
      </p:sp>
      <p:sp>
        <p:nvSpPr>
          <p:cNvPr id="4" name="Date Placeholder 3">
            <a:extLst>
              <a:ext uri="{FF2B5EF4-FFF2-40B4-BE49-F238E27FC236}">
                <a16:creationId xmlns:a16="http://schemas.microsoft.com/office/drawing/2014/main" id="{65E6DCF0-D845-2FE8-7324-5B8B6925F3BE}"/>
              </a:ext>
            </a:extLst>
          </p:cNvPr>
          <p:cNvSpPr>
            <a:spLocks noGrp="1"/>
          </p:cNvSpPr>
          <p:nvPr>
            <p:ph type="dt" sz="half" idx="10"/>
          </p:nvPr>
        </p:nvSpPr>
        <p:spPr/>
        <p:txBody>
          <a:bodyPr/>
          <a:lstStyle/>
          <a:p>
            <a:pPr>
              <a:defRPr/>
            </a:pPr>
            <a:fld id="{CDF502AA-C8CB-4132-B592-CA60B7C38ACE}" type="datetime1">
              <a:rPr lang="en-GB"/>
              <a:pPr>
                <a:defRPr/>
              </a:pPr>
              <a:t>14/02/2025</a:t>
            </a:fld>
            <a:endParaRPr lang="en-GB"/>
          </a:p>
        </p:txBody>
      </p:sp>
    </p:spTree>
    <p:extLst>
      <p:ext uri="{BB962C8B-B14F-4D97-AF65-F5344CB8AC3E}">
        <p14:creationId xmlns:p14="http://schemas.microsoft.com/office/powerpoint/2010/main" val="21291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CFA8-1836-DB96-6559-0C6C09B4F4AD}"/>
              </a:ext>
            </a:extLst>
          </p:cNvPr>
          <p:cNvSpPr>
            <a:spLocks noGrp="1"/>
          </p:cNvSpPr>
          <p:nvPr>
            <p:ph type="title"/>
          </p:nvPr>
        </p:nvSpPr>
        <p:spPr>
          <a:xfrm>
            <a:off x="450417" y="-335867"/>
            <a:ext cx="8229600" cy="1143000"/>
          </a:xfrm>
        </p:spPr>
        <p:txBody>
          <a:bodyPr/>
          <a:lstStyle/>
          <a:p>
            <a:r>
              <a:rPr lang="en-US" sz="3200" b="1" dirty="0">
                <a:solidFill>
                  <a:srgbClr val="173AFF"/>
                </a:solidFill>
                <a:latin typeface="Arial"/>
                <a:cs typeface="Arial"/>
              </a:rPr>
              <a:t>Activity</a:t>
            </a:r>
          </a:p>
        </p:txBody>
      </p:sp>
      <p:sp>
        <p:nvSpPr>
          <p:cNvPr id="3" name="Content Placeholder 2">
            <a:extLst>
              <a:ext uri="{FF2B5EF4-FFF2-40B4-BE49-F238E27FC236}">
                <a16:creationId xmlns:a16="http://schemas.microsoft.com/office/drawing/2014/main" id="{F5D1F790-2368-1D9D-C8C4-361B2E6DE5EA}"/>
              </a:ext>
            </a:extLst>
          </p:cNvPr>
          <p:cNvSpPr>
            <a:spLocks noGrp="1"/>
          </p:cNvSpPr>
          <p:nvPr>
            <p:ph idx="1"/>
          </p:nvPr>
        </p:nvSpPr>
        <p:spPr>
          <a:xfrm>
            <a:off x="260483" y="575910"/>
            <a:ext cx="8602686" cy="4628618"/>
          </a:xfrm>
        </p:spPr>
        <p:txBody>
          <a:bodyPr/>
          <a:lstStyle/>
          <a:p>
            <a:pPr algn="just"/>
            <a:r>
              <a:rPr lang="en-US" sz="2100" dirty="0">
                <a:latin typeface="Arial"/>
                <a:ea typeface="+mn-lt"/>
                <a:cs typeface="Arial"/>
              </a:rPr>
              <a:t>Set a </a:t>
            </a:r>
            <a:r>
              <a:rPr lang="en-US" sz="2100" b="1" dirty="0">
                <a:latin typeface="Arial"/>
                <a:ea typeface="+mn-lt"/>
                <a:cs typeface="Arial"/>
              </a:rPr>
              <a:t>SMART </a:t>
            </a:r>
            <a:r>
              <a:rPr lang="en-US" sz="2100" dirty="0">
                <a:latin typeface="Arial"/>
                <a:ea typeface="+mn-lt"/>
                <a:cs typeface="Arial"/>
              </a:rPr>
              <a:t>goal for yourself for the next term.</a:t>
            </a:r>
          </a:p>
          <a:p>
            <a:pPr algn="just"/>
            <a:r>
              <a:rPr lang="en-US" sz="2100" dirty="0">
                <a:latin typeface="Arial"/>
                <a:cs typeface="Arial"/>
              </a:rPr>
              <a:t>It can be related to your studies, work/life balance, and/or career (it cannot be "I will complete my degree" or "I will complete my modules this term" !!!)</a:t>
            </a:r>
          </a:p>
          <a:p>
            <a:pPr algn="just"/>
            <a:r>
              <a:rPr lang="en-US" sz="2100" dirty="0">
                <a:latin typeface="Arial"/>
                <a:cs typeface="Arial"/>
              </a:rPr>
              <a:t>It should have all components of a </a:t>
            </a:r>
            <a:r>
              <a:rPr lang="en-US" sz="2100" b="1" dirty="0">
                <a:latin typeface="Arial"/>
                <a:cs typeface="Arial"/>
              </a:rPr>
              <a:t>SMART</a:t>
            </a:r>
            <a:r>
              <a:rPr lang="en-US" sz="2100" dirty="0">
                <a:latin typeface="Arial"/>
                <a:cs typeface="Arial"/>
              </a:rPr>
              <a:t> goal</a:t>
            </a:r>
          </a:p>
          <a:p>
            <a:pPr algn="just"/>
            <a:r>
              <a:rPr lang="en-US" sz="2100" dirty="0">
                <a:latin typeface="Arial"/>
                <a:cs typeface="Arial"/>
              </a:rPr>
              <a:t>Be prepared to present your goal to classmates next week in class and to offer specific examples of how you will complete this goal.</a:t>
            </a:r>
          </a:p>
          <a:p>
            <a:pPr marL="0" indent="0" algn="just">
              <a:buNone/>
            </a:pPr>
            <a:r>
              <a:rPr lang="en-US" sz="2100" i="1" dirty="0">
                <a:latin typeface="Arial"/>
                <a:cs typeface="Arial"/>
              </a:rPr>
              <a:t>Example: </a:t>
            </a:r>
            <a:r>
              <a:rPr lang="en-US" sz="2100" i="1" dirty="0">
                <a:latin typeface="Arial"/>
                <a:ea typeface="+mn-lt"/>
                <a:cs typeface="Arial"/>
              </a:rPr>
              <a:t>To improve academic performance and study habits by achieving an average grade of 60% or higher in both of my modules by the end of the first term through consistent study, active class participation, and time management. (The student would need to elaborate on how they would ensure active class participation and what specific time management strategies they would plan to use, </a:t>
            </a:r>
            <a:r>
              <a:rPr lang="en-US" sz="2100" i="1" dirty="0" err="1">
                <a:latin typeface="Arial"/>
                <a:ea typeface="+mn-lt"/>
                <a:cs typeface="Arial"/>
              </a:rPr>
              <a:t>etc</a:t>
            </a:r>
            <a:r>
              <a:rPr lang="en-US" sz="2100" i="1" dirty="0">
                <a:latin typeface="Arial"/>
                <a:ea typeface="+mn-lt"/>
                <a:cs typeface="Arial"/>
              </a:rPr>
              <a:t>)</a:t>
            </a:r>
            <a:endParaRPr lang="en-US" sz="2100" i="1" dirty="0">
              <a:latin typeface="Arial"/>
              <a:cs typeface="Arial"/>
            </a:endParaRPr>
          </a:p>
        </p:txBody>
      </p:sp>
      <p:sp>
        <p:nvSpPr>
          <p:cNvPr id="4" name="Date Placeholder 3">
            <a:extLst>
              <a:ext uri="{FF2B5EF4-FFF2-40B4-BE49-F238E27FC236}">
                <a16:creationId xmlns:a16="http://schemas.microsoft.com/office/drawing/2014/main" id="{CEA95518-ACBB-3BF9-709A-175B754480ED}"/>
              </a:ext>
            </a:extLst>
          </p:cNvPr>
          <p:cNvSpPr>
            <a:spLocks noGrp="1"/>
          </p:cNvSpPr>
          <p:nvPr>
            <p:ph type="dt" sz="half" idx="10"/>
          </p:nvPr>
        </p:nvSpPr>
        <p:spPr/>
        <p:txBody>
          <a:bodyPr/>
          <a:lstStyle/>
          <a:p>
            <a:pPr>
              <a:defRPr/>
            </a:pPr>
            <a:fld id="{CDF502AA-C8CB-4132-B592-CA60B7C38ACE}" type="datetime1">
              <a:rPr lang="en-GB"/>
              <a:pPr>
                <a:defRPr/>
              </a:pPr>
              <a:t>14/02/2025</a:t>
            </a:fld>
            <a:endParaRPr lang="en-GB"/>
          </a:p>
        </p:txBody>
      </p:sp>
    </p:spTree>
    <p:extLst>
      <p:ext uri="{BB962C8B-B14F-4D97-AF65-F5344CB8AC3E}">
        <p14:creationId xmlns:p14="http://schemas.microsoft.com/office/powerpoint/2010/main" val="1142817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118F-8854-E779-28D7-198990CFF5E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68155CE-A1A2-E5F4-B029-8BE4CF4ABB7A}"/>
              </a:ext>
            </a:extLst>
          </p:cNvPr>
          <p:cNvSpPr>
            <a:spLocks noGrp="1"/>
          </p:cNvSpPr>
          <p:nvPr>
            <p:ph idx="1"/>
          </p:nvPr>
        </p:nvSpPr>
        <p:spPr/>
        <p:txBody>
          <a:bodyPr/>
          <a:lstStyle/>
          <a:p>
            <a:r>
              <a:rPr lang="en-GB" sz="2400" dirty="0">
                <a:ea typeface="Calibri" panose="020F0502020204030204" pitchFamily="34" charset="0"/>
                <a:cs typeface="Arial" panose="020B0604020202020204" pitchFamily="34" charset="0"/>
              </a:rPr>
              <a:t>Cameron, S. (2008) </a:t>
            </a:r>
            <a:r>
              <a:rPr lang="en-GB" sz="2400" i="1" dirty="0">
                <a:ea typeface="Calibri" panose="020F0502020204030204" pitchFamily="34" charset="0"/>
                <a:cs typeface="Arial" panose="020B0604020202020204" pitchFamily="34" charset="0"/>
              </a:rPr>
              <a:t>The Business Student's Handbook: Skills For Study And Employment.</a:t>
            </a:r>
            <a:r>
              <a:rPr lang="en-GB" sz="2400" dirty="0">
                <a:ea typeface="Calibri" panose="020F0502020204030204" pitchFamily="34" charset="0"/>
                <a:cs typeface="Arial" panose="020B0604020202020204" pitchFamily="34" charset="0"/>
              </a:rPr>
              <a:t> 4</a:t>
            </a:r>
            <a:r>
              <a:rPr lang="en-GB" sz="2400" baseline="30000" dirty="0">
                <a:ea typeface="Calibri" panose="020F0502020204030204" pitchFamily="34" charset="0"/>
                <a:cs typeface="Arial" panose="020B0604020202020204" pitchFamily="34" charset="0"/>
              </a:rPr>
              <a:t>th</a:t>
            </a:r>
            <a:r>
              <a:rPr lang="en-GB" sz="2400" dirty="0">
                <a:ea typeface="Calibri" panose="020F0502020204030204" pitchFamily="34" charset="0"/>
                <a:cs typeface="Arial" panose="020B0604020202020204" pitchFamily="34" charset="0"/>
              </a:rPr>
              <a:t> </a:t>
            </a:r>
            <a:r>
              <a:rPr lang="en-GB" sz="2400" dirty="0" err="1">
                <a:ea typeface="Calibri" panose="020F0502020204030204" pitchFamily="34" charset="0"/>
                <a:cs typeface="Arial" panose="020B0604020202020204" pitchFamily="34" charset="0"/>
              </a:rPr>
              <a:t>edn</a:t>
            </a:r>
            <a:r>
              <a:rPr lang="en-GB" sz="2400" dirty="0">
                <a:ea typeface="Calibri" panose="020F0502020204030204" pitchFamily="34" charset="0"/>
                <a:cs typeface="Arial" panose="020B0604020202020204" pitchFamily="34" charset="0"/>
              </a:rPr>
              <a:t>. Harlow: Pearson Education.</a:t>
            </a:r>
          </a:p>
          <a:p>
            <a:r>
              <a:rPr lang="en-GB" sz="2400" dirty="0">
                <a:ea typeface="Calibri" panose="020F0502020204030204" pitchFamily="34" charset="0"/>
                <a:cs typeface="Arial" panose="020B0604020202020204" pitchFamily="34" charset="0"/>
              </a:rPr>
              <a:t>Cottrell, S. (2019). </a:t>
            </a:r>
            <a:r>
              <a:rPr lang="en-GB" sz="2400" i="1" dirty="0">
                <a:ea typeface="Calibri" panose="020F0502020204030204" pitchFamily="34" charset="0"/>
                <a:cs typeface="Arial" panose="020B0604020202020204" pitchFamily="34" charset="0"/>
              </a:rPr>
              <a:t>The study skills handbook. </a:t>
            </a:r>
            <a:r>
              <a:rPr lang="en-GB" sz="2400" dirty="0">
                <a:ea typeface="Calibri" panose="020F0502020204030204" pitchFamily="34" charset="0"/>
                <a:cs typeface="Arial" panose="020B0604020202020204" pitchFamily="34" charset="0"/>
              </a:rPr>
              <a:t>5</a:t>
            </a:r>
            <a:r>
              <a:rPr lang="en-GB" sz="2400" baseline="30000" dirty="0">
                <a:ea typeface="Calibri" panose="020F0502020204030204" pitchFamily="34" charset="0"/>
                <a:cs typeface="Arial" panose="020B0604020202020204" pitchFamily="34" charset="0"/>
              </a:rPr>
              <a:t>th</a:t>
            </a:r>
            <a:r>
              <a:rPr lang="en-GB" sz="2400" dirty="0">
                <a:ea typeface="Calibri" panose="020F0502020204030204" pitchFamily="34" charset="0"/>
                <a:cs typeface="Arial" panose="020B0604020202020204" pitchFamily="34" charset="0"/>
              </a:rPr>
              <a:t> </a:t>
            </a:r>
            <a:r>
              <a:rPr lang="en-GB" sz="2400" dirty="0" err="1">
                <a:ea typeface="Calibri" panose="020F0502020204030204" pitchFamily="34" charset="0"/>
                <a:cs typeface="Arial" panose="020B0604020202020204" pitchFamily="34" charset="0"/>
              </a:rPr>
              <a:t>edn</a:t>
            </a:r>
            <a:r>
              <a:rPr lang="en-GB" sz="2400" i="1" dirty="0">
                <a:ea typeface="Calibri" panose="020F0502020204030204" pitchFamily="34" charset="0"/>
                <a:cs typeface="Arial" panose="020B0604020202020204" pitchFamily="34" charset="0"/>
              </a:rPr>
              <a:t>. </a:t>
            </a:r>
            <a:r>
              <a:rPr lang="en-GB" sz="2400" dirty="0">
                <a:ea typeface="Calibri" panose="020F0502020204030204" pitchFamily="34" charset="0"/>
                <a:cs typeface="Arial" panose="020B0604020202020204" pitchFamily="34" charset="0"/>
              </a:rPr>
              <a:t>London: Red Globe Press. </a:t>
            </a:r>
          </a:p>
          <a:p>
            <a:endParaRPr lang="en-GB" dirty="0"/>
          </a:p>
        </p:txBody>
      </p:sp>
      <p:sp>
        <p:nvSpPr>
          <p:cNvPr id="4" name="Date Placeholder 3">
            <a:extLst>
              <a:ext uri="{FF2B5EF4-FFF2-40B4-BE49-F238E27FC236}">
                <a16:creationId xmlns:a16="http://schemas.microsoft.com/office/drawing/2014/main" id="{F268028E-6D02-0C31-C972-027D21425BEA}"/>
              </a:ext>
            </a:extLst>
          </p:cNvPr>
          <p:cNvSpPr>
            <a:spLocks noGrp="1"/>
          </p:cNvSpPr>
          <p:nvPr>
            <p:ph type="dt" sz="half" idx="10"/>
          </p:nvPr>
        </p:nvSpPr>
        <p:spPr/>
        <p:txBody>
          <a:bodyPr/>
          <a:lstStyle/>
          <a:p>
            <a:pPr>
              <a:defRPr/>
            </a:pPr>
            <a:fld id="{CDF502AA-C8CB-4132-B592-CA60B7C38ACE}" type="datetime1">
              <a:rPr lang="en-GB" smtClean="0"/>
              <a:pPr>
                <a:defRPr/>
              </a:pPr>
              <a:t>14/02/2025</a:t>
            </a:fld>
            <a:endParaRPr lang="en-GB"/>
          </a:p>
        </p:txBody>
      </p:sp>
    </p:spTree>
    <p:extLst>
      <p:ext uri="{BB962C8B-B14F-4D97-AF65-F5344CB8AC3E}">
        <p14:creationId xmlns:p14="http://schemas.microsoft.com/office/powerpoint/2010/main" val="3988357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sz="3600" b="1" dirty="0"/>
              <a:t>Useful sources</a:t>
            </a:r>
          </a:p>
        </p:txBody>
      </p:sp>
      <p:sp>
        <p:nvSpPr>
          <p:cNvPr id="32771" name="Content Placeholder 2"/>
          <p:cNvSpPr>
            <a:spLocks noGrp="1"/>
          </p:cNvSpPr>
          <p:nvPr>
            <p:ph idx="1"/>
          </p:nvPr>
        </p:nvSpPr>
        <p:spPr>
          <a:xfrm>
            <a:off x="457200" y="1196752"/>
            <a:ext cx="8229600" cy="3916363"/>
          </a:xfrm>
        </p:spPr>
        <p:txBody>
          <a:bodyPr/>
          <a:lstStyle/>
          <a:p>
            <a:r>
              <a:rPr lang="en-US" altLang="en-US" sz="2000" dirty="0"/>
              <a:t>Entrepreneur Handbook (2019) ‘7 proven time management tips for busy managers’. </a:t>
            </a:r>
            <a:r>
              <a:rPr lang="en-GB" sz="2000" dirty="0">
                <a:hlinkClick r:id="rId2"/>
              </a:rPr>
              <a:t>https://entrepreneurhandbook.co.uk/7-proven-time-management-tips-for-busy-office-managers/</a:t>
            </a:r>
            <a:endParaRPr lang="en-GB" sz="2000" dirty="0"/>
          </a:p>
          <a:p>
            <a:r>
              <a:rPr lang="en-US" sz="2000" dirty="0"/>
              <a:t>Mindtools (2019) ‘What Is Time Management?’ </a:t>
            </a:r>
            <a:r>
              <a:rPr lang="en-GB" sz="2000" dirty="0">
                <a:hlinkClick r:id="rId3"/>
              </a:rPr>
              <a:t>https://www.mindtools.com/pages/article/newHTE_00.htm</a:t>
            </a:r>
            <a:endParaRPr lang="en-GB" sz="2000" dirty="0"/>
          </a:p>
          <a:p>
            <a:r>
              <a:rPr lang="en-US" altLang="en-US" sz="2000" dirty="0" err="1"/>
              <a:t>Zantal</a:t>
            </a:r>
            <a:r>
              <a:rPr lang="en-US" altLang="en-US" sz="2000" dirty="0"/>
              <a:t>-Wiener, A. (2016).  ‘How to Make the Most of Your To-Do List: 7 Styles to Try’. Available at: </a:t>
            </a:r>
            <a:r>
              <a:rPr lang="en-US" altLang="en-US" sz="2000" dirty="0">
                <a:hlinkClick r:id="rId4"/>
              </a:rPr>
              <a:t>https://blog.hubspot.com/marketing/organize-to-do-list</a:t>
            </a:r>
            <a:r>
              <a:rPr lang="en-US" altLang="en-US" sz="2000" dirty="0"/>
              <a:t> </a:t>
            </a:r>
          </a:p>
          <a:p>
            <a:r>
              <a:rPr lang="en-US" sz="2000"/>
              <a:t>and </a:t>
            </a:r>
            <a:r>
              <a:rPr lang="en-US" sz="2000" dirty="0"/>
              <a:t>more on Moodle </a:t>
            </a:r>
          </a:p>
          <a:p>
            <a:endParaRPr lang="en-US" altLang="en-US" sz="2000" dirty="0"/>
          </a:p>
          <a:p>
            <a:endParaRPr lang="en-US" altLang="en-US" sz="2400" dirty="0"/>
          </a:p>
          <a:p>
            <a:endParaRPr lang="en-US" altLang="en-US" sz="2400" dirty="0"/>
          </a:p>
          <a:p>
            <a:endParaRPr lang="en-US" altLang="en-US" sz="2400" dirty="0"/>
          </a:p>
          <a:p>
            <a:endParaRPr lang="en-GB" altLang="en-US" dirty="0"/>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1736</Words>
  <Application>Microsoft Office PowerPoint</Application>
  <PresentationFormat>On-screen Show (4:3)</PresentationFormat>
  <Paragraphs>175</Paragraphs>
  <Slides>23</Slides>
  <Notes>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23</vt:i4>
      </vt:variant>
    </vt:vector>
  </HeadingPairs>
  <TitlesOfParts>
    <vt:vector size="33" baseType="lpstr">
      <vt:lpstr>Myriad Pro</vt:lpstr>
      <vt:lpstr>Arial</vt:lpstr>
      <vt:lpstr>Calibri</vt:lpstr>
      <vt:lpstr>Garamond</vt:lpstr>
      <vt:lpstr>Tahoma</vt:lpstr>
      <vt:lpstr>Times New Roman</vt:lpstr>
      <vt:lpstr>Wingdings</vt:lpstr>
      <vt:lpstr>1_20140311PresentationUWTSDTemplate</vt:lpstr>
      <vt:lpstr>20140311PresentationUWTSDTemplate</vt:lpstr>
      <vt:lpstr>2_20140311PresentationUWTSDTemplate</vt:lpstr>
      <vt:lpstr> LCBB4012 Academic Skills </vt:lpstr>
      <vt:lpstr>Aims of this session:</vt:lpstr>
      <vt:lpstr>Why is time management important for students?</vt:lpstr>
      <vt:lpstr>PowerPoint Presentation</vt:lpstr>
      <vt:lpstr>PowerPoint Presentation</vt:lpstr>
      <vt:lpstr>Which of these reasons is the most important to you? </vt:lpstr>
      <vt:lpstr>In essence </vt:lpstr>
      <vt:lpstr>Basic time management principles</vt:lpstr>
      <vt:lpstr>Your natural body clock </vt:lpstr>
      <vt:lpstr>Tools </vt:lpstr>
      <vt:lpstr>Daily time management</vt:lpstr>
      <vt:lpstr>Organisation and time management</vt:lpstr>
      <vt:lpstr>PowerPoint Presentation</vt:lpstr>
      <vt:lpstr>The Pomodoro technique  </vt:lpstr>
      <vt:lpstr>The 4D Strategy</vt:lpstr>
      <vt:lpstr>Time management process: To-Do lists, Prioritisation and Reviewing Progress</vt:lpstr>
      <vt:lpstr>SMART Goals</vt:lpstr>
      <vt:lpstr>Setting SMART Goals</vt:lpstr>
      <vt:lpstr>SMART Goals</vt:lpstr>
      <vt:lpstr>SMART Goals</vt:lpstr>
      <vt:lpstr>Activity</vt:lpstr>
      <vt:lpstr>REFERENCES </vt:lpstr>
      <vt:lpstr>Useful sources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372</cp:revision>
  <dcterms:created xsi:type="dcterms:W3CDTF">2012-10-20T16:04:33Z</dcterms:created>
  <dcterms:modified xsi:type="dcterms:W3CDTF">2025-02-14T10:58:35Z</dcterms:modified>
</cp:coreProperties>
</file>