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05" r:id="rId1"/>
  </p:sldMasterIdLst>
  <p:sldIdLst>
    <p:sldId id="256" r:id="rId2"/>
    <p:sldId id="257" r:id="rId3"/>
    <p:sldId id="258" r:id="rId4"/>
    <p:sldId id="259" r:id="rId5"/>
    <p:sldId id="261" r:id="rId6"/>
    <p:sldId id="260" r:id="rId7"/>
    <p:sldId id="262" r:id="rId8"/>
    <p:sldId id="263" r:id="rId9"/>
    <p:sldId id="264" r:id="rId10"/>
    <p:sldId id="265" r:id="rId11"/>
    <p:sldId id="266" r:id="rId12"/>
    <p:sldId id="267" r:id="rId13"/>
    <p:sldId id="268" r:id="rId1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A1AB5BF-2218-1475-2002-EE358A962044}" v="5" dt="2022-05-15T21:28:41.326"/>
    <p1510:client id="{739A8BAD-B562-499D-8A6D-4B01673EED13}" v="403" dt="2022-04-30T21:41:12.575"/>
    <p1510:client id="{DEBEC49E-08EF-D7AD-C867-E2C409AC8F09}" v="971" dt="2022-05-11T22:18:59.403"/>
    <p1510:client id="{DF06C564-E276-DF41-737B-9A841FE3BEE6}" v="1093" dt="2022-05-10T22:09:23.38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3B08A72-2E15-47FE-872B-CF2E81F4F358}"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BC302E3B-1F38-4640-B1ED-47C8BAC01C5B}">
      <dgm:prSet/>
      <dgm:spPr/>
      <dgm:t>
        <a:bodyPr/>
        <a:lstStyle/>
        <a:p>
          <a:r>
            <a:rPr lang="en-GB" b="1" dirty="0">
              <a:latin typeface="Arial"/>
              <a:cs typeface="Arial"/>
            </a:rPr>
            <a:t>Name: Sabrina </a:t>
          </a:r>
          <a:r>
            <a:rPr lang="en-GB" b="1" dirty="0" err="1">
              <a:latin typeface="Arial"/>
              <a:cs typeface="Arial"/>
            </a:rPr>
            <a:t>Gneri</a:t>
          </a:r>
          <a:endParaRPr lang="en-US" dirty="0" err="1">
            <a:latin typeface="Arial"/>
            <a:cs typeface="Arial"/>
          </a:endParaRPr>
        </a:p>
      </dgm:t>
    </dgm:pt>
    <dgm:pt modelId="{2FF2D53F-EAFB-4AA7-B52A-4FE6AB84CC6A}" type="parTrans" cxnId="{E3DB4EB6-64A2-40D5-97A8-8CDF3F1EBC83}">
      <dgm:prSet/>
      <dgm:spPr/>
      <dgm:t>
        <a:bodyPr/>
        <a:lstStyle/>
        <a:p>
          <a:endParaRPr lang="en-US"/>
        </a:p>
      </dgm:t>
    </dgm:pt>
    <dgm:pt modelId="{7B6236B2-409C-42B8-BE3A-3A0C7A934F6F}" type="sibTrans" cxnId="{E3DB4EB6-64A2-40D5-97A8-8CDF3F1EBC83}">
      <dgm:prSet/>
      <dgm:spPr/>
      <dgm:t>
        <a:bodyPr/>
        <a:lstStyle/>
        <a:p>
          <a:endParaRPr lang="en-US"/>
        </a:p>
      </dgm:t>
    </dgm:pt>
    <dgm:pt modelId="{919E64DC-277D-4344-8F83-26B88AD7C018}">
      <dgm:prSet/>
      <dgm:spPr/>
      <dgm:t>
        <a:bodyPr/>
        <a:lstStyle/>
        <a:p>
          <a:r>
            <a:rPr lang="en-GB" b="1" dirty="0">
              <a:latin typeface="Arial"/>
              <a:cs typeface="Arial"/>
            </a:rPr>
            <a:t>Student number:1808294</a:t>
          </a:r>
          <a:endParaRPr lang="en-US" dirty="0">
            <a:latin typeface="Arial"/>
            <a:cs typeface="Arial"/>
          </a:endParaRPr>
        </a:p>
      </dgm:t>
    </dgm:pt>
    <dgm:pt modelId="{F58E6499-3776-4F1F-AE1B-3A10FA349B59}" type="parTrans" cxnId="{B015FA8D-9956-4E25-A3E8-5B86EEF71C24}">
      <dgm:prSet/>
      <dgm:spPr/>
      <dgm:t>
        <a:bodyPr/>
        <a:lstStyle/>
        <a:p>
          <a:endParaRPr lang="en-US"/>
        </a:p>
      </dgm:t>
    </dgm:pt>
    <dgm:pt modelId="{8150790D-DC44-4F70-A505-52C30E575294}" type="sibTrans" cxnId="{B015FA8D-9956-4E25-A3E8-5B86EEF71C24}">
      <dgm:prSet/>
      <dgm:spPr/>
      <dgm:t>
        <a:bodyPr/>
        <a:lstStyle/>
        <a:p>
          <a:endParaRPr lang="en-US"/>
        </a:p>
      </dgm:t>
    </dgm:pt>
    <dgm:pt modelId="{C87F05F8-791E-4973-BF99-80307FFBD404}">
      <dgm:prSet/>
      <dgm:spPr/>
      <dgm:t>
        <a:bodyPr/>
        <a:lstStyle/>
        <a:p>
          <a:r>
            <a:rPr lang="en-GB" b="1" dirty="0">
              <a:latin typeface="Arial"/>
              <a:cs typeface="Arial"/>
            </a:rPr>
            <a:t>Module name: Health and Social care</a:t>
          </a:r>
          <a:endParaRPr lang="en-US" dirty="0">
            <a:latin typeface="Arial"/>
            <a:cs typeface="Arial"/>
          </a:endParaRPr>
        </a:p>
      </dgm:t>
    </dgm:pt>
    <dgm:pt modelId="{DA178FC1-8F59-4553-8ADB-998ADFA01DCB}" type="parTrans" cxnId="{B623D137-F2F4-47E6-9ACF-D86667D24735}">
      <dgm:prSet/>
      <dgm:spPr/>
      <dgm:t>
        <a:bodyPr/>
        <a:lstStyle/>
        <a:p>
          <a:endParaRPr lang="en-US"/>
        </a:p>
      </dgm:t>
    </dgm:pt>
    <dgm:pt modelId="{ED9C8D32-76BD-4F73-B2D1-1CDE940924B9}" type="sibTrans" cxnId="{B623D137-F2F4-47E6-9ACF-D86667D24735}">
      <dgm:prSet/>
      <dgm:spPr/>
      <dgm:t>
        <a:bodyPr/>
        <a:lstStyle/>
        <a:p>
          <a:endParaRPr lang="en-US"/>
        </a:p>
      </dgm:t>
    </dgm:pt>
    <dgm:pt modelId="{E09FF418-009B-4885-8102-06E448B2D415}">
      <dgm:prSet/>
      <dgm:spPr/>
      <dgm:t>
        <a:bodyPr/>
        <a:lstStyle/>
        <a:p>
          <a:r>
            <a:rPr lang="en-GB" b="1" dirty="0">
              <a:latin typeface="Arial"/>
              <a:cs typeface="Arial"/>
            </a:rPr>
            <a:t>Power point for Viva dissertation</a:t>
          </a:r>
          <a:endParaRPr lang="en-US" dirty="0">
            <a:latin typeface="Arial"/>
            <a:cs typeface="Arial"/>
          </a:endParaRPr>
        </a:p>
      </dgm:t>
    </dgm:pt>
    <dgm:pt modelId="{08B02F50-D89B-4545-B11F-D7A9142410B3}" type="parTrans" cxnId="{61344D4A-CBB7-4707-A7DB-7E54B58356B9}">
      <dgm:prSet/>
      <dgm:spPr/>
      <dgm:t>
        <a:bodyPr/>
        <a:lstStyle/>
        <a:p>
          <a:endParaRPr lang="en-US"/>
        </a:p>
      </dgm:t>
    </dgm:pt>
    <dgm:pt modelId="{6C08CBDD-9AC5-486C-A749-4D40E5AA9CF1}" type="sibTrans" cxnId="{61344D4A-CBB7-4707-A7DB-7E54B58356B9}">
      <dgm:prSet/>
      <dgm:spPr/>
      <dgm:t>
        <a:bodyPr/>
        <a:lstStyle/>
        <a:p>
          <a:endParaRPr lang="en-US"/>
        </a:p>
      </dgm:t>
    </dgm:pt>
    <dgm:pt modelId="{434120A7-0BE7-4BDE-A987-07771E07FD4B}">
      <dgm:prSet/>
      <dgm:spPr/>
      <dgm:t>
        <a:bodyPr/>
        <a:lstStyle/>
        <a:p>
          <a:r>
            <a:rPr lang="en-GB" b="1" dirty="0">
              <a:latin typeface="Arial"/>
              <a:cs typeface="Arial"/>
            </a:rPr>
            <a:t>Date of presentation: 16th  May 2022</a:t>
          </a:r>
          <a:endParaRPr lang="en-US" dirty="0">
            <a:latin typeface="Arial"/>
            <a:cs typeface="Arial"/>
          </a:endParaRPr>
        </a:p>
      </dgm:t>
    </dgm:pt>
    <dgm:pt modelId="{E63C6E00-2E9B-4315-BCFF-13DE58BA2427}" type="parTrans" cxnId="{72D1D2BB-D73A-4DCA-A96C-5D5AC4B87192}">
      <dgm:prSet/>
      <dgm:spPr/>
      <dgm:t>
        <a:bodyPr/>
        <a:lstStyle/>
        <a:p>
          <a:endParaRPr lang="en-US"/>
        </a:p>
      </dgm:t>
    </dgm:pt>
    <dgm:pt modelId="{AE4E2786-1E04-425D-9A0A-6E694CC93EE0}" type="sibTrans" cxnId="{72D1D2BB-D73A-4DCA-A96C-5D5AC4B87192}">
      <dgm:prSet/>
      <dgm:spPr/>
      <dgm:t>
        <a:bodyPr/>
        <a:lstStyle/>
        <a:p>
          <a:endParaRPr lang="en-US"/>
        </a:p>
      </dgm:t>
    </dgm:pt>
    <dgm:pt modelId="{7A6B710A-38F2-4C83-A42A-59A9260B5AEC}" type="pres">
      <dgm:prSet presAssocID="{C3B08A72-2E15-47FE-872B-CF2E81F4F358}" presName="linear" presStyleCnt="0">
        <dgm:presLayoutVars>
          <dgm:animLvl val="lvl"/>
          <dgm:resizeHandles val="exact"/>
        </dgm:presLayoutVars>
      </dgm:prSet>
      <dgm:spPr/>
    </dgm:pt>
    <dgm:pt modelId="{90A62A1F-08A3-45B3-AD56-3B66340360B5}" type="pres">
      <dgm:prSet presAssocID="{BC302E3B-1F38-4640-B1ED-47C8BAC01C5B}" presName="parentText" presStyleLbl="node1" presStyleIdx="0" presStyleCnt="5">
        <dgm:presLayoutVars>
          <dgm:chMax val="0"/>
          <dgm:bulletEnabled val="1"/>
        </dgm:presLayoutVars>
      </dgm:prSet>
      <dgm:spPr/>
    </dgm:pt>
    <dgm:pt modelId="{4BF2C319-8C93-479B-9696-67B4B96A0341}" type="pres">
      <dgm:prSet presAssocID="{7B6236B2-409C-42B8-BE3A-3A0C7A934F6F}" presName="spacer" presStyleCnt="0"/>
      <dgm:spPr/>
    </dgm:pt>
    <dgm:pt modelId="{CE76A05A-C088-442D-8DE5-28B843E5CD41}" type="pres">
      <dgm:prSet presAssocID="{919E64DC-277D-4344-8F83-26B88AD7C018}" presName="parentText" presStyleLbl="node1" presStyleIdx="1" presStyleCnt="5">
        <dgm:presLayoutVars>
          <dgm:chMax val="0"/>
          <dgm:bulletEnabled val="1"/>
        </dgm:presLayoutVars>
      </dgm:prSet>
      <dgm:spPr/>
    </dgm:pt>
    <dgm:pt modelId="{B6917888-8553-4296-92EB-EC93430767FD}" type="pres">
      <dgm:prSet presAssocID="{8150790D-DC44-4F70-A505-52C30E575294}" presName="spacer" presStyleCnt="0"/>
      <dgm:spPr/>
    </dgm:pt>
    <dgm:pt modelId="{FD34B969-10AA-4A7F-90D7-094553C1C96A}" type="pres">
      <dgm:prSet presAssocID="{C87F05F8-791E-4973-BF99-80307FFBD404}" presName="parentText" presStyleLbl="node1" presStyleIdx="2" presStyleCnt="5">
        <dgm:presLayoutVars>
          <dgm:chMax val="0"/>
          <dgm:bulletEnabled val="1"/>
        </dgm:presLayoutVars>
      </dgm:prSet>
      <dgm:spPr/>
    </dgm:pt>
    <dgm:pt modelId="{F80954C3-D740-4929-99E2-D17C21A1DC86}" type="pres">
      <dgm:prSet presAssocID="{ED9C8D32-76BD-4F73-B2D1-1CDE940924B9}" presName="spacer" presStyleCnt="0"/>
      <dgm:spPr/>
    </dgm:pt>
    <dgm:pt modelId="{7FB757B2-2837-4479-AD73-90A48C63B5F7}" type="pres">
      <dgm:prSet presAssocID="{E09FF418-009B-4885-8102-06E448B2D415}" presName="parentText" presStyleLbl="node1" presStyleIdx="3" presStyleCnt="5">
        <dgm:presLayoutVars>
          <dgm:chMax val="0"/>
          <dgm:bulletEnabled val="1"/>
        </dgm:presLayoutVars>
      </dgm:prSet>
      <dgm:spPr/>
    </dgm:pt>
    <dgm:pt modelId="{2EF1181E-0DED-4FC3-A1A8-506340A5D95A}" type="pres">
      <dgm:prSet presAssocID="{6C08CBDD-9AC5-486C-A749-4D40E5AA9CF1}" presName="spacer" presStyleCnt="0"/>
      <dgm:spPr/>
    </dgm:pt>
    <dgm:pt modelId="{618F5E1E-CF38-468C-8417-963A4D3E33AA}" type="pres">
      <dgm:prSet presAssocID="{434120A7-0BE7-4BDE-A987-07771E07FD4B}" presName="parentText" presStyleLbl="node1" presStyleIdx="4" presStyleCnt="5">
        <dgm:presLayoutVars>
          <dgm:chMax val="0"/>
          <dgm:bulletEnabled val="1"/>
        </dgm:presLayoutVars>
      </dgm:prSet>
      <dgm:spPr/>
    </dgm:pt>
  </dgm:ptLst>
  <dgm:cxnLst>
    <dgm:cxn modelId="{8455DE14-972B-45C0-85DC-9C229D50343D}" type="presOf" srcId="{434120A7-0BE7-4BDE-A987-07771E07FD4B}" destId="{618F5E1E-CF38-468C-8417-963A4D3E33AA}" srcOrd="0" destOrd="0" presId="urn:microsoft.com/office/officeart/2005/8/layout/vList2"/>
    <dgm:cxn modelId="{CF30ED25-61A3-4074-B243-BAF34B43C08C}" type="presOf" srcId="{E09FF418-009B-4885-8102-06E448B2D415}" destId="{7FB757B2-2837-4479-AD73-90A48C63B5F7}" srcOrd="0" destOrd="0" presId="urn:microsoft.com/office/officeart/2005/8/layout/vList2"/>
    <dgm:cxn modelId="{C9859435-0A33-4C58-BABE-068B84F2CB26}" type="presOf" srcId="{919E64DC-277D-4344-8F83-26B88AD7C018}" destId="{CE76A05A-C088-442D-8DE5-28B843E5CD41}" srcOrd="0" destOrd="0" presId="urn:microsoft.com/office/officeart/2005/8/layout/vList2"/>
    <dgm:cxn modelId="{B623D137-F2F4-47E6-9ACF-D86667D24735}" srcId="{C3B08A72-2E15-47FE-872B-CF2E81F4F358}" destId="{C87F05F8-791E-4973-BF99-80307FFBD404}" srcOrd="2" destOrd="0" parTransId="{DA178FC1-8F59-4553-8ADB-998ADFA01DCB}" sibTransId="{ED9C8D32-76BD-4F73-B2D1-1CDE940924B9}"/>
    <dgm:cxn modelId="{7FCEAD44-2508-473F-83B4-3DD31B4DD8C7}" type="presOf" srcId="{C3B08A72-2E15-47FE-872B-CF2E81F4F358}" destId="{7A6B710A-38F2-4C83-A42A-59A9260B5AEC}" srcOrd="0" destOrd="0" presId="urn:microsoft.com/office/officeart/2005/8/layout/vList2"/>
    <dgm:cxn modelId="{0E88F865-6D4F-48F3-9D82-A52D1D002A2D}" type="presOf" srcId="{BC302E3B-1F38-4640-B1ED-47C8BAC01C5B}" destId="{90A62A1F-08A3-45B3-AD56-3B66340360B5}" srcOrd="0" destOrd="0" presId="urn:microsoft.com/office/officeart/2005/8/layout/vList2"/>
    <dgm:cxn modelId="{61344D4A-CBB7-4707-A7DB-7E54B58356B9}" srcId="{C3B08A72-2E15-47FE-872B-CF2E81F4F358}" destId="{E09FF418-009B-4885-8102-06E448B2D415}" srcOrd="3" destOrd="0" parTransId="{08B02F50-D89B-4545-B11F-D7A9142410B3}" sibTransId="{6C08CBDD-9AC5-486C-A749-4D40E5AA9CF1}"/>
    <dgm:cxn modelId="{F7516782-64F0-4815-ADF1-54B9B306199A}" type="presOf" srcId="{C87F05F8-791E-4973-BF99-80307FFBD404}" destId="{FD34B969-10AA-4A7F-90D7-094553C1C96A}" srcOrd="0" destOrd="0" presId="urn:microsoft.com/office/officeart/2005/8/layout/vList2"/>
    <dgm:cxn modelId="{B015FA8D-9956-4E25-A3E8-5B86EEF71C24}" srcId="{C3B08A72-2E15-47FE-872B-CF2E81F4F358}" destId="{919E64DC-277D-4344-8F83-26B88AD7C018}" srcOrd="1" destOrd="0" parTransId="{F58E6499-3776-4F1F-AE1B-3A10FA349B59}" sibTransId="{8150790D-DC44-4F70-A505-52C30E575294}"/>
    <dgm:cxn modelId="{E3DB4EB6-64A2-40D5-97A8-8CDF3F1EBC83}" srcId="{C3B08A72-2E15-47FE-872B-CF2E81F4F358}" destId="{BC302E3B-1F38-4640-B1ED-47C8BAC01C5B}" srcOrd="0" destOrd="0" parTransId="{2FF2D53F-EAFB-4AA7-B52A-4FE6AB84CC6A}" sibTransId="{7B6236B2-409C-42B8-BE3A-3A0C7A934F6F}"/>
    <dgm:cxn modelId="{72D1D2BB-D73A-4DCA-A96C-5D5AC4B87192}" srcId="{C3B08A72-2E15-47FE-872B-CF2E81F4F358}" destId="{434120A7-0BE7-4BDE-A987-07771E07FD4B}" srcOrd="4" destOrd="0" parTransId="{E63C6E00-2E9B-4315-BCFF-13DE58BA2427}" sibTransId="{AE4E2786-1E04-425D-9A0A-6E694CC93EE0}"/>
    <dgm:cxn modelId="{18B19C04-0237-4F40-9664-04EAE16830AD}" type="presParOf" srcId="{7A6B710A-38F2-4C83-A42A-59A9260B5AEC}" destId="{90A62A1F-08A3-45B3-AD56-3B66340360B5}" srcOrd="0" destOrd="0" presId="urn:microsoft.com/office/officeart/2005/8/layout/vList2"/>
    <dgm:cxn modelId="{3705F18D-5C28-480E-A1D2-81254152D35C}" type="presParOf" srcId="{7A6B710A-38F2-4C83-A42A-59A9260B5AEC}" destId="{4BF2C319-8C93-479B-9696-67B4B96A0341}" srcOrd="1" destOrd="0" presId="urn:microsoft.com/office/officeart/2005/8/layout/vList2"/>
    <dgm:cxn modelId="{18B3E27F-97B9-48E9-AE18-ED8C4A4E61ED}" type="presParOf" srcId="{7A6B710A-38F2-4C83-A42A-59A9260B5AEC}" destId="{CE76A05A-C088-442D-8DE5-28B843E5CD41}" srcOrd="2" destOrd="0" presId="urn:microsoft.com/office/officeart/2005/8/layout/vList2"/>
    <dgm:cxn modelId="{A4A0BEB9-EE97-4864-892D-72066FC7FF3E}" type="presParOf" srcId="{7A6B710A-38F2-4C83-A42A-59A9260B5AEC}" destId="{B6917888-8553-4296-92EB-EC93430767FD}" srcOrd="3" destOrd="0" presId="urn:microsoft.com/office/officeart/2005/8/layout/vList2"/>
    <dgm:cxn modelId="{A971364C-49D7-4C83-BD81-694FF215B791}" type="presParOf" srcId="{7A6B710A-38F2-4C83-A42A-59A9260B5AEC}" destId="{FD34B969-10AA-4A7F-90D7-094553C1C96A}" srcOrd="4" destOrd="0" presId="urn:microsoft.com/office/officeart/2005/8/layout/vList2"/>
    <dgm:cxn modelId="{E9FDC86A-AB1A-4CE3-A006-D579C7B71E40}" type="presParOf" srcId="{7A6B710A-38F2-4C83-A42A-59A9260B5AEC}" destId="{F80954C3-D740-4929-99E2-D17C21A1DC86}" srcOrd="5" destOrd="0" presId="urn:microsoft.com/office/officeart/2005/8/layout/vList2"/>
    <dgm:cxn modelId="{07371D7C-10F1-4F02-8C43-AD342059A033}" type="presParOf" srcId="{7A6B710A-38F2-4C83-A42A-59A9260B5AEC}" destId="{7FB757B2-2837-4479-AD73-90A48C63B5F7}" srcOrd="6" destOrd="0" presId="urn:microsoft.com/office/officeart/2005/8/layout/vList2"/>
    <dgm:cxn modelId="{132B27D4-8709-41AD-8861-6C19C3BBA92B}" type="presParOf" srcId="{7A6B710A-38F2-4C83-A42A-59A9260B5AEC}" destId="{2EF1181E-0DED-4FC3-A1A8-506340A5D95A}" srcOrd="7" destOrd="0" presId="urn:microsoft.com/office/officeart/2005/8/layout/vList2"/>
    <dgm:cxn modelId="{E8573C9D-9E08-4AAB-8408-28A1962D3F34}" type="presParOf" srcId="{7A6B710A-38F2-4C83-A42A-59A9260B5AEC}" destId="{618F5E1E-CF38-468C-8417-963A4D3E33AA}"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8678550-26D3-4884-A735-2FDB6F53EF44}"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BC3A66BC-2EB0-4CC7-A571-2E6C45E4E483}">
      <dgm:prSet/>
      <dgm:spPr/>
      <dgm:t>
        <a:bodyPr/>
        <a:lstStyle/>
        <a:p>
          <a:r>
            <a:rPr lang="en-GB" b="1" dirty="0">
              <a:solidFill>
                <a:schemeClr val="tx1">
                  <a:lumMod val="95000"/>
                  <a:lumOff val="5000"/>
                </a:schemeClr>
              </a:solidFill>
              <a:latin typeface="Arial"/>
              <a:cs typeface="Arial"/>
            </a:rPr>
            <a:t>Childhood obesity has become one of the most serious public health problems in both developing and industrial countries.</a:t>
          </a:r>
          <a:endParaRPr lang="en-US" b="1" dirty="0">
            <a:solidFill>
              <a:schemeClr val="tx1">
                <a:lumMod val="95000"/>
                <a:lumOff val="5000"/>
              </a:schemeClr>
            </a:solidFill>
            <a:latin typeface="Arial"/>
            <a:cs typeface="Arial"/>
          </a:endParaRPr>
        </a:p>
      </dgm:t>
    </dgm:pt>
    <dgm:pt modelId="{882D35DF-0A79-43A7-87D0-75B380530974}" type="parTrans" cxnId="{A735016B-CEAF-4596-8121-C7BCC49B887B}">
      <dgm:prSet/>
      <dgm:spPr/>
      <dgm:t>
        <a:bodyPr/>
        <a:lstStyle/>
        <a:p>
          <a:endParaRPr lang="en-US"/>
        </a:p>
      </dgm:t>
    </dgm:pt>
    <dgm:pt modelId="{FDA6BCA1-6274-4490-BB9D-7FD01F546C9E}" type="sibTrans" cxnId="{A735016B-CEAF-4596-8121-C7BCC49B887B}">
      <dgm:prSet/>
      <dgm:spPr/>
      <dgm:t>
        <a:bodyPr/>
        <a:lstStyle/>
        <a:p>
          <a:endParaRPr lang="en-US"/>
        </a:p>
      </dgm:t>
    </dgm:pt>
    <dgm:pt modelId="{287D7B0F-D3C7-4811-8D98-CAF631E3C035}">
      <dgm:prSet/>
      <dgm:spPr/>
      <dgm:t>
        <a:bodyPr/>
        <a:lstStyle/>
        <a:p>
          <a:r>
            <a:rPr lang="en-GB" b="1" dirty="0">
              <a:solidFill>
                <a:schemeClr val="tx1">
                  <a:lumMod val="95000"/>
                  <a:lumOff val="5000"/>
                </a:schemeClr>
              </a:solidFill>
              <a:latin typeface="Arial"/>
              <a:cs typeface="Arial"/>
            </a:rPr>
            <a:t>The predominance of youth stoutness is expanding worldwide in both developed and developing countries. Nations overall corpulence has significantly increased starting around 1975 (WHO, 2021). </a:t>
          </a:r>
          <a:endParaRPr lang="en-US" b="1" dirty="0">
            <a:solidFill>
              <a:schemeClr val="tx1">
                <a:lumMod val="95000"/>
                <a:lumOff val="5000"/>
              </a:schemeClr>
            </a:solidFill>
            <a:latin typeface="Arial"/>
            <a:cs typeface="Arial"/>
          </a:endParaRPr>
        </a:p>
      </dgm:t>
    </dgm:pt>
    <dgm:pt modelId="{0365D69E-AD1A-4126-AA96-4603F7E09557}" type="parTrans" cxnId="{FF3FF973-ED8E-47B6-A327-F364B8D543DD}">
      <dgm:prSet/>
      <dgm:spPr/>
      <dgm:t>
        <a:bodyPr/>
        <a:lstStyle/>
        <a:p>
          <a:endParaRPr lang="en-US"/>
        </a:p>
      </dgm:t>
    </dgm:pt>
    <dgm:pt modelId="{56B14F08-81A6-413F-B3B1-233746287BDD}" type="sibTrans" cxnId="{FF3FF973-ED8E-47B6-A327-F364B8D543DD}">
      <dgm:prSet/>
      <dgm:spPr/>
      <dgm:t>
        <a:bodyPr/>
        <a:lstStyle/>
        <a:p>
          <a:endParaRPr lang="en-US"/>
        </a:p>
      </dgm:t>
    </dgm:pt>
    <dgm:pt modelId="{5A6341BF-F8D3-4C18-BE21-AE1CBC3E858C}">
      <dgm:prSet/>
      <dgm:spPr/>
      <dgm:t>
        <a:bodyPr/>
        <a:lstStyle/>
        <a:p>
          <a:r>
            <a:rPr lang="en-GB" b="1" dirty="0">
              <a:solidFill>
                <a:schemeClr val="tx1">
                  <a:lumMod val="95000"/>
                  <a:lumOff val="5000"/>
                </a:schemeClr>
              </a:solidFill>
              <a:latin typeface="Arial"/>
              <a:cs typeface="Arial"/>
            </a:rPr>
            <a:t>It has been expressed that in Nations, for example, South Africa and a piece of Asia there is no predominance of fat youngsters except for of underweight kids (WHO, 2021). </a:t>
          </a:r>
          <a:endParaRPr lang="en-US" b="1" dirty="0">
            <a:solidFill>
              <a:schemeClr val="tx1">
                <a:lumMod val="95000"/>
                <a:lumOff val="5000"/>
              </a:schemeClr>
            </a:solidFill>
            <a:latin typeface="Arial"/>
            <a:cs typeface="Arial"/>
          </a:endParaRPr>
        </a:p>
      </dgm:t>
    </dgm:pt>
    <dgm:pt modelId="{A3CF585A-E57F-497F-859A-87A6377E73EF}" type="parTrans" cxnId="{A9D3C713-028A-43B6-88CA-5D9B12F0853E}">
      <dgm:prSet/>
      <dgm:spPr/>
      <dgm:t>
        <a:bodyPr/>
        <a:lstStyle/>
        <a:p>
          <a:endParaRPr lang="en-US"/>
        </a:p>
      </dgm:t>
    </dgm:pt>
    <dgm:pt modelId="{2231351E-8982-4240-8F89-0A62515BFF03}" type="sibTrans" cxnId="{A9D3C713-028A-43B6-88CA-5D9B12F0853E}">
      <dgm:prSet/>
      <dgm:spPr/>
      <dgm:t>
        <a:bodyPr/>
        <a:lstStyle/>
        <a:p>
          <a:endParaRPr lang="en-US"/>
        </a:p>
      </dgm:t>
    </dgm:pt>
    <dgm:pt modelId="{830B8FB5-0D1C-4E40-BE5B-F8FC4957D55C}">
      <dgm:prSet/>
      <dgm:spPr/>
      <dgm:t>
        <a:bodyPr/>
        <a:lstStyle/>
        <a:p>
          <a:r>
            <a:rPr lang="en-GB" b="1" dirty="0">
              <a:solidFill>
                <a:schemeClr val="tx1">
                  <a:lumMod val="95000"/>
                  <a:lumOff val="5000"/>
                </a:schemeClr>
              </a:solidFill>
              <a:latin typeface="Arial"/>
              <a:cs typeface="Arial"/>
            </a:rPr>
            <a:t>The number of Obese children in England is continuously increasing since the first lockdown was made in 2020 due to the global Covid-19 pandemic, obese children have increased by 75% compared to the previous years.</a:t>
          </a:r>
          <a:endParaRPr lang="en-US" b="1" dirty="0">
            <a:solidFill>
              <a:schemeClr val="tx1">
                <a:lumMod val="95000"/>
                <a:lumOff val="5000"/>
              </a:schemeClr>
            </a:solidFill>
            <a:latin typeface="Arial"/>
            <a:cs typeface="Arial"/>
          </a:endParaRPr>
        </a:p>
      </dgm:t>
    </dgm:pt>
    <dgm:pt modelId="{098DE309-F7BB-488D-9422-4A26B563DC80}" type="parTrans" cxnId="{3AC0C1A4-2EC4-4FC9-AF8F-96197479F243}">
      <dgm:prSet/>
      <dgm:spPr/>
      <dgm:t>
        <a:bodyPr/>
        <a:lstStyle/>
        <a:p>
          <a:endParaRPr lang="en-US"/>
        </a:p>
      </dgm:t>
    </dgm:pt>
    <dgm:pt modelId="{F272675F-34CF-4998-A61D-C9D26E487B8D}" type="sibTrans" cxnId="{3AC0C1A4-2EC4-4FC9-AF8F-96197479F243}">
      <dgm:prSet/>
      <dgm:spPr/>
      <dgm:t>
        <a:bodyPr/>
        <a:lstStyle/>
        <a:p>
          <a:endParaRPr lang="en-US"/>
        </a:p>
      </dgm:t>
    </dgm:pt>
    <dgm:pt modelId="{F1E652FF-E79E-4431-A608-2F7A9009158D}" type="pres">
      <dgm:prSet presAssocID="{48678550-26D3-4884-A735-2FDB6F53EF44}" presName="linear" presStyleCnt="0">
        <dgm:presLayoutVars>
          <dgm:animLvl val="lvl"/>
          <dgm:resizeHandles val="exact"/>
        </dgm:presLayoutVars>
      </dgm:prSet>
      <dgm:spPr/>
    </dgm:pt>
    <dgm:pt modelId="{DA6EFFE0-A249-423D-BF7B-B800E87B58CC}" type="pres">
      <dgm:prSet presAssocID="{BC3A66BC-2EB0-4CC7-A571-2E6C45E4E483}" presName="parentText" presStyleLbl="node1" presStyleIdx="0" presStyleCnt="4">
        <dgm:presLayoutVars>
          <dgm:chMax val="0"/>
          <dgm:bulletEnabled val="1"/>
        </dgm:presLayoutVars>
      </dgm:prSet>
      <dgm:spPr/>
    </dgm:pt>
    <dgm:pt modelId="{BF5800CF-FC6E-4D32-A0AA-4EB828F164F8}" type="pres">
      <dgm:prSet presAssocID="{FDA6BCA1-6274-4490-BB9D-7FD01F546C9E}" presName="spacer" presStyleCnt="0"/>
      <dgm:spPr/>
    </dgm:pt>
    <dgm:pt modelId="{672B085A-562F-4811-8FFA-037F1AD6FC8B}" type="pres">
      <dgm:prSet presAssocID="{287D7B0F-D3C7-4811-8D98-CAF631E3C035}" presName="parentText" presStyleLbl="node1" presStyleIdx="1" presStyleCnt="4">
        <dgm:presLayoutVars>
          <dgm:chMax val="0"/>
          <dgm:bulletEnabled val="1"/>
        </dgm:presLayoutVars>
      </dgm:prSet>
      <dgm:spPr/>
    </dgm:pt>
    <dgm:pt modelId="{077E6C8B-1C8B-4797-9C6A-01469E5B23D9}" type="pres">
      <dgm:prSet presAssocID="{56B14F08-81A6-413F-B3B1-233746287BDD}" presName="spacer" presStyleCnt="0"/>
      <dgm:spPr/>
    </dgm:pt>
    <dgm:pt modelId="{D4DE2904-20AF-471A-9017-18AE6AE15494}" type="pres">
      <dgm:prSet presAssocID="{5A6341BF-F8D3-4C18-BE21-AE1CBC3E858C}" presName="parentText" presStyleLbl="node1" presStyleIdx="2" presStyleCnt="4">
        <dgm:presLayoutVars>
          <dgm:chMax val="0"/>
          <dgm:bulletEnabled val="1"/>
        </dgm:presLayoutVars>
      </dgm:prSet>
      <dgm:spPr/>
    </dgm:pt>
    <dgm:pt modelId="{1518D1CF-75C3-440A-811D-7EEE0F625537}" type="pres">
      <dgm:prSet presAssocID="{2231351E-8982-4240-8F89-0A62515BFF03}" presName="spacer" presStyleCnt="0"/>
      <dgm:spPr/>
    </dgm:pt>
    <dgm:pt modelId="{193EC46B-518A-45A5-BD05-D84FC0A08137}" type="pres">
      <dgm:prSet presAssocID="{830B8FB5-0D1C-4E40-BE5B-F8FC4957D55C}" presName="parentText" presStyleLbl="node1" presStyleIdx="3" presStyleCnt="4">
        <dgm:presLayoutVars>
          <dgm:chMax val="0"/>
          <dgm:bulletEnabled val="1"/>
        </dgm:presLayoutVars>
      </dgm:prSet>
      <dgm:spPr/>
    </dgm:pt>
  </dgm:ptLst>
  <dgm:cxnLst>
    <dgm:cxn modelId="{CAD40408-8D87-4FBF-B545-38E2094C27EB}" type="presOf" srcId="{5A6341BF-F8D3-4C18-BE21-AE1CBC3E858C}" destId="{D4DE2904-20AF-471A-9017-18AE6AE15494}" srcOrd="0" destOrd="0" presId="urn:microsoft.com/office/officeart/2005/8/layout/vList2"/>
    <dgm:cxn modelId="{A9D3C713-028A-43B6-88CA-5D9B12F0853E}" srcId="{48678550-26D3-4884-A735-2FDB6F53EF44}" destId="{5A6341BF-F8D3-4C18-BE21-AE1CBC3E858C}" srcOrd="2" destOrd="0" parTransId="{A3CF585A-E57F-497F-859A-87A6377E73EF}" sibTransId="{2231351E-8982-4240-8F89-0A62515BFF03}"/>
    <dgm:cxn modelId="{2300E219-C8C1-42E1-BB52-E26F0ACF4853}" type="presOf" srcId="{287D7B0F-D3C7-4811-8D98-CAF631E3C035}" destId="{672B085A-562F-4811-8FFA-037F1AD6FC8B}" srcOrd="0" destOrd="0" presId="urn:microsoft.com/office/officeart/2005/8/layout/vList2"/>
    <dgm:cxn modelId="{A735016B-CEAF-4596-8121-C7BCC49B887B}" srcId="{48678550-26D3-4884-A735-2FDB6F53EF44}" destId="{BC3A66BC-2EB0-4CC7-A571-2E6C45E4E483}" srcOrd="0" destOrd="0" parTransId="{882D35DF-0A79-43A7-87D0-75B380530974}" sibTransId="{FDA6BCA1-6274-4490-BB9D-7FD01F546C9E}"/>
    <dgm:cxn modelId="{3FCCE750-8D8F-467F-95CF-C59C5175373D}" type="presOf" srcId="{BC3A66BC-2EB0-4CC7-A571-2E6C45E4E483}" destId="{DA6EFFE0-A249-423D-BF7B-B800E87B58CC}" srcOrd="0" destOrd="0" presId="urn:microsoft.com/office/officeart/2005/8/layout/vList2"/>
    <dgm:cxn modelId="{FF3FF973-ED8E-47B6-A327-F364B8D543DD}" srcId="{48678550-26D3-4884-A735-2FDB6F53EF44}" destId="{287D7B0F-D3C7-4811-8D98-CAF631E3C035}" srcOrd="1" destOrd="0" parTransId="{0365D69E-AD1A-4126-AA96-4603F7E09557}" sibTransId="{56B14F08-81A6-413F-B3B1-233746287BDD}"/>
    <dgm:cxn modelId="{A90B0D9D-5F3E-4AC7-8BB3-A7D2086070E3}" type="presOf" srcId="{830B8FB5-0D1C-4E40-BE5B-F8FC4957D55C}" destId="{193EC46B-518A-45A5-BD05-D84FC0A08137}" srcOrd="0" destOrd="0" presId="urn:microsoft.com/office/officeart/2005/8/layout/vList2"/>
    <dgm:cxn modelId="{3AC0C1A4-2EC4-4FC9-AF8F-96197479F243}" srcId="{48678550-26D3-4884-A735-2FDB6F53EF44}" destId="{830B8FB5-0D1C-4E40-BE5B-F8FC4957D55C}" srcOrd="3" destOrd="0" parTransId="{098DE309-F7BB-488D-9422-4A26B563DC80}" sibTransId="{F272675F-34CF-4998-A61D-C9D26E487B8D}"/>
    <dgm:cxn modelId="{311DEFE2-2EA3-4A0B-A9A4-1565F71B95F1}" type="presOf" srcId="{48678550-26D3-4884-A735-2FDB6F53EF44}" destId="{F1E652FF-E79E-4431-A608-2F7A9009158D}" srcOrd="0" destOrd="0" presId="urn:microsoft.com/office/officeart/2005/8/layout/vList2"/>
    <dgm:cxn modelId="{00F809C4-44C0-432C-B061-0313C7C5A6C9}" type="presParOf" srcId="{F1E652FF-E79E-4431-A608-2F7A9009158D}" destId="{DA6EFFE0-A249-423D-BF7B-B800E87B58CC}" srcOrd="0" destOrd="0" presId="urn:microsoft.com/office/officeart/2005/8/layout/vList2"/>
    <dgm:cxn modelId="{7855FCEA-D11A-4B88-98BC-DF88EAC646BF}" type="presParOf" srcId="{F1E652FF-E79E-4431-A608-2F7A9009158D}" destId="{BF5800CF-FC6E-4D32-A0AA-4EB828F164F8}" srcOrd="1" destOrd="0" presId="urn:microsoft.com/office/officeart/2005/8/layout/vList2"/>
    <dgm:cxn modelId="{43B9D166-53BE-4E4D-A89D-E548396E4406}" type="presParOf" srcId="{F1E652FF-E79E-4431-A608-2F7A9009158D}" destId="{672B085A-562F-4811-8FFA-037F1AD6FC8B}" srcOrd="2" destOrd="0" presId="urn:microsoft.com/office/officeart/2005/8/layout/vList2"/>
    <dgm:cxn modelId="{5F2608B6-3212-49ED-95E6-032E91673F9C}" type="presParOf" srcId="{F1E652FF-E79E-4431-A608-2F7A9009158D}" destId="{077E6C8B-1C8B-4797-9C6A-01469E5B23D9}" srcOrd="3" destOrd="0" presId="urn:microsoft.com/office/officeart/2005/8/layout/vList2"/>
    <dgm:cxn modelId="{30AE83D3-BC8C-4BEC-AE07-BDF0DCF160ED}" type="presParOf" srcId="{F1E652FF-E79E-4431-A608-2F7A9009158D}" destId="{D4DE2904-20AF-471A-9017-18AE6AE15494}" srcOrd="4" destOrd="0" presId="urn:microsoft.com/office/officeart/2005/8/layout/vList2"/>
    <dgm:cxn modelId="{A4FDB6A2-C866-4D0C-A735-C5BDA1763AF2}" type="presParOf" srcId="{F1E652FF-E79E-4431-A608-2F7A9009158D}" destId="{1518D1CF-75C3-440A-811D-7EEE0F625537}" srcOrd="5" destOrd="0" presId="urn:microsoft.com/office/officeart/2005/8/layout/vList2"/>
    <dgm:cxn modelId="{53B92B06-ADD4-47C8-85B9-D8F78B27E32D}" type="presParOf" srcId="{F1E652FF-E79E-4431-A608-2F7A9009158D}" destId="{193EC46B-518A-45A5-BD05-D84FC0A08137}"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A62A1F-08A3-45B3-AD56-3B66340360B5}">
      <dsp:nvSpPr>
        <dsp:cNvPr id="0" name=""/>
        <dsp:cNvSpPr/>
      </dsp:nvSpPr>
      <dsp:spPr>
        <a:xfrm>
          <a:off x="0" y="165920"/>
          <a:ext cx="5676179" cy="561599"/>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dirty="0">
              <a:latin typeface="Arial"/>
              <a:cs typeface="Arial"/>
            </a:rPr>
            <a:t>Name: Sabrina </a:t>
          </a:r>
          <a:r>
            <a:rPr lang="en-GB" sz="2400" b="1" kern="1200" dirty="0" err="1">
              <a:latin typeface="Arial"/>
              <a:cs typeface="Arial"/>
            </a:rPr>
            <a:t>Gneri</a:t>
          </a:r>
          <a:endParaRPr lang="en-US" sz="2400" kern="1200" dirty="0" err="1">
            <a:latin typeface="Arial"/>
            <a:cs typeface="Arial"/>
          </a:endParaRPr>
        </a:p>
      </dsp:txBody>
      <dsp:txXfrm>
        <a:off x="27415" y="193335"/>
        <a:ext cx="5621349" cy="506769"/>
      </dsp:txXfrm>
    </dsp:sp>
    <dsp:sp modelId="{CE76A05A-C088-442D-8DE5-28B843E5CD41}">
      <dsp:nvSpPr>
        <dsp:cNvPr id="0" name=""/>
        <dsp:cNvSpPr/>
      </dsp:nvSpPr>
      <dsp:spPr>
        <a:xfrm>
          <a:off x="0" y="796640"/>
          <a:ext cx="5676179" cy="561599"/>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dirty="0">
              <a:latin typeface="Arial"/>
              <a:cs typeface="Arial"/>
            </a:rPr>
            <a:t>Student number:1808294</a:t>
          </a:r>
          <a:endParaRPr lang="en-US" sz="2400" kern="1200" dirty="0">
            <a:latin typeface="Arial"/>
            <a:cs typeface="Arial"/>
          </a:endParaRPr>
        </a:p>
      </dsp:txBody>
      <dsp:txXfrm>
        <a:off x="27415" y="824055"/>
        <a:ext cx="5621349" cy="506769"/>
      </dsp:txXfrm>
    </dsp:sp>
    <dsp:sp modelId="{FD34B969-10AA-4A7F-90D7-094553C1C96A}">
      <dsp:nvSpPr>
        <dsp:cNvPr id="0" name=""/>
        <dsp:cNvSpPr/>
      </dsp:nvSpPr>
      <dsp:spPr>
        <a:xfrm>
          <a:off x="0" y="1427360"/>
          <a:ext cx="5676179" cy="561599"/>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dirty="0">
              <a:latin typeface="Arial"/>
              <a:cs typeface="Arial"/>
            </a:rPr>
            <a:t>Module name: Health and Social care</a:t>
          </a:r>
          <a:endParaRPr lang="en-US" sz="2400" kern="1200" dirty="0">
            <a:latin typeface="Arial"/>
            <a:cs typeface="Arial"/>
          </a:endParaRPr>
        </a:p>
      </dsp:txBody>
      <dsp:txXfrm>
        <a:off x="27415" y="1454775"/>
        <a:ext cx="5621349" cy="506769"/>
      </dsp:txXfrm>
    </dsp:sp>
    <dsp:sp modelId="{7FB757B2-2837-4479-AD73-90A48C63B5F7}">
      <dsp:nvSpPr>
        <dsp:cNvPr id="0" name=""/>
        <dsp:cNvSpPr/>
      </dsp:nvSpPr>
      <dsp:spPr>
        <a:xfrm>
          <a:off x="0" y="2058080"/>
          <a:ext cx="5676179" cy="561599"/>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dirty="0">
              <a:latin typeface="Arial"/>
              <a:cs typeface="Arial"/>
            </a:rPr>
            <a:t>Power point for Viva dissertation</a:t>
          </a:r>
          <a:endParaRPr lang="en-US" sz="2400" kern="1200" dirty="0">
            <a:latin typeface="Arial"/>
            <a:cs typeface="Arial"/>
          </a:endParaRPr>
        </a:p>
      </dsp:txBody>
      <dsp:txXfrm>
        <a:off x="27415" y="2085495"/>
        <a:ext cx="5621349" cy="506769"/>
      </dsp:txXfrm>
    </dsp:sp>
    <dsp:sp modelId="{618F5E1E-CF38-468C-8417-963A4D3E33AA}">
      <dsp:nvSpPr>
        <dsp:cNvPr id="0" name=""/>
        <dsp:cNvSpPr/>
      </dsp:nvSpPr>
      <dsp:spPr>
        <a:xfrm>
          <a:off x="0" y="2688800"/>
          <a:ext cx="5676179" cy="561599"/>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dirty="0">
              <a:latin typeface="Arial"/>
              <a:cs typeface="Arial"/>
            </a:rPr>
            <a:t>Date of presentation: 16th  May 2022</a:t>
          </a:r>
          <a:endParaRPr lang="en-US" sz="2400" kern="1200" dirty="0">
            <a:latin typeface="Arial"/>
            <a:cs typeface="Arial"/>
          </a:endParaRPr>
        </a:p>
      </dsp:txBody>
      <dsp:txXfrm>
        <a:off x="27415" y="2716215"/>
        <a:ext cx="5621349" cy="50676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A6EFFE0-A249-423D-BF7B-B800E87B58CC}">
      <dsp:nvSpPr>
        <dsp:cNvPr id="0" name=""/>
        <dsp:cNvSpPr/>
      </dsp:nvSpPr>
      <dsp:spPr>
        <a:xfrm>
          <a:off x="0" y="119055"/>
          <a:ext cx="6628804" cy="1148647"/>
        </a:xfrm>
        <a:prstGeom prst="round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1" kern="1200" dirty="0">
              <a:solidFill>
                <a:schemeClr val="tx1">
                  <a:lumMod val="95000"/>
                  <a:lumOff val="5000"/>
                </a:schemeClr>
              </a:solidFill>
              <a:latin typeface="Arial"/>
              <a:cs typeface="Arial"/>
            </a:rPr>
            <a:t>Childhood obesity has become one of the most serious public health problems in both developing and industrial countries.</a:t>
          </a:r>
          <a:endParaRPr lang="en-US" sz="1700" b="1" kern="1200" dirty="0">
            <a:solidFill>
              <a:schemeClr val="tx1">
                <a:lumMod val="95000"/>
                <a:lumOff val="5000"/>
              </a:schemeClr>
            </a:solidFill>
            <a:latin typeface="Arial"/>
            <a:cs typeface="Arial"/>
          </a:endParaRPr>
        </a:p>
      </dsp:txBody>
      <dsp:txXfrm>
        <a:off x="56072" y="175127"/>
        <a:ext cx="6516660" cy="1036503"/>
      </dsp:txXfrm>
    </dsp:sp>
    <dsp:sp modelId="{672B085A-562F-4811-8FFA-037F1AD6FC8B}">
      <dsp:nvSpPr>
        <dsp:cNvPr id="0" name=""/>
        <dsp:cNvSpPr/>
      </dsp:nvSpPr>
      <dsp:spPr>
        <a:xfrm>
          <a:off x="0" y="1316662"/>
          <a:ext cx="6628804" cy="1148647"/>
        </a:xfrm>
        <a:prstGeom prst="roundRect">
          <a:avLst/>
        </a:prstGeom>
        <a:gradFill rotWithShape="0">
          <a:gsLst>
            <a:gs pos="0">
              <a:schemeClr val="accent2">
                <a:hueOff val="-988095"/>
                <a:satOff val="4733"/>
                <a:lumOff val="4379"/>
                <a:alphaOff val="0"/>
                <a:tint val="96000"/>
                <a:lumMod val="100000"/>
              </a:schemeClr>
            </a:gs>
            <a:gs pos="78000">
              <a:schemeClr val="accent2">
                <a:hueOff val="-988095"/>
                <a:satOff val="4733"/>
                <a:lumOff val="4379"/>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1" kern="1200" dirty="0">
              <a:solidFill>
                <a:schemeClr val="tx1">
                  <a:lumMod val="95000"/>
                  <a:lumOff val="5000"/>
                </a:schemeClr>
              </a:solidFill>
              <a:latin typeface="Arial"/>
              <a:cs typeface="Arial"/>
            </a:rPr>
            <a:t>The predominance of youth stoutness is expanding worldwide in both developed and developing countries. Nations overall corpulence has significantly increased starting around 1975 (WHO, 2021). </a:t>
          </a:r>
          <a:endParaRPr lang="en-US" sz="1700" b="1" kern="1200" dirty="0">
            <a:solidFill>
              <a:schemeClr val="tx1">
                <a:lumMod val="95000"/>
                <a:lumOff val="5000"/>
              </a:schemeClr>
            </a:solidFill>
            <a:latin typeface="Arial"/>
            <a:cs typeface="Arial"/>
          </a:endParaRPr>
        </a:p>
      </dsp:txBody>
      <dsp:txXfrm>
        <a:off x="56072" y="1372734"/>
        <a:ext cx="6516660" cy="1036503"/>
      </dsp:txXfrm>
    </dsp:sp>
    <dsp:sp modelId="{D4DE2904-20AF-471A-9017-18AE6AE15494}">
      <dsp:nvSpPr>
        <dsp:cNvPr id="0" name=""/>
        <dsp:cNvSpPr/>
      </dsp:nvSpPr>
      <dsp:spPr>
        <a:xfrm>
          <a:off x="0" y="2514270"/>
          <a:ext cx="6628804" cy="1148647"/>
        </a:xfrm>
        <a:prstGeom prst="roundRect">
          <a:avLst/>
        </a:prstGeom>
        <a:gradFill rotWithShape="0">
          <a:gsLst>
            <a:gs pos="0">
              <a:schemeClr val="accent2">
                <a:hueOff val="-1976191"/>
                <a:satOff val="9467"/>
                <a:lumOff val="8758"/>
                <a:alphaOff val="0"/>
                <a:tint val="96000"/>
                <a:lumMod val="100000"/>
              </a:schemeClr>
            </a:gs>
            <a:gs pos="78000">
              <a:schemeClr val="accent2">
                <a:hueOff val="-1976191"/>
                <a:satOff val="9467"/>
                <a:lumOff val="8758"/>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1" kern="1200" dirty="0">
              <a:solidFill>
                <a:schemeClr val="tx1">
                  <a:lumMod val="95000"/>
                  <a:lumOff val="5000"/>
                </a:schemeClr>
              </a:solidFill>
              <a:latin typeface="Arial"/>
              <a:cs typeface="Arial"/>
            </a:rPr>
            <a:t>It has been expressed that in Nations, for example, South Africa and a piece of Asia there is no predominance of fat youngsters except for of underweight kids (WHO, 2021). </a:t>
          </a:r>
          <a:endParaRPr lang="en-US" sz="1700" b="1" kern="1200" dirty="0">
            <a:solidFill>
              <a:schemeClr val="tx1">
                <a:lumMod val="95000"/>
                <a:lumOff val="5000"/>
              </a:schemeClr>
            </a:solidFill>
            <a:latin typeface="Arial"/>
            <a:cs typeface="Arial"/>
          </a:endParaRPr>
        </a:p>
      </dsp:txBody>
      <dsp:txXfrm>
        <a:off x="56072" y="2570342"/>
        <a:ext cx="6516660" cy="1036503"/>
      </dsp:txXfrm>
    </dsp:sp>
    <dsp:sp modelId="{193EC46B-518A-45A5-BD05-D84FC0A08137}">
      <dsp:nvSpPr>
        <dsp:cNvPr id="0" name=""/>
        <dsp:cNvSpPr/>
      </dsp:nvSpPr>
      <dsp:spPr>
        <a:xfrm>
          <a:off x="0" y="3711878"/>
          <a:ext cx="6628804" cy="1148647"/>
        </a:xfrm>
        <a:prstGeom prst="roundRect">
          <a:avLst/>
        </a:prstGeom>
        <a:gradFill rotWithShape="0">
          <a:gsLst>
            <a:gs pos="0">
              <a:schemeClr val="accent2">
                <a:hueOff val="-2964286"/>
                <a:satOff val="14200"/>
                <a:lumOff val="13137"/>
                <a:alphaOff val="0"/>
                <a:tint val="96000"/>
                <a:lumMod val="100000"/>
              </a:schemeClr>
            </a:gs>
            <a:gs pos="78000">
              <a:schemeClr val="accent2">
                <a:hueOff val="-2964286"/>
                <a:satOff val="14200"/>
                <a:lumOff val="13137"/>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1" kern="1200" dirty="0">
              <a:solidFill>
                <a:schemeClr val="tx1">
                  <a:lumMod val="95000"/>
                  <a:lumOff val="5000"/>
                </a:schemeClr>
              </a:solidFill>
              <a:latin typeface="Arial"/>
              <a:cs typeface="Arial"/>
            </a:rPr>
            <a:t>The number of Obese children in England is continuously increasing since the first lockdown was made in 2020 due to the global Covid-19 pandemic, obese children have increased by 75% compared to the previous years.</a:t>
          </a:r>
          <a:endParaRPr lang="en-US" sz="1700" b="1" kern="1200" dirty="0">
            <a:solidFill>
              <a:schemeClr val="tx1">
                <a:lumMod val="95000"/>
                <a:lumOff val="5000"/>
              </a:schemeClr>
            </a:solidFill>
            <a:latin typeface="Arial"/>
            <a:cs typeface="Arial"/>
          </a:endParaRPr>
        </a:p>
      </dsp:txBody>
      <dsp:txXfrm>
        <a:off x="56072" y="3767950"/>
        <a:ext cx="6516660" cy="1036503"/>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dirty="0"/>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5/15/2022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267251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5/15/2022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8321257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5/15/2022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8556040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EB712588-04B1-427B-82EE-E8DB90309F08}" type="datetimeFigureOut">
              <a:rPr lang="en-US" dirty="0"/>
              <a:t>5/15/2022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dirty="0"/>
          </a:p>
        </p:txBody>
      </p:sp>
    </p:spTree>
    <p:extLst>
      <p:ext uri="{BB962C8B-B14F-4D97-AF65-F5344CB8AC3E}">
        <p14:creationId xmlns:p14="http://schemas.microsoft.com/office/powerpoint/2010/main" val="13786642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5/15/2022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9974514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5/15/2022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8392082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5/15/2022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560230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dirty="0"/>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5/15/2022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extLst>
      <p:ext uri="{BB962C8B-B14F-4D97-AF65-F5344CB8AC3E}">
        <p14:creationId xmlns:p14="http://schemas.microsoft.com/office/powerpoint/2010/main" val="13095139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5/15/2022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1551822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dirty="0"/>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5/15/2022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0784447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dirty="0"/>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5/15/2022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52118113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dirty="0"/>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5/15/2022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81482169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dirty="0"/>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5/15/2022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69031401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dirty="0"/>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5/15/2022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84313887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5C6B4A9-1611-4792-9094-5F34BCA07E0B}" type="datetimeFigureOut">
              <a:rPr lang="en-US" dirty="0"/>
              <a:t>5/15/2022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extLst>
      <p:ext uri="{BB962C8B-B14F-4D97-AF65-F5344CB8AC3E}">
        <p14:creationId xmlns:p14="http://schemas.microsoft.com/office/powerpoint/2010/main" val="360281095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dirty="0"/>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5/15/2022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8007713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5/15/2022</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1081935510"/>
      </p:ext>
    </p:extLst>
  </p:cSld>
  <p:clrMap bg1="lt1" tx1="dk1" bg2="lt2" tx2="dk2" accent1="accent1" accent2="accent2" accent3="accent3" accent4="accent4" accent5="accent5" accent6="accent6" hlink="hlink" folHlink="folHlink"/>
  <p:sldLayoutIdLst>
    <p:sldLayoutId id="2147483806" r:id="rId1"/>
    <p:sldLayoutId id="2147483807" r:id="rId2"/>
    <p:sldLayoutId id="2147483808" r:id="rId3"/>
    <p:sldLayoutId id="2147483809" r:id="rId4"/>
    <p:sldLayoutId id="2147483810" r:id="rId5"/>
    <p:sldLayoutId id="2147483811" r:id="rId6"/>
    <p:sldLayoutId id="2147483812" r:id="rId7"/>
    <p:sldLayoutId id="2147483813" r:id="rId8"/>
    <p:sldLayoutId id="2147483814" r:id="rId9"/>
    <p:sldLayoutId id="2147483815" r:id="rId10"/>
    <p:sldLayoutId id="2147483816" r:id="rId11"/>
    <p:sldLayoutId id="2147483817" r:id="rId12"/>
    <p:sldLayoutId id="2147483818" r:id="rId13"/>
    <p:sldLayoutId id="2147483819" r:id="rId14"/>
    <p:sldLayoutId id="2147483820" r:id="rId15"/>
    <p:sldLayoutId id="2147483821"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image" Target="../media/image7.svg"/></Relationships>
</file>

<file path=ppt/slides/_rels/slide4.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diagramLayout" Target="../diagrams/layout2.xml"/><Relationship Id="rId7" Type="http://schemas.openxmlformats.org/officeDocument/2006/relationships/image" Target="../media/image9.pn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2.xml"/><Relationship Id="rId5" Type="http://schemas.openxmlformats.org/officeDocument/2006/relationships/image" Target="../media/image19.png"/><Relationship Id="rId4" Type="http://schemas.openxmlformats.org/officeDocument/2006/relationships/image" Target="../media/image18.png"/></Relationships>
</file>

<file path=ppt/slides/_rels/slide1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786EA402-CB49-DF82-5540-6793D18A80B1}"/>
              </a:ext>
            </a:extLst>
          </p:cNvPr>
          <p:cNvPicPr>
            <a:picLocks noChangeAspect="1"/>
          </p:cNvPicPr>
          <p:nvPr/>
        </p:nvPicPr>
        <p:blipFill>
          <a:blip r:embed="rId2"/>
          <a:stretch>
            <a:fillRect/>
          </a:stretch>
        </p:blipFill>
        <p:spPr>
          <a:xfrm>
            <a:off x="3299303" y="2155"/>
            <a:ext cx="5491238" cy="2745620"/>
          </a:xfrm>
          <a:prstGeom prst="rect">
            <a:avLst/>
          </a:prstGeom>
        </p:spPr>
      </p:pic>
      <p:graphicFrame>
        <p:nvGraphicFramePr>
          <p:cNvPr id="34" name="TextBox 4">
            <a:extLst>
              <a:ext uri="{FF2B5EF4-FFF2-40B4-BE49-F238E27FC236}">
                <a16:creationId xmlns:a16="http://schemas.microsoft.com/office/drawing/2014/main" id="{595BF707-9C16-3D08-0C0B-17B5CB56F899}"/>
              </a:ext>
            </a:extLst>
          </p:cNvPr>
          <p:cNvGraphicFramePr/>
          <p:nvPr>
            <p:extLst>
              <p:ext uri="{D42A27DB-BD31-4B8C-83A1-F6EECF244321}">
                <p14:modId xmlns:p14="http://schemas.microsoft.com/office/powerpoint/2010/main" val="2350546962"/>
              </p:ext>
            </p:extLst>
          </p:nvPr>
        </p:nvGraphicFramePr>
        <p:xfrm>
          <a:off x="3214778" y="3027872"/>
          <a:ext cx="5676180" cy="34163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85B43F-22C2-97BD-0A90-3DA621EB8991}"/>
              </a:ext>
            </a:extLst>
          </p:cNvPr>
          <p:cNvSpPr>
            <a:spLocks noGrp="1"/>
          </p:cNvSpPr>
          <p:nvPr>
            <p:ph type="title"/>
          </p:nvPr>
        </p:nvSpPr>
        <p:spPr>
          <a:xfrm>
            <a:off x="2938372" y="-508411"/>
            <a:ext cx="5768915" cy="1745111"/>
          </a:xfrm>
        </p:spPr>
        <p:txBody>
          <a:bodyPr vert="horz" lIns="109728" tIns="109728" rIns="109728" bIns="91440" rtlCol="0" anchor="b">
            <a:normAutofit/>
          </a:bodyPr>
          <a:lstStyle/>
          <a:p>
            <a:pPr algn="ctr">
              <a:lnSpc>
                <a:spcPct val="110000"/>
              </a:lnSpc>
            </a:pPr>
            <a:r>
              <a:rPr lang="en-US" sz="2400" b="1" i="1" u="sng" dirty="0">
                <a:solidFill>
                  <a:srgbClr val="FF0000"/>
                </a:solidFill>
                <a:latin typeface="Arial"/>
                <a:cs typeface="Arial"/>
              </a:rPr>
              <a:t>THE ROLE OF PRIMARY SCHOOLS IN PREVENTING CHILDHOOD OBESITY IN ENGLAND</a:t>
            </a:r>
            <a:r>
              <a:rPr lang="en-US" sz="2400" b="1" dirty="0">
                <a:solidFill>
                  <a:schemeClr val="tx1">
                    <a:lumMod val="85000"/>
                    <a:lumOff val="15000"/>
                  </a:schemeClr>
                </a:solidFill>
                <a:latin typeface="Arial"/>
                <a:cs typeface="Arial"/>
              </a:rPr>
              <a:t> </a:t>
            </a:r>
          </a:p>
        </p:txBody>
      </p:sp>
      <p:cxnSp>
        <p:nvCxnSpPr>
          <p:cNvPr id="4" name="Straight Arrow Connector 3">
            <a:extLst>
              <a:ext uri="{FF2B5EF4-FFF2-40B4-BE49-F238E27FC236}">
                <a16:creationId xmlns:a16="http://schemas.microsoft.com/office/drawing/2014/main" id="{2D0C4264-6900-2FF0-BED1-AFF0A8712F65}"/>
              </a:ext>
            </a:extLst>
          </p:cNvPr>
          <p:cNvCxnSpPr/>
          <p:nvPr/>
        </p:nvCxnSpPr>
        <p:spPr>
          <a:xfrm flipH="1">
            <a:off x="1995578" y="1102744"/>
            <a:ext cx="1903560" cy="124507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5" name="Straight Arrow Connector 4">
            <a:extLst>
              <a:ext uri="{FF2B5EF4-FFF2-40B4-BE49-F238E27FC236}">
                <a16:creationId xmlns:a16="http://schemas.microsoft.com/office/drawing/2014/main" id="{47E72AEF-390A-39A9-E248-C99362AB442A}"/>
              </a:ext>
            </a:extLst>
          </p:cNvPr>
          <p:cNvCxnSpPr/>
          <p:nvPr/>
        </p:nvCxnSpPr>
        <p:spPr>
          <a:xfrm flipH="1">
            <a:off x="3346151" y="1173732"/>
            <a:ext cx="983410" cy="160451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6" name="Straight Arrow Connector 5">
            <a:extLst>
              <a:ext uri="{FF2B5EF4-FFF2-40B4-BE49-F238E27FC236}">
                <a16:creationId xmlns:a16="http://schemas.microsoft.com/office/drawing/2014/main" id="{72CA0D42-200F-77AC-0E34-9C892CD6AE1E}"/>
              </a:ext>
            </a:extLst>
          </p:cNvPr>
          <p:cNvCxnSpPr/>
          <p:nvPr/>
        </p:nvCxnSpPr>
        <p:spPr>
          <a:xfrm>
            <a:off x="5004399" y="1230343"/>
            <a:ext cx="8627" cy="156138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7" name="Straight Arrow Connector 6">
            <a:extLst>
              <a:ext uri="{FF2B5EF4-FFF2-40B4-BE49-F238E27FC236}">
                <a16:creationId xmlns:a16="http://schemas.microsoft.com/office/drawing/2014/main" id="{1FB7BB7F-787C-4C91-5139-21665B5B278C}"/>
              </a:ext>
            </a:extLst>
          </p:cNvPr>
          <p:cNvCxnSpPr/>
          <p:nvPr/>
        </p:nvCxnSpPr>
        <p:spPr>
          <a:xfrm>
            <a:off x="7217614" y="1157557"/>
            <a:ext cx="1547003" cy="102941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a:extLst>
              <a:ext uri="{FF2B5EF4-FFF2-40B4-BE49-F238E27FC236}">
                <a16:creationId xmlns:a16="http://schemas.microsoft.com/office/drawing/2014/main" id="{926E38C1-4560-6C54-6673-05A1B01C4F1D}"/>
              </a:ext>
            </a:extLst>
          </p:cNvPr>
          <p:cNvCxnSpPr/>
          <p:nvPr/>
        </p:nvCxnSpPr>
        <p:spPr>
          <a:xfrm>
            <a:off x="6009017" y="1127904"/>
            <a:ext cx="871268" cy="154700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3" name="TextBox 12">
            <a:extLst>
              <a:ext uri="{FF2B5EF4-FFF2-40B4-BE49-F238E27FC236}">
                <a16:creationId xmlns:a16="http://schemas.microsoft.com/office/drawing/2014/main" id="{4FF1B951-BAE2-548E-2AD1-3A8220D1225F}"/>
              </a:ext>
            </a:extLst>
          </p:cNvPr>
          <p:cNvSpPr txBox="1"/>
          <p:nvPr/>
        </p:nvSpPr>
        <p:spPr>
          <a:xfrm>
            <a:off x="305160" y="2404253"/>
            <a:ext cx="274320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000" b="1" dirty="0">
                <a:latin typeface="Arial"/>
                <a:ea typeface="Meiryo"/>
                <a:cs typeface="Arial"/>
              </a:rPr>
              <a:t>Introduction</a:t>
            </a:r>
          </a:p>
        </p:txBody>
      </p:sp>
      <p:sp>
        <p:nvSpPr>
          <p:cNvPr id="15" name="TextBox 14">
            <a:extLst>
              <a:ext uri="{FF2B5EF4-FFF2-40B4-BE49-F238E27FC236}">
                <a16:creationId xmlns:a16="http://schemas.microsoft.com/office/drawing/2014/main" id="{FD7FD19B-7DC5-D1E3-571B-46D0B1FE0508}"/>
              </a:ext>
            </a:extLst>
          </p:cNvPr>
          <p:cNvSpPr txBox="1"/>
          <p:nvPr/>
        </p:nvSpPr>
        <p:spPr>
          <a:xfrm>
            <a:off x="2015166" y="2992827"/>
            <a:ext cx="274320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000" b="1" dirty="0">
                <a:latin typeface="Arial"/>
                <a:ea typeface="Meiryo"/>
                <a:cs typeface="Arial"/>
              </a:rPr>
              <a:t>Background</a:t>
            </a:r>
          </a:p>
        </p:txBody>
      </p:sp>
      <p:sp>
        <p:nvSpPr>
          <p:cNvPr id="17" name="TextBox 16">
            <a:extLst>
              <a:ext uri="{FF2B5EF4-FFF2-40B4-BE49-F238E27FC236}">
                <a16:creationId xmlns:a16="http://schemas.microsoft.com/office/drawing/2014/main" id="{3B590690-69EB-FE52-07F0-5828948ACE27}"/>
              </a:ext>
            </a:extLst>
          </p:cNvPr>
          <p:cNvSpPr txBox="1"/>
          <p:nvPr/>
        </p:nvSpPr>
        <p:spPr>
          <a:xfrm>
            <a:off x="4041476" y="2891287"/>
            <a:ext cx="274320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000" b="1" dirty="0">
                <a:latin typeface="Arial"/>
                <a:ea typeface="Meiryo"/>
                <a:cs typeface="Arial"/>
              </a:rPr>
              <a:t>Methodology</a:t>
            </a:r>
          </a:p>
        </p:txBody>
      </p:sp>
      <p:sp>
        <p:nvSpPr>
          <p:cNvPr id="19" name="TextBox 18">
            <a:extLst>
              <a:ext uri="{FF2B5EF4-FFF2-40B4-BE49-F238E27FC236}">
                <a16:creationId xmlns:a16="http://schemas.microsoft.com/office/drawing/2014/main" id="{2758BBA1-56E9-F8D1-5BC3-C50DCC35F2BA}"/>
              </a:ext>
            </a:extLst>
          </p:cNvPr>
          <p:cNvSpPr txBox="1"/>
          <p:nvPr/>
        </p:nvSpPr>
        <p:spPr>
          <a:xfrm>
            <a:off x="6197180" y="2789747"/>
            <a:ext cx="2743200"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latin typeface="Arial"/>
                <a:ea typeface="Meiryo"/>
                <a:cs typeface="Arial"/>
              </a:rPr>
              <a:t>Findings and Discussion</a:t>
            </a:r>
          </a:p>
        </p:txBody>
      </p:sp>
      <p:sp>
        <p:nvSpPr>
          <p:cNvPr id="21" name="TextBox 20">
            <a:extLst>
              <a:ext uri="{FF2B5EF4-FFF2-40B4-BE49-F238E27FC236}">
                <a16:creationId xmlns:a16="http://schemas.microsoft.com/office/drawing/2014/main" id="{0F1E4DA3-7461-177A-65E9-4EA638B286FA}"/>
              </a:ext>
            </a:extLst>
          </p:cNvPr>
          <p:cNvSpPr txBox="1"/>
          <p:nvPr/>
        </p:nvSpPr>
        <p:spPr>
          <a:xfrm>
            <a:off x="8252244" y="2314395"/>
            <a:ext cx="274320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000" b="1" dirty="0">
                <a:latin typeface="Arial"/>
                <a:ea typeface="Meiryo"/>
                <a:cs typeface="Arial"/>
              </a:rPr>
              <a:t>Conclusion</a:t>
            </a:r>
          </a:p>
        </p:txBody>
      </p:sp>
      <p:sp>
        <p:nvSpPr>
          <p:cNvPr id="23" name="TextBox 22">
            <a:extLst>
              <a:ext uri="{FF2B5EF4-FFF2-40B4-BE49-F238E27FC236}">
                <a16:creationId xmlns:a16="http://schemas.microsoft.com/office/drawing/2014/main" id="{BE84AD79-585B-F1B2-A5AB-8F9119B46604}"/>
              </a:ext>
            </a:extLst>
          </p:cNvPr>
          <p:cNvSpPr txBox="1"/>
          <p:nvPr/>
        </p:nvSpPr>
        <p:spPr>
          <a:xfrm>
            <a:off x="6296025" y="477202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ea typeface="Meiryo"/>
            </a:endParaRPr>
          </a:p>
        </p:txBody>
      </p:sp>
      <p:pic>
        <p:nvPicPr>
          <p:cNvPr id="25" name="Picture 33">
            <a:extLst>
              <a:ext uri="{FF2B5EF4-FFF2-40B4-BE49-F238E27FC236}">
                <a16:creationId xmlns:a16="http://schemas.microsoft.com/office/drawing/2014/main" id="{8F5A5527-2F20-F5AC-E8A0-E1AD30EF24E3}"/>
              </a:ext>
            </a:extLst>
          </p:cNvPr>
          <p:cNvPicPr>
            <a:picLocks noChangeAspect="1"/>
          </p:cNvPicPr>
          <p:nvPr/>
        </p:nvPicPr>
        <p:blipFill>
          <a:blip r:embed="rId2"/>
          <a:stretch>
            <a:fillRect/>
          </a:stretch>
        </p:blipFill>
        <p:spPr>
          <a:xfrm>
            <a:off x="8965541" y="4699690"/>
            <a:ext cx="3045483" cy="2030622"/>
          </a:xfrm>
          <a:prstGeom prst="roundRect">
            <a:avLst>
              <a:gd name="adj" fmla="val 11111"/>
            </a:avLst>
          </a:prstGeom>
          <a:ln w="190500" cap="rnd">
            <a:solidFill>
              <a:srgbClr val="C8C6BD"/>
            </a:solidFill>
            <a:prstDash val="solid"/>
          </a:ln>
          <a:effectLst>
            <a:outerShdw blurRad="101600" dist="50800" dir="7200000" algn="tl" rotWithShape="0">
              <a:srgbClr val="000000">
                <a:alpha val="45000"/>
              </a:srgbClr>
            </a:outerShdw>
          </a:effectLst>
          <a:scene3d>
            <a:camera prst="perspectiveFront" fov="5400000"/>
            <a:lightRig rig="threePt" dir="t">
              <a:rot lat="0" lon="0" rev="19200000"/>
            </a:lightRig>
          </a:scene3d>
          <a:sp3d extrusionH="25400">
            <a:bevelT w="304800" h="152400" prst="hardEdge"/>
            <a:extrusionClr>
              <a:srgbClr val="FFFFFF"/>
            </a:extrusionClr>
          </a:sp3d>
        </p:spPr>
      </p:pic>
      <p:sp>
        <p:nvSpPr>
          <p:cNvPr id="34" name="TextBox 33">
            <a:extLst>
              <a:ext uri="{FF2B5EF4-FFF2-40B4-BE49-F238E27FC236}">
                <a16:creationId xmlns:a16="http://schemas.microsoft.com/office/drawing/2014/main" id="{A27DAC67-5AE6-6AC3-11C7-D5662DC39EE2}"/>
              </a:ext>
            </a:extLst>
          </p:cNvPr>
          <p:cNvSpPr txBox="1"/>
          <p:nvPr/>
        </p:nvSpPr>
        <p:spPr>
          <a:xfrm>
            <a:off x="6438900" y="49149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ea typeface="Meiryo"/>
            </a:endParaRPr>
          </a:p>
        </p:txBody>
      </p:sp>
      <p:pic>
        <p:nvPicPr>
          <p:cNvPr id="35" name="Picture 35">
            <a:extLst>
              <a:ext uri="{FF2B5EF4-FFF2-40B4-BE49-F238E27FC236}">
                <a16:creationId xmlns:a16="http://schemas.microsoft.com/office/drawing/2014/main" id="{4F6862F3-C18D-59AE-A9E2-62A85B787562}"/>
              </a:ext>
            </a:extLst>
          </p:cNvPr>
          <p:cNvPicPr>
            <a:picLocks noChangeAspect="1"/>
          </p:cNvPicPr>
          <p:nvPr/>
        </p:nvPicPr>
        <p:blipFill>
          <a:blip r:embed="rId3"/>
          <a:stretch>
            <a:fillRect/>
          </a:stretch>
        </p:blipFill>
        <p:spPr>
          <a:xfrm>
            <a:off x="50500" y="4703912"/>
            <a:ext cx="2731338" cy="1964666"/>
          </a:xfrm>
          <a:prstGeom prst="roundRect">
            <a:avLst>
              <a:gd name="adj" fmla="val 11111"/>
            </a:avLst>
          </a:prstGeom>
          <a:ln w="190500" cap="rnd">
            <a:solidFill>
              <a:srgbClr val="C8C6BD"/>
            </a:solidFill>
            <a:prstDash val="solid"/>
          </a:ln>
          <a:effectLst>
            <a:outerShdw blurRad="101600" dist="50800" dir="7200000" algn="tl" rotWithShape="0">
              <a:srgbClr val="000000">
                <a:alpha val="45000"/>
              </a:srgbClr>
            </a:outerShdw>
          </a:effectLst>
          <a:scene3d>
            <a:camera prst="perspectiveFront" fov="5400000"/>
            <a:lightRig rig="threePt" dir="t">
              <a:rot lat="0" lon="0" rev="19200000"/>
            </a:lightRig>
          </a:scene3d>
          <a:sp3d extrusionH="25400">
            <a:bevelT w="304800" h="152400" prst="hardEdge"/>
            <a:extrusionClr>
              <a:srgbClr val="FFFFFF"/>
            </a:extrusionClr>
          </a:sp3d>
        </p:spPr>
      </p:pic>
      <p:sp>
        <p:nvSpPr>
          <p:cNvPr id="36" name="TextBox 35">
            <a:extLst>
              <a:ext uri="{FF2B5EF4-FFF2-40B4-BE49-F238E27FC236}">
                <a16:creationId xmlns:a16="http://schemas.microsoft.com/office/drawing/2014/main" id="{1F693F71-2BDB-00B2-C559-169E6C4D249A}"/>
              </a:ext>
            </a:extLst>
          </p:cNvPr>
          <p:cNvSpPr txBox="1"/>
          <p:nvPr/>
        </p:nvSpPr>
        <p:spPr>
          <a:xfrm>
            <a:off x="6581775" y="505777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ea typeface="Meiryo"/>
            </a:endParaRPr>
          </a:p>
        </p:txBody>
      </p:sp>
      <p:pic>
        <p:nvPicPr>
          <p:cNvPr id="37" name="Picture 37" descr="A picture containing text, person&#10;&#10;Description automatically generated">
            <a:extLst>
              <a:ext uri="{FF2B5EF4-FFF2-40B4-BE49-F238E27FC236}">
                <a16:creationId xmlns:a16="http://schemas.microsoft.com/office/drawing/2014/main" id="{78C07019-F7C0-F701-6AFE-8BF310E304BE}"/>
              </a:ext>
            </a:extLst>
          </p:cNvPr>
          <p:cNvPicPr>
            <a:picLocks noChangeAspect="1"/>
          </p:cNvPicPr>
          <p:nvPr/>
        </p:nvPicPr>
        <p:blipFill>
          <a:blip r:embed="rId4"/>
          <a:stretch>
            <a:fillRect/>
          </a:stretch>
        </p:blipFill>
        <p:spPr>
          <a:xfrm>
            <a:off x="4580626" y="4570951"/>
            <a:ext cx="3001993" cy="2244966"/>
          </a:xfrm>
          <a:prstGeom prst="roundRect">
            <a:avLst>
              <a:gd name="adj" fmla="val 11111"/>
            </a:avLst>
          </a:prstGeom>
          <a:ln w="190500" cap="rnd">
            <a:solidFill>
              <a:srgbClr val="C8C6BD"/>
            </a:solidFill>
            <a:prstDash val="solid"/>
          </a:ln>
          <a:effectLst>
            <a:outerShdw blurRad="101600" dist="50800" dir="7200000" algn="tl" rotWithShape="0">
              <a:srgbClr val="000000">
                <a:alpha val="45000"/>
              </a:srgbClr>
            </a:outerShdw>
          </a:effectLst>
          <a:scene3d>
            <a:camera prst="perspectiveFront" fov="5400000"/>
            <a:lightRig rig="threePt" dir="t">
              <a:rot lat="0" lon="0" rev="19200000"/>
            </a:lightRig>
          </a:scene3d>
          <a:sp3d extrusionH="25400">
            <a:bevelT w="304800" h="152400" prst="hardEdge"/>
            <a:extrusionClr>
              <a:srgbClr val="FFFFFF"/>
            </a:extrusionClr>
          </a:sp3d>
        </p:spPr>
      </p:pic>
      <p:cxnSp>
        <p:nvCxnSpPr>
          <p:cNvPr id="3" name="Straight Arrow Connector 2">
            <a:extLst>
              <a:ext uri="{FF2B5EF4-FFF2-40B4-BE49-F238E27FC236}">
                <a16:creationId xmlns:a16="http://schemas.microsoft.com/office/drawing/2014/main" id="{2865AF59-DED1-E6FB-D544-08BDA847D5DE}"/>
              </a:ext>
            </a:extLst>
          </p:cNvPr>
          <p:cNvCxnSpPr/>
          <p:nvPr/>
        </p:nvCxnSpPr>
        <p:spPr>
          <a:xfrm>
            <a:off x="8571781" y="829574"/>
            <a:ext cx="1216324" cy="62685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1ABF74D9-F149-AA22-17E2-6C04DDC15E09}"/>
              </a:ext>
            </a:extLst>
          </p:cNvPr>
          <p:cNvSpPr txBox="1"/>
          <p:nvPr/>
        </p:nvSpPr>
        <p:spPr>
          <a:xfrm>
            <a:off x="9180483" y="1488596"/>
            <a:ext cx="274320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000" b="1" dirty="0">
                <a:latin typeface="Arial"/>
                <a:cs typeface="Arial"/>
              </a:rPr>
              <a:t>Recommendations</a:t>
            </a:r>
          </a:p>
        </p:txBody>
      </p:sp>
    </p:spTree>
    <p:extLst>
      <p:ext uri="{BB962C8B-B14F-4D97-AF65-F5344CB8AC3E}">
        <p14:creationId xmlns:p14="http://schemas.microsoft.com/office/powerpoint/2010/main" val="3698883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F2DAC5-02E1-2C3D-3602-1C1A4854D086}"/>
              </a:ext>
            </a:extLst>
          </p:cNvPr>
          <p:cNvSpPr>
            <a:spLocks noGrp="1"/>
          </p:cNvSpPr>
          <p:nvPr>
            <p:ph type="title"/>
          </p:nvPr>
        </p:nvSpPr>
        <p:spPr>
          <a:xfrm>
            <a:off x="2346578" y="-281796"/>
            <a:ext cx="2930518" cy="1320800"/>
          </a:xfrm>
        </p:spPr>
        <p:txBody>
          <a:bodyPr vert="horz" lIns="91440" tIns="45720" rIns="91440" bIns="45720" rtlCol="0" anchor="ctr">
            <a:normAutofit/>
          </a:bodyPr>
          <a:lstStyle/>
          <a:p>
            <a:r>
              <a:rPr lang="en-US" b="1" dirty="0">
                <a:solidFill>
                  <a:schemeClr val="tx1">
                    <a:lumMod val="95000"/>
                    <a:lumOff val="5000"/>
                  </a:schemeClr>
                </a:solidFill>
                <a:latin typeface="Arial"/>
                <a:cs typeface="Arial"/>
              </a:rPr>
              <a:t>Introduction</a:t>
            </a:r>
          </a:p>
        </p:txBody>
      </p:sp>
      <p:pic>
        <p:nvPicPr>
          <p:cNvPr id="6" name="Picture 7" descr="A picture containing text&#10;&#10;Description automatically generated">
            <a:extLst>
              <a:ext uri="{FF2B5EF4-FFF2-40B4-BE49-F238E27FC236}">
                <a16:creationId xmlns:a16="http://schemas.microsoft.com/office/drawing/2014/main" id="{79F1539A-F18D-5E5F-6B6A-91C92BC36424}"/>
              </a:ext>
            </a:extLst>
          </p:cNvPr>
          <p:cNvPicPr>
            <a:picLocks noChangeAspect="1"/>
          </p:cNvPicPr>
          <p:nvPr/>
        </p:nvPicPr>
        <p:blipFill>
          <a:blip r:embed="rId2"/>
          <a:stretch>
            <a:fillRect/>
          </a:stretch>
        </p:blipFill>
        <p:spPr>
          <a:xfrm>
            <a:off x="677333" y="1708653"/>
            <a:ext cx="2596281" cy="1458404"/>
          </a:xfrm>
          <a:prstGeom prst="rect">
            <a:avLst/>
          </a:prstGeom>
        </p:spPr>
      </p:pic>
      <p:pic>
        <p:nvPicPr>
          <p:cNvPr id="7" name="Graphic 6" descr="Books">
            <a:extLst>
              <a:ext uri="{FF2B5EF4-FFF2-40B4-BE49-F238E27FC236}">
                <a16:creationId xmlns:a16="http://schemas.microsoft.com/office/drawing/2014/main" id="{FCE2B4C2-11A6-9D1A-0686-BEAE56AAFDAD}"/>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3719722" y="1342845"/>
            <a:ext cx="2074999" cy="2074999"/>
          </a:xfrm>
          <a:prstGeom prst="rect">
            <a:avLst/>
          </a:prstGeom>
        </p:spPr>
      </p:pic>
      <p:sp>
        <p:nvSpPr>
          <p:cNvPr id="4" name="TextBox 3">
            <a:extLst>
              <a:ext uri="{FF2B5EF4-FFF2-40B4-BE49-F238E27FC236}">
                <a16:creationId xmlns:a16="http://schemas.microsoft.com/office/drawing/2014/main" id="{94B190E7-6879-CA7A-C706-7A48330AF550}"/>
              </a:ext>
            </a:extLst>
          </p:cNvPr>
          <p:cNvSpPr txBox="1"/>
          <p:nvPr/>
        </p:nvSpPr>
        <p:spPr>
          <a:xfrm>
            <a:off x="6199710" y="3985"/>
            <a:ext cx="4813950" cy="3880773"/>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defTabSz="457200">
              <a:lnSpc>
                <a:spcPct val="90000"/>
              </a:lnSpc>
              <a:spcBef>
                <a:spcPts val="1000"/>
              </a:spcBef>
              <a:buClr>
                <a:schemeClr val="accent1"/>
              </a:buClr>
              <a:buSzPct val="80000"/>
              <a:buFont typeface="Wingdings 3" charset="2"/>
              <a:buChar char=""/>
            </a:pPr>
            <a:r>
              <a:rPr lang="en-US" b="1" dirty="0">
                <a:solidFill>
                  <a:schemeClr val="tx1">
                    <a:lumMod val="75000"/>
                    <a:lumOff val="25000"/>
                  </a:schemeClr>
                </a:solidFill>
                <a:latin typeface="Arial"/>
                <a:cs typeface="Arial"/>
              </a:rPr>
              <a:t>Obesity is a condition that occurs when a person has excess weight or body fat that might affect their health(Gregory Minnis.,2021).</a:t>
            </a:r>
          </a:p>
          <a:p>
            <a:pPr defTabSz="457200">
              <a:lnSpc>
                <a:spcPct val="90000"/>
              </a:lnSpc>
              <a:spcBef>
                <a:spcPts val="1000"/>
              </a:spcBef>
              <a:buClr>
                <a:schemeClr val="accent1"/>
              </a:buClr>
              <a:buSzPct val="80000"/>
              <a:buFont typeface="Wingdings 3" charset="2"/>
              <a:buChar char=""/>
            </a:pPr>
            <a:endParaRPr lang="en-US" b="1" dirty="0">
              <a:solidFill>
                <a:schemeClr val="tx1">
                  <a:lumMod val="75000"/>
                  <a:lumOff val="25000"/>
                </a:schemeClr>
              </a:solidFill>
              <a:latin typeface="Arial"/>
              <a:cs typeface="Arial"/>
            </a:endParaRPr>
          </a:p>
          <a:p>
            <a:pPr defTabSz="457200">
              <a:lnSpc>
                <a:spcPct val="90000"/>
              </a:lnSpc>
              <a:spcBef>
                <a:spcPts val="1000"/>
              </a:spcBef>
              <a:buClr>
                <a:schemeClr val="accent1"/>
              </a:buClr>
              <a:buSzPct val="80000"/>
              <a:buFont typeface="Wingdings 3" charset="2"/>
              <a:buChar char=""/>
            </a:pPr>
            <a:r>
              <a:rPr lang="en-US" b="1" dirty="0">
                <a:solidFill>
                  <a:schemeClr val="tx1">
                    <a:lumMod val="75000"/>
                    <a:lumOff val="25000"/>
                  </a:schemeClr>
                </a:solidFill>
                <a:latin typeface="Arial"/>
                <a:cs typeface="Arial"/>
              </a:rPr>
              <a:t>From Obesity can suffer children as well, in fact in the world around 41 million children under the age of 5 years were overweight or obese in 2016(WHO.,2016).</a:t>
            </a:r>
          </a:p>
          <a:p>
            <a:pPr defTabSz="457200">
              <a:lnSpc>
                <a:spcPct val="90000"/>
              </a:lnSpc>
              <a:spcBef>
                <a:spcPts val="1000"/>
              </a:spcBef>
              <a:buClr>
                <a:schemeClr val="accent1"/>
              </a:buClr>
              <a:buSzPct val="80000"/>
              <a:buFont typeface="Wingdings 3" charset="2"/>
              <a:buChar char=""/>
            </a:pPr>
            <a:endParaRPr lang="en-US" b="1" dirty="0">
              <a:solidFill>
                <a:schemeClr val="tx1">
                  <a:lumMod val="75000"/>
                  <a:lumOff val="25000"/>
                </a:schemeClr>
              </a:solidFill>
              <a:latin typeface="Arial"/>
              <a:cs typeface="Arial"/>
            </a:endParaRPr>
          </a:p>
          <a:p>
            <a:pPr defTabSz="457200">
              <a:lnSpc>
                <a:spcPct val="90000"/>
              </a:lnSpc>
              <a:spcBef>
                <a:spcPts val="1000"/>
              </a:spcBef>
              <a:buClr>
                <a:schemeClr val="accent1"/>
              </a:buClr>
              <a:buSzPct val="80000"/>
              <a:buFont typeface="Wingdings 3" charset="2"/>
              <a:buChar char=""/>
            </a:pPr>
            <a:r>
              <a:rPr lang="en-US" b="1" dirty="0">
                <a:solidFill>
                  <a:schemeClr val="tx1">
                    <a:lumMod val="75000"/>
                    <a:lumOff val="25000"/>
                  </a:schemeClr>
                </a:solidFill>
                <a:latin typeface="Arial"/>
                <a:cs typeface="Arial"/>
              </a:rPr>
              <a:t>In England, 14.4% of reception age children are obese(NCMP.,2021).</a:t>
            </a:r>
          </a:p>
          <a:p>
            <a:pPr defTabSz="457200">
              <a:lnSpc>
                <a:spcPct val="90000"/>
              </a:lnSpc>
              <a:spcBef>
                <a:spcPts val="1000"/>
              </a:spcBef>
              <a:buClr>
                <a:schemeClr val="accent1"/>
              </a:buClr>
              <a:buSzPct val="80000"/>
              <a:buFont typeface="Wingdings 3" charset="2"/>
              <a:buChar char=""/>
            </a:pPr>
            <a:endParaRPr lang="en-US" b="1" dirty="0">
              <a:solidFill>
                <a:schemeClr val="tx1">
                  <a:lumMod val="75000"/>
                  <a:lumOff val="25000"/>
                </a:schemeClr>
              </a:solidFill>
              <a:latin typeface="Arial"/>
              <a:cs typeface="Arial"/>
            </a:endParaRPr>
          </a:p>
          <a:p>
            <a:pPr defTabSz="457200">
              <a:lnSpc>
                <a:spcPct val="90000"/>
              </a:lnSpc>
              <a:spcBef>
                <a:spcPts val="1000"/>
              </a:spcBef>
              <a:buClr>
                <a:schemeClr val="accent1"/>
              </a:buClr>
              <a:buSzPct val="80000"/>
              <a:buFont typeface="Wingdings 3" charset="2"/>
              <a:buChar char=""/>
            </a:pPr>
            <a:endParaRPr lang="en-US" b="1" dirty="0">
              <a:solidFill>
                <a:schemeClr val="tx1">
                  <a:lumMod val="75000"/>
                  <a:lumOff val="25000"/>
                </a:schemeClr>
              </a:solidFill>
              <a:latin typeface="Arial"/>
              <a:cs typeface="Arial"/>
            </a:endParaRPr>
          </a:p>
          <a:p>
            <a:pPr defTabSz="457200">
              <a:lnSpc>
                <a:spcPct val="90000"/>
              </a:lnSpc>
              <a:spcBef>
                <a:spcPts val="1000"/>
              </a:spcBef>
              <a:buClr>
                <a:schemeClr val="accent1"/>
              </a:buClr>
              <a:buSzPct val="80000"/>
              <a:buFont typeface="Wingdings 3" charset="2"/>
              <a:buChar char=""/>
            </a:pPr>
            <a:r>
              <a:rPr lang="en-US" b="1" dirty="0">
                <a:solidFill>
                  <a:schemeClr val="tx1">
                    <a:lumMod val="75000"/>
                    <a:lumOff val="25000"/>
                  </a:schemeClr>
                </a:solidFill>
                <a:latin typeface="Arial"/>
                <a:cs typeface="Arial"/>
              </a:rPr>
              <a:t>One of the most causes of childhood obesity is an imbalance between energy intake and expenditure, lifestyles adopted and food intake preferences.</a:t>
            </a:r>
          </a:p>
          <a:p>
            <a:pPr defTabSz="457200">
              <a:lnSpc>
                <a:spcPct val="90000"/>
              </a:lnSpc>
              <a:spcBef>
                <a:spcPts val="1000"/>
              </a:spcBef>
              <a:buClr>
                <a:schemeClr val="accent1"/>
              </a:buClr>
              <a:buSzPct val="80000"/>
              <a:buFont typeface="Wingdings 3" charset="2"/>
              <a:buChar char=""/>
            </a:pPr>
            <a:endParaRPr lang="en-US" b="1" dirty="0">
              <a:solidFill>
                <a:schemeClr val="tx1">
                  <a:lumMod val="75000"/>
                  <a:lumOff val="25000"/>
                </a:schemeClr>
              </a:solidFill>
              <a:latin typeface="Arial"/>
              <a:cs typeface="Arial"/>
            </a:endParaRPr>
          </a:p>
          <a:p>
            <a:pPr defTabSz="457200">
              <a:lnSpc>
                <a:spcPct val="90000"/>
              </a:lnSpc>
              <a:spcBef>
                <a:spcPts val="1000"/>
              </a:spcBef>
              <a:buClr>
                <a:schemeClr val="accent1"/>
              </a:buClr>
              <a:buSzPct val="80000"/>
              <a:buFont typeface="Wingdings 3" charset="2"/>
              <a:buChar char=""/>
            </a:pPr>
            <a:r>
              <a:rPr lang="en-US" b="1" dirty="0">
                <a:solidFill>
                  <a:schemeClr val="tx1">
                    <a:lumMod val="75000"/>
                    <a:lumOff val="25000"/>
                  </a:schemeClr>
                </a:solidFill>
                <a:latin typeface="Arial"/>
                <a:cs typeface="Arial"/>
              </a:rPr>
              <a:t>Biological factors, Environmental factors, Socio Economic factors, Psychological factors.</a:t>
            </a:r>
          </a:p>
        </p:txBody>
      </p:sp>
      <p:pic>
        <p:nvPicPr>
          <p:cNvPr id="9" name="Picture 10" descr="A picture containing person&#10;&#10;Description automatically generated">
            <a:extLst>
              <a:ext uri="{FF2B5EF4-FFF2-40B4-BE49-F238E27FC236}">
                <a16:creationId xmlns:a16="http://schemas.microsoft.com/office/drawing/2014/main" id="{4A307880-D5BE-4C71-1391-983D8D1D67FC}"/>
              </a:ext>
            </a:extLst>
          </p:cNvPr>
          <p:cNvPicPr>
            <a:picLocks noChangeAspect="1"/>
          </p:cNvPicPr>
          <p:nvPr/>
        </p:nvPicPr>
        <p:blipFill>
          <a:blip r:embed="rId5"/>
          <a:stretch>
            <a:fillRect/>
          </a:stretch>
        </p:blipFill>
        <p:spPr>
          <a:xfrm>
            <a:off x="677334" y="3927587"/>
            <a:ext cx="5421162" cy="2850783"/>
          </a:xfrm>
          <a:prstGeom prst="rect">
            <a:avLst/>
          </a:prstGeom>
        </p:spPr>
      </p:pic>
      <p:sp>
        <p:nvSpPr>
          <p:cNvPr id="5" name="TextBox 4">
            <a:extLst>
              <a:ext uri="{FF2B5EF4-FFF2-40B4-BE49-F238E27FC236}">
                <a16:creationId xmlns:a16="http://schemas.microsoft.com/office/drawing/2014/main" id="{FF3BCB13-ACEF-EDB0-2CAE-02B0180EFBF6}"/>
              </a:ext>
            </a:extLst>
          </p:cNvPr>
          <p:cNvSpPr txBox="1"/>
          <p:nvPr/>
        </p:nvSpPr>
        <p:spPr>
          <a:xfrm>
            <a:off x="1258558" y="32403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p>
        </p:txBody>
      </p:sp>
    </p:spTree>
    <p:extLst>
      <p:ext uri="{BB962C8B-B14F-4D97-AF65-F5344CB8AC3E}">
        <p14:creationId xmlns:p14="http://schemas.microsoft.com/office/powerpoint/2010/main" val="3323065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55AE6B0-AC9E-4167-806F-E9DB135FC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B5DC309-8E3A-DC5E-C091-92C27A7430F0}"/>
              </a:ext>
            </a:extLst>
          </p:cNvPr>
          <p:cNvSpPr>
            <a:spLocks noGrp="1"/>
          </p:cNvSpPr>
          <p:nvPr>
            <p:ph type="title"/>
          </p:nvPr>
        </p:nvSpPr>
        <p:spPr>
          <a:xfrm>
            <a:off x="-167029" y="951165"/>
            <a:ext cx="3547581" cy="4093028"/>
          </a:xfrm>
        </p:spPr>
        <p:txBody>
          <a:bodyPr anchor="ctr">
            <a:normAutofit/>
          </a:bodyPr>
          <a:lstStyle/>
          <a:p>
            <a:r>
              <a:rPr lang="en-GB" sz="4100" b="1" dirty="0">
                <a:solidFill>
                  <a:schemeClr val="tx1">
                    <a:lumMod val="95000"/>
                    <a:lumOff val="5000"/>
                  </a:schemeClr>
                </a:solidFill>
                <a:latin typeface="Arial"/>
                <a:cs typeface="Arial"/>
              </a:rPr>
              <a:t>Background</a:t>
            </a:r>
            <a:r>
              <a:rPr lang="en-GB" sz="4100" dirty="0">
                <a:latin typeface="Arial"/>
                <a:cs typeface="Arial"/>
              </a:rPr>
              <a:t> </a:t>
            </a:r>
          </a:p>
        </p:txBody>
      </p:sp>
      <p:grpSp>
        <p:nvGrpSpPr>
          <p:cNvPr id="11" name="Group 10">
            <a:extLst>
              <a:ext uri="{FF2B5EF4-FFF2-40B4-BE49-F238E27FC236}">
                <a16:creationId xmlns:a16="http://schemas.microsoft.com/office/drawing/2014/main" id="{3523416A-383B-4FDC-B4C9-D8EDDFE9C0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267" y="-8467"/>
            <a:ext cx="4766733" cy="6866467"/>
            <a:chOff x="7425267" y="-8467"/>
            <a:chExt cx="4766733" cy="6866467"/>
          </a:xfrm>
        </p:grpSpPr>
        <p:cxnSp>
          <p:nvCxnSpPr>
            <p:cNvPr id="12" name="Straight Connector 11">
              <a:extLst>
                <a:ext uri="{FF2B5EF4-FFF2-40B4-BE49-F238E27FC236}">
                  <a16:creationId xmlns:a16="http://schemas.microsoft.com/office/drawing/2014/main" id="{CB0D29D5-3F7C-4197-821B-6D60A66CC0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347FB49A-3541-428A-AADE-682A3C505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D96F53DC-08F1-42C6-B558-B83D54B276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5">
              <a:extLst>
                <a:ext uri="{FF2B5EF4-FFF2-40B4-BE49-F238E27FC236}">
                  <a16:creationId xmlns:a16="http://schemas.microsoft.com/office/drawing/2014/main" id="{AFE48CAF-A51C-463F-A570-ED99439A5C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Isosceles Triangle 15">
              <a:extLst>
                <a:ext uri="{FF2B5EF4-FFF2-40B4-BE49-F238E27FC236}">
                  <a16:creationId xmlns:a16="http://schemas.microsoft.com/office/drawing/2014/main" id="{01F0C48B-50FF-4351-8207-16D0960483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7">
              <a:extLst>
                <a:ext uri="{FF2B5EF4-FFF2-40B4-BE49-F238E27FC236}">
                  <a16:creationId xmlns:a16="http://schemas.microsoft.com/office/drawing/2014/main" id="{300384B6-5ED6-4F91-A548-B706D83751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8">
              <a:extLst>
                <a:ext uri="{FF2B5EF4-FFF2-40B4-BE49-F238E27FC236}">
                  <a16:creationId xmlns:a16="http://schemas.microsoft.com/office/drawing/2014/main" id="{337AFFAE-C182-463C-9459-8AB3C69D9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9">
              <a:extLst>
                <a:ext uri="{FF2B5EF4-FFF2-40B4-BE49-F238E27FC236}">
                  <a16:creationId xmlns:a16="http://schemas.microsoft.com/office/drawing/2014/main" id="{510ACF17-C3F0-42BF-BDEB-D07927712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E804EFD0-B84E-476F-9FC6-6C4A42EA0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2" name="Rectangle 21">
            <a:extLst>
              <a:ext uri="{FF2B5EF4-FFF2-40B4-BE49-F238E27FC236}">
                <a16:creationId xmlns:a16="http://schemas.microsoft.com/office/drawing/2014/main" id="{87BD1F4E-A66D-4C06-86DA-8D56CA7A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719" y="0"/>
            <a:ext cx="621428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BA63C1B4-060A-7D71-7446-00AB0B74F8FB}"/>
              </a:ext>
            </a:extLst>
          </p:cNvPr>
          <p:cNvGraphicFramePr>
            <a:graphicFrameLocks noGrp="1"/>
          </p:cNvGraphicFramePr>
          <p:nvPr>
            <p:ph idx="1"/>
            <p:extLst>
              <p:ext uri="{D42A27DB-BD31-4B8C-83A1-F6EECF244321}">
                <p14:modId xmlns:p14="http://schemas.microsoft.com/office/powerpoint/2010/main" val="107873016"/>
              </p:ext>
            </p:extLst>
          </p:nvPr>
        </p:nvGraphicFramePr>
        <p:xfrm>
          <a:off x="4916553" y="944563"/>
          <a:ext cx="6628804" cy="49795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7" name="Graphic 47" descr="Arrow Up with solid fill">
            <a:extLst>
              <a:ext uri="{FF2B5EF4-FFF2-40B4-BE49-F238E27FC236}">
                <a16:creationId xmlns:a16="http://schemas.microsoft.com/office/drawing/2014/main" id="{BF522CD7-8876-1D90-B78A-2FE0F86B2290}"/>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rot="3960000">
            <a:off x="3355155" y="1053170"/>
            <a:ext cx="914400" cy="2395266"/>
          </a:xfrm>
          <a:prstGeom prst="rect">
            <a:avLst/>
          </a:prstGeom>
        </p:spPr>
      </p:pic>
      <p:pic>
        <p:nvPicPr>
          <p:cNvPr id="48" name="Graphic 48" descr="Arrow Up with solid fill">
            <a:extLst>
              <a:ext uri="{FF2B5EF4-FFF2-40B4-BE49-F238E27FC236}">
                <a16:creationId xmlns:a16="http://schemas.microsoft.com/office/drawing/2014/main" id="{7AEDD5AB-289E-9689-990E-E437D5E72A00}"/>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rot="5040000">
            <a:off x="3490220" y="1999197"/>
            <a:ext cx="914400" cy="1863305"/>
          </a:xfrm>
          <a:prstGeom prst="rect">
            <a:avLst/>
          </a:prstGeom>
        </p:spPr>
      </p:pic>
      <p:pic>
        <p:nvPicPr>
          <p:cNvPr id="49" name="Graphic 49" descr="Arrow Up with solid fill">
            <a:extLst>
              <a:ext uri="{FF2B5EF4-FFF2-40B4-BE49-F238E27FC236}">
                <a16:creationId xmlns:a16="http://schemas.microsoft.com/office/drawing/2014/main" id="{E3A386A5-793F-4202-B8E8-9A68FB0518E6}"/>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rot="6360000">
            <a:off x="3370565" y="2790974"/>
            <a:ext cx="914400" cy="2007079"/>
          </a:xfrm>
          <a:prstGeom prst="rect">
            <a:avLst/>
          </a:prstGeom>
        </p:spPr>
      </p:pic>
      <p:pic>
        <p:nvPicPr>
          <p:cNvPr id="50" name="Graphic 50" descr="Arrow Up with solid fill">
            <a:extLst>
              <a:ext uri="{FF2B5EF4-FFF2-40B4-BE49-F238E27FC236}">
                <a16:creationId xmlns:a16="http://schemas.microsoft.com/office/drawing/2014/main" id="{29146D40-8376-4FC0-813A-910AF37B5C52}"/>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rot="7200000">
            <a:off x="3140665" y="3180978"/>
            <a:ext cx="871268" cy="2711569"/>
          </a:xfrm>
          <a:prstGeom prst="rect">
            <a:avLst/>
          </a:prstGeom>
        </p:spPr>
      </p:pic>
    </p:spTree>
    <p:extLst>
      <p:ext uri="{BB962C8B-B14F-4D97-AF65-F5344CB8AC3E}">
        <p14:creationId xmlns:p14="http://schemas.microsoft.com/office/powerpoint/2010/main" val="31275956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27D145-C49C-33F5-694F-215EE99AF4CD}"/>
              </a:ext>
            </a:extLst>
          </p:cNvPr>
          <p:cNvSpPr>
            <a:spLocks noGrp="1"/>
          </p:cNvSpPr>
          <p:nvPr>
            <p:ph type="title"/>
          </p:nvPr>
        </p:nvSpPr>
        <p:spPr>
          <a:xfrm>
            <a:off x="3710957" y="-66136"/>
            <a:ext cx="8596668" cy="1320800"/>
          </a:xfrm>
        </p:spPr>
        <p:txBody>
          <a:bodyPr/>
          <a:lstStyle/>
          <a:p>
            <a:r>
              <a:rPr lang="en-GB" b="1" dirty="0">
                <a:solidFill>
                  <a:schemeClr val="tx1"/>
                </a:solidFill>
              </a:rPr>
              <a:t>Background</a:t>
            </a:r>
          </a:p>
        </p:txBody>
      </p:sp>
      <p:sp>
        <p:nvSpPr>
          <p:cNvPr id="3" name="Content Placeholder 2">
            <a:extLst>
              <a:ext uri="{FF2B5EF4-FFF2-40B4-BE49-F238E27FC236}">
                <a16:creationId xmlns:a16="http://schemas.microsoft.com/office/drawing/2014/main" id="{7B82CCDB-68FC-1E9B-45F7-77A8C09BEF18}"/>
              </a:ext>
            </a:extLst>
          </p:cNvPr>
          <p:cNvSpPr>
            <a:spLocks noGrp="1"/>
          </p:cNvSpPr>
          <p:nvPr>
            <p:ph idx="1"/>
          </p:nvPr>
        </p:nvSpPr>
        <p:spPr>
          <a:xfrm>
            <a:off x="2675787" y="809117"/>
            <a:ext cx="8596668" cy="3880773"/>
          </a:xfrm>
        </p:spPr>
        <p:txBody>
          <a:bodyPr vert="horz" lIns="91440" tIns="45720" rIns="91440" bIns="45720" rtlCol="0" anchor="t">
            <a:normAutofit/>
          </a:bodyPr>
          <a:lstStyle/>
          <a:p>
            <a:pPr marL="0" indent="0">
              <a:buNone/>
            </a:pPr>
            <a:r>
              <a:rPr lang="en-GB" sz="2000" b="1" dirty="0">
                <a:latin typeface="Arial"/>
                <a:cs typeface="Arial"/>
              </a:rPr>
              <a:t>Theoretical Perspective of Obesity </a:t>
            </a:r>
            <a:endParaRPr lang="en-US" sz="2000" b="1" dirty="0">
              <a:latin typeface="Arial"/>
              <a:cs typeface="Arial"/>
            </a:endParaRPr>
          </a:p>
        </p:txBody>
      </p:sp>
      <p:pic>
        <p:nvPicPr>
          <p:cNvPr id="4" name="Graphic 4" descr="Arrow Down with solid fill">
            <a:extLst>
              <a:ext uri="{FF2B5EF4-FFF2-40B4-BE49-F238E27FC236}">
                <a16:creationId xmlns:a16="http://schemas.microsoft.com/office/drawing/2014/main" id="{4BFEDF71-02E0-E585-EE30-F10A08732F0C}"/>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rot="2880000">
            <a:off x="2001329" y="973347"/>
            <a:ext cx="914400" cy="1029418"/>
          </a:xfrm>
          <a:prstGeom prst="rect">
            <a:avLst/>
          </a:prstGeom>
        </p:spPr>
      </p:pic>
      <p:pic>
        <p:nvPicPr>
          <p:cNvPr id="5" name="Graphic 5" descr="Arrow Down with solid fill">
            <a:extLst>
              <a:ext uri="{FF2B5EF4-FFF2-40B4-BE49-F238E27FC236}">
                <a16:creationId xmlns:a16="http://schemas.microsoft.com/office/drawing/2014/main" id="{55E20ED2-BA95-D3BA-A6C8-9E906AEB5805}"/>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3554083" y="1073989"/>
            <a:ext cx="1086928" cy="1748286"/>
          </a:xfrm>
          <a:prstGeom prst="rect">
            <a:avLst/>
          </a:prstGeom>
        </p:spPr>
      </p:pic>
      <p:pic>
        <p:nvPicPr>
          <p:cNvPr id="6" name="Graphic 6" descr="Arrow Down with solid fill">
            <a:extLst>
              <a:ext uri="{FF2B5EF4-FFF2-40B4-BE49-F238E27FC236}">
                <a16:creationId xmlns:a16="http://schemas.microsoft.com/office/drawing/2014/main" id="{3975AB40-23D1-1B3A-4E0A-77F3582FFB1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rot="20400000">
            <a:off x="5531349" y="1143762"/>
            <a:ext cx="914400" cy="1360097"/>
          </a:xfrm>
          <a:prstGeom prst="rect">
            <a:avLst/>
          </a:prstGeom>
        </p:spPr>
      </p:pic>
      <p:pic>
        <p:nvPicPr>
          <p:cNvPr id="7" name="Graphic 7" descr="Arrow Down with solid fill">
            <a:extLst>
              <a:ext uri="{FF2B5EF4-FFF2-40B4-BE49-F238E27FC236}">
                <a16:creationId xmlns:a16="http://schemas.microsoft.com/office/drawing/2014/main" id="{39C395EF-9411-97DC-62C8-37062FCE7EF0}"/>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rot="18060000">
            <a:off x="7537838" y="405676"/>
            <a:ext cx="943154" cy="2438399"/>
          </a:xfrm>
          <a:prstGeom prst="rect">
            <a:avLst/>
          </a:prstGeom>
        </p:spPr>
      </p:pic>
      <p:sp>
        <p:nvSpPr>
          <p:cNvPr id="8" name="TextBox 7">
            <a:extLst>
              <a:ext uri="{FF2B5EF4-FFF2-40B4-BE49-F238E27FC236}">
                <a16:creationId xmlns:a16="http://schemas.microsoft.com/office/drawing/2014/main" id="{48D411FF-678D-D322-25B7-22D1763624F3}"/>
              </a:ext>
            </a:extLst>
          </p:cNvPr>
          <p:cNvSpPr txBox="1"/>
          <p:nvPr/>
        </p:nvSpPr>
        <p:spPr>
          <a:xfrm>
            <a:off x="310551" y="1935192"/>
            <a:ext cx="2743200"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solidFill>
                  <a:srgbClr val="C00000"/>
                </a:solidFill>
                <a:latin typeface="Arial"/>
                <a:ea typeface="+mn-lt"/>
                <a:cs typeface="+mn-lt"/>
              </a:rPr>
              <a:t>Social Learning Theory</a:t>
            </a:r>
            <a:endParaRPr lang="en-US" b="1" dirty="0">
              <a:solidFill>
                <a:srgbClr val="C00000"/>
              </a:solidFill>
              <a:latin typeface="Arial"/>
              <a:ea typeface="+mn-lt"/>
              <a:cs typeface="+mn-lt"/>
            </a:endParaRPr>
          </a:p>
          <a:p>
            <a:endParaRPr lang="en-GB" b="1" dirty="0">
              <a:solidFill>
                <a:srgbClr val="C00000"/>
              </a:solidFill>
              <a:latin typeface="Arial"/>
              <a:ea typeface="+mn-lt"/>
              <a:cs typeface="+mn-lt"/>
            </a:endParaRPr>
          </a:p>
          <a:p>
            <a:r>
              <a:rPr lang="en-GB" b="1" dirty="0">
                <a:latin typeface="Arial"/>
                <a:ea typeface="+mn-lt"/>
                <a:cs typeface="+mn-lt"/>
              </a:rPr>
              <a:t>The Social Learning Theory discusses and expresses those kids notice different practices from others and thusly attempt to copy them (</a:t>
            </a:r>
            <a:r>
              <a:rPr lang="en-GB" b="1" dirty="0" err="1">
                <a:latin typeface="Arial"/>
                <a:ea typeface="+mn-lt"/>
                <a:cs typeface="+mn-lt"/>
              </a:rPr>
              <a:t>Melissa.J.Schumer</a:t>
            </a:r>
            <a:r>
              <a:rPr lang="en-GB" b="1" dirty="0">
                <a:latin typeface="Arial"/>
                <a:ea typeface="+mn-lt"/>
                <a:cs typeface="+mn-lt"/>
              </a:rPr>
              <a:t>; 2011)</a:t>
            </a:r>
            <a:endParaRPr lang="en-US" b="1">
              <a:latin typeface="Arial"/>
            </a:endParaRPr>
          </a:p>
        </p:txBody>
      </p:sp>
      <p:sp>
        <p:nvSpPr>
          <p:cNvPr id="9" name="TextBox 8">
            <a:extLst>
              <a:ext uri="{FF2B5EF4-FFF2-40B4-BE49-F238E27FC236}">
                <a16:creationId xmlns:a16="http://schemas.microsoft.com/office/drawing/2014/main" id="{D456AEBD-AE50-D198-F89C-2CD335599857}"/>
              </a:ext>
            </a:extLst>
          </p:cNvPr>
          <p:cNvSpPr txBox="1"/>
          <p:nvPr/>
        </p:nvSpPr>
        <p:spPr>
          <a:xfrm>
            <a:off x="3127615" y="2811313"/>
            <a:ext cx="2743200"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solidFill>
                  <a:srgbClr val="C00000"/>
                </a:solidFill>
                <a:latin typeface="Arial"/>
                <a:ea typeface="+mn-lt"/>
                <a:cs typeface="+mn-lt"/>
              </a:rPr>
              <a:t>Theory of Reasoned Action </a:t>
            </a:r>
            <a:endParaRPr lang="en-US" b="1" dirty="0">
              <a:solidFill>
                <a:srgbClr val="C00000"/>
              </a:solidFill>
              <a:latin typeface="Arial"/>
              <a:ea typeface="+mn-lt"/>
              <a:cs typeface="+mn-lt"/>
            </a:endParaRPr>
          </a:p>
          <a:p>
            <a:endParaRPr lang="en-GB" b="1" dirty="0">
              <a:solidFill>
                <a:srgbClr val="C00000"/>
              </a:solidFill>
              <a:latin typeface="Arial"/>
              <a:ea typeface="+mn-lt"/>
              <a:cs typeface="+mn-lt"/>
            </a:endParaRPr>
          </a:p>
          <a:p>
            <a:r>
              <a:rPr lang="en-GB" b="1" dirty="0">
                <a:latin typeface="Arial"/>
                <a:ea typeface="+mn-lt"/>
                <a:cs typeface="+mn-lt"/>
              </a:rPr>
              <a:t>The Theory of Reasoned Action accepts that each conduct of people gets from the aim to execute and complete that specific conduct (Fishbein, Ajzen; 1970; 1980).</a:t>
            </a:r>
            <a:endParaRPr lang="en-US" b="1">
              <a:latin typeface="Arial"/>
            </a:endParaRPr>
          </a:p>
        </p:txBody>
      </p:sp>
      <p:sp>
        <p:nvSpPr>
          <p:cNvPr id="10" name="TextBox 9">
            <a:extLst>
              <a:ext uri="{FF2B5EF4-FFF2-40B4-BE49-F238E27FC236}">
                <a16:creationId xmlns:a16="http://schemas.microsoft.com/office/drawing/2014/main" id="{36EB79CE-2F8E-0377-3A13-6FE1D9035957}"/>
              </a:ext>
            </a:extLst>
          </p:cNvPr>
          <p:cNvSpPr txBox="1"/>
          <p:nvPr/>
        </p:nvSpPr>
        <p:spPr>
          <a:xfrm>
            <a:off x="5858413" y="2393471"/>
            <a:ext cx="2743200" cy="36933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solidFill>
                  <a:srgbClr val="C00000"/>
                </a:solidFill>
                <a:latin typeface="Arial"/>
                <a:ea typeface="+mn-lt"/>
                <a:cs typeface="+mn-lt"/>
              </a:rPr>
              <a:t>Theory of Planned Behaviour</a:t>
            </a:r>
            <a:r>
              <a:rPr lang="en-GB" dirty="0">
                <a:ea typeface="+mn-lt"/>
                <a:cs typeface="+mn-lt"/>
              </a:rPr>
              <a:t> </a:t>
            </a:r>
            <a:endParaRPr lang="en-US" dirty="0">
              <a:ea typeface="+mn-lt"/>
              <a:cs typeface="+mn-lt"/>
            </a:endParaRPr>
          </a:p>
          <a:p>
            <a:r>
              <a:rPr lang="en-GB" b="1" dirty="0">
                <a:latin typeface="Arial"/>
                <a:ea typeface="+mn-lt"/>
                <a:cs typeface="+mn-lt"/>
              </a:rPr>
              <a:t>The theory of Planned Behaviour is an extension of the theory of reasoned action and states that the main component of behaviour is the intention to act. The intention is therefore influenced by the attitude (</a:t>
            </a:r>
            <a:r>
              <a:rPr lang="en-GB" b="1" dirty="0" err="1">
                <a:latin typeface="Arial"/>
                <a:ea typeface="+mn-lt"/>
                <a:cs typeface="+mn-lt"/>
              </a:rPr>
              <a:t>L.Wing</a:t>
            </a:r>
            <a:r>
              <a:rPr lang="en-GB" b="1" dirty="0">
                <a:latin typeface="Arial"/>
                <a:ea typeface="+mn-lt"/>
                <a:cs typeface="+mn-lt"/>
              </a:rPr>
              <a:t>)</a:t>
            </a:r>
            <a:endParaRPr lang="en-US" b="1">
              <a:latin typeface="Arial"/>
            </a:endParaRPr>
          </a:p>
        </p:txBody>
      </p:sp>
      <p:sp>
        <p:nvSpPr>
          <p:cNvPr id="11" name="TextBox 10">
            <a:extLst>
              <a:ext uri="{FF2B5EF4-FFF2-40B4-BE49-F238E27FC236}">
                <a16:creationId xmlns:a16="http://schemas.microsoft.com/office/drawing/2014/main" id="{31B930DE-A9D9-E73B-A620-10100783C80F}"/>
              </a:ext>
            </a:extLst>
          </p:cNvPr>
          <p:cNvSpPr txBox="1"/>
          <p:nvPr/>
        </p:nvSpPr>
        <p:spPr>
          <a:xfrm>
            <a:off x="9063666" y="1975628"/>
            <a:ext cx="2743200"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solidFill>
                  <a:srgbClr val="C00000"/>
                </a:solidFill>
                <a:latin typeface="Arial"/>
                <a:ea typeface="+mn-lt"/>
                <a:cs typeface="+mn-lt"/>
              </a:rPr>
              <a:t>Ecological Systems Theory </a:t>
            </a:r>
            <a:endParaRPr lang="en-US" dirty="0">
              <a:solidFill>
                <a:srgbClr val="C00000"/>
              </a:solidFill>
              <a:latin typeface="Arial"/>
              <a:ea typeface="+mn-lt"/>
              <a:cs typeface="+mn-lt"/>
            </a:endParaRPr>
          </a:p>
          <a:p>
            <a:r>
              <a:rPr lang="en-GB" b="1" dirty="0">
                <a:latin typeface="Arial"/>
                <a:ea typeface="+mn-lt"/>
                <a:cs typeface="+mn-lt"/>
              </a:rPr>
              <a:t>Ecological Systems Theory is a natural structure/framework created in 1979 by Urie Bronfenbrenner (Harkonen, 2007). Harkonen notes and expresses that this hypothesis was affected by Vygotsky's socio-social hypothesis and Lewin's hypothesis of behaviourism.</a:t>
            </a:r>
            <a:endParaRPr lang="en-US" b="1">
              <a:latin typeface="Arial"/>
            </a:endParaRPr>
          </a:p>
        </p:txBody>
      </p:sp>
    </p:spTree>
    <p:extLst>
      <p:ext uri="{BB962C8B-B14F-4D97-AF65-F5344CB8AC3E}">
        <p14:creationId xmlns:p14="http://schemas.microsoft.com/office/powerpoint/2010/main" val="7969881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5C9DA4C-364A-417A-F6AA-25AC970676CE}"/>
              </a:ext>
            </a:extLst>
          </p:cNvPr>
          <p:cNvSpPr>
            <a:spLocks noGrp="1"/>
          </p:cNvSpPr>
          <p:nvPr>
            <p:ph idx="1"/>
          </p:nvPr>
        </p:nvSpPr>
        <p:spPr>
          <a:xfrm>
            <a:off x="6094410" y="3986"/>
            <a:ext cx="3176589" cy="6037376"/>
          </a:xfrm>
        </p:spPr>
        <p:txBody>
          <a:bodyPr vert="horz" lIns="91440" tIns="45720" rIns="91440" bIns="45720" rtlCol="0" anchor="t">
            <a:noAutofit/>
          </a:bodyPr>
          <a:lstStyle/>
          <a:p>
            <a:pPr>
              <a:lnSpc>
                <a:spcPct val="90000"/>
              </a:lnSpc>
            </a:pPr>
            <a:r>
              <a:rPr lang="en-GB" sz="2000" b="1" dirty="0">
                <a:latin typeface="Arial"/>
                <a:cs typeface="Arial"/>
              </a:rPr>
              <a:t>Search strategy: databases used for the selection of the articles are </a:t>
            </a:r>
            <a:r>
              <a:rPr lang="en-GB" sz="2000" b="1" dirty="0" err="1">
                <a:latin typeface="Arial"/>
                <a:cs typeface="Arial"/>
              </a:rPr>
              <a:t>Pubmed</a:t>
            </a:r>
            <a:r>
              <a:rPr lang="en-GB" sz="2000" b="1" dirty="0">
                <a:latin typeface="Arial"/>
                <a:cs typeface="Arial"/>
              </a:rPr>
              <a:t> and ProQuest.</a:t>
            </a:r>
          </a:p>
          <a:p>
            <a:pPr>
              <a:lnSpc>
                <a:spcPct val="90000"/>
              </a:lnSpc>
            </a:pPr>
            <a:endParaRPr lang="en-GB" sz="2000" b="1" dirty="0">
              <a:latin typeface="Arial"/>
              <a:cs typeface="Arial"/>
            </a:endParaRPr>
          </a:p>
          <a:p>
            <a:pPr>
              <a:lnSpc>
                <a:spcPct val="90000"/>
              </a:lnSpc>
            </a:pPr>
            <a:r>
              <a:rPr lang="en-GB" sz="2000" b="1" dirty="0">
                <a:latin typeface="Arial"/>
                <a:cs typeface="Arial"/>
              </a:rPr>
              <a:t>Inclusion Criteria </a:t>
            </a:r>
          </a:p>
          <a:p>
            <a:pPr>
              <a:lnSpc>
                <a:spcPct val="90000"/>
              </a:lnSpc>
            </a:pPr>
            <a:endParaRPr lang="en-GB" sz="2000" b="1" dirty="0">
              <a:latin typeface="Arial"/>
              <a:cs typeface="Arial"/>
            </a:endParaRPr>
          </a:p>
          <a:p>
            <a:pPr>
              <a:lnSpc>
                <a:spcPct val="90000"/>
              </a:lnSpc>
            </a:pPr>
            <a:r>
              <a:rPr lang="en-GB" sz="2000" b="1" dirty="0">
                <a:latin typeface="Arial"/>
                <a:cs typeface="Arial"/>
              </a:rPr>
              <a:t>Exclusion Criteria </a:t>
            </a:r>
          </a:p>
          <a:p>
            <a:pPr>
              <a:lnSpc>
                <a:spcPct val="90000"/>
              </a:lnSpc>
            </a:pPr>
            <a:endParaRPr lang="en-GB" sz="2000" b="1" dirty="0">
              <a:latin typeface="Arial"/>
              <a:cs typeface="Arial"/>
            </a:endParaRPr>
          </a:p>
          <a:p>
            <a:pPr>
              <a:lnSpc>
                <a:spcPct val="90000"/>
              </a:lnSpc>
            </a:pPr>
            <a:r>
              <a:rPr lang="en-GB" sz="2000" b="1" dirty="0">
                <a:latin typeface="Arial"/>
                <a:cs typeface="Arial"/>
              </a:rPr>
              <a:t>Key words used</a:t>
            </a:r>
          </a:p>
          <a:p>
            <a:pPr>
              <a:lnSpc>
                <a:spcPct val="90000"/>
              </a:lnSpc>
            </a:pPr>
            <a:endParaRPr lang="en-GB" sz="2000" b="1" dirty="0">
              <a:latin typeface="Arial"/>
              <a:cs typeface="Arial"/>
            </a:endParaRPr>
          </a:p>
          <a:p>
            <a:pPr>
              <a:lnSpc>
                <a:spcPct val="90000"/>
              </a:lnSpc>
            </a:pPr>
            <a:r>
              <a:rPr lang="en-GB" sz="2000" b="1" dirty="0">
                <a:latin typeface="Arial"/>
                <a:cs typeface="Arial"/>
              </a:rPr>
              <a:t>Process of selecting articles </a:t>
            </a:r>
          </a:p>
          <a:p>
            <a:pPr marL="0" indent="0">
              <a:lnSpc>
                <a:spcPct val="90000"/>
              </a:lnSpc>
              <a:buNone/>
            </a:pPr>
            <a:endParaRPr lang="en-GB" sz="2000" b="1" dirty="0">
              <a:latin typeface="Arial"/>
              <a:cs typeface="Arial"/>
            </a:endParaRPr>
          </a:p>
          <a:p>
            <a:pPr>
              <a:lnSpc>
                <a:spcPct val="90000"/>
              </a:lnSpc>
            </a:pPr>
            <a:r>
              <a:rPr lang="en-GB" sz="2000" b="1" dirty="0">
                <a:latin typeface="Arial"/>
                <a:cs typeface="Arial"/>
              </a:rPr>
              <a:t>Data Analysis (Braun and Clarke,2006)</a:t>
            </a:r>
          </a:p>
          <a:p>
            <a:pPr>
              <a:lnSpc>
                <a:spcPct val="90000"/>
              </a:lnSpc>
            </a:pPr>
            <a:endParaRPr lang="en-GB" sz="2000" b="1" dirty="0">
              <a:latin typeface="Arial"/>
              <a:cs typeface="Arial"/>
            </a:endParaRPr>
          </a:p>
          <a:p>
            <a:pPr>
              <a:lnSpc>
                <a:spcPct val="90000"/>
              </a:lnSpc>
            </a:pPr>
            <a:r>
              <a:rPr lang="en-GB" sz="2000" b="1" dirty="0">
                <a:latin typeface="Arial"/>
                <a:cs typeface="Arial"/>
              </a:rPr>
              <a:t>Ethical Consideration </a:t>
            </a:r>
          </a:p>
          <a:p>
            <a:pPr>
              <a:lnSpc>
                <a:spcPct val="90000"/>
              </a:lnSpc>
            </a:pPr>
            <a:endParaRPr lang="en-GB" sz="1100"/>
          </a:p>
        </p:txBody>
      </p:sp>
      <p:pic>
        <p:nvPicPr>
          <p:cNvPr id="5" name="Picture 5" descr="Text&#10;&#10;Description automatically generated">
            <a:extLst>
              <a:ext uri="{FF2B5EF4-FFF2-40B4-BE49-F238E27FC236}">
                <a16:creationId xmlns:a16="http://schemas.microsoft.com/office/drawing/2014/main" id="{6026225E-177A-0B4C-BF0A-D441ED578079}"/>
              </a:ext>
            </a:extLst>
          </p:cNvPr>
          <p:cNvPicPr>
            <a:picLocks noChangeAspect="1"/>
          </p:cNvPicPr>
          <p:nvPr/>
        </p:nvPicPr>
        <p:blipFill>
          <a:blip r:embed="rId2"/>
          <a:stretch>
            <a:fillRect/>
          </a:stretch>
        </p:blipFill>
        <p:spPr>
          <a:xfrm>
            <a:off x="799814" y="1554697"/>
            <a:ext cx="5062993" cy="3736971"/>
          </a:xfrm>
          <a:prstGeom prst="rect">
            <a:avLst/>
          </a:prstGeom>
        </p:spPr>
      </p:pic>
      <p:sp>
        <p:nvSpPr>
          <p:cNvPr id="4" name="TextBox 3">
            <a:extLst>
              <a:ext uri="{FF2B5EF4-FFF2-40B4-BE49-F238E27FC236}">
                <a16:creationId xmlns:a16="http://schemas.microsoft.com/office/drawing/2014/main" id="{01B0A590-B634-6808-3189-40FF66253921}"/>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p>
        </p:txBody>
      </p:sp>
    </p:spTree>
    <p:extLst>
      <p:ext uri="{BB962C8B-B14F-4D97-AF65-F5344CB8AC3E}">
        <p14:creationId xmlns:p14="http://schemas.microsoft.com/office/powerpoint/2010/main" val="17501383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AE6283-41B4-51B6-59CA-0AFA2A128014}"/>
              </a:ext>
            </a:extLst>
          </p:cNvPr>
          <p:cNvSpPr>
            <a:spLocks noGrp="1"/>
          </p:cNvSpPr>
          <p:nvPr>
            <p:ph type="title"/>
          </p:nvPr>
        </p:nvSpPr>
        <p:spPr>
          <a:xfrm>
            <a:off x="2215711" y="5751"/>
            <a:ext cx="8596668" cy="1320800"/>
          </a:xfrm>
        </p:spPr>
        <p:txBody>
          <a:bodyPr anchor="t">
            <a:normAutofit/>
          </a:bodyPr>
          <a:lstStyle/>
          <a:p>
            <a:r>
              <a:rPr lang="en-GB" b="1" dirty="0">
                <a:solidFill>
                  <a:schemeClr val="tx1">
                    <a:lumMod val="95000"/>
                    <a:lumOff val="5000"/>
                  </a:schemeClr>
                </a:solidFill>
                <a:latin typeface="Arial"/>
                <a:cs typeface="Arial"/>
              </a:rPr>
              <a:t>Findings and Discussion </a:t>
            </a:r>
          </a:p>
        </p:txBody>
      </p:sp>
      <p:pic>
        <p:nvPicPr>
          <p:cNvPr id="5" name="Picture 5" descr="A picture containing logo&#10;&#10;Description automatically generated">
            <a:extLst>
              <a:ext uri="{FF2B5EF4-FFF2-40B4-BE49-F238E27FC236}">
                <a16:creationId xmlns:a16="http://schemas.microsoft.com/office/drawing/2014/main" id="{D291FFB2-0367-78BE-EE91-6619D393A368}"/>
              </a:ext>
            </a:extLst>
          </p:cNvPr>
          <p:cNvPicPr>
            <a:picLocks noChangeAspect="1"/>
          </p:cNvPicPr>
          <p:nvPr/>
        </p:nvPicPr>
        <p:blipFill>
          <a:blip r:embed="rId2"/>
          <a:stretch>
            <a:fillRect/>
          </a:stretch>
        </p:blipFill>
        <p:spPr>
          <a:xfrm>
            <a:off x="817474" y="2159331"/>
            <a:ext cx="3246652" cy="2485293"/>
          </a:xfrm>
          <a:prstGeom prst="rect">
            <a:avLst/>
          </a:prstGeom>
        </p:spPr>
      </p:pic>
      <p:sp>
        <p:nvSpPr>
          <p:cNvPr id="3" name="Content Placeholder 2">
            <a:extLst>
              <a:ext uri="{FF2B5EF4-FFF2-40B4-BE49-F238E27FC236}">
                <a16:creationId xmlns:a16="http://schemas.microsoft.com/office/drawing/2014/main" id="{99FC1683-BE9C-7434-787E-692816CDA793}"/>
              </a:ext>
            </a:extLst>
          </p:cNvPr>
          <p:cNvSpPr>
            <a:spLocks noGrp="1"/>
          </p:cNvSpPr>
          <p:nvPr>
            <p:ph idx="1"/>
          </p:nvPr>
        </p:nvSpPr>
        <p:spPr>
          <a:xfrm>
            <a:off x="4853915" y="1441721"/>
            <a:ext cx="5207839" cy="3880773"/>
          </a:xfrm>
        </p:spPr>
        <p:txBody>
          <a:bodyPr vert="horz" lIns="91440" tIns="45720" rIns="91440" bIns="45720" rtlCol="0" anchor="t">
            <a:noAutofit/>
          </a:bodyPr>
          <a:lstStyle/>
          <a:p>
            <a:pPr>
              <a:lnSpc>
                <a:spcPct val="90000"/>
              </a:lnSpc>
            </a:pPr>
            <a:r>
              <a:rPr lang="en-GB" sz="2000" b="1" dirty="0">
                <a:latin typeface="Arial"/>
                <a:cs typeface="Arial"/>
              </a:rPr>
              <a:t>Qualitative studies: </a:t>
            </a:r>
            <a:r>
              <a:rPr lang="en-GB" sz="2000" b="1" dirty="0">
                <a:latin typeface="Arial"/>
                <a:ea typeface="+mn-lt"/>
                <a:cs typeface="+mn-lt"/>
              </a:rPr>
              <a:t>Quantitative exploration requires a cautious trial plan and the capacity for anybody to repeat both the test and the outcomes. This makes the gathered information more solid and less open to conversation (Gigi Devault,2020).</a:t>
            </a:r>
          </a:p>
          <a:p>
            <a:pPr>
              <a:lnSpc>
                <a:spcPct val="90000"/>
              </a:lnSpc>
            </a:pPr>
            <a:endParaRPr lang="en-GB" sz="2000" b="1" dirty="0">
              <a:latin typeface="Arial"/>
              <a:ea typeface="+mn-lt"/>
              <a:cs typeface="+mn-lt"/>
            </a:endParaRPr>
          </a:p>
          <a:p>
            <a:pPr>
              <a:lnSpc>
                <a:spcPct val="90000"/>
              </a:lnSpc>
            </a:pPr>
            <a:endParaRPr lang="en-GB" sz="2000" b="1" dirty="0">
              <a:latin typeface="Arial"/>
              <a:ea typeface="+mn-lt"/>
              <a:cs typeface="+mn-lt"/>
            </a:endParaRPr>
          </a:p>
          <a:p>
            <a:pPr>
              <a:lnSpc>
                <a:spcPct val="90000"/>
              </a:lnSpc>
            </a:pPr>
            <a:endParaRPr lang="en-GB" sz="2000" b="1" dirty="0">
              <a:latin typeface="Arial"/>
              <a:ea typeface="+mn-lt"/>
              <a:cs typeface="+mn-lt"/>
            </a:endParaRPr>
          </a:p>
          <a:p>
            <a:pPr>
              <a:lnSpc>
                <a:spcPct val="90000"/>
              </a:lnSpc>
            </a:pPr>
            <a:r>
              <a:rPr lang="en-GB" sz="2000" b="1" dirty="0">
                <a:latin typeface="Arial"/>
                <a:ea typeface="+mn-lt"/>
                <a:cs typeface="+mn-lt"/>
              </a:rPr>
              <a:t>Quantitative studies: Qualitative research is a kind of exploration that investigates and gives further experiences into true issues (Steven Tenny e.t,2021).</a:t>
            </a:r>
          </a:p>
        </p:txBody>
      </p:sp>
      <p:sp>
        <p:nvSpPr>
          <p:cNvPr id="4" name="TextBox 3">
            <a:extLst>
              <a:ext uri="{FF2B5EF4-FFF2-40B4-BE49-F238E27FC236}">
                <a16:creationId xmlns:a16="http://schemas.microsoft.com/office/drawing/2014/main" id="{6802C9B8-0A06-9DF3-20A7-08B2A493002A}"/>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p>
        </p:txBody>
      </p:sp>
    </p:spTree>
    <p:extLst>
      <p:ext uri="{BB962C8B-B14F-4D97-AF65-F5344CB8AC3E}">
        <p14:creationId xmlns:p14="http://schemas.microsoft.com/office/powerpoint/2010/main" val="27181663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F7813C-03F5-E98D-A236-592E24C9E3D0}"/>
              </a:ext>
            </a:extLst>
          </p:cNvPr>
          <p:cNvSpPr>
            <a:spLocks noGrp="1"/>
          </p:cNvSpPr>
          <p:nvPr>
            <p:ph type="title"/>
          </p:nvPr>
        </p:nvSpPr>
        <p:spPr>
          <a:xfrm>
            <a:off x="2043183" y="5751"/>
            <a:ext cx="8596668" cy="1320800"/>
          </a:xfrm>
        </p:spPr>
        <p:txBody>
          <a:bodyPr anchor="t">
            <a:normAutofit/>
          </a:bodyPr>
          <a:lstStyle/>
          <a:p>
            <a:r>
              <a:rPr lang="en-GB" b="1" dirty="0">
                <a:solidFill>
                  <a:schemeClr val="tx1">
                    <a:lumMod val="95000"/>
                    <a:lumOff val="5000"/>
                  </a:schemeClr>
                </a:solidFill>
                <a:latin typeface="Arial"/>
                <a:cs typeface="Arial"/>
              </a:rPr>
              <a:t>Findings and Discussion</a:t>
            </a:r>
          </a:p>
        </p:txBody>
      </p:sp>
      <p:sp>
        <p:nvSpPr>
          <p:cNvPr id="3" name="Content Placeholder 2">
            <a:extLst>
              <a:ext uri="{FF2B5EF4-FFF2-40B4-BE49-F238E27FC236}">
                <a16:creationId xmlns:a16="http://schemas.microsoft.com/office/drawing/2014/main" id="{0F5A2B15-A1E8-D267-8A78-E1DDCE64895C}"/>
              </a:ext>
            </a:extLst>
          </p:cNvPr>
          <p:cNvSpPr>
            <a:spLocks noGrp="1"/>
          </p:cNvSpPr>
          <p:nvPr>
            <p:ph idx="1"/>
          </p:nvPr>
        </p:nvSpPr>
        <p:spPr>
          <a:xfrm>
            <a:off x="6595080" y="1096665"/>
            <a:ext cx="2934714" cy="3880773"/>
          </a:xfrm>
        </p:spPr>
        <p:txBody>
          <a:bodyPr vert="horz" lIns="91440" tIns="45720" rIns="91440" bIns="45720" rtlCol="0" anchor="t">
            <a:noAutofit/>
          </a:bodyPr>
          <a:lstStyle/>
          <a:p>
            <a:pPr>
              <a:lnSpc>
                <a:spcPct val="90000"/>
              </a:lnSpc>
            </a:pPr>
            <a:r>
              <a:rPr lang="en-GB" sz="2000" b="1" dirty="0">
                <a:latin typeface="Arial"/>
                <a:cs typeface="Arial"/>
              </a:rPr>
              <a:t>Gaps in Evidence</a:t>
            </a:r>
            <a:endParaRPr lang="en-US" sz="2000" b="1" dirty="0">
              <a:latin typeface="Arial"/>
              <a:cs typeface="Arial"/>
            </a:endParaRPr>
          </a:p>
          <a:p>
            <a:pPr>
              <a:lnSpc>
                <a:spcPct val="90000"/>
              </a:lnSpc>
            </a:pPr>
            <a:endParaRPr lang="en-GB" sz="2000" b="1" dirty="0">
              <a:latin typeface="Arial"/>
              <a:cs typeface="Arial"/>
            </a:endParaRPr>
          </a:p>
          <a:p>
            <a:pPr>
              <a:lnSpc>
                <a:spcPct val="90000"/>
              </a:lnSpc>
            </a:pPr>
            <a:endParaRPr lang="en-GB" sz="2000" b="1" dirty="0">
              <a:latin typeface="Arial"/>
              <a:cs typeface="Arial"/>
            </a:endParaRPr>
          </a:p>
          <a:p>
            <a:pPr>
              <a:lnSpc>
                <a:spcPct val="90000"/>
              </a:lnSpc>
            </a:pPr>
            <a:r>
              <a:rPr lang="en-GB" sz="2000" b="1" dirty="0">
                <a:latin typeface="Arial"/>
                <a:cs typeface="Arial"/>
              </a:rPr>
              <a:t>Publishing Cities of England </a:t>
            </a:r>
          </a:p>
          <a:p>
            <a:pPr>
              <a:lnSpc>
                <a:spcPct val="90000"/>
              </a:lnSpc>
            </a:pPr>
            <a:endParaRPr lang="en-GB" sz="2000" b="1" dirty="0">
              <a:latin typeface="Arial"/>
              <a:cs typeface="Arial"/>
            </a:endParaRPr>
          </a:p>
          <a:p>
            <a:pPr>
              <a:lnSpc>
                <a:spcPct val="90000"/>
              </a:lnSpc>
            </a:pPr>
            <a:endParaRPr lang="en-GB" sz="2000" b="1" dirty="0">
              <a:latin typeface="Arial"/>
              <a:cs typeface="Arial"/>
            </a:endParaRPr>
          </a:p>
          <a:p>
            <a:pPr>
              <a:lnSpc>
                <a:spcPct val="90000"/>
              </a:lnSpc>
            </a:pPr>
            <a:r>
              <a:rPr lang="en-GB" sz="2000" b="1" dirty="0">
                <a:latin typeface="Arial"/>
                <a:cs typeface="Arial"/>
              </a:rPr>
              <a:t>Sample size and Participants</a:t>
            </a:r>
          </a:p>
          <a:p>
            <a:pPr>
              <a:lnSpc>
                <a:spcPct val="90000"/>
              </a:lnSpc>
            </a:pPr>
            <a:endParaRPr lang="en-GB" sz="2000" b="1" dirty="0">
              <a:latin typeface="Arial"/>
              <a:cs typeface="Arial"/>
            </a:endParaRPr>
          </a:p>
          <a:p>
            <a:pPr>
              <a:lnSpc>
                <a:spcPct val="90000"/>
              </a:lnSpc>
            </a:pPr>
            <a:endParaRPr lang="en-GB" sz="2000" b="1" dirty="0">
              <a:latin typeface="Arial"/>
              <a:cs typeface="Arial"/>
            </a:endParaRPr>
          </a:p>
          <a:p>
            <a:pPr>
              <a:lnSpc>
                <a:spcPct val="90000"/>
              </a:lnSpc>
            </a:pPr>
            <a:r>
              <a:rPr lang="en-GB" sz="2000" b="1" dirty="0">
                <a:latin typeface="Arial"/>
                <a:cs typeface="Arial"/>
              </a:rPr>
              <a:t>Codes and Themes</a:t>
            </a:r>
          </a:p>
          <a:p>
            <a:pPr>
              <a:lnSpc>
                <a:spcPct val="90000"/>
              </a:lnSpc>
            </a:pPr>
            <a:endParaRPr lang="en-GB" sz="1500" b="1">
              <a:latin typeface="Arial"/>
              <a:cs typeface="Arial"/>
            </a:endParaRPr>
          </a:p>
          <a:p>
            <a:pPr>
              <a:lnSpc>
                <a:spcPct val="90000"/>
              </a:lnSpc>
            </a:pPr>
            <a:endParaRPr lang="en-GB" sz="1500"/>
          </a:p>
          <a:p>
            <a:pPr>
              <a:lnSpc>
                <a:spcPct val="90000"/>
              </a:lnSpc>
            </a:pPr>
            <a:endParaRPr lang="en-GB" sz="1500"/>
          </a:p>
        </p:txBody>
      </p:sp>
      <p:pic>
        <p:nvPicPr>
          <p:cNvPr id="5" name="Picture 5">
            <a:extLst>
              <a:ext uri="{FF2B5EF4-FFF2-40B4-BE49-F238E27FC236}">
                <a16:creationId xmlns:a16="http://schemas.microsoft.com/office/drawing/2014/main" id="{096A31A2-4EB2-F093-FF3F-591EB9E975AB}"/>
              </a:ext>
            </a:extLst>
          </p:cNvPr>
          <p:cNvPicPr>
            <a:picLocks noChangeAspect="1"/>
          </p:cNvPicPr>
          <p:nvPr/>
        </p:nvPicPr>
        <p:blipFill rotWithShape="1">
          <a:blip r:embed="rId2"/>
          <a:srcRect l="5230" r="1641" b="1"/>
          <a:stretch/>
        </p:blipFill>
        <p:spPr>
          <a:xfrm>
            <a:off x="289145" y="1196048"/>
            <a:ext cx="5423429" cy="3882362"/>
          </a:xfrm>
          <a:prstGeom prst="rect">
            <a:avLst/>
          </a:prstGeom>
        </p:spPr>
      </p:pic>
      <p:sp>
        <p:nvSpPr>
          <p:cNvPr id="4" name="TextBox 3">
            <a:extLst>
              <a:ext uri="{FF2B5EF4-FFF2-40B4-BE49-F238E27FC236}">
                <a16:creationId xmlns:a16="http://schemas.microsoft.com/office/drawing/2014/main" id="{4CEF1DCB-D209-F992-5DD9-83431C71370D}"/>
              </a:ext>
            </a:extLst>
          </p:cNvPr>
          <p:cNvSpPr txBox="1"/>
          <p:nvPr/>
        </p:nvSpPr>
        <p:spPr>
          <a:xfrm>
            <a:off x="6996023" y="194957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p>
        </p:txBody>
      </p:sp>
    </p:spTree>
    <p:extLst>
      <p:ext uri="{BB962C8B-B14F-4D97-AF65-F5344CB8AC3E}">
        <p14:creationId xmlns:p14="http://schemas.microsoft.com/office/powerpoint/2010/main" val="27180639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BDC70D-CBF7-5AE6-B5AA-75F6FF59B3DF}"/>
              </a:ext>
            </a:extLst>
          </p:cNvPr>
          <p:cNvSpPr>
            <a:spLocks noGrp="1"/>
          </p:cNvSpPr>
          <p:nvPr>
            <p:ph type="title"/>
          </p:nvPr>
        </p:nvSpPr>
        <p:spPr>
          <a:xfrm>
            <a:off x="3683449" y="106392"/>
            <a:ext cx="6424439" cy="1320800"/>
          </a:xfrm>
        </p:spPr>
        <p:txBody>
          <a:bodyPr>
            <a:normAutofit/>
          </a:bodyPr>
          <a:lstStyle/>
          <a:p>
            <a:r>
              <a:rPr lang="en-GB" b="1" dirty="0">
                <a:solidFill>
                  <a:schemeClr val="tx1">
                    <a:lumMod val="95000"/>
                    <a:lumOff val="5000"/>
                  </a:schemeClr>
                </a:solidFill>
                <a:latin typeface="Arial"/>
                <a:cs typeface="Arial"/>
              </a:rPr>
              <a:t>Findings and Discussion </a:t>
            </a:r>
          </a:p>
        </p:txBody>
      </p:sp>
      <p:pic>
        <p:nvPicPr>
          <p:cNvPr id="5" name="Picture 5" descr="A picture containing sport&#10;&#10;Description automatically generated">
            <a:extLst>
              <a:ext uri="{FF2B5EF4-FFF2-40B4-BE49-F238E27FC236}">
                <a16:creationId xmlns:a16="http://schemas.microsoft.com/office/drawing/2014/main" id="{D494CE79-6268-0B4E-60F9-330B1EEFE9C4}"/>
              </a:ext>
            </a:extLst>
          </p:cNvPr>
          <p:cNvPicPr>
            <a:picLocks noChangeAspect="1"/>
          </p:cNvPicPr>
          <p:nvPr/>
        </p:nvPicPr>
        <p:blipFill rotWithShape="1">
          <a:blip r:embed="rId2"/>
          <a:srcRect l="24384" r="11709" b="-4"/>
          <a:stretch/>
        </p:blipFill>
        <p:spPr>
          <a:xfrm>
            <a:off x="2" y="10"/>
            <a:ext cx="1945697" cy="1714488"/>
          </a:xfrm>
          <a:custGeom>
            <a:avLst/>
            <a:gdLst/>
            <a:ahLst/>
            <a:cxnLst/>
            <a:rect l="l" t="t" r="r" b="b"/>
            <a:pathLst>
              <a:path w="1945697" h="1714498">
                <a:moveTo>
                  <a:pt x="0" y="0"/>
                </a:moveTo>
                <a:lnTo>
                  <a:pt x="1678973" y="0"/>
                </a:lnTo>
                <a:lnTo>
                  <a:pt x="1945697" y="1714498"/>
                </a:lnTo>
                <a:lnTo>
                  <a:pt x="0" y="1714498"/>
                </a:lnTo>
                <a:close/>
              </a:path>
            </a:pathLst>
          </a:custGeom>
        </p:spPr>
      </p:pic>
      <p:pic>
        <p:nvPicPr>
          <p:cNvPr id="9" name="Picture 9" descr="A picture containing text, newspaper, posing&#10;&#10;Description automatically generated">
            <a:extLst>
              <a:ext uri="{FF2B5EF4-FFF2-40B4-BE49-F238E27FC236}">
                <a16:creationId xmlns:a16="http://schemas.microsoft.com/office/drawing/2014/main" id="{F35F56BA-C4F5-3530-7A77-BDF0F0E4F857}"/>
              </a:ext>
            </a:extLst>
          </p:cNvPr>
          <p:cNvPicPr>
            <a:picLocks noChangeAspect="1"/>
          </p:cNvPicPr>
          <p:nvPr/>
        </p:nvPicPr>
        <p:blipFill rotWithShape="1">
          <a:blip r:embed="rId3">
            <a:alphaModFix/>
          </a:blip>
          <a:srcRect r="-3" b="22419"/>
          <a:stretch/>
        </p:blipFill>
        <p:spPr>
          <a:xfrm>
            <a:off x="1" y="1714496"/>
            <a:ext cx="2210007" cy="1714498"/>
          </a:xfrm>
          <a:custGeom>
            <a:avLst/>
            <a:gdLst/>
            <a:ahLst/>
            <a:cxnLst/>
            <a:rect l="l" t="t" r="r" b="b"/>
            <a:pathLst>
              <a:path w="2210007" h="1714498">
                <a:moveTo>
                  <a:pt x="0" y="0"/>
                </a:moveTo>
                <a:lnTo>
                  <a:pt x="1943283" y="0"/>
                </a:lnTo>
                <a:lnTo>
                  <a:pt x="2210007" y="1714498"/>
                </a:lnTo>
                <a:lnTo>
                  <a:pt x="0" y="1714498"/>
                </a:lnTo>
                <a:close/>
              </a:path>
            </a:pathLst>
          </a:custGeom>
        </p:spPr>
      </p:pic>
      <p:pic>
        <p:nvPicPr>
          <p:cNvPr id="11" name="Picture 11">
            <a:extLst>
              <a:ext uri="{FF2B5EF4-FFF2-40B4-BE49-F238E27FC236}">
                <a16:creationId xmlns:a16="http://schemas.microsoft.com/office/drawing/2014/main" id="{8E87254E-7336-FF60-5EF9-E28B4EDA6B9A}"/>
              </a:ext>
            </a:extLst>
          </p:cNvPr>
          <p:cNvPicPr>
            <a:picLocks noChangeAspect="1"/>
          </p:cNvPicPr>
          <p:nvPr/>
        </p:nvPicPr>
        <p:blipFill rotWithShape="1">
          <a:blip r:embed="rId4">
            <a:alphaModFix/>
          </a:blip>
          <a:srcRect r="3113" b="2"/>
          <a:stretch/>
        </p:blipFill>
        <p:spPr>
          <a:xfrm>
            <a:off x="1" y="3429005"/>
            <a:ext cx="2474319" cy="1698991"/>
          </a:xfrm>
          <a:custGeom>
            <a:avLst/>
            <a:gdLst/>
            <a:ahLst/>
            <a:cxnLst/>
            <a:rect l="l" t="t" r="r" b="b"/>
            <a:pathLst>
              <a:path w="2474319" h="1698991">
                <a:moveTo>
                  <a:pt x="0" y="0"/>
                </a:moveTo>
                <a:lnTo>
                  <a:pt x="2210007" y="0"/>
                </a:lnTo>
                <a:lnTo>
                  <a:pt x="2474319" y="1698991"/>
                </a:lnTo>
                <a:lnTo>
                  <a:pt x="188387" y="1698991"/>
                </a:lnTo>
                <a:lnTo>
                  <a:pt x="0" y="574652"/>
                </a:lnTo>
                <a:close/>
              </a:path>
            </a:pathLst>
          </a:custGeom>
        </p:spPr>
      </p:pic>
      <p:pic>
        <p:nvPicPr>
          <p:cNvPr id="7" name="Picture 7">
            <a:extLst>
              <a:ext uri="{FF2B5EF4-FFF2-40B4-BE49-F238E27FC236}">
                <a16:creationId xmlns:a16="http://schemas.microsoft.com/office/drawing/2014/main" id="{4437627A-A62A-49E8-4D4E-B65607A7902F}"/>
              </a:ext>
            </a:extLst>
          </p:cNvPr>
          <p:cNvPicPr>
            <a:picLocks noChangeAspect="1"/>
          </p:cNvPicPr>
          <p:nvPr/>
        </p:nvPicPr>
        <p:blipFill rotWithShape="1">
          <a:blip r:embed="rId5">
            <a:alphaModFix/>
          </a:blip>
          <a:srcRect l="442" r="1395" b="-4"/>
          <a:stretch/>
        </p:blipFill>
        <p:spPr>
          <a:xfrm>
            <a:off x="188384" y="5127992"/>
            <a:ext cx="2555404" cy="1730008"/>
          </a:xfrm>
          <a:custGeom>
            <a:avLst/>
            <a:gdLst/>
            <a:ahLst/>
            <a:cxnLst/>
            <a:rect l="l" t="t" r="r" b="b"/>
            <a:pathLst>
              <a:path w="2555404" h="1730008">
                <a:moveTo>
                  <a:pt x="0" y="0"/>
                </a:moveTo>
                <a:lnTo>
                  <a:pt x="2285932" y="0"/>
                </a:lnTo>
                <a:lnTo>
                  <a:pt x="2538174" y="1621404"/>
                </a:lnTo>
                <a:lnTo>
                  <a:pt x="2538508" y="1621404"/>
                </a:lnTo>
                <a:lnTo>
                  <a:pt x="2555404" y="1730008"/>
                </a:lnTo>
                <a:lnTo>
                  <a:pt x="289868" y="1730008"/>
                </a:lnTo>
                <a:close/>
              </a:path>
            </a:pathLst>
          </a:custGeom>
        </p:spPr>
      </p:pic>
      <p:sp>
        <p:nvSpPr>
          <p:cNvPr id="16" name="Isosceles Triangle 8">
            <a:extLst>
              <a:ext uri="{FF2B5EF4-FFF2-40B4-BE49-F238E27FC236}">
                <a16:creationId xmlns:a16="http://schemas.microsoft.com/office/drawing/2014/main" id="{2AC0F484-DB7C-404B-BF79-70F127C9A0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DE64F2B6-6599-6A40-C95B-50EB11BFADE3}"/>
              </a:ext>
            </a:extLst>
          </p:cNvPr>
          <p:cNvSpPr>
            <a:spLocks noGrp="1"/>
          </p:cNvSpPr>
          <p:nvPr>
            <p:ph idx="1"/>
          </p:nvPr>
        </p:nvSpPr>
        <p:spPr>
          <a:xfrm>
            <a:off x="3597185" y="1585495"/>
            <a:ext cx="6424439" cy="3880773"/>
          </a:xfrm>
        </p:spPr>
        <p:txBody>
          <a:bodyPr vert="horz" lIns="91440" tIns="45720" rIns="91440" bIns="45720" rtlCol="0" anchor="t">
            <a:noAutofit/>
          </a:bodyPr>
          <a:lstStyle/>
          <a:p>
            <a:r>
              <a:rPr lang="en-GB" sz="2000" b="1" dirty="0">
                <a:latin typeface="Arial"/>
                <a:cs typeface="Arial"/>
              </a:rPr>
              <a:t>Environmental Needs</a:t>
            </a:r>
          </a:p>
          <a:p>
            <a:endParaRPr lang="en-GB" sz="2000" b="1" dirty="0">
              <a:latin typeface="Arial"/>
              <a:ea typeface="+mn-lt"/>
              <a:cs typeface="+mn-lt"/>
            </a:endParaRPr>
          </a:p>
          <a:p>
            <a:r>
              <a:rPr lang="en-GB" sz="2000" b="1" dirty="0">
                <a:latin typeface="Arial"/>
                <a:ea typeface="+mn-lt"/>
                <a:cs typeface="+mn-lt"/>
              </a:rPr>
              <a:t>Role of schools in preventing childhood obesity (Health education)</a:t>
            </a:r>
            <a:endParaRPr lang="en-GB" sz="2000" b="1" dirty="0">
              <a:latin typeface="Arial"/>
              <a:cs typeface="Arial"/>
            </a:endParaRPr>
          </a:p>
          <a:p>
            <a:endParaRPr lang="en-GB" sz="2000" b="1" dirty="0">
              <a:latin typeface="Arial"/>
              <a:cs typeface="Arial"/>
            </a:endParaRPr>
          </a:p>
          <a:p>
            <a:endParaRPr lang="en-GB" sz="2000" b="1" dirty="0">
              <a:latin typeface="Arial"/>
              <a:cs typeface="Arial"/>
            </a:endParaRPr>
          </a:p>
          <a:p>
            <a:r>
              <a:rPr lang="en-GB" sz="2000" b="1" dirty="0">
                <a:latin typeface="Arial"/>
                <a:cs typeface="Arial"/>
              </a:rPr>
              <a:t>Cultural Influence</a:t>
            </a:r>
          </a:p>
          <a:p>
            <a:endParaRPr lang="en-GB" sz="2000" b="1" dirty="0">
              <a:latin typeface="Arial"/>
              <a:cs typeface="Arial"/>
            </a:endParaRPr>
          </a:p>
          <a:p>
            <a:endParaRPr lang="en-GB" sz="2000" b="1" dirty="0">
              <a:latin typeface="Arial"/>
              <a:ea typeface="+mn-lt"/>
              <a:cs typeface="Arial"/>
            </a:endParaRPr>
          </a:p>
          <a:p>
            <a:r>
              <a:rPr lang="en-GB" sz="2000" b="1" dirty="0">
                <a:latin typeface="Arial"/>
                <a:ea typeface="+mn-lt"/>
                <a:cs typeface="+mn-lt"/>
              </a:rPr>
              <a:t>Participant’s perspective- Quality of life </a:t>
            </a:r>
            <a:endParaRPr lang="en-GB" sz="2000" b="1" dirty="0">
              <a:latin typeface="Arial"/>
            </a:endParaRPr>
          </a:p>
          <a:p>
            <a:endParaRPr lang="en-GB" dirty="0"/>
          </a:p>
          <a:p>
            <a:endParaRPr lang="en-GB" dirty="0"/>
          </a:p>
          <a:p>
            <a:endParaRPr lang="en-GB" dirty="0"/>
          </a:p>
          <a:p>
            <a:endParaRPr lang="en-GB" dirty="0"/>
          </a:p>
        </p:txBody>
      </p:sp>
      <p:sp>
        <p:nvSpPr>
          <p:cNvPr id="4" name="TextBox 3">
            <a:extLst>
              <a:ext uri="{FF2B5EF4-FFF2-40B4-BE49-F238E27FC236}">
                <a16:creationId xmlns:a16="http://schemas.microsoft.com/office/drawing/2014/main" id="{A36723F4-8932-8498-E74E-0A45C1529EAB}"/>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p>
        </p:txBody>
      </p:sp>
      <p:sp>
        <p:nvSpPr>
          <p:cNvPr id="6" name="TextBox 5">
            <a:extLst>
              <a:ext uri="{FF2B5EF4-FFF2-40B4-BE49-F238E27FC236}">
                <a16:creationId xmlns:a16="http://schemas.microsoft.com/office/drawing/2014/main" id="{EFDFF003-15E8-6D87-E14A-DEF68D60BC72}"/>
              </a:ext>
            </a:extLst>
          </p:cNvPr>
          <p:cNvSpPr txBox="1"/>
          <p:nvPr/>
        </p:nvSpPr>
        <p:spPr>
          <a:xfrm>
            <a:off x="4867275" y="334327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p>
        </p:txBody>
      </p:sp>
      <p:sp>
        <p:nvSpPr>
          <p:cNvPr id="8" name="TextBox 7">
            <a:extLst>
              <a:ext uri="{FF2B5EF4-FFF2-40B4-BE49-F238E27FC236}">
                <a16:creationId xmlns:a16="http://schemas.microsoft.com/office/drawing/2014/main" id="{D7F73C8D-2B7C-A2C0-0700-F47A886F45D6}"/>
              </a:ext>
            </a:extLst>
          </p:cNvPr>
          <p:cNvSpPr txBox="1"/>
          <p:nvPr/>
        </p:nvSpPr>
        <p:spPr>
          <a:xfrm>
            <a:off x="5010150" y="348615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p>
        </p:txBody>
      </p:sp>
      <p:sp>
        <p:nvSpPr>
          <p:cNvPr id="10" name="TextBox 9">
            <a:extLst>
              <a:ext uri="{FF2B5EF4-FFF2-40B4-BE49-F238E27FC236}">
                <a16:creationId xmlns:a16="http://schemas.microsoft.com/office/drawing/2014/main" id="{FC465E6D-EB5C-A1AC-4361-7935E2EC81E7}"/>
              </a:ext>
            </a:extLst>
          </p:cNvPr>
          <p:cNvSpPr txBox="1"/>
          <p:nvPr/>
        </p:nvSpPr>
        <p:spPr>
          <a:xfrm>
            <a:off x="5153025" y="362902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p>
        </p:txBody>
      </p:sp>
    </p:spTree>
    <p:extLst>
      <p:ext uri="{BB962C8B-B14F-4D97-AF65-F5344CB8AC3E}">
        <p14:creationId xmlns:p14="http://schemas.microsoft.com/office/powerpoint/2010/main" val="34394928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92B35B5-D5D1-6563-66A7-46186A843BD8}"/>
              </a:ext>
            </a:extLst>
          </p:cNvPr>
          <p:cNvSpPr>
            <a:spLocks noGrp="1"/>
          </p:cNvSpPr>
          <p:nvPr>
            <p:ph idx="1"/>
          </p:nvPr>
        </p:nvSpPr>
        <p:spPr>
          <a:xfrm>
            <a:off x="6666967" y="277155"/>
            <a:ext cx="4961921" cy="3880773"/>
          </a:xfrm>
        </p:spPr>
        <p:txBody>
          <a:bodyPr vert="horz" lIns="91440" tIns="45720" rIns="91440" bIns="45720" rtlCol="0" anchor="t">
            <a:noAutofit/>
          </a:bodyPr>
          <a:lstStyle/>
          <a:p>
            <a:pPr>
              <a:lnSpc>
                <a:spcPct val="90000"/>
              </a:lnSpc>
            </a:pPr>
            <a:r>
              <a:rPr lang="en-GB" sz="2000" b="1" dirty="0">
                <a:latin typeface="Arial"/>
                <a:ea typeface="+mn-lt"/>
                <a:cs typeface="+mn-lt"/>
              </a:rPr>
              <a:t>Childhood obesity needs to be prevented from childhood, this will only be possible if all those in contact with children will be able to make themselves available to learn new information about the problem.</a:t>
            </a:r>
            <a:endParaRPr lang="en-US" sz="2000" b="1" dirty="0">
              <a:latin typeface="Arial"/>
              <a:cs typeface="Arial"/>
            </a:endParaRPr>
          </a:p>
          <a:p>
            <a:pPr>
              <a:lnSpc>
                <a:spcPct val="90000"/>
              </a:lnSpc>
            </a:pPr>
            <a:endParaRPr lang="en-GB" sz="2000" b="1" dirty="0">
              <a:latin typeface="Arial"/>
              <a:ea typeface="+mn-lt"/>
              <a:cs typeface="+mn-lt"/>
            </a:endParaRPr>
          </a:p>
          <a:p>
            <a:pPr>
              <a:lnSpc>
                <a:spcPct val="90000"/>
              </a:lnSpc>
            </a:pPr>
            <a:r>
              <a:rPr lang="en-GB" sz="2000" b="1" dirty="0">
                <a:latin typeface="Arial"/>
                <a:ea typeface="+mn-lt"/>
                <a:cs typeface="+mn-lt"/>
              </a:rPr>
              <a:t> It will also be possible only if the people involved are helped and supported by right organizations and the right prevention programmes already in place or by them that will be created and expanded in the future.</a:t>
            </a:r>
          </a:p>
          <a:p>
            <a:pPr>
              <a:lnSpc>
                <a:spcPct val="90000"/>
              </a:lnSpc>
            </a:pPr>
            <a:endParaRPr lang="en-GB" sz="2000" b="1" dirty="0">
              <a:latin typeface="Arial"/>
              <a:cs typeface="Arial"/>
            </a:endParaRPr>
          </a:p>
          <a:p>
            <a:pPr>
              <a:lnSpc>
                <a:spcPct val="90000"/>
              </a:lnSpc>
            </a:pPr>
            <a:r>
              <a:rPr lang="en-GB" sz="2000" b="1" dirty="0">
                <a:latin typeface="Arial"/>
              </a:rPr>
              <a:t>From the studies conducted in the thesis, emerged that the view of stakeholders is vital for a good prevention of Childhood Obesity.</a:t>
            </a:r>
            <a:endParaRPr lang="en-GB" sz="2000" b="1" dirty="0">
              <a:latin typeface="Arial"/>
              <a:cs typeface="Arial"/>
            </a:endParaRPr>
          </a:p>
          <a:p>
            <a:pPr>
              <a:lnSpc>
                <a:spcPct val="90000"/>
              </a:lnSpc>
            </a:pPr>
            <a:endParaRPr lang="en-GB" sz="1100"/>
          </a:p>
          <a:p>
            <a:pPr>
              <a:lnSpc>
                <a:spcPct val="90000"/>
              </a:lnSpc>
            </a:pPr>
            <a:endParaRPr lang="en-GB" sz="1100"/>
          </a:p>
        </p:txBody>
      </p:sp>
      <p:pic>
        <p:nvPicPr>
          <p:cNvPr id="5" name="Picture 5" descr="A picture containing text&#10;&#10;Description automatically generated">
            <a:extLst>
              <a:ext uri="{FF2B5EF4-FFF2-40B4-BE49-F238E27FC236}">
                <a16:creationId xmlns:a16="http://schemas.microsoft.com/office/drawing/2014/main" id="{C9ED3B24-1FCB-3967-BCB8-D71FFB0AB5E8}"/>
              </a:ext>
            </a:extLst>
          </p:cNvPr>
          <p:cNvPicPr>
            <a:picLocks noChangeAspect="1"/>
          </p:cNvPicPr>
          <p:nvPr/>
        </p:nvPicPr>
        <p:blipFill rotWithShape="1">
          <a:blip r:embed="rId2"/>
          <a:srcRect l="6871" r="2" b="2"/>
          <a:stretch/>
        </p:blipFill>
        <p:spPr>
          <a:xfrm>
            <a:off x="562315" y="951633"/>
            <a:ext cx="5423429" cy="3882362"/>
          </a:xfrm>
          <a:prstGeom prst="rect">
            <a:avLst/>
          </a:prstGeom>
        </p:spPr>
      </p:pic>
    </p:spTree>
    <p:extLst>
      <p:ext uri="{BB962C8B-B14F-4D97-AF65-F5344CB8AC3E}">
        <p14:creationId xmlns:p14="http://schemas.microsoft.com/office/powerpoint/2010/main" val="130645068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AA84308-6115-E513-52B3-DCFCADE2AD6D}"/>
              </a:ext>
            </a:extLst>
          </p:cNvPr>
          <p:cNvSpPr>
            <a:spLocks noGrp="1"/>
          </p:cNvSpPr>
          <p:nvPr>
            <p:ph idx="1"/>
          </p:nvPr>
        </p:nvSpPr>
        <p:spPr>
          <a:xfrm>
            <a:off x="4163802" y="248400"/>
            <a:ext cx="6717461" cy="3880773"/>
          </a:xfrm>
        </p:spPr>
        <p:txBody>
          <a:bodyPr vert="horz" lIns="91440" tIns="45720" rIns="91440" bIns="45720" rtlCol="0" anchor="t">
            <a:noAutofit/>
          </a:bodyPr>
          <a:lstStyle/>
          <a:p>
            <a:pPr>
              <a:lnSpc>
                <a:spcPct val="90000"/>
              </a:lnSpc>
            </a:pPr>
            <a:r>
              <a:rPr lang="en-GB" sz="2000" b="1" dirty="0">
                <a:latin typeface="Arial"/>
                <a:ea typeface="+mn-lt"/>
                <a:cs typeface="+mn-lt"/>
              </a:rPr>
              <a:t>Local councils should provide incentives for industries to search for other food products and educate children on their consumption </a:t>
            </a:r>
          </a:p>
          <a:p>
            <a:pPr>
              <a:lnSpc>
                <a:spcPct val="90000"/>
              </a:lnSpc>
            </a:pPr>
            <a:r>
              <a:rPr lang="en-GB" sz="2000" b="1" dirty="0">
                <a:latin typeface="Arial"/>
                <a:ea typeface="+mn-lt"/>
                <a:cs typeface="+mn-lt"/>
              </a:rPr>
              <a:t>Local councils should allow families to deduce from taxes the costs for weight loss and physical activity</a:t>
            </a:r>
          </a:p>
          <a:p>
            <a:pPr>
              <a:lnSpc>
                <a:spcPct val="90000"/>
              </a:lnSpc>
            </a:pPr>
            <a:r>
              <a:rPr lang="en-GB" sz="2000" b="1" dirty="0">
                <a:latin typeface="Arial"/>
                <a:ea typeface="+mn-lt"/>
                <a:cs typeface="+mn-lt"/>
              </a:rPr>
              <a:t>Local councils should allow families to deduct the costs of the food displayed in supermarkets</a:t>
            </a:r>
          </a:p>
          <a:p>
            <a:pPr>
              <a:lnSpc>
                <a:spcPct val="90000"/>
              </a:lnSpc>
            </a:pPr>
            <a:r>
              <a:rPr lang="en-GB" sz="2000" b="1" dirty="0">
                <a:latin typeface="Arial"/>
                <a:ea typeface="+mn-lt"/>
                <a:cs typeface="+mn-lt"/>
              </a:rPr>
              <a:t>Local councils should allocate funds to further expand the construction of cycle paths, jogging and walking</a:t>
            </a:r>
          </a:p>
          <a:p>
            <a:pPr>
              <a:lnSpc>
                <a:spcPct val="90000"/>
              </a:lnSpc>
            </a:pPr>
            <a:r>
              <a:rPr lang="en-GB" sz="2000" b="1" dirty="0">
                <a:latin typeface="Arial"/>
                <a:ea typeface="+mn-lt"/>
                <a:cs typeface="+mn-lt"/>
              </a:rPr>
              <a:t>Eliminate all sugary drinks (including fruit juices) and replace them with water, non-calorie drinks, and low-fat milk.</a:t>
            </a:r>
          </a:p>
          <a:p>
            <a:pPr>
              <a:lnSpc>
                <a:spcPct val="90000"/>
              </a:lnSpc>
            </a:pPr>
            <a:r>
              <a:rPr lang="en-GB" sz="2000" b="1" dirty="0">
                <a:latin typeface="Arial"/>
                <a:ea typeface="+mn-lt"/>
                <a:cs typeface="+mn-lt"/>
              </a:rPr>
              <a:t>Reduce the intake of calories to produce an average negative energy balance.</a:t>
            </a:r>
          </a:p>
          <a:p>
            <a:pPr>
              <a:lnSpc>
                <a:spcPct val="90000"/>
              </a:lnSpc>
            </a:pPr>
            <a:r>
              <a:rPr lang="en-GB" sz="2000" b="1" dirty="0">
                <a:latin typeface="Arial"/>
                <a:ea typeface="+mn-lt"/>
                <a:cs typeface="+mn-lt"/>
              </a:rPr>
              <a:t>Reduce the consumption of saturated fats, salty snacks, and high-carbohydrate foods, including sweets, bread, rice, and potatoes.</a:t>
            </a:r>
          </a:p>
          <a:p>
            <a:pPr>
              <a:lnSpc>
                <a:spcPct val="90000"/>
              </a:lnSpc>
            </a:pPr>
            <a:endParaRPr lang="en-GB" sz="1100" b="1">
              <a:latin typeface="Arial"/>
              <a:ea typeface="+mn-lt"/>
              <a:cs typeface="+mn-lt"/>
            </a:endParaRPr>
          </a:p>
        </p:txBody>
      </p:sp>
      <p:pic>
        <p:nvPicPr>
          <p:cNvPr id="5" name="Picture 5">
            <a:extLst>
              <a:ext uri="{FF2B5EF4-FFF2-40B4-BE49-F238E27FC236}">
                <a16:creationId xmlns:a16="http://schemas.microsoft.com/office/drawing/2014/main" id="{36327CD7-0962-A8CF-C3EF-7CB4A7B7F356}"/>
              </a:ext>
            </a:extLst>
          </p:cNvPr>
          <p:cNvPicPr>
            <a:picLocks noChangeAspect="1"/>
          </p:cNvPicPr>
          <p:nvPr/>
        </p:nvPicPr>
        <p:blipFill rotWithShape="1">
          <a:blip r:embed="rId2"/>
          <a:srcRect l="20103" r="19064"/>
          <a:stretch/>
        </p:blipFill>
        <p:spPr>
          <a:xfrm>
            <a:off x="547938" y="1023520"/>
            <a:ext cx="3144597" cy="3882362"/>
          </a:xfrm>
          <a:prstGeom prst="rect">
            <a:avLst/>
          </a:prstGeom>
        </p:spPr>
      </p:pic>
      <p:sp>
        <p:nvSpPr>
          <p:cNvPr id="4" name="TextBox 3">
            <a:extLst>
              <a:ext uri="{FF2B5EF4-FFF2-40B4-BE49-F238E27FC236}">
                <a16:creationId xmlns:a16="http://schemas.microsoft.com/office/drawing/2014/main" id="{B2AA0F78-F6AD-E629-06AE-8F5ABD5D0AF4}"/>
              </a:ext>
            </a:extLst>
          </p:cNvPr>
          <p:cNvSpPr txBox="1"/>
          <p:nvPr/>
        </p:nvSpPr>
        <p:spPr>
          <a:xfrm>
            <a:off x="9339532" y="2970362"/>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p>
        </p:txBody>
      </p:sp>
    </p:spTree>
    <p:extLst>
      <p:ext uri="{BB962C8B-B14F-4D97-AF65-F5344CB8AC3E}">
        <p14:creationId xmlns:p14="http://schemas.microsoft.com/office/powerpoint/2010/main" val="6926013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31451A-4530-F257-71DB-6CCA7EE4BBB4}"/>
              </a:ext>
            </a:extLst>
          </p:cNvPr>
          <p:cNvSpPr>
            <a:spLocks noGrp="1"/>
          </p:cNvSpPr>
          <p:nvPr>
            <p:ph type="title"/>
          </p:nvPr>
        </p:nvSpPr>
        <p:spPr>
          <a:xfrm>
            <a:off x="3811598" y="5751"/>
            <a:ext cx="8596668" cy="1320800"/>
          </a:xfrm>
        </p:spPr>
        <p:txBody>
          <a:bodyPr/>
          <a:lstStyle/>
          <a:p>
            <a:r>
              <a:rPr lang="en-GB" b="1" dirty="0">
                <a:solidFill>
                  <a:schemeClr val="tx1">
                    <a:lumMod val="95000"/>
                    <a:lumOff val="5000"/>
                  </a:schemeClr>
                </a:solidFill>
                <a:latin typeface="Arial"/>
                <a:cs typeface="Arial"/>
              </a:rPr>
              <a:t>References </a:t>
            </a:r>
          </a:p>
        </p:txBody>
      </p:sp>
      <p:sp>
        <p:nvSpPr>
          <p:cNvPr id="3" name="Content Placeholder 2">
            <a:extLst>
              <a:ext uri="{FF2B5EF4-FFF2-40B4-BE49-F238E27FC236}">
                <a16:creationId xmlns:a16="http://schemas.microsoft.com/office/drawing/2014/main" id="{9732C9EE-D6E5-10A1-704F-71B1FC30C1E3}"/>
              </a:ext>
            </a:extLst>
          </p:cNvPr>
          <p:cNvSpPr>
            <a:spLocks noGrp="1"/>
          </p:cNvSpPr>
          <p:nvPr>
            <p:ph idx="1"/>
          </p:nvPr>
        </p:nvSpPr>
        <p:spPr>
          <a:xfrm>
            <a:off x="749221" y="765985"/>
            <a:ext cx="10494479" cy="3880773"/>
          </a:xfrm>
        </p:spPr>
        <p:txBody>
          <a:bodyPr vert="horz" lIns="91440" tIns="45720" rIns="91440" bIns="45720" rtlCol="0" anchor="t">
            <a:noAutofit/>
          </a:bodyPr>
          <a:lstStyle/>
          <a:p>
            <a:r>
              <a:rPr lang="en-GB" b="1" i="1" dirty="0">
                <a:latin typeface="Arial"/>
                <a:ea typeface="+mn-lt"/>
                <a:cs typeface="+mn-lt"/>
              </a:rPr>
              <a:t>Who.int. 2015. Obesity. [online] Available at: &lt;https://www.who.int/westernpacific/health-topics/obesity&gt; </a:t>
            </a:r>
          </a:p>
          <a:p>
            <a:r>
              <a:rPr lang="en-GB" b="1" i="1" dirty="0">
                <a:latin typeface="Arial"/>
                <a:ea typeface="+mn-lt"/>
                <a:cs typeface="+mn-lt"/>
              </a:rPr>
              <a:t>Sameera Karnik, A., 2011. Childhood Obesity: A Global Public Health Crisis. [online] PubMed Central (PMC). Available at: &lt;https://www.ncbi.nlm.nih.gov/pmc/articles/PMC3278864/&gt; </a:t>
            </a:r>
          </a:p>
          <a:p>
            <a:r>
              <a:rPr lang="en-GB" b="1" i="1" dirty="0">
                <a:latin typeface="Arial"/>
                <a:ea typeface="+mn-lt"/>
                <a:cs typeface="+mn-lt"/>
              </a:rPr>
              <a:t> Who.int. 2009. Obesity and overweight. [online] Available at: &lt;https://www.who.int/news-room/fact-sheets/detail/obesity-and-overweight&gt;.</a:t>
            </a:r>
          </a:p>
          <a:p>
            <a:r>
              <a:rPr lang="en-GB" b="1" i="1" dirty="0">
                <a:latin typeface="Arial"/>
                <a:ea typeface="+mn-lt"/>
                <a:cs typeface="+mn-lt"/>
              </a:rPr>
              <a:t>Statistics on Obesity, P., obesity, P., admissions, P., obesity, P., obesity, P., obesity, P., activity, P., Diet, P. and Author, C., 2021. Part 4: Childhood overweight and obesity - NHS Digital. [online] NHS Digital. Available at: &lt;https://digital.nhs.uk/data-and-information/publications/statistical/statistics-on-obesity-physical-activity-and-diet/statistics-on-obesity-physical-activity-and-diet-england-2019/part-4-childhood-obesity&gt;.</a:t>
            </a:r>
            <a:endParaRPr lang="en-GB"/>
          </a:p>
          <a:p>
            <a:r>
              <a:rPr lang="en-GB" b="1" i="1" dirty="0">
                <a:latin typeface="Arial"/>
                <a:ea typeface="+mn-lt"/>
                <a:cs typeface="+mn-lt"/>
              </a:rPr>
              <a:t>NHS Digital. n.d. National Child Measurement Programme - NHS Digital. [online] Available at: &lt;https://digital.nhs.uk/services/national-child-measurement-programme&gt;.</a:t>
            </a:r>
          </a:p>
          <a:p>
            <a:endParaRPr lang="en-GB" b="1" i="1" dirty="0">
              <a:latin typeface="Arial"/>
              <a:ea typeface="+mn-lt"/>
              <a:cs typeface="+mn-lt"/>
            </a:endParaRPr>
          </a:p>
          <a:p>
            <a:endParaRPr lang="en-GB" b="1" i="1" dirty="0">
              <a:latin typeface="Arial"/>
              <a:ea typeface="+mn-lt"/>
              <a:cs typeface="+mn-lt"/>
            </a:endParaRPr>
          </a:p>
          <a:p>
            <a:endParaRPr lang="en-GB" b="1" i="1" dirty="0">
              <a:latin typeface="Arial"/>
              <a:ea typeface="+mn-lt"/>
              <a:cs typeface="+mn-lt"/>
            </a:endParaRPr>
          </a:p>
        </p:txBody>
      </p:sp>
    </p:spTree>
    <p:extLst>
      <p:ext uri="{BB962C8B-B14F-4D97-AF65-F5344CB8AC3E}">
        <p14:creationId xmlns:p14="http://schemas.microsoft.com/office/powerpoint/2010/main" val="259587436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1F95B7-1F9A-BDFD-A36C-F44B67A49CCC}"/>
              </a:ext>
            </a:extLst>
          </p:cNvPr>
          <p:cNvSpPr>
            <a:spLocks noGrp="1"/>
          </p:cNvSpPr>
          <p:nvPr>
            <p:ph type="title"/>
          </p:nvPr>
        </p:nvSpPr>
        <p:spPr>
          <a:xfrm>
            <a:off x="3480919" y="5751"/>
            <a:ext cx="8596668" cy="1320800"/>
          </a:xfrm>
        </p:spPr>
        <p:txBody>
          <a:bodyPr/>
          <a:lstStyle/>
          <a:p>
            <a:r>
              <a:rPr lang="en-GB" b="1" dirty="0">
                <a:solidFill>
                  <a:schemeClr val="tx1">
                    <a:lumMod val="95000"/>
                    <a:lumOff val="5000"/>
                  </a:schemeClr>
                </a:solidFill>
                <a:latin typeface="Arial"/>
                <a:cs typeface="Arial"/>
              </a:rPr>
              <a:t>References</a:t>
            </a:r>
            <a:r>
              <a:rPr lang="en-GB" dirty="0"/>
              <a:t> </a:t>
            </a:r>
          </a:p>
        </p:txBody>
      </p:sp>
      <p:sp>
        <p:nvSpPr>
          <p:cNvPr id="3" name="Content Placeholder 2">
            <a:extLst>
              <a:ext uri="{FF2B5EF4-FFF2-40B4-BE49-F238E27FC236}">
                <a16:creationId xmlns:a16="http://schemas.microsoft.com/office/drawing/2014/main" id="{3AFC73E0-5496-7418-CB2A-211A8AF730DD}"/>
              </a:ext>
            </a:extLst>
          </p:cNvPr>
          <p:cNvSpPr>
            <a:spLocks noGrp="1"/>
          </p:cNvSpPr>
          <p:nvPr>
            <p:ph idx="1"/>
          </p:nvPr>
        </p:nvSpPr>
        <p:spPr>
          <a:xfrm>
            <a:off x="662958" y="737230"/>
            <a:ext cx="10983308" cy="5735452"/>
          </a:xfrm>
        </p:spPr>
        <p:txBody>
          <a:bodyPr vert="horz" lIns="91440" tIns="45720" rIns="91440" bIns="45720" rtlCol="0" anchor="t">
            <a:noAutofit/>
          </a:bodyPr>
          <a:lstStyle/>
          <a:p>
            <a:r>
              <a:rPr lang="en-GB" sz="1600" b="1" i="1" dirty="0">
                <a:latin typeface="Arial"/>
                <a:ea typeface="+mn-lt"/>
                <a:cs typeface="+mn-lt"/>
              </a:rPr>
              <a:t> </a:t>
            </a:r>
            <a:r>
              <a:rPr lang="en-GB" b="1" i="1" dirty="0">
                <a:latin typeface="Arial"/>
                <a:ea typeface="+mn-lt"/>
                <a:cs typeface="+mn-lt"/>
              </a:rPr>
              <a:t>Mayo Clinic. n.d. Childhood obesity - Symptoms and causes. [online] Available at: &lt;https://www.mayoclinic.org/diseases-conditions/childhood-obesity/symptoms-causes/syc-20354827&gt; </a:t>
            </a:r>
            <a:endParaRPr lang="en-US" b="1" i="1">
              <a:latin typeface="Arial"/>
              <a:ea typeface="+mn-lt"/>
              <a:cs typeface="+mn-lt"/>
            </a:endParaRPr>
          </a:p>
          <a:p>
            <a:endParaRPr lang="en-GB" b="1" i="1" dirty="0">
              <a:latin typeface="Arial"/>
              <a:ea typeface="+mn-lt"/>
              <a:cs typeface="+mn-lt"/>
            </a:endParaRPr>
          </a:p>
          <a:p>
            <a:r>
              <a:rPr lang="en-GB" b="1" i="1" dirty="0">
                <a:latin typeface="Arial"/>
                <a:ea typeface="+mn-lt"/>
                <a:cs typeface="+mn-lt"/>
              </a:rPr>
              <a:t>Hemmingsson, E., n.d. Early Childhood Obesity Risk Factors: Socioeconomic Adversity, Family Dysfunction, Offspring Distress, and Junk Food Self-Medication.</a:t>
            </a:r>
            <a:endParaRPr lang="en-US" b="1" i="1">
              <a:latin typeface="Arial"/>
              <a:ea typeface="+mn-lt"/>
              <a:cs typeface="+mn-lt"/>
            </a:endParaRPr>
          </a:p>
          <a:p>
            <a:endParaRPr lang="en-GB" b="1" i="1" dirty="0">
              <a:latin typeface="Arial"/>
              <a:ea typeface="+mn-lt"/>
              <a:cs typeface="+mn-lt"/>
            </a:endParaRPr>
          </a:p>
          <a:p>
            <a:r>
              <a:rPr lang="en-GB" b="1" i="1" dirty="0">
                <a:latin typeface="Arial"/>
                <a:ea typeface="+mn-lt"/>
                <a:cs typeface="+mn-lt"/>
              </a:rPr>
              <a:t>GOV.UK. 2018. Childhood obesity: a plan for action. [online] Available at: &lt;https://www.gov.uk/government/publications/childhood-obesity-a-plan-for-action&gt; </a:t>
            </a:r>
            <a:endParaRPr lang="en-US" b="1" i="1">
              <a:latin typeface="Arial"/>
              <a:ea typeface="+mn-lt"/>
              <a:cs typeface="+mn-lt"/>
            </a:endParaRPr>
          </a:p>
          <a:p>
            <a:endParaRPr lang="en-GB" b="1" i="1" dirty="0">
              <a:latin typeface="Arial"/>
              <a:ea typeface="+mn-lt"/>
              <a:cs typeface="+mn-lt"/>
            </a:endParaRPr>
          </a:p>
          <a:p>
            <a:r>
              <a:rPr lang="en-GB" b="1" i="1" dirty="0">
                <a:latin typeface="Arial"/>
                <a:ea typeface="+mn-lt"/>
                <a:cs typeface="+mn-lt"/>
              </a:rPr>
              <a:t>2018. [online] Available at: &lt;https://www.semanticscholar.org/paper/A-PHYSICAL-AND-PSYCHOLOGICAL-CONSEQUENCES-OF-A-Zaheer-J.Rathinaraja/aa36e3be8adb965ed1b61b4a76d691f837819031&gt; </a:t>
            </a:r>
            <a:endParaRPr lang="en-US" b="1" i="1">
              <a:latin typeface="Arial"/>
              <a:ea typeface="+mn-lt"/>
              <a:cs typeface="+mn-lt"/>
            </a:endParaRPr>
          </a:p>
          <a:p>
            <a:endParaRPr lang="en-GB" b="1" i="1" dirty="0">
              <a:latin typeface="Arial"/>
              <a:ea typeface="+mn-lt"/>
              <a:cs typeface="+mn-lt"/>
            </a:endParaRPr>
          </a:p>
          <a:p>
            <a:r>
              <a:rPr lang="en-GB" b="1" i="1" dirty="0">
                <a:latin typeface="Arial"/>
                <a:ea typeface="+mn-lt"/>
                <a:cs typeface="+mn-lt"/>
              </a:rPr>
              <a:t>Data.worldobesity.org. 2001. [online] Available at: &lt;https://data.worldobesity.org/downloader/bf35545ec20c0bbc68ec5066579fcfb0.pdf&gt; </a:t>
            </a:r>
            <a:endParaRPr lang="en-US" b="1" i="1">
              <a:latin typeface="Arial"/>
              <a:ea typeface="+mn-lt"/>
              <a:cs typeface="+mn-lt"/>
            </a:endParaRPr>
          </a:p>
          <a:p>
            <a:endParaRPr lang="en-GB" sz="1600" b="1" i="1" dirty="0">
              <a:latin typeface="Arial"/>
            </a:endParaRPr>
          </a:p>
        </p:txBody>
      </p:sp>
    </p:spTree>
    <p:extLst>
      <p:ext uri="{BB962C8B-B14F-4D97-AF65-F5344CB8AC3E}">
        <p14:creationId xmlns:p14="http://schemas.microsoft.com/office/powerpoint/2010/main" val="708416544"/>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13</Slides>
  <Notes>0</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Facet</vt:lpstr>
      <vt:lpstr>PowerPoint Presentation</vt:lpstr>
      <vt:lpstr>THE ROLE OF PRIMARY SCHOOLS IN PREVENTING CHILDHOOD OBESITY IN ENGLAND </vt:lpstr>
      <vt:lpstr>Introduction</vt:lpstr>
      <vt:lpstr>Background </vt:lpstr>
      <vt:lpstr>Background</vt:lpstr>
      <vt:lpstr>PowerPoint Presentation</vt:lpstr>
      <vt:lpstr>Findings and Discussion </vt:lpstr>
      <vt:lpstr>Findings and Discussion</vt:lpstr>
      <vt:lpstr>Findings and Discussion </vt:lpstr>
      <vt:lpstr>PowerPoint Presentation</vt:lpstr>
      <vt:lpstr>PowerPoint Presentation</vt:lpstr>
      <vt:lpstr>References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639</cp:revision>
  <dcterms:created xsi:type="dcterms:W3CDTF">2022-04-30T21:10:16Z</dcterms:created>
  <dcterms:modified xsi:type="dcterms:W3CDTF">2022-05-15T21:33:24Z</dcterms:modified>
</cp:coreProperties>
</file>