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71" r:id="rId3"/>
    <p:sldId id="257" r:id="rId4"/>
    <p:sldId id="258" r:id="rId5"/>
    <p:sldId id="266" r:id="rId6"/>
    <p:sldId id="259" r:id="rId7"/>
    <p:sldId id="261" r:id="rId8"/>
    <p:sldId id="267" r:id="rId9"/>
    <p:sldId id="260" r:id="rId10"/>
    <p:sldId id="268" r:id="rId11"/>
    <p:sldId id="262" r:id="rId12"/>
    <p:sldId id="263" r:id="rId13"/>
    <p:sldId id="264" r:id="rId14"/>
    <p:sldId id="272" r:id="rId15"/>
    <p:sldId id="265" r:id="rId16"/>
    <p:sldId id="269" r:id="rId17"/>
    <p:sldId id="270" r:id="rId18"/>
  </p:sldIdLst>
  <p:sldSz cx="18288000" cy="10287000"/>
  <p:notesSz cx="6858000" cy="9144000"/>
  <p:embeddedFontLst>
    <p:embeddedFont>
      <p:font typeface="Arial Black" panose="020B0A04020102020204" pitchFamily="34" charset="0"/>
      <p:bold r:id="rId20"/>
    </p:embeddedFont>
    <p:embeddedFont>
      <p:font typeface="League Spartan" panose="020B0604020202020204" charset="0"/>
      <p:regular r:id="rId21"/>
    </p:embeddedFont>
    <p:embeddedFont>
      <p:font typeface="Open Sans" panose="020B0606030504020204" pitchFamily="34" charset="0"/>
      <p:regular r:id="rId22"/>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ADBA89-C435-4797-90A6-98E583EB4608}" type="datetimeFigureOut">
              <a:rPr lang="en-IN" smtClean="0"/>
              <a:t>17-11-2025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96FFD-1F2A-444F-8910-643D87FDE517}" type="slidenum">
              <a:rPr lang="en-IN" smtClean="0"/>
              <a:t>‹#›</a:t>
            </a:fld>
            <a:endParaRPr lang="en-IN"/>
          </a:p>
        </p:txBody>
      </p:sp>
    </p:spTree>
    <p:extLst>
      <p:ext uri="{BB962C8B-B14F-4D97-AF65-F5344CB8AC3E}">
        <p14:creationId xmlns:p14="http://schemas.microsoft.com/office/powerpoint/2010/main" val="346139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A96FFD-1F2A-444F-8910-643D87FDE517}" type="slidenum">
              <a:rPr lang="en-IN" smtClean="0"/>
              <a:t>5</a:t>
            </a:fld>
            <a:endParaRPr lang="en-IN"/>
          </a:p>
        </p:txBody>
      </p:sp>
    </p:spTree>
    <p:extLst>
      <p:ext uri="{BB962C8B-B14F-4D97-AF65-F5344CB8AC3E}">
        <p14:creationId xmlns:p14="http://schemas.microsoft.com/office/powerpoint/2010/main" val="3371633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A96FFD-1F2A-444F-8910-643D87FDE517}" type="slidenum">
              <a:rPr lang="en-IN" smtClean="0"/>
              <a:t>6</a:t>
            </a:fld>
            <a:endParaRPr lang="en-IN"/>
          </a:p>
        </p:txBody>
      </p:sp>
    </p:spTree>
    <p:extLst>
      <p:ext uri="{BB962C8B-B14F-4D97-AF65-F5344CB8AC3E}">
        <p14:creationId xmlns:p14="http://schemas.microsoft.com/office/powerpoint/2010/main" val="2681809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4.svg"/><Relationship Id="rId12"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8.jpeg"/><Relationship Id="rId3" Type="http://schemas.openxmlformats.org/officeDocument/2006/relationships/image" Target="../media/image12.svg"/><Relationship Id="rId7" Type="http://schemas.openxmlformats.org/officeDocument/2006/relationships/image" Target="../media/image14.svg"/><Relationship Id="rId12"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7.svg"/></Relationships>
</file>

<file path=ppt/slides/_rels/slide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 Id="rId9" Type="http://schemas.openxmlformats.org/officeDocument/2006/relationships/image" Target="../media/image25.jpeg"/></Relationships>
</file>

<file path=ppt/slides/_rels/slide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9.png"/><Relationship Id="rId7" Type="http://schemas.openxmlformats.org/officeDocument/2006/relationships/image" Target="../media/image6.png"/><Relationship Id="rId12"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4.png"/><Relationship Id="rId5" Type="http://schemas.openxmlformats.org/officeDocument/2006/relationships/image" Target="../media/image26.png"/><Relationship Id="rId10" Type="http://schemas.openxmlformats.org/officeDocument/2006/relationships/image" Target="../media/image29.svg"/><Relationship Id="rId4" Type="http://schemas.openxmlformats.org/officeDocument/2006/relationships/image" Target="../media/image10.svg"/><Relationship Id="rId9"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0.svg"/><Relationship Id="rId7" Type="http://schemas.openxmlformats.org/officeDocument/2006/relationships/image" Target="../media/image7.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7.svg"/><Relationship Id="rId10" Type="http://schemas.openxmlformats.org/officeDocument/2006/relationships/image" Target="../media/image4.png"/><Relationship Id="rId4" Type="http://schemas.openxmlformats.org/officeDocument/2006/relationships/image" Target="../media/image26.png"/><Relationship Id="rId9" Type="http://schemas.openxmlformats.org/officeDocument/2006/relationships/image" Target="../media/image29.sv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0.svg"/><Relationship Id="rId7" Type="http://schemas.openxmlformats.org/officeDocument/2006/relationships/image" Target="../media/image29.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svg"/><Relationship Id="rId10" Type="http://schemas.openxmlformats.org/officeDocument/2006/relationships/image" Target="../media/image32.svg"/><Relationship Id="rId4" Type="http://schemas.openxmlformats.org/officeDocument/2006/relationships/image" Target="../media/image26.png"/><Relationship Id="rId9"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20.svg"/><Relationship Id="rId7" Type="http://schemas.openxmlformats.org/officeDocument/2006/relationships/image" Target="../media/image36.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24.sv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45.svg"/><Relationship Id="rId18" Type="http://schemas.openxmlformats.org/officeDocument/2006/relationships/image" Target="../media/image50.png"/><Relationship Id="rId3" Type="http://schemas.openxmlformats.org/officeDocument/2006/relationships/image" Target="../media/image10.svg"/><Relationship Id="rId21" Type="http://schemas.openxmlformats.org/officeDocument/2006/relationships/image" Target="../media/image53.svg"/><Relationship Id="rId7" Type="http://schemas.openxmlformats.org/officeDocument/2006/relationships/image" Target="../media/image41.svg"/><Relationship Id="rId12" Type="http://schemas.openxmlformats.org/officeDocument/2006/relationships/image" Target="../media/image44.png"/><Relationship Id="rId17" Type="http://schemas.openxmlformats.org/officeDocument/2006/relationships/image" Target="../media/image49.svg"/><Relationship Id="rId2" Type="http://schemas.openxmlformats.org/officeDocument/2006/relationships/image" Target="../media/image9.png"/><Relationship Id="rId16" Type="http://schemas.openxmlformats.org/officeDocument/2006/relationships/image" Target="../media/image48.png"/><Relationship Id="rId20" Type="http://schemas.openxmlformats.org/officeDocument/2006/relationships/image" Target="../media/image52.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3.svg"/><Relationship Id="rId5" Type="http://schemas.openxmlformats.org/officeDocument/2006/relationships/image" Target="../media/image39.svg"/><Relationship Id="rId15" Type="http://schemas.openxmlformats.org/officeDocument/2006/relationships/image" Target="../media/image47.svg"/><Relationship Id="rId10" Type="http://schemas.openxmlformats.org/officeDocument/2006/relationships/image" Target="../media/image42.png"/><Relationship Id="rId19" Type="http://schemas.openxmlformats.org/officeDocument/2006/relationships/image" Target="../media/image51.svg"/><Relationship Id="rId4" Type="http://schemas.openxmlformats.org/officeDocument/2006/relationships/image" Target="../media/image38.png"/><Relationship Id="rId9" Type="http://schemas.openxmlformats.org/officeDocument/2006/relationships/image" Target="../media/image16.svg"/><Relationship Id="rId14" Type="http://schemas.openxmlformats.org/officeDocument/2006/relationships/image" Target="../media/image46.png"/></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45.svg"/><Relationship Id="rId3" Type="http://schemas.openxmlformats.org/officeDocument/2006/relationships/image" Target="../media/image10.svg"/><Relationship Id="rId7" Type="http://schemas.openxmlformats.org/officeDocument/2006/relationships/image" Target="../media/image41.svg"/><Relationship Id="rId12" Type="http://schemas.openxmlformats.org/officeDocument/2006/relationships/image" Target="../media/image4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3.svg"/><Relationship Id="rId5" Type="http://schemas.openxmlformats.org/officeDocument/2006/relationships/image" Target="../media/image39.svg"/><Relationship Id="rId10" Type="http://schemas.openxmlformats.org/officeDocument/2006/relationships/image" Target="../media/image42.png"/><Relationship Id="rId4" Type="http://schemas.openxmlformats.org/officeDocument/2006/relationships/image" Target="../media/image38.png"/><Relationship Id="rId9" Type="http://schemas.openxmlformats.org/officeDocument/2006/relationships/image" Target="../media/image16.svg"/></Relationships>
</file>

<file path=ppt/slides/_rels/slide14.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5.svg"/><Relationship Id="rId3" Type="http://schemas.openxmlformats.org/officeDocument/2006/relationships/image" Target="../media/image10.svg"/><Relationship Id="rId7" Type="http://schemas.openxmlformats.org/officeDocument/2006/relationships/image" Target="../media/image16.svg"/><Relationship Id="rId12" Type="http://schemas.openxmlformats.org/officeDocument/2006/relationships/image" Target="../media/image4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43.svg"/><Relationship Id="rId5" Type="http://schemas.openxmlformats.org/officeDocument/2006/relationships/image" Target="../media/image41.svg"/><Relationship Id="rId10" Type="http://schemas.openxmlformats.org/officeDocument/2006/relationships/image" Target="../media/image42.png"/><Relationship Id="rId4" Type="http://schemas.openxmlformats.org/officeDocument/2006/relationships/image" Target="../media/image40.png"/><Relationship Id="rId9" Type="http://schemas.openxmlformats.org/officeDocument/2006/relationships/image" Target="../media/image39.svg"/></Relationships>
</file>

<file path=ppt/slides/_rels/slide15.xml.rels><?xml version="1.0" encoding="UTF-8" standalone="yes"?>
<Relationships xmlns="http://schemas.openxmlformats.org/package/2006/relationships"><Relationship Id="rId8" Type="http://schemas.openxmlformats.org/officeDocument/2006/relationships/image" Target="../media/image57.svg"/><Relationship Id="rId13" Type="http://schemas.openxmlformats.org/officeDocument/2006/relationships/image" Target="../media/image6.png"/><Relationship Id="rId3" Type="http://schemas.openxmlformats.org/officeDocument/2006/relationships/image" Target="../media/image2.svg"/><Relationship Id="rId7" Type="http://schemas.openxmlformats.org/officeDocument/2006/relationships/image" Target="../media/image56.png"/><Relationship Id="rId12" Type="http://schemas.openxmlformats.org/officeDocument/2006/relationships/image" Target="../media/image1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5.svg"/><Relationship Id="rId11" Type="http://schemas.openxmlformats.org/officeDocument/2006/relationships/image" Target="../media/image9.png"/><Relationship Id="rId5" Type="http://schemas.openxmlformats.org/officeDocument/2006/relationships/image" Target="../media/image54.png"/><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4.png"/><Relationship Id="rId14" Type="http://schemas.openxmlformats.org/officeDocument/2006/relationships/image" Target="../media/image7.svg"/></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publication/saving-babies-lives-version-two-a-care-bundle-for-reducing-perinatal-mortality" TargetMode="External"/><Relationship Id="rId13" Type="http://schemas.openxmlformats.org/officeDocument/2006/relationships/hyperlink" Target="https://www.gov.uk/government/publications/final-report-of-the-ockenden-review" TargetMode="External"/><Relationship Id="rId3" Type="http://schemas.openxmlformats.org/officeDocument/2006/relationships/image" Target="../media/image2.svg"/><Relationship Id="rId7" Type="http://schemas.openxmlformats.org/officeDocument/2006/relationships/hyperlink" Target="https://www.england.nhs.uk/patient-safety/patient-safety-culture/being-fair-tool" TargetMode="External"/><Relationship Id="rId12" Type="http://schemas.openxmlformats.org/officeDocument/2006/relationships/hyperlink" Target="https://www.nice.org.uk/guidance/ng235"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england.nhs.uk/publication/better-births-improving-outcomes-of-maternity-services-in-england-a-five-year-forward-view-for-maternity-care" TargetMode="External"/><Relationship Id="rId11" Type="http://schemas.openxmlformats.org/officeDocument/2006/relationships/hyperlink" Target="https://www.england.nhs.uk/long-read/improving-patient-safety-culture-a-practical-guide" TargetMode="External"/><Relationship Id="rId5" Type="http://schemas.openxmlformats.org/officeDocument/2006/relationships/hyperlink" Target="https://www.gov.uk/government/news/new-ambition-to-halve-rate-of-stillbirths-and-infant-deaths" TargetMode="External"/><Relationship Id="rId10" Type="http://schemas.openxmlformats.org/officeDocument/2006/relationships/hyperlink" Target="https://www.england.nhs.uk/patient-safety/patient-safety-insight/incident-response-framework" TargetMode="External"/><Relationship Id="rId4" Type="http://schemas.openxmlformats.org/officeDocument/2006/relationships/hyperlink" Target="https://www.cqc.org.uk/publications/maternity-services-2022-2024/safety" TargetMode="External"/><Relationship Id="rId9" Type="http://schemas.openxmlformats.org/officeDocument/2006/relationships/hyperlink" Target="https://www.england.nhs.uk/patient-safety/the-nhs-patient-safety-strategy"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pixabay.com/" TargetMode="External"/><Relationship Id="rId3" Type="http://schemas.openxmlformats.org/officeDocument/2006/relationships/image" Target="../media/image2.svg"/><Relationship Id="rId7" Type="http://schemas.openxmlformats.org/officeDocument/2006/relationships/hyperlink" Target="https://www.pexels.com/"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who.int/" TargetMode="External"/><Relationship Id="rId5" Type="http://schemas.openxmlformats.org/officeDocument/2006/relationships/hyperlink" Target="https://www.england.nhs.uk/" TargetMode="External"/><Relationship Id="rId4" Type="http://schemas.openxmlformats.org/officeDocument/2006/relationships/image" Target="../media/image3.png"/><Relationship Id="rId9" Type="http://schemas.openxmlformats.org/officeDocument/2006/relationships/hyperlink" Target="https://www.unspla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V="1">
            <a:off x="14735058" y="-57565"/>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flipH="1" flipV="1">
            <a:off x="107201" y="5710864"/>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3056118" y="7747715"/>
            <a:ext cx="11870761"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7" name="Freeform 7"/>
          <p:cNvSpPr/>
          <p:nvPr/>
        </p:nvSpPr>
        <p:spPr>
          <a:xfrm>
            <a:off x="14125823" y="3627514"/>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5"/>
            <a:stretch>
              <a:fillRect/>
            </a:stretch>
          </a:blipFill>
        </p:spPr>
        <p:txBody>
          <a:bodyPr/>
          <a:lstStyle/>
          <a:p>
            <a:endParaRPr lang="en-IN"/>
          </a:p>
        </p:txBody>
      </p:sp>
      <p:sp>
        <p:nvSpPr>
          <p:cNvPr id="8" name="Freeform 8"/>
          <p:cNvSpPr/>
          <p:nvPr/>
        </p:nvSpPr>
        <p:spPr>
          <a:xfrm rot="1291858">
            <a:off x="459633" y="2564017"/>
            <a:ext cx="1792765" cy="1882168"/>
          </a:xfrm>
          <a:custGeom>
            <a:avLst/>
            <a:gdLst/>
            <a:ahLst/>
            <a:cxnLst/>
            <a:rect l="l" t="t" r="r" b="b"/>
            <a:pathLst>
              <a:path w="1792765" h="1882168">
                <a:moveTo>
                  <a:pt x="0" y="0"/>
                </a:moveTo>
                <a:lnTo>
                  <a:pt x="1792766" y="0"/>
                </a:lnTo>
                <a:lnTo>
                  <a:pt x="1792766" y="1882168"/>
                </a:lnTo>
                <a:lnTo>
                  <a:pt x="0" y="1882168"/>
                </a:lnTo>
                <a:lnTo>
                  <a:pt x="0" y="0"/>
                </a:lnTo>
                <a:close/>
              </a:path>
            </a:pathLst>
          </a:custGeom>
          <a:blipFill>
            <a:blip r:embed="rId6"/>
            <a:stretch>
              <a:fillRect/>
            </a:stretch>
          </a:blipFill>
        </p:spPr>
        <p:txBody>
          <a:bodyPr/>
          <a:lstStyle/>
          <a:p>
            <a:endParaRPr lang="en-IN"/>
          </a:p>
        </p:txBody>
      </p:sp>
      <p:sp>
        <p:nvSpPr>
          <p:cNvPr id="9" name="Freeform 9"/>
          <p:cNvSpPr/>
          <p:nvPr/>
        </p:nvSpPr>
        <p:spPr>
          <a:xfrm>
            <a:off x="15886707" y="2484957"/>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5"/>
            <a:stretch>
              <a:fillRect/>
            </a:stretch>
          </a:blipFill>
        </p:spPr>
        <p:txBody>
          <a:bodyPr/>
          <a:lstStyle/>
          <a:p>
            <a:endParaRPr lang="en-IN"/>
          </a:p>
        </p:txBody>
      </p:sp>
      <p:sp>
        <p:nvSpPr>
          <p:cNvPr id="10" name="Freeform 10"/>
          <p:cNvSpPr/>
          <p:nvPr/>
        </p:nvSpPr>
        <p:spPr>
          <a:xfrm>
            <a:off x="3056119" y="2300711"/>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5"/>
            <a:stretch>
              <a:fillRect/>
            </a:stretch>
          </a:blipFill>
        </p:spPr>
        <p:txBody>
          <a:bodyPr/>
          <a:lstStyle/>
          <a:p>
            <a:endParaRPr lang="en-IN"/>
          </a:p>
        </p:txBody>
      </p:sp>
      <p:sp>
        <p:nvSpPr>
          <p:cNvPr id="19" name="Freeform 19"/>
          <p:cNvSpPr/>
          <p:nvPr/>
        </p:nvSpPr>
        <p:spPr>
          <a:xfrm>
            <a:off x="15595366" y="4984243"/>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20" name="TextBox 20"/>
          <p:cNvSpPr txBox="1"/>
          <p:nvPr/>
        </p:nvSpPr>
        <p:spPr>
          <a:xfrm>
            <a:off x="2013266" y="1669876"/>
            <a:ext cx="13963925" cy="1770100"/>
          </a:xfrm>
          <a:prstGeom prst="rect">
            <a:avLst/>
          </a:prstGeom>
        </p:spPr>
        <p:txBody>
          <a:bodyPr lIns="0" tIns="0" rIns="0" bIns="0" rtlCol="0" anchor="t">
            <a:spAutoFit/>
          </a:bodyPr>
          <a:lstStyle/>
          <a:p>
            <a:pPr algn="ctr">
              <a:lnSpc>
                <a:spcPts val="6650"/>
              </a:lnSpc>
            </a:pPr>
            <a:r>
              <a:rPr lang="en-US" sz="6928" dirty="0">
                <a:solidFill>
                  <a:srgbClr val="000000"/>
                </a:solidFill>
                <a:latin typeface="Arial Black" panose="020B0A04020102020204" pitchFamily="34" charset="0"/>
                <a:ea typeface="League Spartan"/>
                <a:cs typeface="League Spartan"/>
                <a:sym typeface="League Spartan"/>
              </a:rPr>
              <a:t>The Shrewsbury and Telford Maternity Scandal</a:t>
            </a:r>
          </a:p>
        </p:txBody>
      </p:sp>
      <p:sp>
        <p:nvSpPr>
          <p:cNvPr id="21" name="TextBox 21"/>
          <p:cNvSpPr txBox="1"/>
          <p:nvPr/>
        </p:nvSpPr>
        <p:spPr>
          <a:xfrm>
            <a:off x="1847250" y="345667"/>
            <a:ext cx="14543650" cy="882357"/>
          </a:xfrm>
          <a:prstGeom prst="rect">
            <a:avLst/>
          </a:prstGeom>
        </p:spPr>
        <p:txBody>
          <a:bodyPr wrap="square" lIns="0" tIns="0" rIns="0" bIns="0" rtlCol="0" anchor="t">
            <a:spAutoFit/>
          </a:bodyPr>
          <a:lstStyle/>
          <a:p>
            <a:pPr algn="ctr">
              <a:lnSpc>
                <a:spcPts val="3513"/>
              </a:lnSpc>
            </a:pPr>
            <a:r>
              <a:rPr lang="en-US" sz="2880" spc="895" dirty="0">
                <a:solidFill>
                  <a:srgbClr val="000000"/>
                </a:solidFill>
                <a:latin typeface="Arial" panose="020B0604020202020204" pitchFamily="34" charset="0"/>
                <a:ea typeface="Anton"/>
                <a:cs typeface="Arial" panose="020B0604020202020204" pitchFamily="34" charset="0"/>
                <a:sym typeface="Anton"/>
              </a:rPr>
              <a:t>A Critical Analysis of Systemic Failures in NHS Quality Assurance and Clinical Governance</a:t>
            </a:r>
          </a:p>
        </p:txBody>
      </p:sp>
      <p:sp>
        <p:nvSpPr>
          <p:cNvPr id="24" name="Freeform 24"/>
          <p:cNvSpPr/>
          <p:nvPr/>
        </p:nvSpPr>
        <p:spPr>
          <a:xfrm rot="4522270" flipH="1">
            <a:off x="365644" y="1106142"/>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TextBox 5">
            <a:extLst>
              <a:ext uri="{FF2B5EF4-FFF2-40B4-BE49-F238E27FC236}">
                <a16:creationId xmlns:a16="http://schemas.microsoft.com/office/drawing/2014/main" id="{D2AACC89-BDFC-4A7A-1CD6-5FD76B4B7DDD}"/>
              </a:ext>
            </a:extLst>
          </p:cNvPr>
          <p:cNvSpPr txBox="1"/>
          <p:nvPr/>
        </p:nvSpPr>
        <p:spPr>
          <a:xfrm>
            <a:off x="5638799" y="8617124"/>
            <a:ext cx="9093061" cy="1754326"/>
          </a:xfrm>
          <a:prstGeom prst="rect">
            <a:avLst/>
          </a:prstGeom>
          <a:noFill/>
        </p:spPr>
        <p:txBody>
          <a:bodyPr wrap="square">
            <a:spAutoFit/>
          </a:bodyPr>
          <a:lstStyle/>
          <a:p>
            <a:r>
              <a:rPr lang="en-IN" sz="1800" b="1" dirty="0">
                <a:effectLst/>
                <a:latin typeface="Arial" panose="020B0604020202020204" pitchFamily="34" charset="0"/>
                <a:ea typeface="Calibri" panose="020F0502020204030204" pitchFamily="34" charset="0"/>
                <a:cs typeface="Arial" panose="020B0604020202020204" pitchFamily="34" charset="0"/>
              </a:rPr>
              <a:t>Student Name:</a:t>
            </a:r>
            <a:r>
              <a:rPr lang="en-IN" sz="1800" dirty="0">
                <a:effectLst/>
                <a:latin typeface="Arial" panose="020B0604020202020204" pitchFamily="34" charset="0"/>
                <a:ea typeface="Calibri" panose="020F0502020204030204" pitchFamily="34" charset="0"/>
                <a:cs typeface="Arial" panose="020B0604020202020204" pitchFamily="34" charset="0"/>
              </a:rPr>
              <a:t> </a:t>
            </a:r>
            <a:r>
              <a:rPr lang="en-IN" dirty="0">
                <a:latin typeface="Arial" panose="020B0604020202020204" pitchFamily="34" charset="0"/>
                <a:ea typeface="Calibri" panose="020F0502020204030204" pitchFamily="34" charset="0"/>
                <a:cs typeface="Arial" panose="020B0604020202020204" pitchFamily="34" charset="0"/>
              </a:rPr>
              <a:t>Janvi Ishwarbhai Chauhan | </a:t>
            </a:r>
            <a:r>
              <a:rPr lang="en-IN" sz="1800" b="1" dirty="0">
                <a:effectLst/>
                <a:latin typeface="Arial" panose="020B0604020202020204" pitchFamily="34" charset="0"/>
                <a:ea typeface="Calibri" panose="020F0502020204030204" pitchFamily="34" charset="0"/>
                <a:cs typeface="Arial" panose="020B0604020202020204" pitchFamily="34" charset="0"/>
              </a:rPr>
              <a:t>Student ID:</a:t>
            </a:r>
            <a:r>
              <a:rPr lang="en-IN" sz="1800" dirty="0">
                <a:effectLst/>
                <a:latin typeface="Arial" panose="020B0604020202020204" pitchFamily="34" charset="0"/>
                <a:ea typeface="Calibri" panose="020F0502020204030204" pitchFamily="34" charset="0"/>
                <a:cs typeface="Arial" panose="020B0604020202020204" pitchFamily="34" charset="0"/>
              </a:rPr>
              <a:t> </a:t>
            </a:r>
            <a:r>
              <a:rPr lang="en-IN" dirty="0">
                <a:latin typeface="Arial" panose="020B0604020202020204" pitchFamily="34" charset="0"/>
                <a:ea typeface="Calibri" panose="020F0502020204030204" pitchFamily="34" charset="0"/>
                <a:cs typeface="Arial" panose="020B0604020202020204" pitchFamily="34" charset="0"/>
              </a:rPr>
              <a:t>2431585</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Programme:</a:t>
            </a:r>
            <a:r>
              <a:rPr lang="en-IN" sz="1800" dirty="0">
                <a:effectLst/>
                <a:latin typeface="Arial" panose="020B0604020202020204" pitchFamily="34" charset="0"/>
                <a:ea typeface="Calibri" panose="020F0502020204030204" pitchFamily="34" charset="0"/>
                <a:cs typeface="Arial" panose="020B0604020202020204" pitchFamily="34" charset="0"/>
              </a:rPr>
              <a:t> MSc Public Health and Social Care in Practice</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Module:</a:t>
            </a:r>
            <a:r>
              <a:rPr lang="en-IN" sz="1800" dirty="0">
                <a:effectLst/>
                <a:latin typeface="Arial" panose="020B0604020202020204" pitchFamily="34" charset="0"/>
                <a:ea typeface="Calibri" panose="020F0502020204030204" pitchFamily="34" charset="0"/>
                <a:cs typeface="Arial" panose="020B0604020202020204" pitchFamily="34" charset="0"/>
              </a:rPr>
              <a:t> Quality Assurance and Service Improvements</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Module Code:</a:t>
            </a:r>
            <a:r>
              <a:rPr lang="en-IN" sz="1800" dirty="0">
                <a:effectLst/>
                <a:latin typeface="Arial" panose="020B0604020202020204" pitchFamily="34" charset="0"/>
                <a:ea typeface="Calibri" panose="020F0502020204030204" pitchFamily="34" charset="0"/>
                <a:cs typeface="Arial" panose="020B0604020202020204" pitchFamily="34" charset="0"/>
              </a:rPr>
              <a:t> LCHS7006</a:t>
            </a:r>
            <a:br>
              <a:rPr lang="en-IN" sz="1800" dirty="0">
                <a:effectLst/>
                <a:latin typeface="Arial" panose="020B0604020202020204" pitchFamily="34" charset="0"/>
                <a:ea typeface="Calibri" panose="020F0502020204030204" pitchFamily="34" charset="0"/>
                <a:cs typeface="Arial" panose="020B0604020202020204" pitchFamily="34" charset="0"/>
              </a:rPr>
            </a:br>
            <a:r>
              <a:rPr lang="en-IN" sz="1800" b="1" dirty="0">
                <a:effectLst/>
                <a:latin typeface="Arial" panose="020B0604020202020204" pitchFamily="34" charset="0"/>
                <a:ea typeface="Calibri" panose="020F0502020204030204" pitchFamily="34" charset="0"/>
                <a:cs typeface="Arial" panose="020B0604020202020204" pitchFamily="34" charset="0"/>
              </a:rPr>
              <a:t>Lecturer:</a:t>
            </a:r>
            <a:r>
              <a:rPr lang="en-IN" sz="1800" dirty="0">
                <a:effectLst/>
                <a:latin typeface="Arial" panose="020B0604020202020204" pitchFamily="34" charset="0"/>
                <a:ea typeface="Calibri" panose="020F0502020204030204" pitchFamily="34" charset="0"/>
                <a:cs typeface="Arial" panose="020B0604020202020204" pitchFamily="34" charset="0"/>
              </a:rPr>
              <a:t> Shepherd Ziko</a:t>
            </a:r>
            <a:br>
              <a:rPr lang="en-IN" sz="1800" dirty="0">
                <a:effectLst/>
                <a:latin typeface="Arial" panose="020B0604020202020204" pitchFamily="34" charset="0"/>
                <a:ea typeface="Calibri" panose="020F050202020403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10242" name="Picture 2" descr="The Royal Shrewsbury hospital, one of the facilities run by Shrewsbury and Telford NHS trust">
            <a:extLst>
              <a:ext uri="{FF2B5EF4-FFF2-40B4-BE49-F238E27FC236}">
                <a16:creationId xmlns:a16="http://schemas.microsoft.com/office/drawing/2014/main" id="{F322E367-08EA-3C25-607E-A2B5066919B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45197" y="4176215"/>
            <a:ext cx="7147755" cy="4288653"/>
          </a:xfrm>
          <a:prstGeom prst="flowChartAlternateProcess">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C66C98E-FD66-7A52-5634-707405316E8D}"/>
              </a:ext>
            </a:extLst>
          </p:cNvPr>
          <p:cNvSpPr txBox="1"/>
          <p:nvPr/>
        </p:nvSpPr>
        <p:spPr>
          <a:xfrm>
            <a:off x="11389693" y="3752700"/>
            <a:ext cx="9174996"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(NHS England, 2020)</a:t>
            </a:r>
          </a:p>
        </p:txBody>
      </p:sp>
      <p:sp>
        <p:nvSpPr>
          <p:cNvPr id="5" name="Oval 4">
            <a:extLst>
              <a:ext uri="{FF2B5EF4-FFF2-40B4-BE49-F238E27FC236}">
                <a16:creationId xmlns:a16="http://schemas.microsoft.com/office/drawing/2014/main" id="{9D0BA5B6-FD5F-CDB9-3345-6664847FF89A}"/>
              </a:ext>
            </a:extLst>
          </p:cNvPr>
          <p:cNvSpPr/>
          <p:nvPr/>
        </p:nvSpPr>
        <p:spPr>
          <a:xfrm>
            <a:off x="9753600" y="5448300"/>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0242"/>
                                        </p:tgtEl>
                                        <p:attrNameLst>
                                          <p:attrName>style.visibility</p:attrName>
                                        </p:attrNameLst>
                                      </p:cBhvr>
                                      <p:to>
                                        <p:strVal val="visible"/>
                                      </p:to>
                                    </p:set>
                                    <p:animEffect transition="in" filter="fade">
                                      <p:cBhvr>
                                        <p:cTn id="14"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72C44662-A422-D687-6BD1-D861467D9C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F04FA71-0DD2-71D2-730E-7D0470205F5B}"/>
              </a:ext>
            </a:extLst>
          </p:cNvPr>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E02F589C-A3B6-E90F-D31D-59A63F083EA6}"/>
              </a:ext>
            </a:extLst>
          </p:cNvPr>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7" name="Freeform 7">
            <a:extLst>
              <a:ext uri="{FF2B5EF4-FFF2-40B4-BE49-F238E27FC236}">
                <a16:creationId xmlns:a16="http://schemas.microsoft.com/office/drawing/2014/main" id="{577CDB8C-78F2-BCC1-B97E-9FA7EDC58C54}"/>
              </a:ext>
            </a:extLst>
          </p:cNvPr>
          <p:cNvSpPr/>
          <p:nvPr/>
        </p:nvSpPr>
        <p:spPr>
          <a:xfrm>
            <a:off x="14376150" y="5015361"/>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4"/>
            <a:stretch>
              <a:fillRect/>
            </a:stretch>
          </a:blipFill>
        </p:spPr>
        <p:txBody>
          <a:bodyPr/>
          <a:lstStyle/>
          <a:p>
            <a:endParaRPr lang="en-IN"/>
          </a:p>
        </p:txBody>
      </p:sp>
      <p:sp>
        <p:nvSpPr>
          <p:cNvPr id="9" name="Freeform 9">
            <a:extLst>
              <a:ext uri="{FF2B5EF4-FFF2-40B4-BE49-F238E27FC236}">
                <a16:creationId xmlns:a16="http://schemas.microsoft.com/office/drawing/2014/main" id="{12F0C230-4523-C46B-3596-22F732BB3ECE}"/>
              </a:ext>
            </a:extLst>
          </p:cNvPr>
          <p:cNvSpPr/>
          <p:nvPr/>
        </p:nvSpPr>
        <p:spPr>
          <a:xfrm>
            <a:off x="15978264" y="3475412"/>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4"/>
            <a:stretch>
              <a:fillRect/>
            </a:stretch>
          </a:blipFill>
        </p:spPr>
        <p:txBody>
          <a:bodyPr/>
          <a:lstStyle/>
          <a:p>
            <a:endParaRPr lang="en-IN"/>
          </a:p>
        </p:txBody>
      </p:sp>
      <p:sp>
        <p:nvSpPr>
          <p:cNvPr id="10" name="Freeform 10">
            <a:extLst>
              <a:ext uri="{FF2B5EF4-FFF2-40B4-BE49-F238E27FC236}">
                <a16:creationId xmlns:a16="http://schemas.microsoft.com/office/drawing/2014/main" id="{C2BE0636-0A65-FBBE-C0C9-D7ED0F270FC7}"/>
              </a:ext>
            </a:extLst>
          </p:cNvPr>
          <p:cNvSpPr/>
          <p:nvPr/>
        </p:nvSpPr>
        <p:spPr>
          <a:xfrm>
            <a:off x="12725400" y="2019300"/>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4"/>
            <a:stretch>
              <a:fillRect/>
            </a:stretch>
          </a:blipFill>
        </p:spPr>
        <p:txBody>
          <a:bodyPr/>
          <a:lstStyle/>
          <a:p>
            <a:endParaRPr lang="en-IN"/>
          </a:p>
        </p:txBody>
      </p:sp>
      <p:sp>
        <p:nvSpPr>
          <p:cNvPr id="18" name="Freeform 18">
            <a:extLst>
              <a:ext uri="{FF2B5EF4-FFF2-40B4-BE49-F238E27FC236}">
                <a16:creationId xmlns:a16="http://schemas.microsoft.com/office/drawing/2014/main" id="{2C51DFDD-4253-DDC6-2E63-AF0990FB49D8}"/>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10A54B6E-613A-3E7A-2D2A-A4972932B89D}"/>
              </a:ext>
            </a:extLst>
          </p:cNvPr>
          <p:cNvSpPr/>
          <p:nvPr/>
        </p:nvSpPr>
        <p:spPr>
          <a:xfrm>
            <a:off x="15360168" y="6411416"/>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20" name="TextBox 20">
            <a:extLst>
              <a:ext uri="{FF2B5EF4-FFF2-40B4-BE49-F238E27FC236}">
                <a16:creationId xmlns:a16="http://schemas.microsoft.com/office/drawing/2014/main" id="{D2A293D5-8DD6-5488-0BD7-7ABFA7116F98}"/>
              </a:ext>
            </a:extLst>
          </p:cNvPr>
          <p:cNvSpPr txBox="1"/>
          <p:nvPr/>
        </p:nvSpPr>
        <p:spPr>
          <a:xfrm>
            <a:off x="-452172" y="339569"/>
            <a:ext cx="7849312" cy="1335237"/>
          </a:xfrm>
          <a:prstGeom prst="rect">
            <a:avLst/>
          </a:prstGeom>
        </p:spPr>
        <p:txBody>
          <a:bodyPr lIns="0" tIns="0" rIns="0" bIns="0" rtlCol="0" anchor="t">
            <a:spAutoFit/>
          </a:bodyPr>
          <a:lstStyle/>
          <a:p>
            <a:pPr algn="ctr">
              <a:lnSpc>
                <a:spcPct val="150000"/>
              </a:lnSpc>
            </a:pPr>
            <a:r>
              <a:rPr lang="en-US" sz="6600" dirty="0">
                <a:solidFill>
                  <a:srgbClr val="000000"/>
                </a:solidFill>
                <a:latin typeface="Arial" panose="020B0604020202020204" pitchFamily="34" charset="0"/>
                <a:ea typeface="League Spartan"/>
                <a:cs typeface="Arial" panose="020B0604020202020204" pitchFamily="34" charset="0"/>
                <a:sym typeface="League Spartan"/>
              </a:rPr>
              <a:t>Agenda</a:t>
            </a:r>
          </a:p>
        </p:txBody>
      </p:sp>
      <p:sp>
        <p:nvSpPr>
          <p:cNvPr id="22" name="TextBox 22">
            <a:extLst>
              <a:ext uri="{FF2B5EF4-FFF2-40B4-BE49-F238E27FC236}">
                <a16:creationId xmlns:a16="http://schemas.microsoft.com/office/drawing/2014/main" id="{ED39AAFD-E3CD-5545-6E3B-6B2941D7B4C7}"/>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24" name="Freeform 24">
            <a:extLst>
              <a:ext uri="{FF2B5EF4-FFF2-40B4-BE49-F238E27FC236}">
                <a16:creationId xmlns:a16="http://schemas.microsoft.com/office/drawing/2014/main" id="{D7D37E7F-E755-C3F0-E053-18E2E487A1D1}"/>
              </a:ext>
            </a:extLst>
          </p:cNvPr>
          <p:cNvSpPr/>
          <p:nvPr/>
        </p:nvSpPr>
        <p:spPr>
          <a:xfrm rot="4522270" flipH="1">
            <a:off x="-62369" y="446945"/>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12" name="TextBox 11">
            <a:extLst>
              <a:ext uri="{FF2B5EF4-FFF2-40B4-BE49-F238E27FC236}">
                <a16:creationId xmlns:a16="http://schemas.microsoft.com/office/drawing/2014/main" id="{6365E424-FB49-EA87-8F43-C3EE8D019693}"/>
              </a:ext>
            </a:extLst>
          </p:cNvPr>
          <p:cNvSpPr txBox="1"/>
          <p:nvPr/>
        </p:nvSpPr>
        <p:spPr>
          <a:xfrm>
            <a:off x="1017813" y="1674806"/>
            <a:ext cx="11789241" cy="828823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Introduction &amp; Background</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Scale of Harm</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Root Cause Analysis</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Theoretical Frameworks</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Policy &amp; Governance Failures</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Impact on Quality, Efficiency, Equity</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Key Lessons &amp; Quality Assurance Measures</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Conclusion</a:t>
            </a:r>
          </a:p>
          <a:p>
            <a:pPr marL="285750" indent="-285750">
              <a:lnSpc>
                <a:spcPct val="150000"/>
              </a:lnSpc>
              <a:buFont typeface="Arial" panose="020B0604020202020204" pitchFamily="34" charset="0"/>
              <a:buChar char="•"/>
            </a:pPr>
            <a:r>
              <a:rPr lang="en-US" sz="4000" dirty="0">
                <a:latin typeface="Arial" panose="020B0604020202020204" pitchFamily="34" charset="0"/>
                <a:cs typeface="Arial" panose="020B0604020202020204" pitchFamily="34" charset="0"/>
              </a:rPr>
              <a:t>Structure of Component 2 Report</a:t>
            </a:r>
          </a:p>
        </p:txBody>
      </p:sp>
    </p:spTree>
    <p:extLst>
      <p:ext uri="{BB962C8B-B14F-4D97-AF65-F5344CB8AC3E}">
        <p14:creationId xmlns:p14="http://schemas.microsoft.com/office/powerpoint/2010/main" val="45344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10800000">
            <a:off x="12208608" y="9100064"/>
            <a:ext cx="2967341" cy="1186936"/>
          </a:xfrm>
          <a:custGeom>
            <a:avLst/>
            <a:gdLst/>
            <a:ahLst/>
            <a:cxnLst/>
            <a:rect l="l" t="t" r="r" b="b"/>
            <a:pathLst>
              <a:path w="2967341" h="1186936">
                <a:moveTo>
                  <a:pt x="0" y="0"/>
                </a:moveTo>
                <a:lnTo>
                  <a:pt x="2967341" y="0"/>
                </a:lnTo>
                <a:lnTo>
                  <a:pt x="2967341" y="1186936"/>
                </a:lnTo>
                <a:lnTo>
                  <a:pt x="0" y="11869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506501" y="4085393"/>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TextBox 6"/>
          <p:cNvSpPr txBox="1"/>
          <p:nvPr/>
        </p:nvSpPr>
        <p:spPr>
          <a:xfrm>
            <a:off x="2698553" y="1170798"/>
            <a:ext cx="8960047" cy="135101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The Ockenden Report: </a:t>
            </a:r>
          </a:p>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A Watershed Moment</a:t>
            </a:r>
          </a:p>
        </p:txBody>
      </p:sp>
      <p:sp>
        <p:nvSpPr>
          <p:cNvPr id="7" name="Freeform 7"/>
          <p:cNvSpPr/>
          <p:nvPr/>
        </p:nvSpPr>
        <p:spPr>
          <a:xfrm>
            <a:off x="10820400" y="2001368"/>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grpSp>
        <p:nvGrpSpPr>
          <p:cNvPr id="8" name="Group 8"/>
          <p:cNvGrpSpPr/>
          <p:nvPr/>
        </p:nvGrpSpPr>
        <p:grpSpPr>
          <a:xfrm>
            <a:off x="3296289" y="3337667"/>
            <a:ext cx="7981312" cy="6301633"/>
            <a:chOff x="0" y="0"/>
            <a:chExt cx="1684446" cy="875490"/>
          </a:xfrm>
        </p:grpSpPr>
        <p:sp>
          <p:nvSpPr>
            <p:cNvPr id="9" name="Freeform 9"/>
            <p:cNvSpPr/>
            <p:nvPr/>
          </p:nvSpPr>
          <p:spPr>
            <a:xfrm>
              <a:off x="0" y="0"/>
              <a:ext cx="1684446" cy="875490"/>
            </a:xfrm>
            <a:custGeom>
              <a:avLst/>
              <a:gdLst/>
              <a:ahLst/>
              <a:cxnLst/>
              <a:rect l="l" t="t" r="r" b="b"/>
              <a:pathLst>
                <a:path w="1684446" h="875490">
                  <a:moveTo>
                    <a:pt x="0" y="0"/>
                  </a:moveTo>
                  <a:lnTo>
                    <a:pt x="1684446" y="0"/>
                  </a:lnTo>
                  <a:lnTo>
                    <a:pt x="1684446" y="875490"/>
                  </a:lnTo>
                  <a:lnTo>
                    <a:pt x="0" y="875490"/>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10" name="TextBox 10"/>
            <p:cNvSpPr txBox="1"/>
            <p:nvPr/>
          </p:nvSpPr>
          <p:spPr>
            <a:xfrm>
              <a:off x="0" y="19050"/>
              <a:ext cx="1684446" cy="856440"/>
            </a:xfrm>
            <a:prstGeom prst="rect">
              <a:avLst/>
            </a:prstGeom>
          </p:spPr>
          <p:txBody>
            <a:bodyPr lIns="50800" tIns="50800" rIns="50800" bIns="50800" rtlCol="0" anchor="ctr"/>
            <a:lstStyle/>
            <a:p>
              <a:pPr algn="ctr">
                <a:lnSpc>
                  <a:spcPts val="1481"/>
                </a:lnSpc>
              </a:pPr>
              <a:endParaRPr/>
            </a:p>
          </p:txBody>
        </p:sp>
      </p:grpSp>
      <p:sp>
        <p:nvSpPr>
          <p:cNvPr id="11" name="Freeform 11"/>
          <p:cNvSpPr/>
          <p:nvPr/>
        </p:nvSpPr>
        <p:spPr>
          <a:xfrm>
            <a:off x="1394894" y="604374"/>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2" name="Freeform 12"/>
          <p:cNvSpPr/>
          <p:nvPr/>
        </p:nvSpPr>
        <p:spPr>
          <a:xfrm>
            <a:off x="17168816" y="3082599"/>
            <a:ext cx="877450" cy="876353"/>
          </a:xfrm>
          <a:custGeom>
            <a:avLst/>
            <a:gdLst/>
            <a:ahLst/>
            <a:cxnLst/>
            <a:rect l="l" t="t" r="r" b="b"/>
            <a:pathLst>
              <a:path w="877450" h="876353">
                <a:moveTo>
                  <a:pt x="0" y="0"/>
                </a:moveTo>
                <a:lnTo>
                  <a:pt x="877450" y="0"/>
                </a:lnTo>
                <a:lnTo>
                  <a:pt x="877450" y="876353"/>
                </a:lnTo>
                <a:lnTo>
                  <a:pt x="0" y="876353"/>
                </a:lnTo>
                <a:lnTo>
                  <a:pt x="0" y="0"/>
                </a:lnTo>
                <a:close/>
              </a:path>
            </a:pathLst>
          </a:custGeom>
          <a:blipFill>
            <a:blip r:embed="rId12"/>
            <a:stretch>
              <a:fillRect/>
            </a:stretch>
          </a:blipFill>
        </p:spPr>
        <p:txBody>
          <a:bodyPr/>
          <a:lstStyle/>
          <a:p>
            <a:endParaRPr lang="en-IN"/>
          </a:p>
        </p:txBody>
      </p:sp>
      <p:sp>
        <p:nvSpPr>
          <p:cNvPr id="13" name="Freeform 13"/>
          <p:cNvSpPr/>
          <p:nvPr/>
        </p:nvSpPr>
        <p:spPr>
          <a:xfrm>
            <a:off x="14588022" y="1505530"/>
            <a:ext cx="1230282" cy="1228744"/>
          </a:xfrm>
          <a:custGeom>
            <a:avLst/>
            <a:gdLst/>
            <a:ahLst/>
            <a:cxnLst/>
            <a:rect l="l" t="t" r="r" b="b"/>
            <a:pathLst>
              <a:path w="1230282" h="1228744">
                <a:moveTo>
                  <a:pt x="0" y="0"/>
                </a:moveTo>
                <a:lnTo>
                  <a:pt x="1230282" y="0"/>
                </a:lnTo>
                <a:lnTo>
                  <a:pt x="1230282" y="1228744"/>
                </a:lnTo>
                <a:lnTo>
                  <a:pt x="0" y="1228744"/>
                </a:lnTo>
                <a:lnTo>
                  <a:pt x="0" y="0"/>
                </a:lnTo>
                <a:close/>
              </a:path>
            </a:pathLst>
          </a:custGeom>
          <a:blipFill>
            <a:blip r:embed="rId12"/>
            <a:stretch>
              <a:fillRect/>
            </a:stretch>
          </a:blipFill>
        </p:spPr>
        <p:txBody>
          <a:bodyPr/>
          <a:lstStyle/>
          <a:p>
            <a:endParaRPr lang="en-IN"/>
          </a:p>
        </p:txBody>
      </p:sp>
      <p:sp>
        <p:nvSpPr>
          <p:cNvPr id="17" name="TextBox 17"/>
          <p:cNvSpPr txBox="1"/>
          <p:nvPr/>
        </p:nvSpPr>
        <p:spPr>
          <a:xfrm>
            <a:off x="3479008" y="3474786"/>
            <a:ext cx="7798593" cy="5944641"/>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Between 1997 and 2016, Shrewsbury and Telford Hospital NHS Trust (STFT) experienced catastrophic failures in maternity care. The independent public inquiry, led by Donna Ockenden and published in 2022, examined 250 cases and identified systemic breakdowns affecting hundreds of mothers and babies (Ockenden, 2022).</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scandal represents one of the most serious quality assurance failures in modern NHS history. Over two decades, preventable deaths, stillbirths, and severe maternal injuries occurred due to failures in clinical governance, leadership accountability, and safety culture. The Ockenden Report concluded that these were not isolated incidents but manifestations of deep systemic dysfunction (Ockenden, 2022).</a:t>
            </a:r>
          </a:p>
        </p:txBody>
      </p:sp>
      <p:pic>
        <p:nvPicPr>
          <p:cNvPr id="9224" name="Picture 8" descr="Shropshire NHS trust ignored maternity scandal families - midwife - BBC News">
            <a:extLst>
              <a:ext uri="{FF2B5EF4-FFF2-40B4-BE49-F238E27FC236}">
                <a16:creationId xmlns:a16="http://schemas.microsoft.com/office/drawing/2014/main" id="{20D09346-7B86-C13D-3E46-0C503CF099F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658600" y="4085393"/>
            <a:ext cx="6156825" cy="3467334"/>
          </a:xfrm>
          <a:prstGeom prst="roundRect">
            <a:avLst/>
          </a:prstGeom>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04098CC-BD6B-0947-07AB-7E1E94B95A88}"/>
              </a:ext>
            </a:extLst>
          </p:cNvPr>
          <p:cNvSpPr txBox="1"/>
          <p:nvPr/>
        </p:nvSpPr>
        <p:spPr>
          <a:xfrm>
            <a:off x="14249400" y="7552727"/>
            <a:ext cx="9608948"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(World Health Organization, 2019)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2421142">
            <a:off x="12069929" y="5809881"/>
            <a:ext cx="1950684" cy="780273"/>
          </a:xfrm>
          <a:custGeom>
            <a:avLst/>
            <a:gdLst/>
            <a:ahLst/>
            <a:cxnLst/>
            <a:rect l="l" t="t" r="r" b="b"/>
            <a:pathLst>
              <a:path w="1950684" h="780273">
                <a:moveTo>
                  <a:pt x="0" y="0"/>
                </a:moveTo>
                <a:lnTo>
                  <a:pt x="1950684" y="0"/>
                </a:lnTo>
                <a:lnTo>
                  <a:pt x="1950684" y="780273"/>
                </a:lnTo>
                <a:lnTo>
                  <a:pt x="0" y="78027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931661" y="4528856"/>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TextBox 6"/>
          <p:cNvSpPr txBox="1"/>
          <p:nvPr/>
        </p:nvSpPr>
        <p:spPr>
          <a:xfrm>
            <a:off x="2871128" y="2077056"/>
            <a:ext cx="7343497" cy="1127103"/>
          </a:xfrm>
          <a:prstGeom prst="rect">
            <a:avLst/>
          </a:prstGeom>
        </p:spPr>
        <p:txBody>
          <a:bodyPr wrap="square" lIns="0" tIns="0" rIns="0" bIns="0" rtlCol="0" anchor="t">
            <a:spAutoFit/>
          </a:bodyPr>
          <a:lstStyle/>
          <a:p>
            <a:pPr algn="l">
              <a:lnSpc>
                <a:spcPct val="150000"/>
              </a:lnSpc>
            </a:pPr>
            <a:r>
              <a:rPr lang="en-US" sz="5447" dirty="0">
                <a:solidFill>
                  <a:srgbClr val="000000"/>
                </a:solidFill>
                <a:latin typeface="Arial Black" panose="020B0A04020102020204" pitchFamily="34" charset="0"/>
                <a:ea typeface="League Spartan"/>
                <a:cs typeface="League Spartan"/>
                <a:sym typeface="League Spartan"/>
              </a:rPr>
              <a:t>The Scale of Harm</a:t>
            </a:r>
          </a:p>
        </p:txBody>
      </p:sp>
      <p:sp>
        <p:nvSpPr>
          <p:cNvPr id="7" name="Freeform 7"/>
          <p:cNvSpPr/>
          <p:nvPr/>
        </p:nvSpPr>
        <p:spPr>
          <a:xfrm>
            <a:off x="11146139" y="1961431"/>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8" name="Freeform 8"/>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p:cNvSpPr/>
          <p:nvPr/>
        </p:nvSpPr>
        <p:spPr>
          <a:xfrm>
            <a:off x="1546005" y="7721014"/>
            <a:ext cx="877450" cy="876353"/>
          </a:xfrm>
          <a:custGeom>
            <a:avLst/>
            <a:gdLst/>
            <a:ahLst/>
            <a:cxnLst/>
            <a:rect l="l" t="t" r="r" b="b"/>
            <a:pathLst>
              <a:path w="877450" h="876353">
                <a:moveTo>
                  <a:pt x="0" y="0"/>
                </a:moveTo>
                <a:lnTo>
                  <a:pt x="877449" y="0"/>
                </a:lnTo>
                <a:lnTo>
                  <a:pt x="877449" y="876352"/>
                </a:lnTo>
                <a:lnTo>
                  <a:pt x="0" y="876352"/>
                </a:lnTo>
                <a:lnTo>
                  <a:pt x="0" y="0"/>
                </a:lnTo>
                <a:close/>
              </a:path>
            </a:pathLst>
          </a:custGeom>
          <a:blipFill>
            <a:blip r:embed="rId12"/>
            <a:stretch>
              <a:fillRect/>
            </a:stretch>
          </a:blipFill>
        </p:spPr>
        <p:txBody>
          <a:bodyPr/>
          <a:lstStyle/>
          <a:p>
            <a:pPr>
              <a:lnSpc>
                <a:spcPct val="150000"/>
              </a:lnSpc>
            </a:pPr>
            <a:endParaRPr lang="en-IN"/>
          </a:p>
        </p:txBody>
      </p:sp>
      <p:sp>
        <p:nvSpPr>
          <p:cNvPr id="10" name="Freeform 10"/>
          <p:cNvSpPr/>
          <p:nvPr/>
        </p:nvSpPr>
        <p:spPr>
          <a:xfrm>
            <a:off x="14588022" y="1505530"/>
            <a:ext cx="1230282" cy="1228744"/>
          </a:xfrm>
          <a:custGeom>
            <a:avLst/>
            <a:gdLst/>
            <a:ahLst/>
            <a:cxnLst/>
            <a:rect l="l" t="t" r="r" b="b"/>
            <a:pathLst>
              <a:path w="1230282" h="1228744">
                <a:moveTo>
                  <a:pt x="0" y="0"/>
                </a:moveTo>
                <a:lnTo>
                  <a:pt x="1230282" y="0"/>
                </a:lnTo>
                <a:lnTo>
                  <a:pt x="1230282" y="1228744"/>
                </a:lnTo>
                <a:lnTo>
                  <a:pt x="0" y="1228744"/>
                </a:lnTo>
                <a:lnTo>
                  <a:pt x="0" y="0"/>
                </a:lnTo>
                <a:close/>
              </a:path>
            </a:pathLst>
          </a:custGeom>
          <a:blipFill>
            <a:blip r:embed="rId12"/>
            <a:stretch>
              <a:fillRect/>
            </a:stretch>
          </a:blipFill>
        </p:spPr>
        <p:txBody>
          <a:bodyPr/>
          <a:lstStyle/>
          <a:p>
            <a:endParaRPr lang="en-IN"/>
          </a:p>
        </p:txBody>
      </p:sp>
      <p:grpSp>
        <p:nvGrpSpPr>
          <p:cNvPr id="17" name="Group 17"/>
          <p:cNvGrpSpPr/>
          <p:nvPr/>
        </p:nvGrpSpPr>
        <p:grpSpPr>
          <a:xfrm>
            <a:off x="2342082" y="6273435"/>
            <a:ext cx="9049238" cy="2323932"/>
            <a:chOff x="0" y="0"/>
            <a:chExt cx="2277584" cy="248746"/>
          </a:xfrm>
        </p:grpSpPr>
        <p:sp>
          <p:nvSpPr>
            <p:cNvPr id="18" name="Freeform 18"/>
            <p:cNvSpPr/>
            <p:nvPr/>
          </p:nvSpPr>
          <p:spPr>
            <a:xfrm>
              <a:off x="0" y="0"/>
              <a:ext cx="2277584" cy="248746"/>
            </a:xfrm>
            <a:custGeom>
              <a:avLst/>
              <a:gdLst/>
              <a:ahLst/>
              <a:cxnLst/>
              <a:rect l="l" t="t" r="r" b="b"/>
              <a:pathLst>
                <a:path w="2277584" h="248746">
                  <a:moveTo>
                    <a:pt x="0" y="0"/>
                  </a:moveTo>
                  <a:lnTo>
                    <a:pt x="2277584" y="0"/>
                  </a:lnTo>
                  <a:lnTo>
                    <a:pt x="2277584" y="248746"/>
                  </a:lnTo>
                  <a:lnTo>
                    <a:pt x="0" y="248746"/>
                  </a:lnTo>
                  <a:close/>
                </a:path>
              </a:pathLst>
            </a:custGeom>
            <a:solidFill>
              <a:srgbClr val="000000">
                <a:alpha val="0"/>
              </a:srgbClr>
            </a:solidFill>
            <a:ln w="47625" cap="sq">
              <a:solidFill>
                <a:srgbClr val="4D761E"/>
              </a:solidFill>
              <a:prstDash val="lgDash"/>
              <a:miter/>
            </a:ln>
          </p:spPr>
          <p:txBody>
            <a:bodyPr/>
            <a:lstStyle/>
            <a:p>
              <a:pPr>
                <a:lnSpc>
                  <a:spcPct val="150000"/>
                </a:lnSpc>
              </a:pPr>
              <a:endParaRPr lang="en-IN"/>
            </a:p>
          </p:txBody>
        </p:sp>
        <p:sp>
          <p:nvSpPr>
            <p:cNvPr id="19" name="TextBox 19"/>
            <p:cNvSpPr txBox="1"/>
            <p:nvPr/>
          </p:nvSpPr>
          <p:spPr>
            <a:xfrm>
              <a:off x="0" y="47625"/>
              <a:ext cx="2277584" cy="201121"/>
            </a:xfrm>
            <a:prstGeom prst="rect">
              <a:avLst/>
            </a:prstGeom>
          </p:spPr>
          <p:txBody>
            <a:bodyPr lIns="50800" tIns="50800" rIns="50800" bIns="50800" rtlCol="0" anchor="ctr"/>
            <a:lstStyle/>
            <a:p>
              <a:pPr algn="ctr">
                <a:lnSpc>
                  <a:spcPct val="150000"/>
                </a:lnSpc>
              </a:pPr>
              <a:endParaRPr/>
            </a:p>
          </p:txBody>
        </p:sp>
      </p:grpSp>
      <p:sp>
        <p:nvSpPr>
          <p:cNvPr id="46" name="Text 1">
            <a:extLst>
              <a:ext uri="{FF2B5EF4-FFF2-40B4-BE49-F238E27FC236}">
                <a16:creationId xmlns:a16="http://schemas.microsoft.com/office/drawing/2014/main" id="{09D5BF19-D903-BF01-5BC8-C013D4EE2D3D}"/>
              </a:ext>
            </a:extLst>
          </p:cNvPr>
          <p:cNvSpPr/>
          <p:nvPr/>
        </p:nvSpPr>
        <p:spPr>
          <a:xfrm>
            <a:off x="2606699" y="3610822"/>
            <a:ext cx="2353389" cy="654963"/>
          </a:xfrm>
          <a:prstGeom prst="rect">
            <a:avLst/>
          </a:prstGeom>
          <a:noFill/>
          <a:ln/>
        </p:spPr>
        <p:txBody>
          <a:bodyPr wrap="none" lIns="0" tIns="0" rIns="0" bIns="0" rtlCol="0" anchor="t"/>
          <a:lstStyle/>
          <a:p>
            <a:pPr marL="0" indent="0" algn="ctr">
              <a:lnSpc>
                <a:spcPct val="15000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250+</a:t>
            </a:r>
            <a:endParaRPr lang="en-US" sz="5400" dirty="0">
              <a:latin typeface="Arial" panose="020B0604020202020204" pitchFamily="34" charset="0"/>
              <a:cs typeface="Arial" panose="020B0604020202020204" pitchFamily="34" charset="0"/>
            </a:endParaRPr>
          </a:p>
        </p:txBody>
      </p:sp>
      <p:sp>
        <p:nvSpPr>
          <p:cNvPr id="47" name="Text 2">
            <a:extLst>
              <a:ext uri="{FF2B5EF4-FFF2-40B4-BE49-F238E27FC236}">
                <a16:creationId xmlns:a16="http://schemas.microsoft.com/office/drawing/2014/main" id="{C1FF00D6-3BB3-06E1-DBD3-968673E49B19}"/>
              </a:ext>
            </a:extLst>
          </p:cNvPr>
          <p:cNvSpPr/>
          <p:nvPr/>
        </p:nvSpPr>
        <p:spPr>
          <a:xfrm>
            <a:off x="2432246" y="4417049"/>
            <a:ext cx="2353389" cy="310158"/>
          </a:xfrm>
          <a:prstGeom prst="rect">
            <a:avLst/>
          </a:prstGeom>
          <a:noFill/>
          <a:ln/>
        </p:spPr>
        <p:txBody>
          <a:bodyPr wrap="none" lIns="0" tIns="0" rIns="0" bIns="0" rtlCol="0" anchor="t"/>
          <a:lstStyle/>
          <a:p>
            <a:pPr marL="0" indent="0" algn="ctr">
              <a:lnSpc>
                <a:spcPct val="1500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Cases Examined</a:t>
            </a:r>
            <a:endParaRPr lang="en-US" sz="2400" dirty="0">
              <a:latin typeface="Arial" panose="020B0604020202020204" pitchFamily="34" charset="0"/>
              <a:cs typeface="Arial" panose="020B0604020202020204" pitchFamily="34" charset="0"/>
            </a:endParaRPr>
          </a:p>
        </p:txBody>
      </p:sp>
      <p:sp>
        <p:nvSpPr>
          <p:cNvPr id="48" name="Text 3">
            <a:extLst>
              <a:ext uri="{FF2B5EF4-FFF2-40B4-BE49-F238E27FC236}">
                <a16:creationId xmlns:a16="http://schemas.microsoft.com/office/drawing/2014/main" id="{FB5C3955-D1CF-59A5-A937-8A4F92278997}"/>
              </a:ext>
            </a:extLst>
          </p:cNvPr>
          <p:cNvSpPr/>
          <p:nvPr/>
        </p:nvSpPr>
        <p:spPr>
          <a:xfrm>
            <a:off x="2415754" y="4958989"/>
            <a:ext cx="2644504" cy="952619"/>
          </a:xfrm>
          <a:prstGeom prst="rect">
            <a:avLst/>
          </a:prstGeom>
          <a:noFill/>
          <a:ln/>
        </p:spPr>
        <p:txBody>
          <a:bodyPr wrap="square" lIns="0" tIns="0" rIns="0" bIns="0" rtlCol="0" anchor="t"/>
          <a:lstStyle/>
          <a:p>
            <a:pPr marL="0" indent="0" algn="ctr">
              <a:lnSpc>
                <a:spcPct val="1500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Individual maternity cases reviewed by the inquiry</a:t>
            </a:r>
            <a:endParaRPr lang="en-US" dirty="0">
              <a:latin typeface="Arial" panose="020B0604020202020204" pitchFamily="34" charset="0"/>
              <a:cs typeface="Arial" panose="020B0604020202020204" pitchFamily="34" charset="0"/>
            </a:endParaRPr>
          </a:p>
        </p:txBody>
      </p:sp>
      <p:sp>
        <p:nvSpPr>
          <p:cNvPr id="49" name="Text 4">
            <a:extLst>
              <a:ext uri="{FF2B5EF4-FFF2-40B4-BE49-F238E27FC236}">
                <a16:creationId xmlns:a16="http://schemas.microsoft.com/office/drawing/2014/main" id="{5AB0C62D-1E5A-A58B-97FE-4E7BC7A297E4}"/>
              </a:ext>
            </a:extLst>
          </p:cNvPr>
          <p:cNvSpPr/>
          <p:nvPr/>
        </p:nvSpPr>
        <p:spPr>
          <a:xfrm>
            <a:off x="5791956" y="3567212"/>
            <a:ext cx="2353508" cy="654963"/>
          </a:xfrm>
          <a:prstGeom prst="rect">
            <a:avLst/>
          </a:prstGeom>
          <a:noFill/>
          <a:ln/>
        </p:spPr>
        <p:txBody>
          <a:bodyPr wrap="none" lIns="0" tIns="0" rIns="0" bIns="0" rtlCol="0" anchor="t"/>
          <a:lstStyle/>
          <a:p>
            <a:pPr marL="0" indent="0" algn="ctr">
              <a:lnSpc>
                <a:spcPct val="15000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200+</a:t>
            </a:r>
            <a:endParaRPr lang="en-US" sz="5400" dirty="0">
              <a:latin typeface="Arial" panose="020B0604020202020204" pitchFamily="34" charset="0"/>
              <a:cs typeface="Arial" panose="020B0604020202020204" pitchFamily="34" charset="0"/>
            </a:endParaRPr>
          </a:p>
        </p:txBody>
      </p:sp>
      <p:sp>
        <p:nvSpPr>
          <p:cNvPr id="50" name="Text 5">
            <a:extLst>
              <a:ext uri="{FF2B5EF4-FFF2-40B4-BE49-F238E27FC236}">
                <a16:creationId xmlns:a16="http://schemas.microsoft.com/office/drawing/2014/main" id="{34DCDBCA-4927-9D90-BA4F-CAED7B8A9C39}"/>
              </a:ext>
            </a:extLst>
          </p:cNvPr>
          <p:cNvSpPr/>
          <p:nvPr/>
        </p:nvSpPr>
        <p:spPr>
          <a:xfrm>
            <a:off x="5874674" y="4435503"/>
            <a:ext cx="2353508" cy="310158"/>
          </a:xfrm>
          <a:prstGeom prst="rect">
            <a:avLst/>
          </a:prstGeom>
          <a:noFill/>
          <a:ln/>
        </p:spPr>
        <p:txBody>
          <a:bodyPr wrap="none" lIns="0" tIns="0" rIns="0" bIns="0" rtlCol="0" anchor="t"/>
          <a:lstStyle/>
          <a:p>
            <a:pPr marL="0" indent="0" algn="ctr">
              <a:lnSpc>
                <a:spcPct val="1500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Families Affected</a:t>
            </a:r>
            <a:endParaRPr lang="en-US" sz="2400" dirty="0">
              <a:latin typeface="Arial" panose="020B0604020202020204" pitchFamily="34" charset="0"/>
              <a:cs typeface="Arial" panose="020B0604020202020204" pitchFamily="34" charset="0"/>
            </a:endParaRPr>
          </a:p>
        </p:txBody>
      </p:sp>
      <p:sp>
        <p:nvSpPr>
          <p:cNvPr id="51" name="Text 6">
            <a:extLst>
              <a:ext uri="{FF2B5EF4-FFF2-40B4-BE49-F238E27FC236}">
                <a16:creationId xmlns:a16="http://schemas.microsoft.com/office/drawing/2014/main" id="{CB474D25-A57A-168C-82C6-D138CB6ED861}"/>
              </a:ext>
            </a:extLst>
          </p:cNvPr>
          <p:cNvSpPr/>
          <p:nvPr/>
        </p:nvSpPr>
        <p:spPr>
          <a:xfrm>
            <a:off x="5581344" y="4958989"/>
            <a:ext cx="2644504" cy="952619"/>
          </a:xfrm>
          <a:prstGeom prst="rect">
            <a:avLst/>
          </a:prstGeom>
          <a:noFill/>
          <a:ln/>
        </p:spPr>
        <p:txBody>
          <a:bodyPr wrap="square" lIns="0" tIns="0" rIns="0" bIns="0" rtlCol="0" anchor="t"/>
          <a:lstStyle/>
          <a:p>
            <a:pPr marL="0" indent="0" algn="ctr">
              <a:lnSpc>
                <a:spcPct val="1500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Mothers and babies who experienced preventable harm</a:t>
            </a:r>
            <a:endParaRPr lang="en-US" dirty="0">
              <a:latin typeface="Arial" panose="020B0604020202020204" pitchFamily="34" charset="0"/>
              <a:cs typeface="Arial" panose="020B0604020202020204" pitchFamily="34" charset="0"/>
            </a:endParaRPr>
          </a:p>
        </p:txBody>
      </p:sp>
      <p:sp>
        <p:nvSpPr>
          <p:cNvPr id="52" name="Text 7">
            <a:extLst>
              <a:ext uri="{FF2B5EF4-FFF2-40B4-BE49-F238E27FC236}">
                <a16:creationId xmlns:a16="http://schemas.microsoft.com/office/drawing/2014/main" id="{CE7CC676-06B5-F5BE-3925-EA78759553FC}"/>
              </a:ext>
            </a:extLst>
          </p:cNvPr>
          <p:cNvSpPr/>
          <p:nvPr/>
        </p:nvSpPr>
        <p:spPr>
          <a:xfrm>
            <a:off x="8977331" y="3573085"/>
            <a:ext cx="2353389" cy="654963"/>
          </a:xfrm>
          <a:prstGeom prst="rect">
            <a:avLst/>
          </a:prstGeom>
          <a:noFill/>
          <a:ln/>
        </p:spPr>
        <p:txBody>
          <a:bodyPr wrap="none" lIns="0" tIns="0" rIns="0" bIns="0" rtlCol="0" anchor="t"/>
          <a:lstStyle/>
          <a:p>
            <a:pPr marL="0" indent="0" algn="ctr">
              <a:lnSpc>
                <a:spcPct val="150000"/>
              </a:lnSpc>
              <a:buNone/>
            </a:pPr>
            <a:r>
              <a:rPr lang="en-US" sz="5400" dirty="0">
                <a:solidFill>
                  <a:srgbClr val="504C49"/>
                </a:solidFill>
                <a:latin typeface="Arial" panose="020B0604020202020204" pitchFamily="34" charset="0"/>
                <a:ea typeface="Platypi Medium" pitchFamily="34" charset="-122"/>
                <a:cs typeface="Arial" panose="020B0604020202020204" pitchFamily="34" charset="0"/>
              </a:rPr>
              <a:t>2+</a:t>
            </a:r>
            <a:endParaRPr lang="en-US" sz="5400" dirty="0">
              <a:latin typeface="Arial" panose="020B0604020202020204" pitchFamily="34" charset="0"/>
              <a:cs typeface="Arial" panose="020B0604020202020204" pitchFamily="34" charset="0"/>
            </a:endParaRPr>
          </a:p>
        </p:txBody>
      </p:sp>
      <p:sp>
        <p:nvSpPr>
          <p:cNvPr id="53" name="Text 8">
            <a:extLst>
              <a:ext uri="{FF2B5EF4-FFF2-40B4-BE49-F238E27FC236}">
                <a16:creationId xmlns:a16="http://schemas.microsoft.com/office/drawing/2014/main" id="{F833743D-BB3F-BD53-22F8-34F7AACB7CDA}"/>
              </a:ext>
            </a:extLst>
          </p:cNvPr>
          <p:cNvSpPr/>
          <p:nvPr/>
        </p:nvSpPr>
        <p:spPr>
          <a:xfrm>
            <a:off x="8977331" y="4458710"/>
            <a:ext cx="2353389" cy="310158"/>
          </a:xfrm>
          <a:prstGeom prst="rect">
            <a:avLst/>
          </a:prstGeom>
          <a:noFill/>
          <a:ln/>
        </p:spPr>
        <p:txBody>
          <a:bodyPr wrap="none" lIns="0" tIns="0" rIns="0" bIns="0" rtlCol="0" anchor="t"/>
          <a:lstStyle/>
          <a:p>
            <a:pPr marL="0" indent="0" algn="ctr">
              <a:lnSpc>
                <a:spcPct val="150000"/>
              </a:lnSpc>
              <a:buNone/>
            </a:pPr>
            <a:r>
              <a:rPr lang="en-US" sz="2400" dirty="0">
                <a:solidFill>
                  <a:srgbClr val="504C49"/>
                </a:solidFill>
                <a:latin typeface="Arial" panose="020B0604020202020204" pitchFamily="34" charset="0"/>
                <a:ea typeface="Platypi Medium" pitchFamily="34" charset="-122"/>
                <a:cs typeface="Arial" panose="020B0604020202020204" pitchFamily="34" charset="0"/>
              </a:rPr>
              <a:t>Decades Duration</a:t>
            </a:r>
            <a:endParaRPr lang="en-US" sz="2400" dirty="0">
              <a:latin typeface="Arial" panose="020B0604020202020204" pitchFamily="34" charset="0"/>
              <a:cs typeface="Arial" panose="020B0604020202020204" pitchFamily="34" charset="0"/>
            </a:endParaRPr>
          </a:p>
        </p:txBody>
      </p:sp>
      <p:sp>
        <p:nvSpPr>
          <p:cNvPr id="54" name="Text 9">
            <a:extLst>
              <a:ext uri="{FF2B5EF4-FFF2-40B4-BE49-F238E27FC236}">
                <a16:creationId xmlns:a16="http://schemas.microsoft.com/office/drawing/2014/main" id="{DF652E48-6C22-F107-F3FD-81EA9522FDBC}"/>
              </a:ext>
            </a:extLst>
          </p:cNvPr>
          <p:cNvSpPr/>
          <p:nvPr/>
        </p:nvSpPr>
        <p:spPr>
          <a:xfrm>
            <a:off x="8746816" y="4973040"/>
            <a:ext cx="2644503" cy="952619"/>
          </a:xfrm>
          <a:prstGeom prst="rect">
            <a:avLst/>
          </a:prstGeom>
          <a:noFill/>
          <a:ln/>
        </p:spPr>
        <p:txBody>
          <a:bodyPr wrap="square" lIns="0" tIns="0" rIns="0" bIns="0" rtlCol="0" anchor="t"/>
          <a:lstStyle/>
          <a:p>
            <a:pPr marL="0" indent="0" algn="ctr">
              <a:lnSpc>
                <a:spcPct val="1500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Period of systemic failures spanning 1997–2016</a:t>
            </a:r>
            <a:endParaRPr lang="en-US" dirty="0">
              <a:latin typeface="Arial" panose="020B0604020202020204" pitchFamily="34" charset="0"/>
              <a:cs typeface="Arial" panose="020B0604020202020204" pitchFamily="34" charset="0"/>
            </a:endParaRPr>
          </a:p>
        </p:txBody>
      </p:sp>
      <p:sp>
        <p:nvSpPr>
          <p:cNvPr id="55" name="Text 10">
            <a:extLst>
              <a:ext uri="{FF2B5EF4-FFF2-40B4-BE49-F238E27FC236}">
                <a16:creationId xmlns:a16="http://schemas.microsoft.com/office/drawing/2014/main" id="{A20F62AE-42B9-D9CB-8D29-0370C27D8081}"/>
              </a:ext>
            </a:extLst>
          </p:cNvPr>
          <p:cNvSpPr/>
          <p:nvPr/>
        </p:nvSpPr>
        <p:spPr>
          <a:xfrm>
            <a:off x="2503780" y="6447999"/>
            <a:ext cx="8887539" cy="2269635"/>
          </a:xfrm>
          <a:prstGeom prst="rect">
            <a:avLst/>
          </a:prstGeom>
          <a:noFill/>
          <a:ln/>
        </p:spPr>
        <p:txBody>
          <a:bodyPr wrap="square" lIns="0" tIns="0" rIns="0" bIns="0" rtlCol="0" anchor="t"/>
          <a:lstStyle/>
          <a:p>
            <a:pPr>
              <a:lnSpc>
                <a:spcPct val="150000"/>
              </a:lnSpc>
            </a:pPr>
            <a:r>
              <a:rPr lang="en-US" sz="2000" dirty="0">
                <a:latin typeface="Arial" panose="020B0604020202020204" pitchFamily="34" charset="0"/>
                <a:cs typeface="Arial" panose="020B0604020202020204" pitchFamily="34" charset="0"/>
              </a:rPr>
              <a:t>The inquiry revealed that failures were not occasional lapses but embedded within organizational structures. These were systemic failures; failures of leadership, communication, accountability, and safety culture; that allowed poor practice to persist unchecked for decades (Ockenden, 2022).</a:t>
            </a:r>
          </a:p>
        </p:txBody>
      </p:sp>
      <p:pic>
        <p:nvPicPr>
          <p:cNvPr id="11266" name="Picture 2" descr="East Kent inquiry: dozens of babies and mothers died or injured in  childbirth | Hospitals | The Guardian">
            <a:extLst>
              <a:ext uri="{FF2B5EF4-FFF2-40B4-BE49-F238E27FC236}">
                <a16:creationId xmlns:a16="http://schemas.microsoft.com/office/drawing/2014/main" id="{1BA489A5-991C-5980-7380-5CD5862A741B}"/>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711583" y="3610822"/>
            <a:ext cx="5906960" cy="4430220"/>
          </a:xfrm>
          <a:prstGeom prst="flowChartAlternateProcess">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CA399EB-3029-56AC-2988-4B281718F1B1}"/>
              </a:ext>
            </a:extLst>
          </p:cNvPr>
          <p:cNvSpPr txBox="1"/>
          <p:nvPr/>
        </p:nvSpPr>
        <p:spPr>
          <a:xfrm>
            <a:off x="16154400" y="8041042"/>
            <a:ext cx="960922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(Smith, 2021)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E9C843C2-BF5E-C5EB-AD33-7C6487F0E1E5}"/>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AC00CC53-8F22-C360-5898-431C25EFB51B}"/>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id="{BBBEF272-D504-713B-622A-58F2855E55C7}"/>
              </a:ext>
            </a:extLst>
          </p:cNvPr>
          <p:cNvGrpSpPr/>
          <p:nvPr/>
        </p:nvGrpSpPr>
        <p:grpSpPr>
          <a:xfrm>
            <a:off x="1919702" y="4058513"/>
            <a:ext cx="6538498" cy="944458"/>
            <a:chOff x="0" y="0"/>
            <a:chExt cx="1543877" cy="248746"/>
          </a:xfrm>
        </p:grpSpPr>
        <p:sp>
          <p:nvSpPr>
            <p:cNvPr id="5" name="Freeform 5">
              <a:extLst>
                <a:ext uri="{FF2B5EF4-FFF2-40B4-BE49-F238E27FC236}">
                  <a16:creationId xmlns:a16="http://schemas.microsoft.com/office/drawing/2014/main" id="{BC1B2A7F-A47E-9A7D-A607-4D1FA87F4535}"/>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6" name="TextBox 6">
              <a:extLst>
                <a:ext uri="{FF2B5EF4-FFF2-40B4-BE49-F238E27FC236}">
                  <a16:creationId xmlns:a16="http://schemas.microsoft.com/office/drawing/2014/main" id="{E16761FF-3878-C690-52D4-33992A3272E3}"/>
                </a:ext>
              </a:extLst>
            </p:cNvPr>
            <p:cNvSpPr txBox="1"/>
            <p:nvPr/>
          </p:nvSpPr>
          <p:spPr>
            <a:xfrm>
              <a:off x="0" y="47625"/>
              <a:ext cx="1543877" cy="201121"/>
            </a:xfrm>
            <a:prstGeom prst="rect">
              <a:avLst/>
            </a:prstGeom>
          </p:spPr>
          <p:txBody>
            <a:bodyPr lIns="50800" tIns="50800" rIns="50800" bIns="50800" rtlCol="0" anchor="ctr"/>
            <a:lstStyle/>
            <a:p>
              <a:pPr algn="ctr"/>
              <a:endParaRPr/>
            </a:p>
          </p:txBody>
        </p:sp>
      </p:grpSp>
      <p:grpSp>
        <p:nvGrpSpPr>
          <p:cNvPr id="7" name="Group 7">
            <a:extLst>
              <a:ext uri="{FF2B5EF4-FFF2-40B4-BE49-F238E27FC236}">
                <a16:creationId xmlns:a16="http://schemas.microsoft.com/office/drawing/2014/main" id="{3A6F1080-BEB5-D074-6E09-D975A35E9A24}"/>
              </a:ext>
            </a:extLst>
          </p:cNvPr>
          <p:cNvGrpSpPr/>
          <p:nvPr/>
        </p:nvGrpSpPr>
        <p:grpSpPr>
          <a:xfrm>
            <a:off x="1594281" y="3624926"/>
            <a:ext cx="1563046" cy="944458"/>
            <a:chOff x="0" y="0"/>
            <a:chExt cx="672578" cy="406400"/>
          </a:xfrm>
        </p:grpSpPr>
        <p:sp>
          <p:nvSpPr>
            <p:cNvPr id="8" name="Freeform 8">
              <a:extLst>
                <a:ext uri="{FF2B5EF4-FFF2-40B4-BE49-F238E27FC236}">
                  <a16:creationId xmlns:a16="http://schemas.microsoft.com/office/drawing/2014/main" id="{142F1718-AD70-39A6-D5BB-45DB5721CFE6}"/>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9" name="TextBox 9">
              <a:extLst>
                <a:ext uri="{FF2B5EF4-FFF2-40B4-BE49-F238E27FC236}">
                  <a16:creationId xmlns:a16="http://schemas.microsoft.com/office/drawing/2014/main" id="{303C2DBE-8D1D-DA28-FEAE-C1477C45F9C1}"/>
                </a:ext>
              </a:extLst>
            </p:cNvPr>
            <p:cNvSpPr txBox="1"/>
            <p:nvPr/>
          </p:nvSpPr>
          <p:spPr>
            <a:xfrm>
              <a:off x="0" y="47625"/>
              <a:ext cx="558278" cy="358775"/>
            </a:xfrm>
            <a:prstGeom prst="rect">
              <a:avLst/>
            </a:prstGeom>
          </p:spPr>
          <p:txBody>
            <a:bodyPr lIns="50800" tIns="50800" rIns="50800" bIns="50800" rtlCol="0" anchor="ctr"/>
            <a:lstStyle/>
            <a:p>
              <a:pPr algn="ctr"/>
              <a:endParaRPr/>
            </a:p>
          </p:txBody>
        </p:sp>
      </p:grpSp>
      <p:grpSp>
        <p:nvGrpSpPr>
          <p:cNvPr id="10" name="Group 10">
            <a:extLst>
              <a:ext uri="{FF2B5EF4-FFF2-40B4-BE49-F238E27FC236}">
                <a16:creationId xmlns:a16="http://schemas.microsoft.com/office/drawing/2014/main" id="{8F57508B-4925-82A3-9819-2A7E1D2624A4}"/>
              </a:ext>
            </a:extLst>
          </p:cNvPr>
          <p:cNvGrpSpPr/>
          <p:nvPr/>
        </p:nvGrpSpPr>
        <p:grpSpPr>
          <a:xfrm>
            <a:off x="1919702" y="5289629"/>
            <a:ext cx="6538498" cy="944458"/>
            <a:chOff x="0" y="0"/>
            <a:chExt cx="1543877" cy="248746"/>
          </a:xfrm>
        </p:grpSpPr>
        <p:sp>
          <p:nvSpPr>
            <p:cNvPr id="11" name="Freeform 11">
              <a:extLst>
                <a:ext uri="{FF2B5EF4-FFF2-40B4-BE49-F238E27FC236}">
                  <a16:creationId xmlns:a16="http://schemas.microsoft.com/office/drawing/2014/main" id="{D845A91D-809B-17F2-9304-662F6A43B15A}"/>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endParaRPr lang="en-IN"/>
            </a:p>
          </p:txBody>
        </p:sp>
        <p:sp>
          <p:nvSpPr>
            <p:cNvPr id="12" name="TextBox 12">
              <a:extLst>
                <a:ext uri="{FF2B5EF4-FFF2-40B4-BE49-F238E27FC236}">
                  <a16:creationId xmlns:a16="http://schemas.microsoft.com/office/drawing/2014/main" id="{BEF41090-B26A-5330-F0BB-55402C306863}"/>
                </a:ext>
              </a:extLst>
            </p:cNvPr>
            <p:cNvSpPr txBox="1"/>
            <p:nvPr/>
          </p:nvSpPr>
          <p:spPr>
            <a:xfrm>
              <a:off x="0" y="47625"/>
              <a:ext cx="1543877" cy="201121"/>
            </a:xfrm>
            <a:prstGeom prst="rect">
              <a:avLst/>
            </a:prstGeom>
          </p:spPr>
          <p:txBody>
            <a:bodyPr lIns="50800" tIns="50800" rIns="50800" bIns="50800" rtlCol="0" anchor="ctr"/>
            <a:lstStyle/>
            <a:p>
              <a:pPr algn="ctr"/>
              <a:endParaRPr/>
            </a:p>
          </p:txBody>
        </p:sp>
      </p:grpSp>
      <p:grpSp>
        <p:nvGrpSpPr>
          <p:cNvPr id="13" name="Group 13">
            <a:extLst>
              <a:ext uri="{FF2B5EF4-FFF2-40B4-BE49-F238E27FC236}">
                <a16:creationId xmlns:a16="http://schemas.microsoft.com/office/drawing/2014/main" id="{E7841DA4-B49A-1A92-52D4-4CED6724E98B}"/>
              </a:ext>
            </a:extLst>
          </p:cNvPr>
          <p:cNvGrpSpPr/>
          <p:nvPr/>
        </p:nvGrpSpPr>
        <p:grpSpPr>
          <a:xfrm>
            <a:off x="1591682" y="4871546"/>
            <a:ext cx="1563046" cy="944458"/>
            <a:chOff x="0" y="0"/>
            <a:chExt cx="672578" cy="406400"/>
          </a:xfrm>
        </p:grpSpPr>
        <p:sp>
          <p:nvSpPr>
            <p:cNvPr id="14" name="Freeform 14">
              <a:extLst>
                <a:ext uri="{FF2B5EF4-FFF2-40B4-BE49-F238E27FC236}">
                  <a16:creationId xmlns:a16="http://schemas.microsoft.com/office/drawing/2014/main" id="{82A5F4C1-8BE5-89F9-9366-ABE739267CBF}"/>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endParaRPr lang="en-IN"/>
            </a:p>
          </p:txBody>
        </p:sp>
        <p:sp>
          <p:nvSpPr>
            <p:cNvPr id="15" name="TextBox 15">
              <a:extLst>
                <a:ext uri="{FF2B5EF4-FFF2-40B4-BE49-F238E27FC236}">
                  <a16:creationId xmlns:a16="http://schemas.microsoft.com/office/drawing/2014/main" id="{C3202878-D1C0-20D2-0CD4-CB7B1E42DFC5}"/>
                </a:ext>
              </a:extLst>
            </p:cNvPr>
            <p:cNvSpPr txBox="1"/>
            <p:nvPr/>
          </p:nvSpPr>
          <p:spPr>
            <a:xfrm>
              <a:off x="0" y="47625"/>
              <a:ext cx="558278" cy="358775"/>
            </a:xfrm>
            <a:prstGeom prst="rect">
              <a:avLst/>
            </a:prstGeom>
          </p:spPr>
          <p:txBody>
            <a:bodyPr lIns="50800" tIns="50800" rIns="50800" bIns="50800" rtlCol="0" anchor="ctr"/>
            <a:lstStyle/>
            <a:p>
              <a:pPr algn="ctr"/>
              <a:endParaRPr/>
            </a:p>
          </p:txBody>
        </p:sp>
      </p:grpSp>
      <p:grpSp>
        <p:nvGrpSpPr>
          <p:cNvPr id="16" name="Group 16">
            <a:extLst>
              <a:ext uri="{FF2B5EF4-FFF2-40B4-BE49-F238E27FC236}">
                <a16:creationId xmlns:a16="http://schemas.microsoft.com/office/drawing/2014/main" id="{4C9361E7-4DB0-B423-F945-B67AF3F86020}"/>
              </a:ext>
            </a:extLst>
          </p:cNvPr>
          <p:cNvGrpSpPr/>
          <p:nvPr/>
        </p:nvGrpSpPr>
        <p:grpSpPr>
          <a:xfrm>
            <a:off x="1919702" y="6520745"/>
            <a:ext cx="6538498" cy="944458"/>
            <a:chOff x="0" y="0"/>
            <a:chExt cx="1543877" cy="248746"/>
          </a:xfrm>
        </p:grpSpPr>
        <p:sp>
          <p:nvSpPr>
            <p:cNvPr id="17" name="Freeform 17">
              <a:extLst>
                <a:ext uri="{FF2B5EF4-FFF2-40B4-BE49-F238E27FC236}">
                  <a16:creationId xmlns:a16="http://schemas.microsoft.com/office/drawing/2014/main" id="{19629FF9-3A15-399C-F32D-B5241F453B5A}"/>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18" name="TextBox 18">
              <a:extLst>
                <a:ext uri="{FF2B5EF4-FFF2-40B4-BE49-F238E27FC236}">
                  <a16:creationId xmlns:a16="http://schemas.microsoft.com/office/drawing/2014/main" id="{9B9D996B-DD7E-99A8-B560-5367FC297C00}"/>
                </a:ext>
              </a:extLst>
            </p:cNvPr>
            <p:cNvSpPr txBox="1"/>
            <p:nvPr/>
          </p:nvSpPr>
          <p:spPr>
            <a:xfrm>
              <a:off x="0" y="47625"/>
              <a:ext cx="1543877" cy="201121"/>
            </a:xfrm>
            <a:prstGeom prst="rect">
              <a:avLst/>
            </a:prstGeom>
          </p:spPr>
          <p:txBody>
            <a:bodyPr lIns="50800" tIns="50800" rIns="50800" bIns="50800" rtlCol="0" anchor="ctr"/>
            <a:lstStyle/>
            <a:p>
              <a:pPr algn="ctr"/>
              <a:endParaRPr/>
            </a:p>
          </p:txBody>
        </p:sp>
      </p:grpSp>
      <p:grpSp>
        <p:nvGrpSpPr>
          <p:cNvPr id="19" name="Group 19">
            <a:extLst>
              <a:ext uri="{FF2B5EF4-FFF2-40B4-BE49-F238E27FC236}">
                <a16:creationId xmlns:a16="http://schemas.microsoft.com/office/drawing/2014/main" id="{EDC474BA-E201-70F9-3B32-60F366947497}"/>
              </a:ext>
            </a:extLst>
          </p:cNvPr>
          <p:cNvGrpSpPr/>
          <p:nvPr/>
        </p:nvGrpSpPr>
        <p:grpSpPr>
          <a:xfrm>
            <a:off x="1591682" y="6055786"/>
            <a:ext cx="1563046" cy="944458"/>
            <a:chOff x="0" y="0"/>
            <a:chExt cx="672578" cy="406400"/>
          </a:xfrm>
        </p:grpSpPr>
        <p:sp>
          <p:nvSpPr>
            <p:cNvPr id="20" name="Freeform 20">
              <a:extLst>
                <a:ext uri="{FF2B5EF4-FFF2-40B4-BE49-F238E27FC236}">
                  <a16:creationId xmlns:a16="http://schemas.microsoft.com/office/drawing/2014/main" id="{7E0EE452-0EB8-11F8-9E1F-0B34CC13A522}"/>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1" name="TextBox 21">
              <a:extLst>
                <a:ext uri="{FF2B5EF4-FFF2-40B4-BE49-F238E27FC236}">
                  <a16:creationId xmlns:a16="http://schemas.microsoft.com/office/drawing/2014/main" id="{1F58942D-0E4B-FF38-D5BC-1C6A1DE3D09A}"/>
                </a:ext>
              </a:extLst>
            </p:cNvPr>
            <p:cNvSpPr txBox="1"/>
            <p:nvPr/>
          </p:nvSpPr>
          <p:spPr>
            <a:xfrm>
              <a:off x="0" y="47625"/>
              <a:ext cx="558278" cy="358775"/>
            </a:xfrm>
            <a:prstGeom prst="rect">
              <a:avLst/>
            </a:prstGeom>
          </p:spPr>
          <p:txBody>
            <a:bodyPr lIns="50800" tIns="50800" rIns="50800" bIns="50800" rtlCol="0" anchor="ctr"/>
            <a:lstStyle/>
            <a:p>
              <a:pPr algn="ctr"/>
              <a:endParaRPr/>
            </a:p>
          </p:txBody>
        </p:sp>
      </p:grpSp>
      <p:grpSp>
        <p:nvGrpSpPr>
          <p:cNvPr id="22" name="Group 22">
            <a:extLst>
              <a:ext uri="{FF2B5EF4-FFF2-40B4-BE49-F238E27FC236}">
                <a16:creationId xmlns:a16="http://schemas.microsoft.com/office/drawing/2014/main" id="{AA91A445-CBB4-B956-F404-EA577F08D29F}"/>
              </a:ext>
            </a:extLst>
          </p:cNvPr>
          <p:cNvGrpSpPr/>
          <p:nvPr/>
        </p:nvGrpSpPr>
        <p:grpSpPr>
          <a:xfrm>
            <a:off x="1919702" y="7751862"/>
            <a:ext cx="6538498" cy="944458"/>
            <a:chOff x="0" y="0"/>
            <a:chExt cx="1543877" cy="248746"/>
          </a:xfrm>
        </p:grpSpPr>
        <p:sp>
          <p:nvSpPr>
            <p:cNvPr id="23" name="Freeform 23">
              <a:extLst>
                <a:ext uri="{FF2B5EF4-FFF2-40B4-BE49-F238E27FC236}">
                  <a16:creationId xmlns:a16="http://schemas.microsoft.com/office/drawing/2014/main" id="{C8785F00-32B8-ED14-DB8E-DD8AFE7EAEA0}"/>
                </a:ext>
              </a:extLst>
            </p:cNvPr>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24" name="TextBox 24">
              <a:extLst>
                <a:ext uri="{FF2B5EF4-FFF2-40B4-BE49-F238E27FC236}">
                  <a16:creationId xmlns:a16="http://schemas.microsoft.com/office/drawing/2014/main" id="{8E389EA1-0643-B2E6-312C-DC72E03ECF90}"/>
                </a:ext>
              </a:extLst>
            </p:cNvPr>
            <p:cNvSpPr txBox="1"/>
            <p:nvPr/>
          </p:nvSpPr>
          <p:spPr>
            <a:xfrm>
              <a:off x="0" y="47625"/>
              <a:ext cx="1543877" cy="201121"/>
            </a:xfrm>
            <a:prstGeom prst="rect">
              <a:avLst/>
            </a:prstGeom>
          </p:spPr>
          <p:txBody>
            <a:bodyPr lIns="50800" tIns="50800" rIns="50800" bIns="50800" rtlCol="0" anchor="ctr"/>
            <a:lstStyle/>
            <a:p>
              <a:pPr algn="ctr"/>
              <a:endParaRPr/>
            </a:p>
          </p:txBody>
        </p:sp>
      </p:grpSp>
      <p:grpSp>
        <p:nvGrpSpPr>
          <p:cNvPr id="25" name="Group 25">
            <a:extLst>
              <a:ext uri="{FF2B5EF4-FFF2-40B4-BE49-F238E27FC236}">
                <a16:creationId xmlns:a16="http://schemas.microsoft.com/office/drawing/2014/main" id="{2094F5A0-0997-FE5D-28C3-4AD79AC0339A}"/>
              </a:ext>
            </a:extLst>
          </p:cNvPr>
          <p:cNvGrpSpPr/>
          <p:nvPr/>
        </p:nvGrpSpPr>
        <p:grpSpPr>
          <a:xfrm>
            <a:off x="1563432" y="7255389"/>
            <a:ext cx="1563046" cy="944458"/>
            <a:chOff x="0" y="0"/>
            <a:chExt cx="672578" cy="406400"/>
          </a:xfrm>
        </p:grpSpPr>
        <p:sp>
          <p:nvSpPr>
            <p:cNvPr id="26" name="Freeform 26">
              <a:extLst>
                <a:ext uri="{FF2B5EF4-FFF2-40B4-BE49-F238E27FC236}">
                  <a16:creationId xmlns:a16="http://schemas.microsoft.com/office/drawing/2014/main" id="{471308B9-D886-FBFF-E322-A007EFC1DA4A}"/>
                </a:ext>
              </a:extLst>
            </p:cNvPr>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endParaRPr lang="en-IN"/>
            </a:p>
          </p:txBody>
        </p:sp>
        <p:sp>
          <p:nvSpPr>
            <p:cNvPr id="27" name="TextBox 27">
              <a:extLst>
                <a:ext uri="{FF2B5EF4-FFF2-40B4-BE49-F238E27FC236}">
                  <a16:creationId xmlns:a16="http://schemas.microsoft.com/office/drawing/2014/main" id="{879DF172-C36C-A454-6FE6-D79C90BEE41C}"/>
                </a:ext>
              </a:extLst>
            </p:cNvPr>
            <p:cNvSpPr txBox="1"/>
            <p:nvPr/>
          </p:nvSpPr>
          <p:spPr>
            <a:xfrm>
              <a:off x="0" y="47625"/>
              <a:ext cx="558278" cy="358775"/>
            </a:xfrm>
            <a:prstGeom prst="rect">
              <a:avLst/>
            </a:prstGeom>
          </p:spPr>
          <p:txBody>
            <a:bodyPr lIns="50800" tIns="50800" rIns="50800" bIns="50800" rtlCol="0" anchor="ctr"/>
            <a:lstStyle/>
            <a:p>
              <a:pPr algn="ctr"/>
              <a:endParaRPr/>
            </a:p>
          </p:txBody>
        </p:sp>
      </p:grpSp>
      <p:grpSp>
        <p:nvGrpSpPr>
          <p:cNvPr id="28" name="Group 28">
            <a:extLst>
              <a:ext uri="{FF2B5EF4-FFF2-40B4-BE49-F238E27FC236}">
                <a16:creationId xmlns:a16="http://schemas.microsoft.com/office/drawing/2014/main" id="{A0454ADA-B503-91A1-46FA-AA667AF151B5}"/>
              </a:ext>
            </a:extLst>
          </p:cNvPr>
          <p:cNvGrpSpPr/>
          <p:nvPr/>
        </p:nvGrpSpPr>
        <p:grpSpPr>
          <a:xfrm>
            <a:off x="9132626" y="3623280"/>
            <a:ext cx="7946263" cy="5073040"/>
            <a:chOff x="0" y="0"/>
            <a:chExt cx="1006330" cy="1221480"/>
          </a:xfrm>
        </p:grpSpPr>
        <p:sp>
          <p:nvSpPr>
            <p:cNvPr id="29" name="Freeform 29">
              <a:extLst>
                <a:ext uri="{FF2B5EF4-FFF2-40B4-BE49-F238E27FC236}">
                  <a16:creationId xmlns:a16="http://schemas.microsoft.com/office/drawing/2014/main" id="{8ACA7D1C-0C19-0896-7619-4931DCF80C93}"/>
                </a:ext>
              </a:extLst>
            </p:cNvPr>
            <p:cNvSpPr/>
            <p:nvPr/>
          </p:nvSpPr>
          <p:spPr>
            <a:xfrm>
              <a:off x="0" y="0"/>
              <a:ext cx="1006330" cy="1221480"/>
            </a:xfrm>
            <a:custGeom>
              <a:avLst/>
              <a:gdLst/>
              <a:ahLst/>
              <a:cxnLst/>
              <a:rect l="l" t="t" r="r" b="b"/>
              <a:pathLst>
                <a:path w="1006330" h="1221480">
                  <a:moveTo>
                    <a:pt x="0" y="0"/>
                  </a:moveTo>
                  <a:lnTo>
                    <a:pt x="1006330" y="0"/>
                  </a:lnTo>
                  <a:lnTo>
                    <a:pt x="1006330" y="1221480"/>
                  </a:lnTo>
                  <a:lnTo>
                    <a:pt x="0" y="1221480"/>
                  </a:lnTo>
                  <a:close/>
                </a:path>
              </a:pathLst>
            </a:custGeom>
            <a:solidFill>
              <a:srgbClr val="000000">
                <a:alpha val="0"/>
              </a:srgbClr>
            </a:solidFill>
            <a:ln w="47625" cap="sq">
              <a:solidFill>
                <a:srgbClr val="FF4D3B"/>
              </a:solidFill>
              <a:prstDash val="lgDash"/>
              <a:miter/>
            </a:ln>
          </p:spPr>
          <p:txBody>
            <a:bodyPr/>
            <a:lstStyle/>
            <a:p>
              <a:pPr>
                <a:lnSpc>
                  <a:spcPct val="150000"/>
                </a:lnSpc>
              </a:pPr>
              <a:endParaRPr lang="en-IN"/>
            </a:p>
          </p:txBody>
        </p:sp>
        <p:sp>
          <p:nvSpPr>
            <p:cNvPr id="30" name="TextBox 30">
              <a:extLst>
                <a:ext uri="{FF2B5EF4-FFF2-40B4-BE49-F238E27FC236}">
                  <a16:creationId xmlns:a16="http://schemas.microsoft.com/office/drawing/2014/main" id="{F7D77793-E80C-B7A5-9D63-5ABEBACF808D}"/>
                </a:ext>
              </a:extLst>
            </p:cNvPr>
            <p:cNvSpPr txBox="1"/>
            <p:nvPr/>
          </p:nvSpPr>
          <p:spPr>
            <a:xfrm>
              <a:off x="0" y="19050"/>
              <a:ext cx="1006330" cy="1202430"/>
            </a:xfrm>
            <a:prstGeom prst="rect">
              <a:avLst/>
            </a:prstGeom>
          </p:spPr>
          <p:txBody>
            <a:bodyPr lIns="50800" tIns="50800" rIns="50800" bIns="50800" rtlCol="0" anchor="ctr"/>
            <a:lstStyle/>
            <a:p>
              <a:pPr algn="ctr">
                <a:lnSpc>
                  <a:spcPct val="150000"/>
                </a:lnSpc>
              </a:pPr>
              <a:endParaRPr/>
            </a:p>
          </p:txBody>
        </p:sp>
      </p:grpSp>
      <p:sp>
        <p:nvSpPr>
          <p:cNvPr id="32" name="TextBox 32">
            <a:extLst>
              <a:ext uri="{FF2B5EF4-FFF2-40B4-BE49-F238E27FC236}">
                <a16:creationId xmlns:a16="http://schemas.microsoft.com/office/drawing/2014/main" id="{55A33822-2B6C-824B-BF26-2BB67CD8A00A}"/>
              </a:ext>
            </a:extLst>
          </p:cNvPr>
          <p:cNvSpPr txBox="1"/>
          <p:nvPr/>
        </p:nvSpPr>
        <p:spPr>
          <a:xfrm>
            <a:off x="3733800" y="1811644"/>
            <a:ext cx="10271094" cy="1347152"/>
          </a:xfrm>
          <a:prstGeom prst="rect">
            <a:avLst/>
          </a:prstGeom>
        </p:spPr>
        <p:txBody>
          <a:bodyPr lIns="0" tIns="0" rIns="0" bIns="0" rtlCol="0" anchor="t">
            <a:spAutoFit/>
          </a:bodyPr>
          <a:lstStyle/>
          <a:p>
            <a:pPr algn="ctr">
              <a:lnSpc>
                <a:spcPts val="5229"/>
              </a:lnSpc>
            </a:pPr>
            <a:r>
              <a:rPr lang="en-US" sz="5447" dirty="0">
                <a:solidFill>
                  <a:srgbClr val="000000"/>
                </a:solidFill>
                <a:latin typeface="Arial Black" panose="020B0A04020102020204" pitchFamily="34" charset="0"/>
                <a:ea typeface="League Spartan"/>
                <a:cs typeface="League Spartan"/>
                <a:sym typeface="League Spartan"/>
              </a:rPr>
              <a:t>Root Causes: The Swiss Cheese Model Applied</a:t>
            </a:r>
          </a:p>
        </p:txBody>
      </p:sp>
      <p:sp>
        <p:nvSpPr>
          <p:cNvPr id="35" name="TextBox 35">
            <a:extLst>
              <a:ext uri="{FF2B5EF4-FFF2-40B4-BE49-F238E27FC236}">
                <a16:creationId xmlns:a16="http://schemas.microsoft.com/office/drawing/2014/main" id="{FCB08865-FAFC-47EB-44D0-8F919181D7C1}"/>
              </a:ext>
            </a:extLst>
          </p:cNvPr>
          <p:cNvSpPr txBox="1"/>
          <p:nvPr/>
        </p:nvSpPr>
        <p:spPr>
          <a:xfrm>
            <a:off x="3230380" y="4164647"/>
            <a:ext cx="3798267" cy="307777"/>
          </a:xfrm>
          <a:prstGeom prst="rect">
            <a:avLst/>
          </a:prstGeom>
        </p:spPr>
        <p:txBody>
          <a:bodyPr lIns="0" tIns="0" rIns="0" bIns="0" rtlCol="0" anchor="t">
            <a:spAutoFit/>
          </a:bodyPr>
          <a:lstStyle/>
          <a:p>
            <a:r>
              <a:rPr lang="en-US" sz="2000" b="1" dirty="0">
                <a:solidFill>
                  <a:srgbClr val="504C49"/>
                </a:solidFill>
                <a:latin typeface="Arial" panose="020B0604020202020204" pitchFamily="34" charset="0"/>
                <a:ea typeface="Platypi Medium" pitchFamily="34" charset="-122"/>
                <a:cs typeface="Arial" panose="020B0604020202020204" pitchFamily="34" charset="0"/>
              </a:rPr>
              <a:t>Clinical Protocols</a:t>
            </a:r>
            <a:endParaRPr lang="en-US" sz="2000" b="1" dirty="0">
              <a:latin typeface="Arial" panose="020B0604020202020204" pitchFamily="34" charset="0"/>
              <a:cs typeface="Arial" panose="020B0604020202020204" pitchFamily="34" charset="0"/>
            </a:endParaRPr>
          </a:p>
        </p:txBody>
      </p:sp>
      <p:sp>
        <p:nvSpPr>
          <p:cNvPr id="36" name="TextBox 36">
            <a:extLst>
              <a:ext uri="{FF2B5EF4-FFF2-40B4-BE49-F238E27FC236}">
                <a16:creationId xmlns:a16="http://schemas.microsoft.com/office/drawing/2014/main" id="{1044C9B5-4E43-8C24-D9D2-6055A3B62434}"/>
              </a:ext>
            </a:extLst>
          </p:cNvPr>
          <p:cNvSpPr txBox="1"/>
          <p:nvPr/>
        </p:nvSpPr>
        <p:spPr>
          <a:xfrm>
            <a:off x="1919702" y="3885397"/>
            <a:ext cx="894074" cy="591700"/>
          </a:xfrm>
          <a:prstGeom prst="rect">
            <a:avLst/>
          </a:prstGeom>
        </p:spPr>
        <p:txBody>
          <a:bodyPr lIns="0" tIns="0" rIns="0" bIns="0" rtlCol="0" anchor="t">
            <a:spAutoFit/>
          </a:bodyPr>
          <a:lstStyle/>
          <a:p>
            <a:pPr algn="l"/>
            <a:r>
              <a:rPr lang="en-US" sz="3845" dirty="0">
                <a:solidFill>
                  <a:srgbClr val="FFFFFF"/>
                </a:solidFill>
                <a:latin typeface="League Spartan"/>
                <a:ea typeface="League Spartan"/>
                <a:cs typeface="League Spartan"/>
                <a:sym typeface="League Spartan"/>
              </a:rPr>
              <a:t>01</a:t>
            </a:r>
          </a:p>
        </p:txBody>
      </p:sp>
      <p:sp>
        <p:nvSpPr>
          <p:cNvPr id="37" name="TextBox 37">
            <a:extLst>
              <a:ext uri="{FF2B5EF4-FFF2-40B4-BE49-F238E27FC236}">
                <a16:creationId xmlns:a16="http://schemas.microsoft.com/office/drawing/2014/main" id="{3B2ED999-8134-9576-54FB-B8F92E328035}"/>
              </a:ext>
            </a:extLst>
          </p:cNvPr>
          <p:cNvSpPr txBox="1"/>
          <p:nvPr/>
        </p:nvSpPr>
        <p:spPr>
          <a:xfrm>
            <a:off x="3300051" y="5422402"/>
            <a:ext cx="4179392" cy="307777"/>
          </a:xfrm>
          <a:prstGeom prst="rect">
            <a:avLst/>
          </a:prstGeom>
        </p:spPr>
        <p:txBody>
          <a:bodyPr wrap="square" lIns="0" tIns="0" rIns="0" bIns="0" rtlCol="0" anchor="t">
            <a:spAutoFit/>
          </a:bodyPr>
          <a:lstStyle/>
          <a:p>
            <a:r>
              <a:rPr lang="en-US" sz="2000" b="1" dirty="0">
                <a:solidFill>
                  <a:srgbClr val="504C49"/>
                </a:solidFill>
                <a:latin typeface="Arial" panose="020B0604020202020204" pitchFamily="34" charset="0"/>
                <a:ea typeface="Platypi Medium" pitchFamily="34" charset="-122"/>
                <a:cs typeface="Arial" panose="020B0604020202020204" pitchFamily="34" charset="0"/>
              </a:rPr>
              <a:t>Communication Systems</a:t>
            </a:r>
            <a:endParaRPr lang="en-US" sz="2000" b="1" dirty="0">
              <a:latin typeface="Arial" panose="020B0604020202020204" pitchFamily="34" charset="0"/>
              <a:cs typeface="Arial" panose="020B0604020202020204" pitchFamily="34" charset="0"/>
            </a:endParaRPr>
          </a:p>
        </p:txBody>
      </p:sp>
      <p:sp>
        <p:nvSpPr>
          <p:cNvPr id="38" name="TextBox 38">
            <a:extLst>
              <a:ext uri="{FF2B5EF4-FFF2-40B4-BE49-F238E27FC236}">
                <a16:creationId xmlns:a16="http://schemas.microsoft.com/office/drawing/2014/main" id="{B656DA3E-3C8F-694E-DA95-7F120F6C76FD}"/>
              </a:ext>
            </a:extLst>
          </p:cNvPr>
          <p:cNvSpPr txBox="1"/>
          <p:nvPr/>
        </p:nvSpPr>
        <p:spPr>
          <a:xfrm>
            <a:off x="1876271" y="5121280"/>
            <a:ext cx="894074" cy="591700"/>
          </a:xfrm>
          <a:prstGeom prst="rect">
            <a:avLst/>
          </a:prstGeom>
        </p:spPr>
        <p:txBody>
          <a:bodyPr lIns="0" tIns="0" rIns="0" bIns="0" rtlCol="0" anchor="t">
            <a:spAutoFit/>
          </a:bodyPr>
          <a:lstStyle/>
          <a:p>
            <a:pPr algn="l"/>
            <a:r>
              <a:rPr lang="en-US" sz="3845" dirty="0">
                <a:solidFill>
                  <a:srgbClr val="FFFFFF"/>
                </a:solidFill>
                <a:latin typeface="League Spartan"/>
                <a:ea typeface="League Spartan"/>
                <a:cs typeface="League Spartan"/>
                <a:sym typeface="League Spartan"/>
              </a:rPr>
              <a:t>02</a:t>
            </a:r>
          </a:p>
        </p:txBody>
      </p:sp>
      <p:sp>
        <p:nvSpPr>
          <p:cNvPr id="39" name="TextBox 39">
            <a:extLst>
              <a:ext uri="{FF2B5EF4-FFF2-40B4-BE49-F238E27FC236}">
                <a16:creationId xmlns:a16="http://schemas.microsoft.com/office/drawing/2014/main" id="{0F6B59D1-CD3E-448A-F9F4-E90D6162A970}"/>
              </a:ext>
            </a:extLst>
          </p:cNvPr>
          <p:cNvSpPr txBox="1"/>
          <p:nvPr/>
        </p:nvSpPr>
        <p:spPr>
          <a:xfrm>
            <a:off x="3252151" y="6657797"/>
            <a:ext cx="4179392" cy="307777"/>
          </a:xfrm>
          <a:prstGeom prst="rect">
            <a:avLst/>
          </a:prstGeom>
        </p:spPr>
        <p:txBody>
          <a:bodyPr lIns="0" tIns="0" rIns="0" bIns="0" rtlCol="0" anchor="t">
            <a:spAutoFit/>
          </a:bodyPr>
          <a:lstStyle/>
          <a:p>
            <a:r>
              <a:rPr lang="en-US" sz="2000" b="1" dirty="0">
                <a:solidFill>
                  <a:srgbClr val="504C49"/>
                </a:solidFill>
                <a:latin typeface="Arial" panose="020B0604020202020204" pitchFamily="34" charset="0"/>
                <a:ea typeface="Platypi Medium" pitchFamily="34" charset="-122"/>
                <a:cs typeface="Arial" panose="020B0604020202020204" pitchFamily="34" charset="0"/>
              </a:rPr>
              <a:t>Governance Structures</a:t>
            </a:r>
            <a:endParaRPr lang="en-US" sz="2000" b="1" dirty="0">
              <a:latin typeface="Arial" panose="020B0604020202020204" pitchFamily="34" charset="0"/>
              <a:cs typeface="Arial" panose="020B0604020202020204" pitchFamily="34" charset="0"/>
            </a:endParaRPr>
          </a:p>
        </p:txBody>
      </p:sp>
      <p:sp>
        <p:nvSpPr>
          <p:cNvPr id="40" name="TextBox 40">
            <a:extLst>
              <a:ext uri="{FF2B5EF4-FFF2-40B4-BE49-F238E27FC236}">
                <a16:creationId xmlns:a16="http://schemas.microsoft.com/office/drawing/2014/main" id="{AF328B12-7435-64EE-A7D8-A1E4D41AD8CB}"/>
              </a:ext>
            </a:extLst>
          </p:cNvPr>
          <p:cNvSpPr txBox="1"/>
          <p:nvPr/>
        </p:nvSpPr>
        <p:spPr>
          <a:xfrm>
            <a:off x="1858215" y="6305700"/>
            <a:ext cx="894074" cy="591700"/>
          </a:xfrm>
          <a:prstGeom prst="rect">
            <a:avLst/>
          </a:prstGeom>
        </p:spPr>
        <p:txBody>
          <a:bodyPr lIns="0" tIns="0" rIns="0" bIns="0" rtlCol="0" anchor="t">
            <a:spAutoFit/>
          </a:bodyPr>
          <a:lstStyle/>
          <a:p>
            <a:pPr algn="l"/>
            <a:r>
              <a:rPr lang="en-US" sz="3845" dirty="0">
                <a:solidFill>
                  <a:srgbClr val="FFFFFF"/>
                </a:solidFill>
                <a:latin typeface="League Spartan"/>
                <a:ea typeface="League Spartan"/>
                <a:cs typeface="League Spartan"/>
                <a:sym typeface="League Spartan"/>
              </a:rPr>
              <a:t>03</a:t>
            </a:r>
          </a:p>
        </p:txBody>
      </p:sp>
      <p:sp>
        <p:nvSpPr>
          <p:cNvPr id="41" name="TextBox 41">
            <a:extLst>
              <a:ext uri="{FF2B5EF4-FFF2-40B4-BE49-F238E27FC236}">
                <a16:creationId xmlns:a16="http://schemas.microsoft.com/office/drawing/2014/main" id="{87663C0A-4215-EE35-A6A8-285F36C7E8E7}"/>
              </a:ext>
            </a:extLst>
          </p:cNvPr>
          <p:cNvSpPr txBox="1"/>
          <p:nvPr/>
        </p:nvSpPr>
        <p:spPr>
          <a:xfrm>
            <a:off x="3225528" y="7840964"/>
            <a:ext cx="3684574" cy="307777"/>
          </a:xfrm>
          <a:prstGeom prst="rect">
            <a:avLst/>
          </a:prstGeom>
        </p:spPr>
        <p:txBody>
          <a:bodyPr lIns="0" tIns="0" rIns="0" bIns="0" rtlCol="0" anchor="t">
            <a:spAutoFit/>
          </a:bodyPr>
          <a:lstStyle/>
          <a:p>
            <a:r>
              <a:rPr lang="en-US" sz="2000" b="1" dirty="0">
                <a:solidFill>
                  <a:srgbClr val="504C49"/>
                </a:solidFill>
                <a:latin typeface="Arial" panose="020B0604020202020204" pitchFamily="34" charset="0"/>
                <a:ea typeface="Platypi Medium" pitchFamily="34" charset="-122"/>
                <a:cs typeface="Arial" panose="020B0604020202020204" pitchFamily="34" charset="0"/>
              </a:rPr>
              <a:t>Leadership Accountability</a:t>
            </a:r>
            <a:endParaRPr lang="en-US" sz="2000" b="1" dirty="0">
              <a:latin typeface="Arial" panose="020B0604020202020204" pitchFamily="34" charset="0"/>
              <a:cs typeface="Arial" panose="020B0604020202020204" pitchFamily="34" charset="0"/>
            </a:endParaRPr>
          </a:p>
        </p:txBody>
      </p:sp>
      <p:sp>
        <p:nvSpPr>
          <p:cNvPr id="42" name="TextBox 42">
            <a:extLst>
              <a:ext uri="{FF2B5EF4-FFF2-40B4-BE49-F238E27FC236}">
                <a16:creationId xmlns:a16="http://schemas.microsoft.com/office/drawing/2014/main" id="{F5CA4CAC-CAA5-D19A-91E7-6387B2FA8B0D}"/>
              </a:ext>
            </a:extLst>
          </p:cNvPr>
          <p:cNvSpPr txBox="1"/>
          <p:nvPr/>
        </p:nvSpPr>
        <p:spPr>
          <a:xfrm>
            <a:off x="1876271" y="7629686"/>
            <a:ext cx="894074" cy="591700"/>
          </a:xfrm>
          <a:prstGeom prst="rect">
            <a:avLst/>
          </a:prstGeom>
        </p:spPr>
        <p:txBody>
          <a:bodyPr lIns="0" tIns="0" rIns="0" bIns="0" rtlCol="0" anchor="t">
            <a:spAutoFit/>
          </a:bodyPr>
          <a:lstStyle/>
          <a:p>
            <a:pPr algn="l"/>
            <a:r>
              <a:rPr lang="en-US" sz="3845" dirty="0">
                <a:solidFill>
                  <a:srgbClr val="FFFFFF"/>
                </a:solidFill>
                <a:latin typeface="League Spartan"/>
                <a:ea typeface="League Spartan"/>
                <a:cs typeface="League Spartan"/>
                <a:sym typeface="League Spartan"/>
              </a:rPr>
              <a:t>04</a:t>
            </a:r>
          </a:p>
        </p:txBody>
      </p:sp>
      <p:sp>
        <p:nvSpPr>
          <p:cNvPr id="43" name="TextBox 43">
            <a:extLst>
              <a:ext uri="{FF2B5EF4-FFF2-40B4-BE49-F238E27FC236}">
                <a16:creationId xmlns:a16="http://schemas.microsoft.com/office/drawing/2014/main" id="{FE95F0C8-B515-4690-61A2-4829065B8967}"/>
              </a:ext>
            </a:extLst>
          </p:cNvPr>
          <p:cNvSpPr txBox="1"/>
          <p:nvPr/>
        </p:nvSpPr>
        <p:spPr>
          <a:xfrm>
            <a:off x="312770" y="8917922"/>
            <a:ext cx="17724453" cy="1327992"/>
          </a:xfrm>
          <a:prstGeom prst="rect">
            <a:avLst/>
          </a:prstGeom>
        </p:spPr>
        <p:txBody>
          <a:bodyPr wrap="square" lIns="0" tIns="0" rIns="0" bIns="0" rtlCol="0" anchor="t">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Swiss Cheese Model explains how multiple organisational failures align to permit harm. In STFT, critical defensive layers failed simultaneously.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These defensive failures compounded, creating pathways through which patient harm occurred repeatedly and preventably (Reason, 2000; Ockenden, 2022).</a:t>
            </a:r>
            <a:endParaRPr lang="en-US" sz="2000" dirty="0">
              <a:solidFill>
                <a:srgbClr val="312B30"/>
              </a:solidFill>
              <a:latin typeface="Arial" panose="020B0604020202020204" pitchFamily="34" charset="0"/>
              <a:ea typeface="Open Sans"/>
              <a:cs typeface="Arial" panose="020B0604020202020204" pitchFamily="34" charset="0"/>
              <a:sym typeface="Open Sans"/>
            </a:endParaRPr>
          </a:p>
        </p:txBody>
      </p:sp>
      <p:sp>
        <p:nvSpPr>
          <p:cNvPr id="44" name="Freeform 44">
            <a:extLst>
              <a:ext uri="{FF2B5EF4-FFF2-40B4-BE49-F238E27FC236}">
                <a16:creationId xmlns:a16="http://schemas.microsoft.com/office/drawing/2014/main" id="{D287D378-856C-D9F2-78CE-79D132142CC9}"/>
              </a:ext>
            </a:extLst>
          </p:cNvPr>
          <p:cNvSpPr/>
          <p:nvPr/>
        </p:nvSpPr>
        <p:spPr>
          <a:xfrm>
            <a:off x="13702446" y="2613827"/>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5" name="Freeform 45">
            <a:extLst>
              <a:ext uri="{FF2B5EF4-FFF2-40B4-BE49-F238E27FC236}">
                <a16:creationId xmlns:a16="http://schemas.microsoft.com/office/drawing/2014/main" id="{15022931-72EA-6747-483B-021AD1CFD82A}"/>
              </a:ext>
            </a:extLst>
          </p:cNvPr>
          <p:cNvSpPr/>
          <p:nvPr/>
        </p:nvSpPr>
        <p:spPr>
          <a:xfrm>
            <a:off x="15850288" y="2076986"/>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46" name="Freeform 46">
            <a:extLst>
              <a:ext uri="{FF2B5EF4-FFF2-40B4-BE49-F238E27FC236}">
                <a16:creationId xmlns:a16="http://schemas.microsoft.com/office/drawing/2014/main" id="{5055253D-E7E5-2063-C40D-CC7111E9E0C2}"/>
              </a:ext>
            </a:extLst>
          </p:cNvPr>
          <p:cNvSpPr/>
          <p:nvPr/>
        </p:nvSpPr>
        <p:spPr>
          <a:xfrm>
            <a:off x="1655305" y="2147830"/>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48" name="TextBox 47">
            <a:extLst>
              <a:ext uri="{FF2B5EF4-FFF2-40B4-BE49-F238E27FC236}">
                <a16:creationId xmlns:a16="http://schemas.microsoft.com/office/drawing/2014/main" id="{6F41B4DC-8D65-8523-92B3-17B112821068}"/>
              </a:ext>
            </a:extLst>
          </p:cNvPr>
          <p:cNvSpPr txBox="1"/>
          <p:nvPr/>
        </p:nvSpPr>
        <p:spPr>
          <a:xfrm>
            <a:off x="3152375" y="4397732"/>
            <a:ext cx="5713836" cy="646331"/>
          </a:xfrm>
          <a:prstGeom prst="rect">
            <a:avLst/>
          </a:prstGeom>
          <a:noFill/>
        </p:spPr>
        <p:txBody>
          <a:bodyPr wrap="square">
            <a:spAutoFit/>
          </a:bodyPr>
          <a:lstStyle/>
          <a:p>
            <a:pPr marL="0" indent="0" algn="l">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Inadequate adherence to NICE guidelines and national maternity standards</a:t>
            </a:r>
            <a:endParaRPr lang="en-US" sz="18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4E99969A-4AE6-BF59-EE65-9F07E5D34FE0}"/>
              </a:ext>
            </a:extLst>
          </p:cNvPr>
          <p:cNvSpPr txBox="1"/>
          <p:nvPr/>
        </p:nvSpPr>
        <p:spPr>
          <a:xfrm>
            <a:off x="3220735" y="5624895"/>
            <a:ext cx="5237464" cy="646331"/>
          </a:xfrm>
          <a:prstGeom prst="rect">
            <a:avLst/>
          </a:prstGeom>
          <a:noFill/>
        </p:spPr>
        <p:txBody>
          <a:bodyPr wrap="square">
            <a:spAutoFit/>
          </a:bodyPr>
          <a:lstStyle/>
          <a:p>
            <a:pPr marL="0" indent="0" algn="l">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Breakdowns between clinical teams and poor escalation procedures</a:t>
            </a:r>
            <a:endParaRPr lang="en-US" sz="1800"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E55269D8-51E5-F44B-55BB-302A3085C42B}"/>
              </a:ext>
            </a:extLst>
          </p:cNvPr>
          <p:cNvSpPr txBox="1"/>
          <p:nvPr/>
        </p:nvSpPr>
        <p:spPr>
          <a:xfrm>
            <a:off x="3129692" y="6858081"/>
            <a:ext cx="5328507" cy="650896"/>
          </a:xfrm>
          <a:prstGeom prst="rect">
            <a:avLst/>
          </a:prstGeom>
          <a:noFill/>
        </p:spPr>
        <p:txBody>
          <a:bodyPr wrap="square">
            <a:spAutoFit/>
          </a:bodyPr>
          <a:lstStyle/>
          <a:p>
            <a:pPr marL="0" indent="0" algn="l">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Weak clinical governance and ineffective incident reporting mechanisms</a:t>
            </a:r>
            <a:endParaRPr lang="en-US" sz="1800" dirty="0">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C4A79798-08CC-6A65-FA12-F622D198EC90}"/>
              </a:ext>
            </a:extLst>
          </p:cNvPr>
          <p:cNvSpPr txBox="1"/>
          <p:nvPr/>
        </p:nvSpPr>
        <p:spPr>
          <a:xfrm>
            <a:off x="3114969" y="8046840"/>
            <a:ext cx="5343230" cy="649480"/>
          </a:xfrm>
          <a:prstGeom prst="rect">
            <a:avLst/>
          </a:prstGeom>
          <a:noFill/>
        </p:spPr>
        <p:txBody>
          <a:bodyPr wrap="square">
            <a:spAutoFit/>
          </a:bodyPr>
          <a:lstStyle/>
          <a:p>
            <a:pPr marL="0" indent="0" algn="l">
              <a:buNone/>
            </a:pPr>
            <a:r>
              <a:rPr lang="en-US" sz="1800" dirty="0">
                <a:solidFill>
                  <a:srgbClr val="504C49"/>
                </a:solidFill>
                <a:latin typeface="Arial" panose="020B0604020202020204" pitchFamily="34" charset="0"/>
                <a:ea typeface="Source Serif 4" pitchFamily="34" charset="-122"/>
                <a:cs typeface="Arial" panose="020B0604020202020204" pitchFamily="34" charset="0"/>
              </a:rPr>
              <a:t>Senior leaders failed to respond to warning signs and emerging risks</a:t>
            </a:r>
            <a:endParaRPr lang="en-US" sz="18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4566A8E-6AD1-99AB-EFEC-A0B875E719D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74997" y="3674125"/>
            <a:ext cx="7810500" cy="4933950"/>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219FF719-0A29-B945-A698-AB7BE011353B}"/>
              </a:ext>
            </a:extLst>
          </p:cNvPr>
          <p:cNvSpPr txBox="1"/>
          <p:nvPr/>
        </p:nvSpPr>
        <p:spPr>
          <a:xfrm>
            <a:off x="15544800" y="8696320"/>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(Jones, 2020)</a:t>
            </a:r>
          </a:p>
        </p:txBody>
      </p:sp>
    </p:spTree>
    <p:extLst>
      <p:ext uri="{BB962C8B-B14F-4D97-AF65-F5344CB8AC3E}">
        <p14:creationId xmlns:p14="http://schemas.microsoft.com/office/powerpoint/2010/main" val="114602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19025710">
            <a:off x="14898979" y="1110253"/>
            <a:ext cx="3802790" cy="2143391"/>
          </a:xfrm>
          <a:custGeom>
            <a:avLst/>
            <a:gdLst/>
            <a:ahLst/>
            <a:cxnLst/>
            <a:rect l="l" t="t" r="r" b="b"/>
            <a:pathLst>
              <a:path w="3802790" h="2143391">
                <a:moveTo>
                  <a:pt x="0" y="0"/>
                </a:moveTo>
                <a:lnTo>
                  <a:pt x="3802790" y="0"/>
                </a:lnTo>
                <a:lnTo>
                  <a:pt x="3802790" y="2143390"/>
                </a:lnTo>
                <a:lnTo>
                  <a:pt x="0" y="21433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TextBox 5"/>
          <p:cNvSpPr txBox="1"/>
          <p:nvPr/>
        </p:nvSpPr>
        <p:spPr>
          <a:xfrm>
            <a:off x="2286000" y="1146415"/>
            <a:ext cx="16355822" cy="137653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Donabedian Framework: Structure, Process, and Outcome</a:t>
            </a:r>
          </a:p>
        </p:txBody>
      </p:sp>
      <p:sp>
        <p:nvSpPr>
          <p:cNvPr id="6" name="Freeform 6"/>
          <p:cNvSpPr/>
          <p:nvPr/>
        </p:nvSpPr>
        <p:spPr>
          <a:xfrm rot="-4151788">
            <a:off x="333157" y="2193329"/>
            <a:ext cx="1899132" cy="1336299"/>
          </a:xfrm>
          <a:custGeom>
            <a:avLst/>
            <a:gdLst/>
            <a:ahLst/>
            <a:cxnLst/>
            <a:rect l="l" t="t" r="r" b="b"/>
            <a:pathLst>
              <a:path w="1899132" h="1336299">
                <a:moveTo>
                  <a:pt x="0" y="0"/>
                </a:moveTo>
                <a:lnTo>
                  <a:pt x="1899132" y="0"/>
                </a:lnTo>
                <a:lnTo>
                  <a:pt x="1899132" y="1336298"/>
                </a:lnTo>
                <a:lnTo>
                  <a:pt x="0" y="133629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grpSp>
        <p:nvGrpSpPr>
          <p:cNvPr id="7" name="Group 7"/>
          <p:cNvGrpSpPr/>
          <p:nvPr/>
        </p:nvGrpSpPr>
        <p:grpSpPr>
          <a:xfrm>
            <a:off x="1688028" y="2988666"/>
            <a:ext cx="7921903" cy="6767482"/>
            <a:chOff x="0" y="0"/>
            <a:chExt cx="1805848" cy="875490"/>
          </a:xfrm>
        </p:grpSpPr>
        <p:sp>
          <p:nvSpPr>
            <p:cNvPr id="8" name="Freeform 8"/>
            <p:cNvSpPr/>
            <p:nvPr/>
          </p:nvSpPr>
          <p:spPr>
            <a:xfrm>
              <a:off x="0" y="0"/>
              <a:ext cx="1805848" cy="875490"/>
            </a:xfrm>
            <a:custGeom>
              <a:avLst/>
              <a:gdLst/>
              <a:ahLst/>
              <a:cxnLst/>
              <a:rect l="l" t="t" r="r" b="b"/>
              <a:pathLst>
                <a:path w="1805848" h="875490">
                  <a:moveTo>
                    <a:pt x="0" y="0"/>
                  </a:moveTo>
                  <a:lnTo>
                    <a:pt x="1805848" y="0"/>
                  </a:lnTo>
                  <a:lnTo>
                    <a:pt x="1805848" y="875490"/>
                  </a:lnTo>
                  <a:lnTo>
                    <a:pt x="0" y="875490"/>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a:p>
          </p:txBody>
        </p:sp>
        <p:sp>
          <p:nvSpPr>
            <p:cNvPr id="9" name="TextBox 9"/>
            <p:cNvSpPr txBox="1"/>
            <p:nvPr/>
          </p:nvSpPr>
          <p:spPr>
            <a:xfrm>
              <a:off x="0" y="19050"/>
              <a:ext cx="1805848" cy="856440"/>
            </a:xfrm>
            <a:prstGeom prst="rect">
              <a:avLst/>
            </a:prstGeom>
          </p:spPr>
          <p:txBody>
            <a:bodyPr lIns="50800" tIns="50800" rIns="50800" bIns="50800" rtlCol="0" anchor="ctr"/>
            <a:lstStyle/>
            <a:p>
              <a:pPr algn="ctr">
                <a:lnSpc>
                  <a:spcPct val="150000"/>
                </a:lnSpc>
              </a:pPr>
              <a:endParaRPr/>
            </a:p>
          </p:txBody>
        </p:sp>
      </p:grpSp>
      <p:sp>
        <p:nvSpPr>
          <p:cNvPr id="10" name="Freeform 10"/>
          <p:cNvSpPr/>
          <p:nvPr/>
        </p:nvSpPr>
        <p:spPr>
          <a:xfrm>
            <a:off x="717456" y="536295"/>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1" name="Freeform 11"/>
          <p:cNvSpPr/>
          <p:nvPr/>
        </p:nvSpPr>
        <p:spPr>
          <a:xfrm>
            <a:off x="9998064" y="9260896"/>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11"/>
            <a:stretch>
              <a:fillRect/>
            </a:stretch>
          </a:blipFill>
        </p:spPr>
        <p:txBody>
          <a:bodyPr/>
          <a:lstStyle/>
          <a:p>
            <a:endParaRPr lang="en-IN"/>
          </a:p>
        </p:txBody>
      </p:sp>
      <p:sp>
        <p:nvSpPr>
          <p:cNvPr id="12" name="Freeform 12"/>
          <p:cNvSpPr/>
          <p:nvPr/>
        </p:nvSpPr>
        <p:spPr>
          <a:xfrm>
            <a:off x="16687800" y="152751"/>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11"/>
            <a:stretch>
              <a:fillRect/>
            </a:stretch>
          </a:blipFill>
        </p:spPr>
        <p:txBody>
          <a:bodyPr/>
          <a:lstStyle/>
          <a:p>
            <a:endParaRPr lang="en-IN"/>
          </a:p>
        </p:txBody>
      </p:sp>
      <p:sp>
        <p:nvSpPr>
          <p:cNvPr id="20" name="Text 2">
            <a:extLst>
              <a:ext uri="{FF2B5EF4-FFF2-40B4-BE49-F238E27FC236}">
                <a16:creationId xmlns:a16="http://schemas.microsoft.com/office/drawing/2014/main" id="{2806643F-1234-8987-9253-572C562F57C3}"/>
              </a:ext>
            </a:extLst>
          </p:cNvPr>
          <p:cNvSpPr/>
          <p:nvPr/>
        </p:nvSpPr>
        <p:spPr>
          <a:xfrm>
            <a:off x="1878863" y="3009861"/>
            <a:ext cx="2404364" cy="310158"/>
          </a:xfrm>
          <a:prstGeom prst="rect">
            <a:avLst/>
          </a:prstGeom>
          <a:noFill/>
          <a:ln/>
        </p:spPr>
        <p:txBody>
          <a:bodyPr wrap="none" lIns="0" tIns="0" rIns="0" bIns="0" rtlCol="0" anchor="t"/>
          <a:lstStyle/>
          <a:p>
            <a:pPr marL="0" indent="0" algn="l">
              <a:lnSpc>
                <a:spcPct val="1500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Structure</a:t>
            </a:r>
            <a:endParaRPr lang="en-US" sz="1950" b="1" dirty="0">
              <a:latin typeface="Arial" panose="020B0604020202020204" pitchFamily="34" charset="0"/>
              <a:cs typeface="Arial" panose="020B0604020202020204" pitchFamily="34" charset="0"/>
            </a:endParaRPr>
          </a:p>
        </p:txBody>
      </p:sp>
      <p:sp>
        <p:nvSpPr>
          <p:cNvPr id="21" name="Text 3">
            <a:extLst>
              <a:ext uri="{FF2B5EF4-FFF2-40B4-BE49-F238E27FC236}">
                <a16:creationId xmlns:a16="http://schemas.microsoft.com/office/drawing/2014/main" id="{F08E56CD-2998-E7B3-9879-B8F5CD369FD1}"/>
              </a:ext>
            </a:extLst>
          </p:cNvPr>
          <p:cNvSpPr/>
          <p:nvPr/>
        </p:nvSpPr>
        <p:spPr>
          <a:xfrm>
            <a:off x="1874015" y="3446079"/>
            <a:ext cx="2581545" cy="3810476"/>
          </a:xfrm>
          <a:prstGeom prst="rect">
            <a:avLst/>
          </a:prstGeom>
          <a:noFill/>
          <a:ln/>
        </p:spPr>
        <p:txBody>
          <a:bodyPr wrap="square" lIns="0" tIns="0" rIns="0" bIns="0" rtlCol="0" anchor="t"/>
          <a:lstStyle/>
          <a:p>
            <a:pPr>
              <a:lnSpc>
                <a:spcPct val="150000"/>
              </a:lnSpc>
            </a:pPr>
            <a:r>
              <a:rPr lang="en-US" sz="2000" b="1" dirty="0">
                <a:latin typeface="Arial" panose="020B0604020202020204" pitchFamily="34" charset="0"/>
                <a:cs typeface="Arial" panose="020B0604020202020204" pitchFamily="34" charset="0"/>
              </a:rPr>
              <a:t>Staffing shortages:</a:t>
            </a:r>
            <a:r>
              <a:rPr lang="en-US" sz="2000" dirty="0">
                <a:latin typeface="Arial" panose="020B0604020202020204" pitchFamily="34" charset="0"/>
                <a:cs typeface="Arial" panose="020B0604020202020204" pitchFamily="34" charset="0"/>
              </a:rPr>
              <a:t> Insufficient midwifery staffing and high turnover. </a:t>
            </a:r>
            <a:r>
              <a:rPr lang="en-US" sz="2000" b="1" dirty="0">
                <a:latin typeface="Arial" panose="020B0604020202020204" pitchFamily="34" charset="0"/>
                <a:cs typeface="Arial" panose="020B0604020202020204" pitchFamily="34" charset="0"/>
              </a:rPr>
              <a:t>Training gaps:</a:t>
            </a:r>
            <a:r>
              <a:rPr lang="en-US" sz="2000" dirty="0">
                <a:latin typeface="Arial" panose="020B0604020202020204" pitchFamily="34" charset="0"/>
                <a:cs typeface="Arial" panose="020B0604020202020204" pitchFamily="34" charset="0"/>
              </a:rPr>
              <a:t> Inadequate induction and competency assessment. </a:t>
            </a:r>
            <a:r>
              <a:rPr lang="en-US" sz="2000" b="1" dirty="0">
                <a:latin typeface="Arial" panose="020B0604020202020204" pitchFamily="34" charset="0"/>
                <a:cs typeface="Arial" panose="020B0604020202020204" pitchFamily="34" charset="0"/>
              </a:rPr>
              <a:t>Equipment:</a:t>
            </a:r>
            <a:r>
              <a:rPr lang="en-US" sz="2000" dirty="0">
                <a:latin typeface="Arial" panose="020B0604020202020204" pitchFamily="34" charset="0"/>
                <a:cs typeface="Arial" panose="020B0604020202020204" pitchFamily="34" charset="0"/>
              </a:rPr>
              <a:t> Outdated monitoring systems and inadequate physical resources (Ockenden, 2022).</a:t>
            </a:r>
          </a:p>
        </p:txBody>
      </p:sp>
      <p:sp>
        <p:nvSpPr>
          <p:cNvPr id="22" name="Text 4">
            <a:extLst>
              <a:ext uri="{FF2B5EF4-FFF2-40B4-BE49-F238E27FC236}">
                <a16:creationId xmlns:a16="http://schemas.microsoft.com/office/drawing/2014/main" id="{00C3DA16-297E-6134-8D9A-03801108ECEF}"/>
              </a:ext>
            </a:extLst>
          </p:cNvPr>
          <p:cNvSpPr/>
          <p:nvPr/>
        </p:nvSpPr>
        <p:spPr>
          <a:xfrm>
            <a:off x="4539791" y="3009861"/>
            <a:ext cx="2404364" cy="310158"/>
          </a:xfrm>
          <a:prstGeom prst="rect">
            <a:avLst/>
          </a:prstGeom>
          <a:noFill/>
          <a:ln/>
        </p:spPr>
        <p:txBody>
          <a:bodyPr wrap="none" lIns="0" tIns="0" rIns="0" bIns="0" rtlCol="0" anchor="t"/>
          <a:lstStyle/>
          <a:p>
            <a:pPr marL="0" indent="0" algn="l">
              <a:lnSpc>
                <a:spcPct val="1500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Process</a:t>
            </a:r>
            <a:endParaRPr lang="en-US" sz="2400" b="1" dirty="0">
              <a:latin typeface="Arial" panose="020B0604020202020204" pitchFamily="34" charset="0"/>
              <a:cs typeface="Arial" panose="020B0604020202020204" pitchFamily="34" charset="0"/>
            </a:endParaRPr>
          </a:p>
        </p:txBody>
      </p:sp>
      <p:sp>
        <p:nvSpPr>
          <p:cNvPr id="23" name="Text 5">
            <a:extLst>
              <a:ext uri="{FF2B5EF4-FFF2-40B4-BE49-F238E27FC236}">
                <a16:creationId xmlns:a16="http://schemas.microsoft.com/office/drawing/2014/main" id="{E2662F64-478A-C0CB-31E9-A67D6E1A462C}"/>
              </a:ext>
            </a:extLst>
          </p:cNvPr>
          <p:cNvSpPr/>
          <p:nvPr/>
        </p:nvSpPr>
        <p:spPr>
          <a:xfrm>
            <a:off x="4539791" y="3446079"/>
            <a:ext cx="2576696" cy="3810476"/>
          </a:xfrm>
          <a:prstGeom prst="rect">
            <a:avLst/>
          </a:prstGeom>
          <a:noFill/>
          <a:ln/>
        </p:spPr>
        <p:txBody>
          <a:bodyPr wrap="square" lIns="0" tIns="0" rIns="0" bIns="0" rtlCol="0" anchor="t"/>
          <a:lstStyle/>
          <a:p>
            <a:pPr>
              <a:lnSpc>
                <a:spcPct val="150000"/>
              </a:lnSpc>
            </a:pPr>
            <a:r>
              <a:rPr lang="en-IN" sz="2000" b="1" dirty="0">
                <a:latin typeface="Arial" panose="020B0604020202020204" pitchFamily="34" charset="0"/>
                <a:cs typeface="Arial" panose="020B0604020202020204" pitchFamily="34" charset="0"/>
              </a:rPr>
              <a:t>Clinical practice:</a:t>
            </a:r>
            <a:r>
              <a:rPr lang="en-IN" sz="2000" dirty="0">
                <a:latin typeface="Arial" panose="020B0604020202020204" pitchFamily="34" charset="0"/>
                <a:cs typeface="Arial" panose="020B0604020202020204" pitchFamily="34" charset="0"/>
              </a:rPr>
              <a:t> Deviation from NICE guidelines and national protocols. </a:t>
            </a:r>
            <a:r>
              <a:rPr lang="en-IN" sz="2000" b="1" dirty="0">
                <a:latin typeface="Arial" panose="020B0604020202020204" pitchFamily="34" charset="0"/>
                <a:cs typeface="Arial" panose="020B0604020202020204" pitchFamily="34" charset="0"/>
              </a:rPr>
              <a:t>Communication:</a:t>
            </a:r>
            <a:r>
              <a:rPr lang="en-IN" sz="2000" dirty="0">
                <a:latin typeface="Arial" panose="020B0604020202020204" pitchFamily="34" charset="0"/>
                <a:cs typeface="Arial" panose="020B0604020202020204" pitchFamily="34" charset="0"/>
              </a:rPr>
              <a:t> Poor handover procedures and fragmented multidisciplinary teams. </a:t>
            </a:r>
            <a:r>
              <a:rPr lang="en-IN" sz="2000" b="1" dirty="0">
                <a:latin typeface="Arial" panose="020B0604020202020204" pitchFamily="34" charset="0"/>
                <a:cs typeface="Arial" panose="020B0604020202020204" pitchFamily="34" charset="0"/>
              </a:rPr>
              <a:t>Response:</a:t>
            </a:r>
            <a:r>
              <a:rPr lang="en-IN" sz="2000" dirty="0">
                <a:latin typeface="Arial" panose="020B0604020202020204" pitchFamily="34" charset="0"/>
                <a:cs typeface="Arial" panose="020B0604020202020204" pitchFamily="34" charset="0"/>
              </a:rPr>
              <a:t> Failure to escalate clinical concerns appropriately (Ockenden, 2022).</a:t>
            </a:r>
            <a:endParaRPr lang="en-US" sz="2000" dirty="0">
              <a:latin typeface="Arial" panose="020B0604020202020204" pitchFamily="34" charset="0"/>
              <a:cs typeface="Arial" panose="020B0604020202020204" pitchFamily="34" charset="0"/>
            </a:endParaRPr>
          </a:p>
        </p:txBody>
      </p:sp>
      <p:sp>
        <p:nvSpPr>
          <p:cNvPr id="24" name="Text 6">
            <a:extLst>
              <a:ext uri="{FF2B5EF4-FFF2-40B4-BE49-F238E27FC236}">
                <a16:creationId xmlns:a16="http://schemas.microsoft.com/office/drawing/2014/main" id="{BF0F4BD6-6829-2B63-B0A3-708909B0B0AE}"/>
              </a:ext>
            </a:extLst>
          </p:cNvPr>
          <p:cNvSpPr/>
          <p:nvPr/>
        </p:nvSpPr>
        <p:spPr>
          <a:xfrm>
            <a:off x="7200718" y="3053132"/>
            <a:ext cx="2493444" cy="310158"/>
          </a:xfrm>
          <a:prstGeom prst="rect">
            <a:avLst/>
          </a:prstGeom>
          <a:noFill/>
          <a:ln/>
        </p:spPr>
        <p:txBody>
          <a:bodyPr wrap="none" lIns="0" tIns="0" rIns="0" bIns="0" rtlCol="0" anchor="t"/>
          <a:lstStyle/>
          <a:p>
            <a:pPr marL="0" indent="0" algn="l">
              <a:lnSpc>
                <a:spcPct val="150000"/>
              </a:lnSpc>
              <a:buNone/>
            </a:pPr>
            <a:r>
              <a:rPr lang="en-US" sz="2400" b="1" dirty="0">
                <a:solidFill>
                  <a:srgbClr val="201B18"/>
                </a:solidFill>
                <a:latin typeface="Arial" panose="020B0604020202020204" pitchFamily="34" charset="0"/>
                <a:ea typeface="Platypi Medium" pitchFamily="34" charset="-122"/>
                <a:cs typeface="Arial" panose="020B0604020202020204" pitchFamily="34" charset="0"/>
              </a:rPr>
              <a:t>Outcome</a:t>
            </a:r>
            <a:endParaRPr lang="en-US" sz="2400" b="1" dirty="0">
              <a:latin typeface="Arial" panose="020B0604020202020204" pitchFamily="34" charset="0"/>
              <a:cs typeface="Arial" panose="020B0604020202020204" pitchFamily="34" charset="0"/>
            </a:endParaRPr>
          </a:p>
        </p:txBody>
      </p:sp>
      <p:sp>
        <p:nvSpPr>
          <p:cNvPr id="25" name="Text 7">
            <a:extLst>
              <a:ext uri="{FF2B5EF4-FFF2-40B4-BE49-F238E27FC236}">
                <a16:creationId xmlns:a16="http://schemas.microsoft.com/office/drawing/2014/main" id="{814D96DF-D846-DB93-35DC-FBEA2583B36D}"/>
              </a:ext>
            </a:extLst>
          </p:cNvPr>
          <p:cNvSpPr/>
          <p:nvPr/>
        </p:nvSpPr>
        <p:spPr>
          <a:xfrm>
            <a:off x="7116487" y="3451522"/>
            <a:ext cx="2577675" cy="3492937"/>
          </a:xfrm>
          <a:prstGeom prst="rect">
            <a:avLst/>
          </a:prstGeom>
          <a:noFill/>
          <a:ln/>
        </p:spPr>
        <p:txBody>
          <a:bodyPr wrap="square" lIns="0" tIns="0" rIns="0" bIns="0" rtlCol="0" anchor="t"/>
          <a:lstStyle/>
          <a:p>
            <a:pPr>
              <a:lnSpc>
                <a:spcPct val="150000"/>
              </a:lnSpc>
            </a:pPr>
            <a:r>
              <a:rPr lang="en-IN" sz="2000" b="1" dirty="0">
                <a:latin typeface="Arial" panose="020B0604020202020204" pitchFamily="34" charset="0"/>
                <a:cs typeface="Arial" panose="020B0604020202020204" pitchFamily="34" charset="0"/>
              </a:rPr>
              <a:t>Maternal mortality:</a:t>
            </a:r>
            <a:r>
              <a:rPr lang="en-IN" sz="2000" dirty="0">
                <a:latin typeface="Arial" panose="020B0604020202020204" pitchFamily="34" charset="0"/>
                <a:cs typeface="Arial" panose="020B0604020202020204" pitchFamily="34" charset="0"/>
              </a:rPr>
              <a:t> Preventable deaths from sepsis, haemorrhage, and eclampsia. </a:t>
            </a:r>
            <a:r>
              <a:rPr lang="en-IN" sz="2000" b="1" dirty="0">
                <a:latin typeface="Arial" panose="020B0604020202020204" pitchFamily="34" charset="0"/>
                <a:cs typeface="Arial" panose="020B0604020202020204" pitchFamily="34" charset="0"/>
              </a:rPr>
              <a:t>Perinatal harm:</a:t>
            </a:r>
            <a:r>
              <a:rPr lang="en-IN" sz="2000" dirty="0">
                <a:latin typeface="Arial" panose="020B0604020202020204" pitchFamily="34" charset="0"/>
                <a:cs typeface="Arial" panose="020B0604020202020204" pitchFamily="34" charset="0"/>
              </a:rPr>
              <a:t> Avoidable stillbirths and neonatal injuries. </a:t>
            </a:r>
            <a:r>
              <a:rPr lang="en-IN" sz="2000" b="1" dirty="0">
                <a:latin typeface="Arial" panose="020B0604020202020204" pitchFamily="34" charset="0"/>
                <a:cs typeface="Arial" panose="020B0604020202020204" pitchFamily="34" charset="0"/>
              </a:rPr>
              <a:t>Long-term morbidity:</a:t>
            </a:r>
            <a:r>
              <a:rPr lang="en-IN" sz="2000" dirty="0">
                <a:latin typeface="Arial" panose="020B0604020202020204" pitchFamily="34" charset="0"/>
                <a:cs typeface="Arial" panose="020B0604020202020204" pitchFamily="34" charset="0"/>
              </a:rPr>
              <a:t> Lasting physical and psychological trauma (Ockenden, 2022).</a:t>
            </a:r>
            <a:endParaRPr lang="en-US" sz="2000" dirty="0">
              <a:latin typeface="Arial" panose="020B0604020202020204" pitchFamily="34" charset="0"/>
              <a:cs typeface="Arial" panose="020B0604020202020204" pitchFamily="34" charset="0"/>
            </a:endParaRPr>
          </a:p>
        </p:txBody>
      </p:sp>
      <p:pic>
        <p:nvPicPr>
          <p:cNvPr id="2052" name="Picture 4" descr="Perceptions of Healthcare Quality in Duchenne Muscular Dystrophy: A Patient  Experience Exploratory Study">
            <a:extLst>
              <a:ext uri="{FF2B5EF4-FFF2-40B4-BE49-F238E27FC236}">
                <a16:creationId xmlns:a16="http://schemas.microsoft.com/office/drawing/2014/main" id="{D5061949-39FE-04FC-9A17-CD6587675262}"/>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0436789" y="3084009"/>
            <a:ext cx="6680120" cy="661506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D199EB8-D3B9-1801-28BB-BD71EDABA436}"/>
              </a:ext>
            </a:extLst>
          </p:cNvPr>
          <p:cNvSpPr txBox="1"/>
          <p:nvPr/>
        </p:nvSpPr>
        <p:spPr>
          <a:xfrm>
            <a:off x="15468600" y="9288288"/>
            <a:ext cx="9464842"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(Jones,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animEffect transition="in" filter="fade">
                                      <p:cBhvr>
                                        <p:cTn id="11"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1543805" y="3238408"/>
            <a:ext cx="6126306" cy="2710859"/>
            <a:chOff x="0" y="0"/>
            <a:chExt cx="1543877" cy="248746"/>
          </a:xfrm>
        </p:grpSpPr>
        <p:sp>
          <p:nvSpPr>
            <p:cNvPr id="5" name="Freeform 5"/>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pPr>
                <a:lnSpc>
                  <a:spcPct val="150000"/>
                </a:lnSpc>
              </a:pPr>
              <a:endParaRPr lang="en-IN"/>
            </a:p>
          </p:txBody>
        </p:sp>
        <p:sp>
          <p:nvSpPr>
            <p:cNvPr id="6" name="TextBox 6"/>
            <p:cNvSpPr txBox="1"/>
            <p:nvPr/>
          </p:nvSpPr>
          <p:spPr>
            <a:xfrm>
              <a:off x="0" y="47625"/>
              <a:ext cx="1543877" cy="201121"/>
            </a:xfrm>
            <a:prstGeom prst="rect">
              <a:avLst/>
            </a:prstGeom>
          </p:spPr>
          <p:txBody>
            <a:bodyPr lIns="50800" tIns="50800" rIns="50800" bIns="50800" rtlCol="0" anchor="ctr"/>
            <a:lstStyle/>
            <a:p>
              <a:pPr algn="ctr">
                <a:lnSpc>
                  <a:spcPct val="150000"/>
                </a:lnSpc>
              </a:pPr>
              <a:endParaRPr/>
            </a:p>
          </p:txBody>
        </p:sp>
      </p:grpSp>
      <p:grpSp>
        <p:nvGrpSpPr>
          <p:cNvPr id="7" name="Group 7"/>
          <p:cNvGrpSpPr/>
          <p:nvPr/>
        </p:nvGrpSpPr>
        <p:grpSpPr>
          <a:xfrm>
            <a:off x="1537297" y="2745453"/>
            <a:ext cx="6159954" cy="944458"/>
            <a:chOff x="0" y="0"/>
            <a:chExt cx="672578" cy="406400"/>
          </a:xfrm>
        </p:grpSpPr>
        <p:sp>
          <p:nvSpPr>
            <p:cNvPr id="8" name="Freeform 8"/>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pPr>
                <a:lnSpc>
                  <a:spcPct val="150000"/>
                </a:lnSpc>
              </a:pPr>
              <a:endParaRPr lang="en-IN"/>
            </a:p>
          </p:txBody>
        </p:sp>
        <p:sp>
          <p:nvSpPr>
            <p:cNvPr id="9" name="TextBox 9"/>
            <p:cNvSpPr txBox="1"/>
            <p:nvPr/>
          </p:nvSpPr>
          <p:spPr>
            <a:xfrm>
              <a:off x="0" y="47625"/>
              <a:ext cx="558278" cy="358775"/>
            </a:xfrm>
            <a:prstGeom prst="rect">
              <a:avLst/>
            </a:prstGeom>
          </p:spPr>
          <p:txBody>
            <a:bodyPr lIns="50800" tIns="50800" rIns="50800" bIns="50800" rtlCol="0" anchor="ctr"/>
            <a:lstStyle/>
            <a:p>
              <a:pPr algn="ctr">
                <a:lnSpc>
                  <a:spcPct val="150000"/>
                </a:lnSpc>
              </a:pPr>
              <a:endParaRPr/>
            </a:p>
          </p:txBody>
        </p:sp>
      </p:grpSp>
      <p:grpSp>
        <p:nvGrpSpPr>
          <p:cNvPr id="10" name="Group 10"/>
          <p:cNvGrpSpPr/>
          <p:nvPr/>
        </p:nvGrpSpPr>
        <p:grpSpPr>
          <a:xfrm>
            <a:off x="1543805" y="6655205"/>
            <a:ext cx="6024371" cy="3049236"/>
            <a:chOff x="0" y="2246"/>
            <a:chExt cx="1552409" cy="248746"/>
          </a:xfrm>
        </p:grpSpPr>
        <p:sp>
          <p:nvSpPr>
            <p:cNvPr id="11" name="Freeform 11"/>
            <p:cNvSpPr/>
            <p:nvPr/>
          </p:nvSpPr>
          <p:spPr>
            <a:xfrm>
              <a:off x="8532" y="2246"/>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F4D3B"/>
              </a:solidFill>
              <a:prstDash val="lgDash"/>
              <a:miter/>
            </a:ln>
          </p:spPr>
          <p:txBody>
            <a:bodyPr/>
            <a:lstStyle/>
            <a:p>
              <a:pPr>
                <a:lnSpc>
                  <a:spcPct val="150000"/>
                </a:lnSpc>
              </a:pPr>
              <a:endParaRPr lang="en-IN"/>
            </a:p>
          </p:txBody>
        </p:sp>
        <p:sp>
          <p:nvSpPr>
            <p:cNvPr id="12" name="TextBox 12"/>
            <p:cNvSpPr txBox="1"/>
            <p:nvPr/>
          </p:nvSpPr>
          <p:spPr>
            <a:xfrm>
              <a:off x="0" y="47625"/>
              <a:ext cx="1543877" cy="201121"/>
            </a:xfrm>
            <a:prstGeom prst="rect">
              <a:avLst/>
            </a:prstGeom>
          </p:spPr>
          <p:txBody>
            <a:bodyPr lIns="50800" tIns="50800" rIns="50800" bIns="50800" rtlCol="0" anchor="ctr"/>
            <a:lstStyle/>
            <a:p>
              <a:pPr algn="ctr">
                <a:lnSpc>
                  <a:spcPct val="150000"/>
                </a:lnSpc>
              </a:pPr>
              <a:endParaRPr/>
            </a:p>
          </p:txBody>
        </p:sp>
      </p:grpSp>
      <p:grpSp>
        <p:nvGrpSpPr>
          <p:cNvPr id="13" name="Group 13"/>
          <p:cNvGrpSpPr/>
          <p:nvPr/>
        </p:nvGrpSpPr>
        <p:grpSpPr>
          <a:xfrm>
            <a:off x="1527760" y="6224947"/>
            <a:ext cx="6103861" cy="944458"/>
            <a:chOff x="0" y="0"/>
            <a:chExt cx="672578" cy="406400"/>
          </a:xfrm>
        </p:grpSpPr>
        <p:sp>
          <p:nvSpPr>
            <p:cNvPr id="14" name="Freeform 14"/>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F4D3B"/>
            </a:solidFill>
            <a:ln w="85725" cap="sq">
              <a:solidFill>
                <a:srgbClr val="FFFFFF"/>
              </a:solidFill>
              <a:prstDash val="solid"/>
              <a:miter/>
            </a:ln>
          </p:spPr>
          <p:txBody>
            <a:bodyPr/>
            <a:lstStyle/>
            <a:p>
              <a:pPr>
                <a:lnSpc>
                  <a:spcPct val="150000"/>
                </a:lnSpc>
              </a:pPr>
              <a:endParaRPr lang="en-IN"/>
            </a:p>
          </p:txBody>
        </p:sp>
        <p:sp>
          <p:nvSpPr>
            <p:cNvPr id="15" name="TextBox 15"/>
            <p:cNvSpPr txBox="1"/>
            <p:nvPr/>
          </p:nvSpPr>
          <p:spPr>
            <a:xfrm>
              <a:off x="0" y="47625"/>
              <a:ext cx="558278" cy="358775"/>
            </a:xfrm>
            <a:prstGeom prst="rect">
              <a:avLst/>
            </a:prstGeom>
          </p:spPr>
          <p:txBody>
            <a:bodyPr lIns="50800" tIns="50800" rIns="50800" bIns="50800" rtlCol="0" anchor="ctr"/>
            <a:lstStyle/>
            <a:p>
              <a:pPr algn="ctr">
                <a:lnSpc>
                  <a:spcPct val="150000"/>
                </a:lnSpc>
              </a:pPr>
              <a:endParaRPr/>
            </a:p>
          </p:txBody>
        </p:sp>
      </p:grpSp>
      <p:grpSp>
        <p:nvGrpSpPr>
          <p:cNvPr id="16" name="Group 16"/>
          <p:cNvGrpSpPr/>
          <p:nvPr/>
        </p:nvGrpSpPr>
        <p:grpSpPr>
          <a:xfrm>
            <a:off x="10214626" y="3343701"/>
            <a:ext cx="5861909" cy="2605566"/>
            <a:chOff x="0" y="0"/>
            <a:chExt cx="1543877" cy="248746"/>
          </a:xfrm>
        </p:grpSpPr>
        <p:sp>
          <p:nvSpPr>
            <p:cNvPr id="17" name="Freeform 17"/>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a:p>
          </p:txBody>
        </p:sp>
        <p:sp>
          <p:nvSpPr>
            <p:cNvPr id="18" name="TextBox 18"/>
            <p:cNvSpPr txBox="1"/>
            <p:nvPr/>
          </p:nvSpPr>
          <p:spPr>
            <a:xfrm>
              <a:off x="0" y="47625"/>
              <a:ext cx="1543877" cy="201121"/>
            </a:xfrm>
            <a:prstGeom prst="rect">
              <a:avLst/>
            </a:prstGeom>
          </p:spPr>
          <p:txBody>
            <a:bodyPr lIns="50800" tIns="50800" rIns="50800" bIns="50800" rtlCol="0" anchor="ctr"/>
            <a:lstStyle/>
            <a:p>
              <a:pPr algn="ctr">
                <a:lnSpc>
                  <a:spcPct val="150000"/>
                </a:lnSpc>
              </a:pPr>
              <a:endParaRPr/>
            </a:p>
          </p:txBody>
        </p:sp>
      </p:grpSp>
      <p:grpSp>
        <p:nvGrpSpPr>
          <p:cNvPr id="19" name="Group 19"/>
          <p:cNvGrpSpPr/>
          <p:nvPr/>
        </p:nvGrpSpPr>
        <p:grpSpPr>
          <a:xfrm>
            <a:off x="10161917" y="2802533"/>
            <a:ext cx="6084788" cy="944458"/>
            <a:chOff x="0" y="0"/>
            <a:chExt cx="672578" cy="406400"/>
          </a:xfrm>
        </p:grpSpPr>
        <p:sp>
          <p:nvSpPr>
            <p:cNvPr id="20" name="Freeform 20"/>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pPr>
                <a:lnSpc>
                  <a:spcPct val="150000"/>
                </a:lnSpc>
              </a:pPr>
              <a:endParaRPr lang="en-IN"/>
            </a:p>
          </p:txBody>
        </p:sp>
        <p:sp>
          <p:nvSpPr>
            <p:cNvPr id="21" name="TextBox 21"/>
            <p:cNvSpPr txBox="1"/>
            <p:nvPr/>
          </p:nvSpPr>
          <p:spPr>
            <a:xfrm>
              <a:off x="0" y="47625"/>
              <a:ext cx="558278" cy="358775"/>
            </a:xfrm>
            <a:prstGeom prst="rect">
              <a:avLst/>
            </a:prstGeom>
          </p:spPr>
          <p:txBody>
            <a:bodyPr lIns="50800" tIns="50800" rIns="50800" bIns="50800" rtlCol="0" anchor="ctr"/>
            <a:lstStyle/>
            <a:p>
              <a:pPr algn="ctr">
                <a:lnSpc>
                  <a:spcPct val="150000"/>
                </a:lnSpc>
              </a:pPr>
              <a:endParaRPr/>
            </a:p>
          </p:txBody>
        </p:sp>
      </p:grpSp>
      <p:grpSp>
        <p:nvGrpSpPr>
          <p:cNvPr id="22" name="Group 22"/>
          <p:cNvGrpSpPr/>
          <p:nvPr/>
        </p:nvGrpSpPr>
        <p:grpSpPr>
          <a:xfrm>
            <a:off x="10190613" y="6672427"/>
            <a:ext cx="5861909" cy="3049236"/>
            <a:chOff x="0" y="0"/>
            <a:chExt cx="1543877" cy="248746"/>
          </a:xfrm>
        </p:grpSpPr>
        <p:sp>
          <p:nvSpPr>
            <p:cNvPr id="23" name="Freeform 23"/>
            <p:cNvSpPr/>
            <p:nvPr/>
          </p:nvSpPr>
          <p:spPr>
            <a:xfrm>
              <a:off x="0" y="0"/>
              <a:ext cx="1543877" cy="248746"/>
            </a:xfrm>
            <a:custGeom>
              <a:avLst/>
              <a:gdLst/>
              <a:ahLst/>
              <a:cxnLst/>
              <a:rect l="l" t="t" r="r" b="b"/>
              <a:pathLst>
                <a:path w="1543877" h="248746">
                  <a:moveTo>
                    <a:pt x="0" y="0"/>
                  </a:moveTo>
                  <a:lnTo>
                    <a:pt x="1543877" y="0"/>
                  </a:lnTo>
                  <a:lnTo>
                    <a:pt x="1543877" y="248746"/>
                  </a:lnTo>
                  <a:lnTo>
                    <a:pt x="0" y="248746"/>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a:p>
          </p:txBody>
        </p:sp>
        <p:sp>
          <p:nvSpPr>
            <p:cNvPr id="24" name="TextBox 24"/>
            <p:cNvSpPr txBox="1"/>
            <p:nvPr/>
          </p:nvSpPr>
          <p:spPr>
            <a:xfrm>
              <a:off x="0" y="47625"/>
              <a:ext cx="1543877" cy="201121"/>
            </a:xfrm>
            <a:prstGeom prst="rect">
              <a:avLst/>
            </a:prstGeom>
          </p:spPr>
          <p:txBody>
            <a:bodyPr lIns="50800" tIns="50800" rIns="50800" bIns="50800" rtlCol="0" anchor="ctr"/>
            <a:lstStyle/>
            <a:p>
              <a:pPr algn="ctr">
                <a:lnSpc>
                  <a:spcPct val="150000"/>
                </a:lnSpc>
              </a:pPr>
              <a:endParaRPr/>
            </a:p>
          </p:txBody>
        </p:sp>
      </p:grpSp>
      <p:grpSp>
        <p:nvGrpSpPr>
          <p:cNvPr id="25" name="Group 25"/>
          <p:cNvGrpSpPr/>
          <p:nvPr/>
        </p:nvGrpSpPr>
        <p:grpSpPr>
          <a:xfrm>
            <a:off x="10214626" y="6178958"/>
            <a:ext cx="5980140" cy="944458"/>
            <a:chOff x="0" y="0"/>
            <a:chExt cx="672578" cy="406400"/>
          </a:xfrm>
        </p:grpSpPr>
        <p:sp>
          <p:nvSpPr>
            <p:cNvPr id="26" name="Freeform 26"/>
            <p:cNvSpPr/>
            <p:nvPr/>
          </p:nvSpPr>
          <p:spPr>
            <a:xfrm>
              <a:off x="0" y="0"/>
              <a:ext cx="664371" cy="406400"/>
            </a:xfrm>
            <a:custGeom>
              <a:avLst/>
              <a:gdLst/>
              <a:ahLst/>
              <a:cxnLst/>
              <a:rect l="l" t="t" r="r" b="b"/>
              <a:pathLst>
                <a:path w="664371" h="406400">
                  <a:moveTo>
                    <a:pt x="449565" y="0"/>
                  </a:moveTo>
                  <a:lnTo>
                    <a:pt x="19812" y="0"/>
                  </a:lnTo>
                  <a:cubicBezTo>
                    <a:pt x="8870" y="0"/>
                    <a:pt x="0" y="8870"/>
                    <a:pt x="0" y="19812"/>
                  </a:cubicBezTo>
                  <a:lnTo>
                    <a:pt x="0" y="386588"/>
                  </a:lnTo>
                  <a:cubicBezTo>
                    <a:pt x="0" y="397530"/>
                    <a:pt x="8870" y="406400"/>
                    <a:pt x="19812" y="406400"/>
                  </a:cubicBezTo>
                  <a:lnTo>
                    <a:pt x="449565" y="406400"/>
                  </a:lnTo>
                  <a:cubicBezTo>
                    <a:pt x="462251" y="406400"/>
                    <a:pt x="474417" y="401361"/>
                    <a:pt x="483387" y="392391"/>
                  </a:cubicBezTo>
                  <a:lnTo>
                    <a:pt x="658568" y="217209"/>
                  </a:lnTo>
                  <a:cubicBezTo>
                    <a:pt x="662284" y="213494"/>
                    <a:pt x="664371" y="208455"/>
                    <a:pt x="664371" y="203200"/>
                  </a:cubicBezTo>
                  <a:cubicBezTo>
                    <a:pt x="664371" y="197945"/>
                    <a:pt x="662284" y="192906"/>
                    <a:pt x="658568" y="189191"/>
                  </a:cubicBezTo>
                  <a:lnTo>
                    <a:pt x="483387" y="14009"/>
                  </a:lnTo>
                  <a:cubicBezTo>
                    <a:pt x="474417" y="5039"/>
                    <a:pt x="462251" y="0"/>
                    <a:pt x="449565" y="0"/>
                  </a:cubicBezTo>
                  <a:close/>
                </a:path>
              </a:pathLst>
            </a:custGeom>
            <a:solidFill>
              <a:srgbClr val="FB8500"/>
            </a:solidFill>
            <a:ln w="85725" cap="sq">
              <a:solidFill>
                <a:srgbClr val="FFFFFF"/>
              </a:solidFill>
              <a:prstDash val="solid"/>
              <a:miter/>
            </a:ln>
          </p:spPr>
          <p:txBody>
            <a:bodyPr/>
            <a:lstStyle/>
            <a:p>
              <a:pPr>
                <a:lnSpc>
                  <a:spcPct val="150000"/>
                </a:lnSpc>
              </a:pPr>
              <a:endParaRPr lang="en-IN"/>
            </a:p>
          </p:txBody>
        </p:sp>
        <p:sp>
          <p:nvSpPr>
            <p:cNvPr id="27" name="TextBox 27"/>
            <p:cNvSpPr txBox="1"/>
            <p:nvPr/>
          </p:nvSpPr>
          <p:spPr>
            <a:xfrm>
              <a:off x="0" y="47625"/>
              <a:ext cx="558278" cy="358775"/>
            </a:xfrm>
            <a:prstGeom prst="rect">
              <a:avLst/>
            </a:prstGeom>
          </p:spPr>
          <p:txBody>
            <a:bodyPr lIns="50800" tIns="50800" rIns="50800" bIns="50800" rtlCol="0" anchor="ctr"/>
            <a:lstStyle/>
            <a:p>
              <a:pPr algn="ctr">
                <a:lnSpc>
                  <a:spcPct val="150000"/>
                </a:lnSpc>
              </a:pPr>
              <a:endParaRPr/>
            </a:p>
          </p:txBody>
        </p:sp>
      </p:grpSp>
      <p:sp>
        <p:nvSpPr>
          <p:cNvPr id="32" name="TextBox 32"/>
          <p:cNvSpPr txBox="1"/>
          <p:nvPr/>
        </p:nvSpPr>
        <p:spPr>
          <a:xfrm>
            <a:off x="3490126" y="1333319"/>
            <a:ext cx="11307747" cy="684162"/>
          </a:xfrm>
          <a:prstGeom prst="rect">
            <a:avLst/>
          </a:prstGeom>
        </p:spPr>
        <p:txBody>
          <a:bodyPr wrap="square" lIns="0" tIns="0" rIns="0" bIns="0" rtlCol="0" anchor="t">
            <a:spAutoFit/>
          </a:bodyPr>
          <a:lstStyle/>
          <a:p>
            <a:pPr algn="ctr">
              <a:lnSpc>
                <a:spcPts val="5229"/>
              </a:lnSpc>
            </a:pPr>
            <a:r>
              <a:rPr lang="en-US" sz="5447" dirty="0">
                <a:solidFill>
                  <a:srgbClr val="000000"/>
                </a:solidFill>
                <a:latin typeface="Arial Black" panose="020B0A04020102020204" pitchFamily="34" charset="0"/>
                <a:ea typeface="League Spartan"/>
                <a:cs typeface="League Spartan"/>
                <a:sym typeface="League Spartan"/>
              </a:rPr>
              <a:t>Policy and Governance Gaps</a:t>
            </a:r>
          </a:p>
        </p:txBody>
      </p:sp>
      <p:sp>
        <p:nvSpPr>
          <p:cNvPr id="36" name="TextBox 36"/>
          <p:cNvSpPr txBox="1"/>
          <p:nvPr/>
        </p:nvSpPr>
        <p:spPr>
          <a:xfrm>
            <a:off x="1691468" y="2961077"/>
            <a:ext cx="6008660" cy="1552284"/>
          </a:xfrm>
          <a:prstGeom prst="rect">
            <a:avLst/>
          </a:prstGeom>
        </p:spPr>
        <p:txBody>
          <a:bodyPr wrap="square" lIns="0" tIns="0" rIns="0" bIns="0" rtlCol="0" anchor="t">
            <a:spAutoFit/>
          </a:bodyPr>
          <a:lstStyle/>
          <a:p>
            <a:pPr algn="l">
              <a:lnSpc>
                <a:spcPct val="150000"/>
              </a:lnSpc>
            </a:pPr>
            <a:r>
              <a:rPr lang="en-US" sz="3200" b="1" dirty="0">
                <a:solidFill>
                  <a:srgbClr val="FFFFFF"/>
                </a:solidFill>
                <a:latin typeface="Arial" panose="020B0604020202020204" pitchFamily="34" charset="0"/>
                <a:ea typeface="League Spartan"/>
                <a:cs typeface="Arial" panose="020B0604020202020204" pitchFamily="34" charset="0"/>
                <a:sym typeface="League Spartan"/>
              </a:rPr>
              <a:t>Incident Reporting</a:t>
            </a:r>
          </a:p>
          <a:p>
            <a:pPr algn="l">
              <a:lnSpc>
                <a:spcPct val="150000"/>
              </a:lnSpc>
            </a:pPr>
            <a:endParaRPr lang="en-US" sz="3845" dirty="0">
              <a:solidFill>
                <a:srgbClr val="FFFFFF"/>
              </a:solidFill>
              <a:latin typeface="League Spartan"/>
              <a:ea typeface="League Spartan"/>
              <a:cs typeface="League Spartan"/>
              <a:sym typeface="League Spartan"/>
            </a:endParaRPr>
          </a:p>
        </p:txBody>
      </p:sp>
      <p:sp>
        <p:nvSpPr>
          <p:cNvPr id="38" name="TextBox 38"/>
          <p:cNvSpPr txBox="1"/>
          <p:nvPr/>
        </p:nvSpPr>
        <p:spPr>
          <a:xfrm>
            <a:off x="1696061" y="6352787"/>
            <a:ext cx="5379665" cy="566502"/>
          </a:xfrm>
          <a:prstGeom prst="rect">
            <a:avLst/>
          </a:prstGeom>
        </p:spPr>
        <p:txBody>
          <a:bodyPr wrap="square" lIns="0" tIns="0" rIns="0" bIns="0" rtlCol="0" anchor="t">
            <a:spAutoFit/>
          </a:bodyPr>
          <a:lstStyle/>
          <a:p>
            <a:pPr>
              <a:lnSpc>
                <a:spcPct val="150000"/>
              </a:lnSpc>
            </a:pPr>
            <a:r>
              <a:rPr lang="en-US" sz="2800" b="1" dirty="0">
                <a:solidFill>
                  <a:srgbClr val="504C49"/>
                </a:solidFill>
                <a:latin typeface="Arial" panose="020B0604020202020204" pitchFamily="34" charset="0"/>
                <a:ea typeface="Platypi Medium" pitchFamily="34" charset="-122"/>
                <a:cs typeface="Arial" panose="020B0604020202020204" pitchFamily="34" charset="0"/>
              </a:rPr>
              <a:t>External Oversight</a:t>
            </a:r>
            <a:endParaRPr lang="en-US" sz="2800" b="1" dirty="0">
              <a:latin typeface="Arial" panose="020B0604020202020204" pitchFamily="34" charset="0"/>
              <a:cs typeface="Arial" panose="020B0604020202020204" pitchFamily="34" charset="0"/>
            </a:endParaRPr>
          </a:p>
        </p:txBody>
      </p:sp>
      <p:sp>
        <p:nvSpPr>
          <p:cNvPr id="40" name="TextBox 40"/>
          <p:cNvSpPr txBox="1"/>
          <p:nvPr/>
        </p:nvSpPr>
        <p:spPr>
          <a:xfrm>
            <a:off x="10390466" y="2978521"/>
            <a:ext cx="5433991" cy="566502"/>
          </a:xfrm>
          <a:prstGeom prst="rect">
            <a:avLst/>
          </a:prstGeom>
        </p:spPr>
        <p:txBody>
          <a:bodyPr wrap="square" lIns="0" tIns="0" rIns="0" bIns="0" rtlCol="0" anchor="t">
            <a:spAutoFit/>
          </a:bodyPr>
          <a:lstStyle/>
          <a:p>
            <a:pPr algn="l">
              <a:lnSpc>
                <a:spcPct val="150000"/>
              </a:lnSpc>
            </a:pPr>
            <a:r>
              <a:rPr lang="en-US" sz="2800" b="1" dirty="0">
                <a:solidFill>
                  <a:srgbClr val="FFFFFF"/>
                </a:solidFill>
                <a:latin typeface="Arial" panose="020B0604020202020204" pitchFamily="34" charset="0"/>
                <a:ea typeface="League Spartan"/>
                <a:cs typeface="Arial" panose="020B0604020202020204" pitchFamily="34" charset="0"/>
                <a:sym typeface="League Spartan"/>
              </a:rPr>
              <a:t>National Policy Adherence</a:t>
            </a:r>
          </a:p>
        </p:txBody>
      </p:sp>
      <p:sp>
        <p:nvSpPr>
          <p:cNvPr id="42" name="TextBox 42"/>
          <p:cNvSpPr txBox="1"/>
          <p:nvPr/>
        </p:nvSpPr>
        <p:spPr>
          <a:xfrm>
            <a:off x="10258319" y="6279599"/>
            <a:ext cx="6812657" cy="566502"/>
          </a:xfrm>
          <a:prstGeom prst="rect">
            <a:avLst/>
          </a:prstGeom>
        </p:spPr>
        <p:txBody>
          <a:bodyPr wrap="square" lIns="0" tIns="0" rIns="0" bIns="0" rtlCol="0" anchor="t">
            <a:spAutoFit/>
          </a:bodyPr>
          <a:lstStyle/>
          <a:p>
            <a:pPr>
              <a:lnSpc>
                <a:spcPct val="150000"/>
              </a:lnSpc>
            </a:pPr>
            <a:r>
              <a:rPr lang="en-US" sz="2800" b="1" dirty="0">
                <a:solidFill>
                  <a:srgbClr val="504C49"/>
                </a:solidFill>
                <a:latin typeface="Arial" panose="020B0604020202020204" pitchFamily="34" charset="0"/>
                <a:ea typeface="Platypi Medium" pitchFamily="34" charset="-122"/>
                <a:cs typeface="Arial" panose="020B0604020202020204" pitchFamily="34" charset="0"/>
              </a:rPr>
              <a:t>Staff Training and Competence</a:t>
            </a:r>
            <a:endParaRPr lang="en-US" sz="2800" b="1" dirty="0">
              <a:latin typeface="Arial" panose="020B0604020202020204" pitchFamily="34" charset="0"/>
              <a:cs typeface="Arial" panose="020B0604020202020204" pitchFamily="34" charset="0"/>
            </a:endParaRPr>
          </a:p>
        </p:txBody>
      </p:sp>
      <p:sp>
        <p:nvSpPr>
          <p:cNvPr id="44" name="Freeform 44"/>
          <p:cNvSpPr/>
          <p:nvPr/>
        </p:nvSpPr>
        <p:spPr>
          <a:xfrm>
            <a:off x="14423513" y="2134856"/>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a:lnSpc>
                <a:spcPct val="150000"/>
              </a:lnSpc>
            </a:pPr>
            <a:endParaRPr lang="en-IN"/>
          </a:p>
        </p:txBody>
      </p:sp>
      <p:sp>
        <p:nvSpPr>
          <p:cNvPr id="45" name="Freeform 45"/>
          <p:cNvSpPr/>
          <p:nvPr/>
        </p:nvSpPr>
        <p:spPr>
          <a:xfrm>
            <a:off x="15708959" y="1474335"/>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6" name="Freeform 46"/>
          <p:cNvSpPr/>
          <p:nvPr/>
        </p:nvSpPr>
        <p:spPr>
          <a:xfrm>
            <a:off x="1655305" y="1409700"/>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8" name="TextBox 47">
            <a:extLst>
              <a:ext uri="{FF2B5EF4-FFF2-40B4-BE49-F238E27FC236}">
                <a16:creationId xmlns:a16="http://schemas.microsoft.com/office/drawing/2014/main" id="{17DF731E-9048-014E-B0C8-E9359464CE2A}"/>
              </a:ext>
            </a:extLst>
          </p:cNvPr>
          <p:cNvSpPr txBox="1"/>
          <p:nvPr/>
        </p:nvSpPr>
        <p:spPr>
          <a:xfrm>
            <a:off x="1633902" y="3598302"/>
            <a:ext cx="6123792" cy="2350965"/>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Near-miss reports and adverse incidents were inadequately documented, analyzed, or acted upon. Opportunities to identify patterns and implement improvements were missed systematically (Ockenden, 2022).</a:t>
            </a:r>
          </a:p>
        </p:txBody>
      </p:sp>
      <p:sp>
        <p:nvSpPr>
          <p:cNvPr id="50" name="TextBox 49">
            <a:extLst>
              <a:ext uri="{FF2B5EF4-FFF2-40B4-BE49-F238E27FC236}">
                <a16:creationId xmlns:a16="http://schemas.microsoft.com/office/drawing/2014/main" id="{BD5B3131-6B88-588F-963C-77C95B8D4088}"/>
              </a:ext>
            </a:extLst>
          </p:cNvPr>
          <p:cNvSpPr txBox="1"/>
          <p:nvPr/>
        </p:nvSpPr>
        <p:spPr>
          <a:xfrm>
            <a:off x="1703039" y="7194494"/>
            <a:ext cx="5753303" cy="2343655"/>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Regulatory bodies and external inspections failed to identify and address the severity of systemic failures. Accountability mechanisms were insufficient and response times were delayed (Ockenden, 2022).</a:t>
            </a:r>
          </a:p>
        </p:txBody>
      </p:sp>
      <p:sp>
        <p:nvSpPr>
          <p:cNvPr id="52" name="TextBox 51">
            <a:extLst>
              <a:ext uri="{FF2B5EF4-FFF2-40B4-BE49-F238E27FC236}">
                <a16:creationId xmlns:a16="http://schemas.microsoft.com/office/drawing/2014/main" id="{840D830B-C4A9-4DBC-7FC3-E0B4665EAB8C}"/>
              </a:ext>
            </a:extLst>
          </p:cNvPr>
          <p:cNvSpPr txBox="1"/>
          <p:nvPr/>
        </p:nvSpPr>
        <p:spPr>
          <a:xfrm>
            <a:off x="10219483" y="3644179"/>
            <a:ext cx="5909761" cy="2343655"/>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NICE guidelines and NHS maternity safety standards were not consistently implemented or monitored. Deviation from established best practice was not challenged effectively by leadership (Ockenden, 2022).</a:t>
            </a:r>
          </a:p>
        </p:txBody>
      </p:sp>
      <p:sp>
        <p:nvSpPr>
          <p:cNvPr id="54" name="TextBox 53">
            <a:extLst>
              <a:ext uri="{FF2B5EF4-FFF2-40B4-BE49-F238E27FC236}">
                <a16:creationId xmlns:a16="http://schemas.microsoft.com/office/drawing/2014/main" id="{DDB7AE71-893A-4A57-39D0-A6856984AF88}"/>
              </a:ext>
            </a:extLst>
          </p:cNvPr>
          <p:cNvSpPr txBox="1"/>
          <p:nvPr/>
        </p:nvSpPr>
        <p:spPr>
          <a:xfrm>
            <a:off x="10258319" y="7051556"/>
            <a:ext cx="5861908" cy="2350965"/>
          </a:xfrm>
          <a:prstGeom prst="rect">
            <a:avLst/>
          </a:prstGeom>
          <a:noFill/>
        </p:spPr>
        <p:txBody>
          <a:bodyPr wrap="square">
            <a:spAutoFit/>
          </a:bodyPr>
          <a:lstStyle/>
          <a:p>
            <a:pPr>
              <a:lnSpc>
                <a:spcPct val="150000"/>
              </a:lnSpc>
            </a:pPr>
            <a:r>
              <a:rPr lang="en-US" sz="2000" dirty="0">
                <a:latin typeface="Arial" panose="020B0604020202020204" pitchFamily="34" charset="0"/>
                <a:cs typeface="Arial" panose="020B0604020202020204" pitchFamily="34" charset="0"/>
              </a:rPr>
              <a:t>Formal competency assessment was inadequate. Staff development and retraining were not prioritised, leaving experienced staff and new recruits operating without robust competency frameworks (Ockenden,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fltVal val="0"/>
                                          </p:val>
                                        </p:tav>
                                        <p:tav tm="100000">
                                          <p:val>
                                            <p:strVal val="#ppt_h"/>
                                          </p:val>
                                        </p:tav>
                                      </p:tavLst>
                                    </p:anim>
                                    <p:animEffect transition="in" filter="fade">
                                      <p:cBhvr>
                                        <p:cTn id="9" dur="500"/>
                                        <p:tgtEl>
                                          <p:spTgt spid="3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5"/>
                                        </p:tgtEl>
                                        <p:attrNameLst>
                                          <p:attrName>style.visibility</p:attrName>
                                        </p:attrNameLst>
                                      </p:cBhvr>
                                      <p:to>
                                        <p:strVal val="visible"/>
                                      </p:to>
                                    </p:set>
                                    <p:animEffect transition="in" filter="fade">
                                      <p:cBhvr>
                                        <p:cTn id="29"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09A54CBC-EE95-E043-0DE5-E6EC323A04C4}"/>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99ADFDFE-08A4-3E27-38B3-955F88B99B2A}"/>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6BA8661D-3D37-5F76-A0A8-B2D1781C0E26}"/>
              </a:ext>
            </a:extLst>
          </p:cNvPr>
          <p:cNvSpPr/>
          <p:nvPr/>
        </p:nvSpPr>
        <p:spPr>
          <a:xfrm rot="19025710">
            <a:off x="14898979" y="1110253"/>
            <a:ext cx="3802790" cy="2143391"/>
          </a:xfrm>
          <a:custGeom>
            <a:avLst/>
            <a:gdLst/>
            <a:ahLst/>
            <a:cxnLst/>
            <a:rect l="l" t="t" r="r" b="b"/>
            <a:pathLst>
              <a:path w="3802790" h="2143391">
                <a:moveTo>
                  <a:pt x="0" y="0"/>
                </a:moveTo>
                <a:lnTo>
                  <a:pt x="3802790" y="0"/>
                </a:lnTo>
                <a:lnTo>
                  <a:pt x="3802790" y="2143390"/>
                </a:lnTo>
                <a:lnTo>
                  <a:pt x="0" y="214339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TextBox 5">
            <a:extLst>
              <a:ext uri="{FF2B5EF4-FFF2-40B4-BE49-F238E27FC236}">
                <a16:creationId xmlns:a16="http://schemas.microsoft.com/office/drawing/2014/main" id="{FF0513D2-F6D1-FE55-0419-D03CB7919AD4}"/>
              </a:ext>
            </a:extLst>
          </p:cNvPr>
          <p:cNvSpPr txBox="1"/>
          <p:nvPr/>
        </p:nvSpPr>
        <p:spPr>
          <a:xfrm>
            <a:off x="2286000" y="1146415"/>
            <a:ext cx="16355822" cy="1369670"/>
          </a:xfrm>
          <a:prstGeom prst="rect">
            <a:avLst/>
          </a:prstGeom>
        </p:spPr>
        <p:txBody>
          <a:bodyPr wrap="square" lIns="0" tIns="0" rIns="0" bIns="0" rtlCol="0" anchor="t">
            <a:spAutoFit/>
          </a:bodyPr>
          <a:lstStyle/>
          <a:p>
            <a:pPr>
              <a:lnSpc>
                <a:spcPts val="5229"/>
              </a:lnSpc>
            </a:pPr>
            <a:r>
              <a:rPr lang="en-US" sz="6000" dirty="0">
                <a:latin typeface="Arial Black" panose="020B0A04020102020204" pitchFamily="34" charset="0"/>
              </a:rPr>
              <a:t>Policy Failures Influencing Service Delivery</a:t>
            </a:r>
            <a:endParaRPr lang="en-US" sz="5447" dirty="0">
              <a:solidFill>
                <a:srgbClr val="000000"/>
              </a:solidFill>
              <a:latin typeface="Arial Black" panose="020B0A04020102020204" pitchFamily="34" charset="0"/>
              <a:ea typeface="League Spartan"/>
              <a:cs typeface="League Spartan"/>
              <a:sym typeface="League Spartan"/>
            </a:endParaRPr>
          </a:p>
        </p:txBody>
      </p:sp>
      <p:sp>
        <p:nvSpPr>
          <p:cNvPr id="6" name="Freeform 6">
            <a:extLst>
              <a:ext uri="{FF2B5EF4-FFF2-40B4-BE49-F238E27FC236}">
                <a16:creationId xmlns:a16="http://schemas.microsoft.com/office/drawing/2014/main" id="{2C3CB4AD-50CD-1EA6-ED08-30A2A502F923}"/>
              </a:ext>
            </a:extLst>
          </p:cNvPr>
          <p:cNvSpPr/>
          <p:nvPr/>
        </p:nvSpPr>
        <p:spPr>
          <a:xfrm rot="-4151788">
            <a:off x="333157" y="2193329"/>
            <a:ext cx="1899132" cy="1336299"/>
          </a:xfrm>
          <a:custGeom>
            <a:avLst/>
            <a:gdLst/>
            <a:ahLst/>
            <a:cxnLst/>
            <a:rect l="l" t="t" r="r" b="b"/>
            <a:pathLst>
              <a:path w="1899132" h="1336299">
                <a:moveTo>
                  <a:pt x="0" y="0"/>
                </a:moveTo>
                <a:lnTo>
                  <a:pt x="1899132" y="0"/>
                </a:lnTo>
                <a:lnTo>
                  <a:pt x="1899132" y="1336298"/>
                </a:lnTo>
                <a:lnTo>
                  <a:pt x="0" y="13362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CC082655-A50C-6FC3-0751-3223441FD241}"/>
              </a:ext>
            </a:extLst>
          </p:cNvPr>
          <p:cNvGrpSpPr/>
          <p:nvPr/>
        </p:nvGrpSpPr>
        <p:grpSpPr>
          <a:xfrm>
            <a:off x="2265282" y="2628900"/>
            <a:ext cx="12919236" cy="7070172"/>
            <a:chOff x="0" y="0"/>
            <a:chExt cx="1805848" cy="875490"/>
          </a:xfrm>
        </p:grpSpPr>
        <p:sp>
          <p:nvSpPr>
            <p:cNvPr id="8" name="Freeform 8">
              <a:extLst>
                <a:ext uri="{FF2B5EF4-FFF2-40B4-BE49-F238E27FC236}">
                  <a16:creationId xmlns:a16="http://schemas.microsoft.com/office/drawing/2014/main" id="{E9421E94-6935-D71F-D78E-9F66A99909FA}"/>
                </a:ext>
              </a:extLst>
            </p:cNvPr>
            <p:cNvSpPr/>
            <p:nvPr/>
          </p:nvSpPr>
          <p:spPr>
            <a:xfrm>
              <a:off x="0" y="0"/>
              <a:ext cx="1805848" cy="875490"/>
            </a:xfrm>
            <a:custGeom>
              <a:avLst/>
              <a:gdLst/>
              <a:ahLst/>
              <a:cxnLst/>
              <a:rect l="l" t="t" r="r" b="b"/>
              <a:pathLst>
                <a:path w="1805848" h="875490">
                  <a:moveTo>
                    <a:pt x="0" y="0"/>
                  </a:moveTo>
                  <a:lnTo>
                    <a:pt x="1805848" y="0"/>
                  </a:lnTo>
                  <a:lnTo>
                    <a:pt x="1805848" y="875490"/>
                  </a:lnTo>
                  <a:lnTo>
                    <a:pt x="0" y="875490"/>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dirty="0"/>
            </a:p>
          </p:txBody>
        </p:sp>
        <p:sp>
          <p:nvSpPr>
            <p:cNvPr id="9" name="TextBox 9">
              <a:extLst>
                <a:ext uri="{FF2B5EF4-FFF2-40B4-BE49-F238E27FC236}">
                  <a16:creationId xmlns:a16="http://schemas.microsoft.com/office/drawing/2014/main" id="{A05706E8-0804-46F2-C529-CD36B5C7DBF8}"/>
                </a:ext>
              </a:extLst>
            </p:cNvPr>
            <p:cNvSpPr txBox="1"/>
            <p:nvPr/>
          </p:nvSpPr>
          <p:spPr>
            <a:xfrm>
              <a:off x="0" y="19050"/>
              <a:ext cx="1805848" cy="856440"/>
            </a:xfrm>
            <a:prstGeom prst="rect">
              <a:avLst/>
            </a:prstGeom>
          </p:spPr>
          <p:txBody>
            <a:bodyPr lIns="50800" tIns="50800" rIns="50800" bIns="50800" rtlCol="0" anchor="ctr"/>
            <a:lstStyle/>
            <a:p>
              <a:pPr algn="ctr">
                <a:lnSpc>
                  <a:spcPct val="150000"/>
                </a:lnSpc>
              </a:pPr>
              <a:endParaRPr/>
            </a:p>
          </p:txBody>
        </p:sp>
      </p:grpSp>
      <p:sp>
        <p:nvSpPr>
          <p:cNvPr id="10" name="Freeform 10">
            <a:extLst>
              <a:ext uri="{FF2B5EF4-FFF2-40B4-BE49-F238E27FC236}">
                <a16:creationId xmlns:a16="http://schemas.microsoft.com/office/drawing/2014/main" id="{F786265C-2135-6E4A-1FF3-1B027C341587}"/>
              </a:ext>
            </a:extLst>
          </p:cNvPr>
          <p:cNvSpPr/>
          <p:nvPr/>
        </p:nvSpPr>
        <p:spPr>
          <a:xfrm>
            <a:off x="717456" y="536295"/>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14B4802D-D349-E03C-A943-DA7829393BB5}"/>
              </a:ext>
            </a:extLst>
          </p:cNvPr>
          <p:cNvSpPr/>
          <p:nvPr/>
        </p:nvSpPr>
        <p:spPr>
          <a:xfrm>
            <a:off x="14766511" y="9202562"/>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10"/>
            <a:stretch>
              <a:fillRect/>
            </a:stretch>
          </a:blipFill>
        </p:spPr>
        <p:txBody>
          <a:bodyPr/>
          <a:lstStyle/>
          <a:p>
            <a:endParaRPr lang="en-IN"/>
          </a:p>
        </p:txBody>
      </p:sp>
      <p:sp>
        <p:nvSpPr>
          <p:cNvPr id="12" name="Freeform 12">
            <a:extLst>
              <a:ext uri="{FF2B5EF4-FFF2-40B4-BE49-F238E27FC236}">
                <a16:creationId xmlns:a16="http://schemas.microsoft.com/office/drawing/2014/main" id="{60C3AFB1-CC6A-0756-7471-345DC8FA0672}"/>
              </a:ext>
            </a:extLst>
          </p:cNvPr>
          <p:cNvSpPr/>
          <p:nvPr/>
        </p:nvSpPr>
        <p:spPr>
          <a:xfrm>
            <a:off x="16687800" y="152751"/>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10"/>
            <a:stretch>
              <a:fillRect/>
            </a:stretch>
          </a:blipFill>
        </p:spPr>
        <p:txBody>
          <a:bodyPr/>
          <a:lstStyle/>
          <a:p>
            <a:endParaRPr lang="en-IN"/>
          </a:p>
        </p:txBody>
      </p:sp>
      <p:sp>
        <p:nvSpPr>
          <p:cNvPr id="20" name="Text 2">
            <a:extLst>
              <a:ext uri="{FF2B5EF4-FFF2-40B4-BE49-F238E27FC236}">
                <a16:creationId xmlns:a16="http://schemas.microsoft.com/office/drawing/2014/main" id="{BD04425A-646F-4CCA-AA55-3B52996F6922}"/>
              </a:ext>
            </a:extLst>
          </p:cNvPr>
          <p:cNvSpPr/>
          <p:nvPr/>
        </p:nvSpPr>
        <p:spPr>
          <a:xfrm>
            <a:off x="2006403" y="3697268"/>
            <a:ext cx="2169200" cy="310158"/>
          </a:xfrm>
          <a:prstGeom prst="rect">
            <a:avLst/>
          </a:prstGeom>
          <a:noFill/>
          <a:ln/>
        </p:spPr>
        <p:txBody>
          <a:bodyPr wrap="none" lIns="0" tIns="0" rIns="0" bIns="0" rtlCol="0" anchor="t"/>
          <a:lstStyle/>
          <a:p>
            <a:pPr marL="0" indent="0" algn="l">
              <a:lnSpc>
                <a:spcPct val="150000"/>
              </a:lnSpc>
              <a:buNone/>
            </a:pPr>
            <a:endParaRPr lang="en-US" sz="1950" b="1" dirty="0">
              <a:latin typeface="Arial" panose="020B0604020202020204" pitchFamily="34" charset="0"/>
              <a:cs typeface="Arial" panose="020B0604020202020204" pitchFamily="34" charset="0"/>
            </a:endParaRPr>
          </a:p>
        </p:txBody>
      </p:sp>
      <p:sp>
        <p:nvSpPr>
          <p:cNvPr id="21" name="Text 3">
            <a:extLst>
              <a:ext uri="{FF2B5EF4-FFF2-40B4-BE49-F238E27FC236}">
                <a16:creationId xmlns:a16="http://schemas.microsoft.com/office/drawing/2014/main" id="{DA58771E-77A0-0F7C-031F-850BA58B9DC2}"/>
              </a:ext>
            </a:extLst>
          </p:cNvPr>
          <p:cNvSpPr/>
          <p:nvPr/>
        </p:nvSpPr>
        <p:spPr>
          <a:xfrm>
            <a:off x="2034817" y="4279445"/>
            <a:ext cx="2169200" cy="3810476"/>
          </a:xfrm>
          <a:prstGeom prst="rect">
            <a:avLst/>
          </a:prstGeom>
          <a:noFill/>
          <a:ln/>
        </p:spPr>
        <p:txBody>
          <a:bodyPr wrap="square" lIns="0" tIns="0" rIns="0" bIns="0" rtlCol="0" anchor="t"/>
          <a:lstStyle/>
          <a:p>
            <a:pPr>
              <a:lnSpc>
                <a:spcPct val="150000"/>
              </a:lnSpc>
            </a:pPr>
            <a:endParaRPr lang="en-US" sz="2000" dirty="0">
              <a:latin typeface="Arial" panose="020B0604020202020204" pitchFamily="34" charset="0"/>
              <a:cs typeface="Arial" panose="020B0604020202020204" pitchFamily="34" charset="0"/>
            </a:endParaRPr>
          </a:p>
        </p:txBody>
      </p:sp>
      <p:sp>
        <p:nvSpPr>
          <p:cNvPr id="22" name="Text 4">
            <a:extLst>
              <a:ext uri="{FF2B5EF4-FFF2-40B4-BE49-F238E27FC236}">
                <a16:creationId xmlns:a16="http://schemas.microsoft.com/office/drawing/2014/main" id="{31069D6D-FCC5-FAC1-475D-831A12592858}"/>
              </a:ext>
            </a:extLst>
          </p:cNvPr>
          <p:cNvSpPr/>
          <p:nvPr/>
        </p:nvSpPr>
        <p:spPr>
          <a:xfrm>
            <a:off x="4695745" y="3694966"/>
            <a:ext cx="2169200" cy="310158"/>
          </a:xfrm>
          <a:prstGeom prst="rect">
            <a:avLst/>
          </a:prstGeom>
          <a:noFill/>
          <a:ln/>
        </p:spPr>
        <p:txBody>
          <a:bodyPr wrap="none" lIns="0" tIns="0" rIns="0" bIns="0" rtlCol="0" anchor="t"/>
          <a:lstStyle/>
          <a:p>
            <a:pPr marL="0" indent="0" algn="l">
              <a:lnSpc>
                <a:spcPct val="150000"/>
              </a:lnSpc>
              <a:buNone/>
            </a:pPr>
            <a:endParaRPr lang="en-US" sz="2400" b="1" dirty="0">
              <a:latin typeface="Arial" panose="020B0604020202020204" pitchFamily="34" charset="0"/>
              <a:cs typeface="Arial" panose="020B0604020202020204" pitchFamily="34" charset="0"/>
            </a:endParaRPr>
          </a:p>
        </p:txBody>
      </p:sp>
      <p:sp>
        <p:nvSpPr>
          <p:cNvPr id="23" name="Text 5">
            <a:extLst>
              <a:ext uri="{FF2B5EF4-FFF2-40B4-BE49-F238E27FC236}">
                <a16:creationId xmlns:a16="http://schemas.microsoft.com/office/drawing/2014/main" id="{1D1CBE8E-D1DB-70B4-B0B8-5F384BC089ED}"/>
              </a:ext>
            </a:extLst>
          </p:cNvPr>
          <p:cNvSpPr/>
          <p:nvPr/>
        </p:nvSpPr>
        <p:spPr>
          <a:xfrm>
            <a:off x="4695745" y="4279445"/>
            <a:ext cx="2169200" cy="3810476"/>
          </a:xfrm>
          <a:prstGeom prst="rect">
            <a:avLst/>
          </a:prstGeom>
          <a:noFill/>
          <a:ln/>
        </p:spPr>
        <p:txBody>
          <a:bodyPr wrap="square" lIns="0" tIns="0" rIns="0" bIns="0" rtlCol="0" anchor="t"/>
          <a:lstStyle/>
          <a:p>
            <a:pPr>
              <a:lnSpc>
                <a:spcPct val="150000"/>
              </a:lnSpc>
            </a:pPr>
            <a:endParaRPr lang="en-US" sz="2000" dirty="0">
              <a:latin typeface="Arial" panose="020B0604020202020204" pitchFamily="34" charset="0"/>
              <a:cs typeface="Arial" panose="020B0604020202020204" pitchFamily="34" charset="0"/>
            </a:endParaRPr>
          </a:p>
        </p:txBody>
      </p:sp>
      <p:sp>
        <p:nvSpPr>
          <p:cNvPr id="24" name="Text 6">
            <a:extLst>
              <a:ext uri="{FF2B5EF4-FFF2-40B4-BE49-F238E27FC236}">
                <a16:creationId xmlns:a16="http://schemas.microsoft.com/office/drawing/2014/main" id="{E5E3ED99-ECC1-A03F-BC4A-5EA2344D7952}"/>
              </a:ext>
            </a:extLst>
          </p:cNvPr>
          <p:cNvSpPr/>
          <p:nvPr/>
        </p:nvSpPr>
        <p:spPr>
          <a:xfrm>
            <a:off x="7356672" y="3694966"/>
            <a:ext cx="2249567" cy="310158"/>
          </a:xfrm>
          <a:prstGeom prst="rect">
            <a:avLst/>
          </a:prstGeom>
          <a:noFill/>
          <a:ln/>
        </p:spPr>
        <p:txBody>
          <a:bodyPr wrap="none" lIns="0" tIns="0" rIns="0" bIns="0" rtlCol="0" anchor="t"/>
          <a:lstStyle/>
          <a:p>
            <a:pPr marL="0" indent="0" algn="l">
              <a:lnSpc>
                <a:spcPct val="150000"/>
              </a:lnSpc>
              <a:buNone/>
            </a:pPr>
            <a:endParaRPr lang="en-US" sz="2400" b="1" dirty="0">
              <a:latin typeface="Arial" panose="020B0604020202020204" pitchFamily="34" charset="0"/>
              <a:cs typeface="Arial" panose="020B0604020202020204" pitchFamily="34" charset="0"/>
            </a:endParaRPr>
          </a:p>
        </p:txBody>
      </p:sp>
      <p:sp>
        <p:nvSpPr>
          <p:cNvPr id="25" name="Text 7">
            <a:extLst>
              <a:ext uri="{FF2B5EF4-FFF2-40B4-BE49-F238E27FC236}">
                <a16:creationId xmlns:a16="http://schemas.microsoft.com/office/drawing/2014/main" id="{CC369EC9-E818-7E15-F6AE-0D58F71F1CA3}"/>
              </a:ext>
            </a:extLst>
          </p:cNvPr>
          <p:cNvSpPr/>
          <p:nvPr/>
        </p:nvSpPr>
        <p:spPr>
          <a:xfrm>
            <a:off x="7356672" y="4279445"/>
            <a:ext cx="2249567" cy="3492937"/>
          </a:xfrm>
          <a:prstGeom prst="rect">
            <a:avLst/>
          </a:prstGeom>
          <a:noFill/>
          <a:ln/>
        </p:spPr>
        <p:txBody>
          <a:bodyPr wrap="square" lIns="0" tIns="0" rIns="0" bIns="0" rtlCol="0" anchor="t"/>
          <a:lstStyle/>
          <a:p>
            <a:pPr>
              <a:lnSpc>
                <a:spcPct val="150000"/>
              </a:lnSpc>
            </a:pPr>
            <a:endParaRPr lang="en-US" sz="2000" dirty="0">
              <a:latin typeface="Arial" panose="020B0604020202020204" pitchFamily="34" charset="0"/>
              <a:cs typeface="Arial" panose="020B0604020202020204" pitchFamily="34" charset="0"/>
            </a:endParaRPr>
          </a:p>
        </p:txBody>
      </p:sp>
      <p:sp>
        <p:nvSpPr>
          <p:cNvPr id="14" name="Rectangle 3">
            <a:extLst>
              <a:ext uri="{FF2B5EF4-FFF2-40B4-BE49-F238E27FC236}">
                <a16:creationId xmlns:a16="http://schemas.microsoft.com/office/drawing/2014/main" id="{3E221B2D-2446-D81B-AF61-0AFE885BAD12}"/>
              </a:ext>
            </a:extLst>
          </p:cNvPr>
          <p:cNvSpPr>
            <a:spLocks noChangeArrowheads="1"/>
          </p:cNvSpPr>
          <p:nvPr/>
        </p:nvSpPr>
        <p:spPr bwMode="auto">
          <a:xfrm>
            <a:off x="2270725" y="2518596"/>
            <a:ext cx="12877800" cy="7122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Failure to implement national maternity safety guidelines</a:t>
            </a:r>
            <a:r>
              <a:rPr kumimoji="0" lang="en-US" altLang="en-US" sz="2800" b="0" i="0" u="none" strike="noStrike" cap="none" normalizeH="0" baseline="0" dirty="0">
                <a:ln>
                  <a:noFill/>
                </a:ln>
                <a:solidFill>
                  <a:schemeClr val="tx1"/>
                </a:solidFill>
                <a:effectLst/>
                <a:latin typeface="Arial" panose="020B0604020202020204" pitchFamily="34" charset="0"/>
              </a:rPr>
              <a:t> such as NICE intrapartum guidance and the </a:t>
            </a:r>
            <a:r>
              <a:rPr kumimoji="0" lang="en-US" altLang="en-US" sz="2800" b="0" i="1" u="none" strike="noStrike" cap="none" normalizeH="0" baseline="0" dirty="0">
                <a:ln>
                  <a:noFill/>
                </a:ln>
                <a:solidFill>
                  <a:schemeClr val="tx1"/>
                </a:solidFill>
                <a:effectLst/>
                <a:latin typeface="Arial" panose="020B0604020202020204" pitchFamily="34" charset="0"/>
              </a:rPr>
              <a:t>Saving Babies’ Lives</a:t>
            </a:r>
            <a:r>
              <a:rPr kumimoji="0" lang="en-US" altLang="en-US" sz="2800" b="0" i="0" u="none" strike="noStrike" cap="none" normalizeH="0" baseline="0" dirty="0">
                <a:ln>
                  <a:noFill/>
                </a:ln>
                <a:solidFill>
                  <a:schemeClr val="tx1"/>
                </a:solidFill>
                <a:effectLst/>
                <a:latin typeface="Arial" panose="020B0604020202020204" pitchFamily="34" charset="0"/>
              </a:rPr>
              <a:t> care bundle (NICE, 2014; NICE, 2023; NHS England, 2019).</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Weak regulatory oversight</a:t>
            </a:r>
            <a:r>
              <a:rPr kumimoji="0" lang="en-US" altLang="en-US" sz="2800" b="0" i="0" u="none" strike="noStrike" cap="none" normalizeH="0" baseline="0" dirty="0">
                <a:ln>
                  <a:noFill/>
                </a:ln>
                <a:solidFill>
                  <a:schemeClr val="tx1"/>
                </a:solidFill>
                <a:effectLst/>
                <a:latin typeface="Arial" panose="020B0604020202020204" pitchFamily="34" charset="0"/>
              </a:rPr>
              <a:t>, where CQC concerns were raised but not acted upon effectively (Care Quality Commission, 2022).</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Poor incident reporting policy</a:t>
            </a:r>
            <a:r>
              <a:rPr kumimoji="0" lang="en-US" altLang="en-US" sz="2800" b="0" i="0" u="none" strike="noStrike" cap="none" normalizeH="0" baseline="0" dirty="0">
                <a:ln>
                  <a:noFill/>
                </a:ln>
                <a:solidFill>
                  <a:schemeClr val="tx1"/>
                </a:solidFill>
                <a:effectLst/>
                <a:latin typeface="Arial" panose="020B0604020202020204" pitchFamily="34" charset="0"/>
              </a:rPr>
              <a:t>, with limited learning from previous harm and repeated missed opportunities (Ockenden, 2022).</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No accountability structure</a:t>
            </a:r>
            <a:r>
              <a:rPr kumimoji="0" lang="en-US" altLang="en-US" sz="2800" b="0" i="0" u="none" strike="noStrike" cap="none" normalizeH="0" baseline="0" dirty="0">
                <a:ln>
                  <a:noFill/>
                </a:ln>
                <a:solidFill>
                  <a:schemeClr val="tx1"/>
                </a:solidFill>
                <a:effectLst/>
                <a:latin typeface="Arial" panose="020B0604020202020204" pitchFamily="34" charset="0"/>
              </a:rPr>
              <a:t> for timely escalation or fetal monitoring standards, resulting in unsafe and inconsistent practice (Ockenden, 2022).</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tx1"/>
                </a:solidFill>
                <a:effectLst/>
                <a:latin typeface="Arial" panose="020B0604020202020204" pitchFamily="34" charset="0"/>
              </a:rPr>
              <a:t>Leadership ignored external review recommendations for years</a:t>
            </a:r>
            <a:r>
              <a:rPr kumimoji="0" lang="en-US" altLang="en-US" sz="2800" b="0" i="0" u="none" strike="noStrike" cap="none" normalizeH="0" baseline="0" dirty="0">
                <a:ln>
                  <a:noFill/>
                </a:ln>
                <a:solidFill>
                  <a:schemeClr val="tx1"/>
                </a:solidFill>
                <a:effectLst/>
                <a:latin typeface="Arial" panose="020B0604020202020204" pitchFamily="34" charset="0"/>
              </a:rPr>
              <a:t>, contributing to persistent systemic risks (Ockenden, 2022).</a:t>
            </a:r>
          </a:p>
        </p:txBody>
      </p:sp>
    </p:spTree>
    <p:extLst>
      <p:ext uri="{BB962C8B-B14F-4D97-AF65-F5344CB8AC3E}">
        <p14:creationId xmlns:p14="http://schemas.microsoft.com/office/powerpoint/2010/main" val="290568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219079">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14510173" y="4714309"/>
            <a:ext cx="3802790" cy="2143391"/>
          </a:xfrm>
          <a:custGeom>
            <a:avLst/>
            <a:gdLst/>
            <a:ahLst/>
            <a:cxnLst/>
            <a:rect l="l" t="t" r="r" b="b"/>
            <a:pathLst>
              <a:path w="3802790" h="2143391">
                <a:moveTo>
                  <a:pt x="0" y="0"/>
                </a:moveTo>
                <a:lnTo>
                  <a:pt x="3802790" y="0"/>
                </a:lnTo>
                <a:lnTo>
                  <a:pt x="3802790" y="2143391"/>
                </a:lnTo>
                <a:lnTo>
                  <a:pt x="0" y="21433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TextBox 5"/>
          <p:cNvSpPr txBox="1"/>
          <p:nvPr/>
        </p:nvSpPr>
        <p:spPr>
          <a:xfrm>
            <a:off x="2110319" y="1343781"/>
            <a:ext cx="14471540" cy="135101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Arial" panose="020B0604020202020204" pitchFamily="34" charset="0"/>
                <a:sym typeface="League Spartan"/>
              </a:rPr>
              <a:t>Fishbone Analysis: Identifying Systemic Drivers</a:t>
            </a:r>
          </a:p>
        </p:txBody>
      </p:sp>
      <p:grpSp>
        <p:nvGrpSpPr>
          <p:cNvPr id="7" name="Group 7"/>
          <p:cNvGrpSpPr/>
          <p:nvPr/>
        </p:nvGrpSpPr>
        <p:grpSpPr>
          <a:xfrm>
            <a:off x="1921305" y="3020187"/>
            <a:ext cx="12585238" cy="6088611"/>
            <a:chOff x="0" y="0"/>
            <a:chExt cx="1735002" cy="783318"/>
          </a:xfrm>
        </p:grpSpPr>
        <p:sp>
          <p:nvSpPr>
            <p:cNvPr id="8" name="Freeform 8"/>
            <p:cNvSpPr/>
            <p:nvPr/>
          </p:nvSpPr>
          <p:spPr>
            <a:xfrm>
              <a:off x="0" y="0"/>
              <a:ext cx="1735002" cy="783318"/>
            </a:xfrm>
            <a:custGeom>
              <a:avLst/>
              <a:gdLst/>
              <a:ahLst/>
              <a:cxnLst/>
              <a:rect l="l" t="t" r="r" b="b"/>
              <a:pathLst>
                <a:path w="1735002" h="783318">
                  <a:moveTo>
                    <a:pt x="0" y="0"/>
                  </a:moveTo>
                  <a:lnTo>
                    <a:pt x="1735002" y="0"/>
                  </a:lnTo>
                  <a:lnTo>
                    <a:pt x="1735002" y="783318"/>
                  </a:lnTo>
                  <a:lnTo>
                    <a:pt x="0" y="783318"/>
                  </a:lnTo>
                  <a:close/>
                </a:path>
              </a:pathLst>
            </a:custGeom>
            <a:solidFill>
              <a:srgbClr val="000000">
                <a:alpha val="0"/>
              </a:srgbClr>
            </a:solidFill>
            <a:ln w="47625" cap="sq">
              <a:solidFill>
                <a:srgbClr val="FB8500"/>
              </a:solidFill>
              <a:prstDash val="lgDash"/>
              <a:miter/>
            </a:ln>
          </p:spPr>
          <p:txBody>
            <a:bodyPr/>
            <a:lstStyle/>
            <a:p>
              <a:endParaRPr lang="en-IN"/>
            </a:p>
          </p:txBody>
        </p:sp>
        <p:sp>
          <p:nvSpPr>
            <p:cNvPr id="9" name="TextBox 9"/>
            <p:cNvSpPr txBox="1"/>
            <p:nvPr/>
          </p:nvSpPr>
          <p:spPr>
            <a:xfrm>
              <a:off x="0" y="19050"/>
              <a:ext cx="1735002" cy="764268"/>
            </a:xfrm>
            <a:prstGeom prst="rect">
              <a:avLst/>
            </a:prstGeom>
          </p:spPr>
          <p:txBody>
            <a:bodyPr lIns="50800" tIns="50800" rIns="50800" bIns="50800" rtlCol="0" anchor="ctr"/>
            <a:lstStyle/>
            <a:p>
              <a:pPr algn="ctr">
                <a:lnSpc>
                  <a:spcPts val="1481"/>
                </a:lnSpc>
              </a:pPr>
              <a:endParaRPr/>
            </a:p>
          </p:txBody>
        </p:sp>
      </p:grpSp>
      <p:sp>
        <p:nvSpPr>
          <p:cNvPr id="10" name="Freeform 10"/>
          <p:cNvSpPr/>
          <p:nvPr/>
        </p:nvSpPr>
        <p:spPr>
          <a:xfrm>
            <a:off x="1396912" y="565371"/>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p:cNvSpPr/>
          <p:nvPr/>
        </p:nvSpPr>
        <p:spPr>
          <a:xfrm>
            <a:off x="14782800" y="8050269"/>
            <a:ext cx="877450" cy="876353"/>
          </a:xfrm>
          <a:custGeom>
            <a:avLst/>
            <a:gdLst/>
            <a:ahLst/>
            <a:cxnLst/>
            <a:rect l="l" t="t" r="r" b="b"/>
            <a:pathLst>
              <a:path w="877450" h="876353">
                <a:moveTo>
                  <a:pt x="0" y="0"/>
                </a:moveTo>
                <a:lnTo>
                  <a:pt x="877449" y="0"/>
                </a:lnTo>
                <a:lnTo>
                  <a:pt x="877449" y="876353"/>
                </a:lnTo>
                <a:lnTo>
                  <a:pt x="0" y="876353"/>
                </a:lnTo>
                <a:lnTo>
                  <a:pt x="0" y="0"/>
                </a:lnTo>
                <a:close/>
              </a:path>
            </a:pathLst>
          </a:custGeom>
          <a:blipFill>
            <a:blip r:embed="rId8"/>
            <a:stretch>
              <a:fillRect/>
            </a:stretch>
          </a:blipFill>
        </p:spPr>
        <p:txBody>
          <a:bodyPr/>
          <a:lstStyle/>
          <a:p>
            <a:endParaRPr lang="en-IN"/>
          </a:p>
        </p:txBody>
      </p:sp>
      <p:sp>
        <p:nvSpPr>
          <p:cNvPr id="12" name="Freeform 12"/>
          <p:cNvSpPr/>
          <p:nvPr/>
        </p:nvSpPr>
        <p:spPr>
          <a:xfrm>
            <a:off x="15842898" y="1385832"/>
            <a:ext cx="1057208" cy="1055887"/>
          </a:xfrm>
          <a:custGeom>
            <a:avLst/>
            <a:gdLst/>
            <a:ahLst/>
            <a:cxnLst/>
            <a:rect l="l" t="t" r="r" b="b"/>
            <a:pathLst>
              <a:path w="1057208" h="1055887">
                <a:moveTo>
                  <a:pt x="0" y="0"/>
                </a:moveTo>
                <a:lnTo>
                  <a:pt x="1057208" y="0"/>
                </a:lnTo>
                <a:lnTo>
                  <a:pt x="1057208" y="1055887"/>
                </a:lnTo>
                <a:lnTo>
                  <a:pt x="0" y="1055887"/>
                </a:lnTo>
                <a:lnTo>
                  <a:pt x="0" y="0"/>
                </a:lnTo>
                <a:close/>
              </a:path>
            </a:pathLst>
          </a:custGeom>
          <a:blipFill>
            <a:blip r:embed="rId8"/>
            <a:stretch>
              <a:fillRect/>
            </a:stretch>
          </a:blipFill>
        </p:spPr>
        <p:txBody>
          <a:bodyPr/>
          <a:lstStyle/>
          <a:p>
            <a:endParaRPr lang="en-IN"/>
          </a:p>
        </p:txBody>
      </p:sp>
      <p:sp>
        <p:nvSpPr>
          <p:cNvPr id="14" name="Freeform 14"/>
          <p:cNvSpPr/>
          <p:nvPr/>
        </p:nvSpPr>
        <p:spPr>
          <a:xfrm rot="-1331035" flipH="1">
            <a:off x="16659153" y="9227976"/>
            <a:ext cx="481904" cy="503892"/>
          </a:xfrm>
          <a:custGeom>
            <a:avLst/>
            <a:gdLst/>
            <a:ahLst/>
            <a:cxnLst/>
            <a:rect l="l" t="t" r="r" b="b"/>
            <a:pathLst>
              <a:path w="481904" h="503892">
                <a:moveTo>
                  <a:pt x="481903" y="0"/>
                </a:moveTo>
                <a:lnTo>
                  <a:pt x="0" y="0"/>
                </a:lnTo>
                <a:lnTo>
                  <a:pt x="0" y="503892"/>
                </a:lnTo>
                <a:lnTo>
                  <a:pt x="481903" y="503892"/>
                </a:lnTo>
                <a:lnTo>
                  <a:pt x="481903"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19" name="TextBox 19"/>
          <p:cNvSpPr txBox="1"/>
          <p:nvPr/>
        </p:nvSpPr>
        <p:spPr>
          <a:xfrm>
            <a:off x="1225761" y="9483598"/>
            <a:ext cx="12039600" cy="641201"/>
          </a:xfrm>
          <a:prstGeom prst="rect">
            <a:avLst/>
          </a:prstGeom>
        </p:spPr>
        <p:txBody>
          <a:bodyPr wrap="square" lIns="0" tIns="0" rIns="0" bIns="0" rtlCol="0" anchor="t">
            <a:spAutoFit/>
          </a:bodyPr>
          <a:lstStyle/>
          <a:p>
            <a:pPr marL="452644" lvl="1" indent="-226322">
              <a:lnSpc>
                <a:spcPts val="2473"/>
              </a:lnSpc>
              <a:buFont typeface="Arial"/>
              <a:buChar char="•"/>
            </a:pPr>
            <a:r>
              <a:rPr lang="en-US" sz="2400" dirty="0">
                <a:solidFill>
                  <a:srgbClr val="504C49"/>
                </a:solidFill>
                <a:latin typeface="Arial" panose="020B0604020202020204" pitchFamily="34" charset="0"/>
                <a:ea typeface="Source Serif 4" pitchFamily="34" charset="-122"/>
                <a:cs typeface="Arial" panose="020B0604020202020204" pitchFamily="34" charset="0"/>
              </a:rPr>
              <a:t>A fishbone diagram reveals how multiple causal factors converged to enable failure:</a:t>
            </a:r>
            <a:endParaRPr lang="en-US" sz="2400" dirty="0">
              <a:latin typeface="Arial" panose="020B0604020202020204" pitchFamily="34" charset="0"/>
              <a:cs typeface="Arial" panose="020B0604020202020204" pitchFamily="34" charset="0"/>
            </a:endParaRPr>
          </a:p>
          <a:p>
            <a:pPr marL="452644" lvl="1" indent="-226322" algn="l">
              <a:lnSpc>
                <a:spcPts val="2473"/>
              </a:lnSpc>
              <a:buFont typeface="Arial"/>
              <a:buChar char="•"/>
            </a:pPr>
            <a:endParaRPr lang="en-US" sz="2096" dirty="0">
              <a:solidFill>
                <a:srgbClr val="312B30"/>
              </a:solidFill>
              <a:latin typeface="Open Sans"/>
              <a:ea typeface="Open Sans"/>
              <a:cs typeface="Open Sans"/>
              <a:sym typeface="Open Sans"/>
            </a:endParaRPr>
          </a:p>
        </p:txBody>
      </p:sp>
      <p:pic>
        <p:nvPicPr>
          <p:cNvPr id="13" name="Picture 12">
            <a:extLst>
              <a:ext uri="{FF2B5EF4-FFF2-40B4-BE49-F238E27FC236}">
                <a16:creationId xmlns:a16="http://schemas.microsoft.com/office/drawing/2014/main" id="{D7D9D3F1-B289-DE8E-DF21-4B086AE336F1}"/>
              </a:ext>
            </a:extLst>
          </p:cNvPr>
          <p:cNvPicPr>
            <a:picLocks noChangeAspect="1"/>
          </p:cNvPicPr>
          <p:nvPr/>
        </p:nvPicPr>
        <p:blipFill>
          <a:blip r:embed="rId11"/>
          <a:stretch>
            <a:fillRect/>
          </a:stretch>
        </p:blipFill>
        <p:spPr>
          <a:xfrm>
            <a:off x="2055593" y="3172849"/>
            <a:ext cx="12287250" cy="5819775"/>
          </a:xfrm>
          <a:prstGeom prst="rect">
            <a:avLst/>
          </a:prstGeom>
        </p:spPr>
      </p:pic>
      <p:sp>
        <p:nvSpPr>
          <p:cNvPr id="16" name="TextBox 15">
            <a:extLst>
              <a:ext uri="{FF2B5EF4-FFF2-40B4-BE49-F238E27FC236}">
                <a16:creationId xmlns:a16="http://schemas.microsoft.com/office/drawing/2014/main" id="{DD52D84E-6B4A-18E5-8ED5-5C15614F12E0}"/>
              </a:ext>
            </a:extLst>
          </p:cNvPr>
          <p:cNvSpPr txBox="1"/>
          <p:nvPr/>
        </p:nvSpPr>
        <p:spPr>
          <a:xfrm>
            <a:off x="12320356" y="3173212"/>
            <a:ext cx="9159498"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(MindTools,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1C910FE4-26C5-1BE4-1C2A-A4AF028B618E}"/>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FA823D12-6B8B-9F8D-3737-EEA5F535429F}"/>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2" name="TextBox 32">
            <a:extLst>
              <a:ext uri="{FF2B5EF4-FFF2-40B4-BE49-F238E27FC236}">
                <a16:creationId xmlns:a16="http://schemas.microsoft.com/office/drawing/2014/main" id="{E93194F8-0C2D-D682-41A2-E9784BC19B1D}"/>
              </a:ext>
            </a:extLst>
          </p:cNvPr>
          <p:cNvSpPr txBox="1"/>
          <p:nvPr/>
        </p:nvSpPr>
        <p:spPr>
          <a:xfrm>
            <a:off x="2743200" y="1266811"/>
            <a:ext cx="11277600" cy="1369670"/>
          </a:xfrm>
          <a:prstGeom prst="rect">
            <a:avLst/>
          </a:prstGeom>
        </p:spPr>
        <p:txBody>
          <a:bodyPr wrap="square" lIns="0" tIns="0" rIns="0" bIns="0" rtlCol="0" anchor="t">
            <a:spAutoFit/>
          </a:bodyPr>
          <a:lstStyle/>
          <a:p>
            <a:pPr algn="ctr">
              <a:lnSpc>
                <a:spcPts val="5229"/>
              </a:lnSpc>
            </a:pPr>
            <a:r>
              <a:rPr lang="en-US" sz="6000" dirty="0">
                <a:latin typeface="Arial Black" panose="020B0A04020102020204" pitchFamily="34" charset="0"/>
              </a:rPr>
              <a:t>Impact of Root Causes on Quality, Efficiency, Equity</a:t>
            </a:r>
            <a:endParaRPr lang="en-US" sz="5447" dirty="0">
              <a:solidFill>
                <a:srgbClr val="000000"/>
              </a:solidFill>
              <a:latin typeface="Arial Black" panose="020B0A04020102020204" pitchFamily="34" charset="0"/>
              <a:ea typeface="League Spartan"/>
              <a:cs typeface="League Spartan"/>
              <a:sym typeface="League Spartan"/>
            </a:endParaRPr>
          </a:p>
        </p:txBody>
      </p:sp>
      <p:sp>
        <p:nvSpPr>
          <p:cNvPr id="43" name="TextBox 43">
            <a:extLst>
              <a:ext uri="{FF2B5EF4-FFF2-40B4-BE49-F238E27FC236}">
                <a16:creationId xmlns:a16="http://schemas.microsoft.com/office/drawing/2014/main" id="{FF58C045-3AC1-958B-A9F4-F2C9C42B0678}"/>
              </a:ext>
            </a:extLst>
          </p:cNvPr>
          <p:cNvSpPr txBox="1"/>
          <p:nvPr/>
        </p:nvSpPr>
        <p:spPr>
          <a:xfrm>
            <a:off x="312770" y="9123404"/>
            <a:ext cx="17724453" cy="641201"/>
          </a:xfrm>
          <a:prstGeom prst="rect">
            <a:avLst/>
          </a:prstGeom>
        </p:spPr>
        <p:txBody>
          <a:bodyPr wrap="square" lIns="0" tIns="0" rIns="0" bIns="0" rtlCol="0" anchor="t">
            <a:spAutoFit/>
          </a:bodyPr>
          <a:lstStyle/>
          <a:p>
            <a:pPr>
              <a:lnSpc>
                <a:spcPts val="2473"/>
              </a:lnSpc>
            </a:pPr>
            <a:endParaRPr lang="en-US" sz="2096" dirty="0">
              <a:solidFill>
                <a:srgbClr val="312B30"/>
              </a:solidFill>
              <a:latin typeface="Open Sans"/>
              <a:ea typeface="Open Sans"/>
              <a:cs typeface="Open Sans"/>
              <a:sym typeface="Open Sans"/>
            </a:endParaRPr>
          </a:p>
          <a:p>
            <a:pPr>
              <a:lnSpc>
                <a:spcPts val="2473"/>
              </a:lnSpc>
            </a:pPr>
            <a:endParaRPr lang="en-US" sz="2096" dirty="0">
              <a:solidFill>
                <a:srgbClr val="312B30"/>
              </a:solidFill>
              <a:latin typeface="Open Sans"/>
              <a:ea typeface="Open Sans"/>
              <a:cs typeface="Open Sans"/>
              <a:sym typeface="Open Sans"/>
            </a:endParaRPr>
          </a:p>
        </p:txBody>
      </p:sp>
      <p:sp>
        <p:nvSpPr>
          <p:cNvPr id="44" name="Freeform 44">
            <a:extLst>
              <a:ext uri="{FF2B5EF4-FFF2-40B4-BE49-F238E27FC236}">
                <a16:creationId xmlns:a16="http://schemas.microsoft.com/office/drawing/2014/main" id="{6AF617F7-2A1D-9C49-D328-B20EFDA70247}"/>
              </a:ext>
            </a:extLst>
          </p:cNvPr>
          <p:cNvSpPr/>
          <p:nvPr/>
        </p:nvSpPr>
        <p:spPr>
          <a:xfrm>
            <a:off x="13702446" y="2613827"/>
            <a:ext cx="2570891" cy="612339"/>
          </a:xfrm>
          <a:custGeom>
            <a:avLst/>
            <a:gdLst/>
            <a:ahLst/>
            <a:cxnLst/>
            <a:rect l="l" t="t" r="r" b="b"/>
            <a:pathLst>
              <a:path w="2570891" h="612339">
                <a:moveTo>
                  <a:pt x="0" y="0"/>
                </a:moveTo>
                <a:lnTo>
                  <a:pt x="2570891" y="0"/>
                </a:lnTo>
                <a:lnTo>
                  <a:pt x="2570891" y="612340"/>
                </a:lnTo>
                <a:lnTo>
                  <a:pt x="0" y="6123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5" name="Freeform 45">
            <a:extLst>
              <a:ext uri="{FF2B5EF4-FFF2-40B4-BE49-F238E27FC236}">
                <a16:creationId xmlns:a16="http://schemas.microsoft.com/office/drawing/2014/main" id="{F0E4A81F-CFEF-0497-497D-3D7B27C08523}"/>
              </a:ext>
            </a:extLst>
          </p:cNvPr>
          <p:cNvSpPr/>
          <p:nvPr/>
        </p:nvSpPr>
        <p:spPr>
          <a:xfrm>
            <a:off x="15591412" y="175058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46" name="Freeform 46">
            <a:extLst>
              <a:ext uri="{FF2B5EF4-FFF2-40B4-BE49-F238E27FC236}">
                <a16:creationId xmlns:a16="http://schemas.microsoft.com/office/drawing/2014/main" id="{143EA142-7777-05F7-B667-87F63CF24100}"/>
              </a:ext>
            </a:extLst>
          </p:cNvPr>
          <p:cNvSpPr/>
          <p:nvPr/>
        </p:nvSpPr>
        <p:spPr>
          <a:xfrm>
            <a:off x="1600200" y="175058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 name="Rectangle 1">
            <a:extLst>
              <a:ext uri="{FF2B5EF4-FFF2-40B4-BE49-F238E27FC236}">
                <a16:creationId xmlns:a16="http://schemas.microsoft.com/office/drawing/2014/main" id="{C2740AA6-D6CB-AEFD-A398-E216BDD3AC2B}"/>
              </a:ext>
            </a:extLst>
          </p:cNvPr>
          <p:cNvSpPr>
            <a:spLocks noChangeArrowheads="1"/>
          </p:cNvSpPr>
          <p:nvPr/>
        </p:nvSpPr>
        <p:spPr bwMode="auto">
          <a:xfrm>
            <a:off x="546955" y="3222597"/>
            <a:ext cx="8077200" cy="5563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71500" lvl="0" indent="-571500" eaLnBrk="0" fontAlgn="base" hangingPunct="0">
              <a:lnSpc>
                <a:spcPct val="150000"/>
              </a:lnSpc>
              <a:spcBef>
                <a:spcPct val="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Quality →</a:t>
            </a:r>
            <a:r>
              <a:rPr lang="en-US" sz="2400" dirty="0">
                <a:latin typeface="Arial" panose="020B0604020202020204" pitchFamily="34" charset="0"/>
                <a:cs typeface="Arial" panose="020B0604020202020204" pitchFamily="34" charset="0"/>
              </a:rPr>
              <a:t> preventable deaths, injuries, trauma and unsafe clinical practices (Ockenden, 2022; Care Quality Commission, 2022).</a:t>
            </a:r>
          </a:p>
          <a:p>
            <a:pPr marL="571500" lvl="0" indent="-571500" eaLnBrk="0" fontAlgn="base" hangingPunct="0">
              <a:lnSpc>
                <a:spcPct val="150000"/>
              </a:lnSpc>
              <a:spcBef>
                <a:spcPct val="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Efficiency →</a:t>
            </a:r>
            <a:r>
              <a:rPr lang="en-US" sz="2400" dirty="0">
                <a:latin typeface="Arial" panose="020B0604020202020204" pitchFamily="34" charset="0"/>
                <a:cs typeface="Arial" panose="020B0604020202020204" pitchFamily="34" charset="0"/>
              </a:rPr>
              <a:t> repeated investigations, wasted resources and increased litigation costs (Ockenden, 2022).</a:t>
            </a:r>
          </a:p>
          <a:p>
            <a:pPr marL="571500" lvl="0" indent="-571500" eaLnBrk="0" fontAlgn="base" hangingPunct="0">
              <a:lnSpc>
                <a:spcPct val="150000"/>
              </a:lnSpc>
              <a:spcBef>
                <a:spcPct val="0"/>
              </a:spcBef>
              <a:spcAft>
                <a:spcPct val="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Equity →</a:t>
            </a:r>
            <a:r>
              <a:rPr lang="en-US" sz="2400" dirty="0">
                <a:latin typeface="Arial" panose="020B0604020202020204" pitchFamily="34" charset="0"/>
                <a:cs typeface="Arial" panose="020B0604020202020204" pitchFamily="34" charset="0"/>
              </a:rPr>
              <a:t> families who struggled to speak up were ignored more often, with inconsistent care access and inequalities across different socioeconomic groups (Ockenden, 2022; Care Quality Commission, 2022).</a:t>
            </a: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123" name="Picture 3" descr="This infographic presents a circular model for delivering quality care within healthcare systems. It includes five interconnected components: “Know how we are doing,” “Pro-Quality Conditions,” “Work across boundaries,” “Priorities,” and “Help and Support.” Each component is illustrated with an icon and supported by a brief explanation of its role in achieving quality care.">
            <a:extLst>
              <a:ext uri="{FF2B5EF4-FFF2-40B4-BE49-F238E27FC236}">
                <a16:creationId xmlns:a16="http://schemas.microsoft.com/office/drawing/2014/main" id="{04B7F300-764C-BFA9-77C5-3CD6947213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0" y="3360878"/>
            <a:ext cx="9288958" cy="6558512"/>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04C95E6-5E70-0470-8E97-2A69B7D94BB4}"/>
              </a:ext>
            </a:extLst>
          </p:cNvPr>
          <p:cNvSpPr txBox="1"/>
          <p:nvPr/>
        </p:nvSpPr>
        <p:spPr>
          <a:xfrm>
            <a:off x="8454479" y="9514649"/>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(Anon., n.d.)</a:t>
            </a:r>
          </a:p>
        </p:txBody>
      </p:sp>
    </p:spTree>
    <p:extLst>
      <p:ext uri="{BB962C8B-B14F-4D97-AF65-F5344CB8AC3E}">
        <p14:creationId xmlns:p14="http://schemas.microsoft.com/office/powerpoint/2010/main" val="387175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fltVal val="0"/>
                                          </p:val>
                                        </p:tav>
                                        <p:tav tm="100000">
                                          <p:val>
                                            <p:strVal val="#ppt_h"/>
                                          </p:val>
                                        </p:tav>
                                      </p:tavLst>
                                    </p:anim>
                                    <p:animEffect transition="in" filter="fade">
                                      <p:cBhvr>
                                        <p:cTn id="9" dur="500"/>
                                        <p:tgtEl>
                                          <p:spTgt spid="3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5123"/>
                                        </p:tgtEl>
                                        <p:attrNameLst>
                                          <p:attrName>style.visibility</p:attrName>
                                        </p:attrNameLst>
                                      </p:cBhvr>
                                      <p:to>
                                        <p:strVal val="visible"/>
                                      </p:to>
                                    </p:set>
                                    <p:animEffect transition="in" filter="fade">
                                      <p:cBhvr>
                                        <p:cTn id="14"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FC4D3C">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4" name="Group 4"/>
          <p:cNvGrpSpPr/>
          <p:nvPr/>
        </p:nvGrpSpPr>
        <p:grpSpPr>
          <a:xfrm>
            <a:off x="777115" y="2707921"/>
            <a:ext cx="4829494" cy="3085878"/>
            <a:chOff x="0" y="0"/>
            <a:chExt cx="1271965" cy="248746"/>
          </a:xfrm>
        </p:grpSpPr>
        <p:sp>
          <p:nvSpPr>
            <p:cNvPr id="5" name="Freeform 5"/>
            <p:cNvSpPr/>
            <p:nvPr/>
          </p:nvSpPr>
          <p:spPr>
            <a:xfrm>
              <a:off x="0" y="0"/>
              <a:ext cx="1271965" cy="248746"/>
            </a:xfrm>
            <a:custGeom>
              <a:avLst/>
              <a:gdLst/>
              <a:ahLst/>
              <a:cxnLst/>
              <a:rect l="l" t="t" r="r" b="b"/>
              <a:pathLst>
                <a:path w="1271965" h="248746">
                  <a:moveTo>
                    <a:pt x="0" y="0"/>
                  </a:moveTo>
                  <a:lnTo>
                    <a:pt x="1271965" y="0"/>
                  </a:lnTo>
                  <a:lnTo>
                    <a:pt x="1271965" y="248746"/>
                  </a:lnTo>
                  <a:lnTo>
                    <a:pt x="0" y="248746"/>
                  </a:lnTo>
                  <a:close/>
                </a:path>
              </a:pathLst>
            </a:custGeom>
            <a:solidFill>
              <a:srgbClr val="000000">
                <a:alpha val="0"/>
              </a:srgbClr>
            </a:solidFill>
            <a:ln w="47625" cap="sq">
              <a:solidFill>
                <a:srgbClr val="FF4D3B"/>
              </a:solidFill>
              <a:prstDash val="lgDash"/>
              <a:miter/>
            </a:ln>
          </p:spPr>
          <p:txBody>
            <a:bodyPr/>
            <a:lstStyle/>
            <a:p>
              <a:pPr>
                <a:lnSpc>
                  <a:spcPct val="150000"/>
                </a:lnSpc>
              </a:pPr>
              <a:endParaRPr lang="en-IN">
                <a:latin typeface="Arial" panose="020B0604020202020204" pitchFamily="34" charset="0"/>
                <a:cs typeface="Arial" panose="020B0604020202020204" pitchFamily="34" charset="0"/>
              </a:endParaRPr>
            </a:p>
          </p:txBody>
        </p:sp>
        <p:sp>
          <p:nvSpPr>
            <p:cNvPr id="6" name="TextBox 6"/>
            <p:cNvSpPr txBox="1"/>
            <p:nvPr/>
          </p:nvSpPr>
          <p:spPr>
            <a:xfrm>
              <a:off x="0" y="47625"/>
              <a:ext cx="1271965" cy="201121"/>
            </a:xfrm>
            <a:prstGeom prst="rect">
              <a:avLst/>
            </a:prstGeom>
          </p:spPr>
          <p:txBody>
            <a:bodyPr lIns="50800" tIns="50800" rIns="50800" bIns="50800" rtlCol="0" anchor="ctr"/>
            <a:lstStyle/>
            <a:p>
              <a:pPr algn="ctr">
                <a:lnSpc>
                  <a:spcPct val="150000"/>
                </a:lnSpc>
              </a:pPr>
              <a:endParaRPr>
                <a:latin typeface="Arial" panose="020B0604020202020204" pitchFamily="34" charset="0"/>
                <a:cs typeface="Arial" panose="020B0604020202020204" pitchFamily="34" charset="0"/>
              </a:endParaRPr>
            </a:p>
          </p:txBody>
        </p:sp>
      </p:grpSp>
      <p:grpSp>
        <p:nvGrpSpPr>
          <p:cNvPr id="7" name="Group 7"/>
          <p:cNvGrpSpPr/>
          <p:nvPr/>
        </p:nvGrpSpPr>
        <p:grpSpPr>
          <a:xfrm>
            <a:off x="782281" y="6101732"/>
            <a:ext cx="4829494" cy="3168932"/>
            <a:chOff x="0" y="0"/>
            <a:chExt cx="1271965" cy="248746"/>
          </a:xfrm>
        </p:grpSpPr>
        <p:sp>
          <p:nvSpPr>
            <p:cNvPr id="8" name="Freeform 8"/>
            <p:cNvSpPr/>
            <p:nvPr/>
          </p:nvSpPr>
          <p:spPr>
            <a:xfrm>
              <a:off x="0" y="0"/>
              <a:ext cx="1271965" cy="248746"/>
            </a:xfrm>
            <a:custGeom>
              <a:avLst/>
              <a:gdLst/>
              <a:ahLst/>
              <a:cxnLst/>
              <a:rect l="l" t="t" r="r" b="b"/>
              <a:pathLst>
                <a:path w="1271965" h="248746">
                  <a:moveTo>
                    <a:pt x="0" y="0"/>
                  </a:moveTo>
                  <a:lnTo>
                    <a:pt x="1271965" y="0"/>
                  </a:lnTo>
                  <a:lnTo>
                    <a:pt x="1271965" y="248746"/>
                  </a:lnTo>
                  <a:lnTo>
                    <a:pt x="0" y="248746"/>
                  </a:lnTo>
                  <a:close/>
                </a:path>
              </a:pathLst>
            </a:custGeom>
            <a:solidFill>
              <a:srgbClr val="000000">
                <a:alpha val="0"/>
              </a:srgbClr>
            </a:solidFill>
            <a:ln w="47625" cap="sq">
              <a:solidFill>
                <a:srgbClr val="FF4D3B"/>
              </a:solidFill>
              <a:prstDash val="lgDash"/>
              <a:miter/>
            </a:ln>
          </p:spPr>
          <p:txBody>
            <a:bodyPr/>
            <a:lstStyle/>
            <a:p>
              <a:pPr>
                <a:lnSpc>
                  <a:spcPct val="150000"/>
                </a:lnSpc>
              </a:pPr>
              <a:endParaRPr lang="en-IN">
                <a:latin typeface="Arial" panose="020B0604020202020204" pitchFamily="34" charset="0"/>
                <a:cs typeface="Arial" panose="020B0604020202020204" pitchFamily="34" charset="0"/>
              </a:endParaRPr>
            </a:p>
          </p:txBody>
        </p:sp>
        <p:sp>
          <p:nvSpPr>
            <p:cNvPr id="9" name="TextBox 9"/>
            <p:cNvSpPr txBox="1"/>
            <p:nvPr/>
          </p:nvSpPr>
          <p:spPr>
            <a:xfrm>
              <a:off x="0" y="47625"/>
              <a:ext cx="1271965" cy="201121"/>
            </a:xfrm>
            <a:prstGeom prst="rect">
              <a:avLst/>
            </a:prstGeom>
          </p:spPr>
          <p:txBody>
            <a:bodyPr lIns="50800" tIns="50800" rIns="50800" bIns="50800" rtlCol="0" anchor="ctr"/>
            <a:lstStyle/>
            <a:p>
              <a:pPr algn="ctr">
                <a:lnSpc>
                  <a:spcPct val="150000"/>
                </a:lnSpc>
              </a:pPr>
              <a:endParaRPr>
                <a:latin typeface="Arial" panose="020B0604020202020204" pitchFamily="34" charset="0"/>
                <a:cs typeface="Arial" panose="020B0604020202020204" pitchFamily="34" charset="0"/>
              </a:endParaRPr>
            </a:p>
          </p:txBody>
        </p:sp>
      </p:grpSp>
      <p:grpSp>
        <p:nvGrpSpPr>
          <p:cNvPr id="10" name="Group 10"/>
          <p:cNvGrpSpPr/>
          <p:nvPr/>
        </p:nvGrpSpPr>
        <p:grpSpPr>
          <a:xfrm>
            <a:off x="12188564" y="2707921"/>
            <a:ext cx="5149869" cy="3085878"/>
            <a:chOff x="0" y="0"/>
            <a:chExt cx="1356344" cy="248746"/>
          </a:xfrm>
        </p:grpSpPr>
        <p:sp>
          <p:nvSpPr>
            <p:cNvPr id="11" name="Freeform 11"/>
            <p:cNvSpPr/>
            <p:nvPr/>
          </p:nvSpPr>
          <p:spPr>
            <a:xfrm>
              <a:off x="0" y="0"/>
              <a:ext cx="1356344" cy="248746"/>
            </a:xfrm>
            <a:custGeom>
              <a:avLst/>
              <a:gdLst/>
              <a:ahLst/>
              <a:cxnLst/>
              <a:rect l="l" t="t" r="r" b="b"/>
              <a:pathLst>
                <a:path w="1356344" h="248746">
                  <a:moveTo>
                    <a:pt x="0" y="0"/>
                  </a:moveTo>
                  <a:lnTo>
                    <a:pt x="1356344" y="0"/>
                  </a:lnTo>
                  <a:lnTo>
                    <a:pt x="1356344" y="248746"/>
                  </a:lnTo>
                  <a:lnTo>
                    <a:pt x="0" y="248746"/>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a:latin typeface="Arial" panose="020B0604020202020204" pitchFamily="34" charset="0"/>
                <a:cs typeface="Arial" panose="020B0604020202020204" pitchFamily="34" charset="0"/>
              </a:endParaRPr>
            </a:p>
          </p:txBody>
        </p:sp>
        <p:sp>
          <p:nvSpPr>
            <p:cNvPr id="12" name="TextBox 12"/>
            <p:cNvSpPr txBox="1"/>
            <p:nvPr/>
          </p:nvSpPr>
          <p:spPr>
            <a:xfrm>
              <a:off x="0" y="47625"/>
              <a:ext cx="1356344" cy="201121"/>
            </a:xfrm>
            <a:prstGeom prst="rect">
              <a:avLst/>
            </a:prstGeom>
          </p:spPr>
          <p:txBody>
            <a:bodyPr lIns="50800" tIns="50800" rIns="50800" bIns="50800" rtlCol="0" anchor="ctr"/>
            <a:lstStyle/>
            <a:p>
              <a:pPr algn="ctr">
                <a:lnSpc>
                  <a:spcPct val="150000"/>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12160150" y="6101732"/>
            <a:ext cx="5149869" cy="3168932"/>
            <a:chOff x="0" y="0"/>
            <a:chExt cx="1356344" cy="248746"/>
          </a:xfrm>
        </p:grpSpPr>
        <p:sp>
          <p:nvSpPr>
            <p:cNvPr id="14" name="Freeform 14"/>
            <p:cNvSpPr/>
            <p:nvPr/>
          </p:nvSpPr>
          <p:spPr>
            <a:xfrm>
              <a:off x="0" y="0"/>
              <a:ext cx="1356344" cy="248746"/>
            </a:xfrm>
            <a:custGeom>
              <a:avLst/>
              <a:gdLst/>
              <a:ahLst/>
              <a:cxnLst/>
              <a:rect l="l" t="t" r="r" b="b"/>
              <a:pathLst>
                <a:path w="1356344" h="248746">
                  <a:moveTo>
                    <a:pt x="0" y="0"/>
                  </a:moveTo>
                  <a:lnTo>
                    <a:pt x="1356344" y="0"/>
                  </a:lnTo>
                  <a:lnTo>
                    <a:pt x="1356344" y="248746"/>
                  </a:lnTo>
                  <a:lnTo>
                    <a:pt x="0" y="248746"/>
                  </a:lnTo>
                  <a:close/>
                </a:path>
              </a:pathLst>
            </a:custGeom>
            <a:solidFill>
              <a:srgbClr val="000000">
                <a:alpha val="0"/>
              </a:srgbClr>
            </a:solidFill>
            <a:ln w="47625" cap="sq">
              <a:solidFill>
                <a:srgbClr val="FB8500"/>
              </a:solidFill>
              <a:prstDash val="lgDash"/>
              <a:miter/>
            </a:ln>
          </p:spPr>
          <p:txBody>
            <a:bodyPr/>
            <a:lstStyle/>
            <a:p>
              <a:pPr>
                <a:lnSpc>
                  <a:spcPct val="150000"/>
                </a:lnSpc>
              </a:pPr>
              <a:endParaRPr lang="en-IN">
                <a:latin typeface="Arial" panose="020B0604020202020204" pitchFamily="34" charset="0"/>
                <a:cs typeface="Arial" panose="020B0604020202020204" pitchFamily="34" charset="0"/>
              </a:endParaRPr>
            </a:p>
          </p:txBody>
        </p:sp>
        <p:sp>
          <p:nvSpPr>
            <p:cNvPr id="15" name="TextBox 15"/>
            <p:cNvSpPr txBox="1"/>
            <p:nvPr/>
          </p:nvSpPr>
          <p:spPr>
            <a:xfrm>
              <a:off x="0" y="47625"/>
              <a:ext cx="1356344" cy="201121"/>
            </a:xfrm>
            <a:prstGeom prst="rect">
              <a:avLst/>
            </a:prstGeom>
          </p:spPr>
          <p:txBody>
            <a:bodyPr lIns="50800" tIns="50800" rIns="50800" bIns="50800" rtlCol="0" anchor="ctr"/>
            <a:lstStyle/>
            <a:p>
              <a:pPr algn="ctr">
                <a:lnSpc>
                  <a:spcPct val="150000"/>
                </a:lnSpc>
              </a:pPr>
              <a:endParaRPr>
                <a:latin typeface="Arial" panose="020B0604020202020204" pitchFamily="34" charset="0"/>
                <a:cs typeface="Arial" panose="020B0604020202020204" pitchFamily="34" charset="0"/>
              </a:endParaRPr>
            </a:p>
          </p:txBody>
        </p:sp>
      </p:grpSp>
      <p:sp>
        <p:nvSpPr>
          <p:cNvPr id="16" name="Freeform 16"/>
          <p:cNvSpPr/>
          <p:nvPr/>
        </p:nvSpPr>
        <p:spPr>
          <a:xfrm>
            <a:off x="15776385" y="147287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7" name="Freeform 17"/>
          <p:cNvSpPr/>
          <p:nvPr/>
        </p:nvSpPr>
        <p:spPr>
          <a:xfrm>
            <a:off x="1624905" y="1392261"/>
            <a:ext cx="781523" cy="402129"/>
          </a:xfrm>
          <a:custGeom>
            <a:avLst/>
            <a:gdLst/>
            <a:ahLst/>
            <a:cxnLst/>
            <a:rect l="l" t="t" r="r" b="b"/>
            <a:pathLst>
              <a:path w="781523" h="402129">
                <a:moveTo>
                  <a:pt x="0" y="0"/>
                </a:moveTo>
                <a:lnTo>
                  <a:pt x="781523" y="0"/>
                </a:lnTo>
                <a:lnTo>
                  <a:pt x="781523" y="402129"/>
                </a:lnTo>
                <a:lnTo>
                  <a:pt x="0" y="40212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8" name="Freeform 18"/>
          <p:cNvSpPr/>
          <p:nvPr/>
        </p:nvSpPr>
        <p:spPr>
          <a:xfrm>
            <a:off x="6705600" y="3880742"/>
            <a:ext cx="3845503" cy="1913057"/>
          </a:xfrm>
          <a:custGeom>
            <a:avLst/>
            <a:gdLst/>
            <a:ahLst/>
            <a:cxnLst/>
            <a:rect l="l" t="t" r="r" b="b"/>
            <a:pathLst>
              <a:path w="6471806" h="4400828">
                <a:moveTo>
                  <a:pt x="0" y="0"/>
                </a:moveTo>
                <a:lnTo>
                  <a:pt x="6471806" y="0"/>
                </a:lnTo>
                <a:lnTo>
                  <a:pt x="6471806" y="4400828"/>
                </a:lnTo>
                <a:lnTo>
                  <a:pt x="0" y="44008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a:lnSpc>
                <a:spcPct val="150000"/>
              </a:lnSpc>
            </a:pPr>
            <a:endParaRPr lang="en-IN">
              <a:latin typeface="Arial" panose="020B0604020202020204" pitchFamily="34" charset="0"/>
              <a:cs typeface="Arial" panose="020B0604020202020204" pitchFamily="34" charset="0"/>
            </a:endParaRPr>
          </a:p>
        </p:txBody>
      </p:sp>
      <p:sp>
        <p:nvSpPr>
          <p:cNvPr id="22" name="TextBox 22"/>
          <p:cNvSpPr txBox="1"/>
          <p:nvPr/>
        </p:nvSpPr>
        <p:spPr>
          <a:xfrm>
            <a:off x="3191862" y="913342"/>
            <a:ext cx="11904276" cy="1376531"/>
          </a:xfrm>
          <a:prstGeom prst="rect">
            <a:avLst/>
          </a:prstGeom>
        </p:spPr>
        <p:txBody>
          <a:bodyPr lIns="0" tIns="0" rIns="0" bIns="0" rtlCol="0" anchor="t">
            <a:spAutoFit/>
          </a:bodyPr>
          <a:lstStyle/>
          <a:p>
            <a:pPr algn="ctr">
              <a:lnSpc>
                <a:spcPts val="5229"/>
              </a:lnSpc>
            </a:pPr>
            <a:r>
              <a:rPr lang="en-US" sz="5447" b="1" dirty="0">
                <a:solidFill>
                  <a:srgbClr val="000000"/>
                </a:solidFill>
                <a:latin typeface="Arial Black" panose="020B0A04020102020204" pitchFamily="34" charset="0"/>
                <a:ea typeface="League Spartan"/>
                <a:cs typeface="Arial" panose="020B0604020202020204" pitchFamily="34" charset="0"/>
                <a:sym typeface="League Spartan"/>
              </a:rPr>
              <a:t>Key Lessons: Foundation for Sustainable Improvement</a:t>
            </a:r>
          </a:p>
        </p:txBody>
      </p:sp>
      <p:sp>
        <p:nvSpPr>
          <p:cNvPr id="30" name="Text 2">
            <a:extLst>
              <a:ext uri="{FF2B5EF4-FFF2-40B4-BE49-F238E27FC236}">
                <a16:creationId xmlns:a16="http://schemas.microsoft.com/office/drawing/2014/main" id="{E7831852-75CD-DCD1-69F6-9956549E7990}"/>
              </a:ext>
            </a:extLst>
          </p:cNvPr>
          <p:cNvSpPr/>
          <p:nvPr/>
        </p:nvSpPr>
        <p:spPr>
          <a:xfrm>
            <a:off x="908735" y="2784107"/>
            <a:ext cx="2905363" cy="282893"/>
          </a:xfrm>
          <a:prstGeom prst="rect">
            <a:avLst/>
          </a:prstGeom>
          <a:noFill/>
          <a:ln/>
        </p:spPr>
        <p:txBody>
          <a:bodyPr wrap="none" lIns="0" tIns="0" rIns="0" bIns="0" rtlCol="0" anchor="t"/>
          <a:lstStyle/>
          <a:p>
            <a:pPr marL="0" indent="0" algn="l">
              <a:lnSpc>
                <a:spcPct val="1500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Leadership Accountability</a:t>
            </a:r>
            <a:endParaRPr lang="en-US" sz="2000" b="1" dirty="0">
              <a:latin typeface="Arial" panose="020B0604020202020204" pitchFamily="34" charset="0"/>
              <a:cs typeface="Arial" panose="020B0604020202020204" pitchFamily="34" charset="0"/>
            </a:endParaRPr>
          </a:p>
        </p:txBody>
      </p:sp>
      <p:sp>
        <p:nvSpPr>
          <p:cNvPr id="31" name="Text 3">
            <a:extLst>
              <a:ext uri="{FF2B5EF4-FFF2-40B4-BE49-F238E27FC236}">
                <a16:creationId xmlns:a16="http://schemas.microsoft.com/office/drawing/2014/main" id="{FCC2BD68-065E-30DA-FDA2-3AEBAC8C7456}"/>
              </a:ext>
            </a:extLst>
          </p:cNvPr>
          <p:cNvSpPr/>
          <p:nvPr/>
        </p:nvSpPr>
        <p:spPr>
          <a:xfrm>
            <a:off x="900973" y="3215969"/>
            <a:ext cx="4581778" cy="1158716"/>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Senior leaders must establish explicit responsibility for safety, ensuring that board-level oversight includes maternity-specific metrics and that failures prompt transparent investigation and corrective action (Ockenden, 2022).</a:t>
            </a:r>
          </a:p>
        </p:txBody>
      </p:sp>
      <p:sp>
        <p:nvSpPr>
          <p:cNvPr id="32" name="Text 4">
            <a:extLst>
              <a:ext uri="{FF2B5EF4-FFF2-40B4-BE49-F238E27FC236}">
                <a16:creationId xmlns:a16="http://schemas.microsoft.com/office/drawing/2014/main" id="{24D8F2AF-B2DB-6231-A0CF-7ACD5D3801C2}"/>
              </a:ext>
            </a:extLst>
          </p:cNvPr>
          <p:cNvSpPr/>
          <p:nvPr/>
        </p:nvSpPr>
        <p:spPr>
          <a:xfrm>
            <a:off x="12425305" y="2928475"/>
            <a:ext cx="3218259" cy="282893"/>
          </a:xfrm>
          <a:prstGeom prst="rect">
            <a:avLst/>
          </a:prstGeom>
          <a:noFill/>
          <a:ln/>
        </p:spPr>
        <p:txBody>
          <a:bodyPr wrap="none" lIns="0" tIns="0" rIns="0" bIns="0" rtlCol="0" anchor="t"/>
          <a:lstStyle/>
          <a:p>
            <a:pPr marL="0" indent="0" algn="l">
              <a:lnSpc>
                <a:spcPct val="1500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Transparent Communication</a:t>
            </a:r>
            <a:endParaRPr lang="en-US" sz="2000" b="1" dirty="0">
              <a:latin typeface="Arial" panose="020B0604020202020204" pitchFamily="34" charset="0"/>
              <a:cs typeface="Arial" panose="020B0604020202020204" pitchFamily="34" charset="0"/>
            </a:endParaRPr>
          </a:p>
        </p:txBody>
      </p:sp>
      <p:sp>
        <p:nvSpPr>
          <p:cNvPr id="33" name="Text 5">
            <a:extLst>
              <a:ext uri="{FF2B5EF4-FFF2-40B4-BE49-F238E27FC236}">
                <a16:creationId xmlns:a16="http://schemas.microsoft.com/office/drawing/2014/main" id="{FDEA80D0-D2F7-B76B-BD63-99883F28FF0A}"/>
              </a:ext>
            </a:extLst>
          </p:cNvPr>
          <p:cNvSpPr/>
          <p:nvPr/>
        </p:nvSpPr>
        <p:spPr>
          <a:xfrm>
            <a:off x="12425305" y="3364664"/>
            <a:ext cx="4884714" cy="869037"/>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Organizations must cultivate cultures where clinicians feel safe reporting concerns without fear of retaliation. Escalation pathways must be clear and respected at all organisational levels (Ockenden, 2022).</a:t>
            </a:r>
          </a:p>
        </p:txBody>
      </p:sp>
      <p:sp>
        <p:nvSpPr>
          <p:cNvPr id="35" name="Text 6">
            <a:extLst>
              <a:ext uri="{FF2B5EF4-FFF2-40B4-BE49-F238E27FC236}">
                <a16:creationId xmlns:a16="http://schemas.microsoft.com/office/drawing/2014/main" id="{F1AD5169-52FB-727A-9DAF-0E1CCC72C9A6}"/>
              </a:ext>
            </a:extLst>
          </p:cNvPr>
          <p:cNvSpPr/>
          <p:nvPr/>
        </p:nvSpPr>
        <p:spPr>
          <a:xfrm>
            <a:off x="955010" y="6274529"/>
            <a:ext cx="3223379" cy="282893"/>
          </a:xfrm>
          <a:prstGeom prst="rect">
            <a:avLst/>
          </a:prstGeom>
          <a:noFill/>
          <a:ln/>
        </p:spPr>
        <p:txBody>
          <a:bodyPr wrap="none" lIns="0" tIns="0" rIns="0" bIns="0" rtlCol="0" anchor="t"/>
          <a:lstStyle/>
          <a:p>
            <a:pPr marL="0" indent="0" algn="l">
              <a:lnSpc>
                <a:spcPct val="1500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Just Culture Implementation</a:t>
            </a:r>
            <a:endParaRPr lang="en-US" sz="2000" b="1" dirty="0">
              <a:latin typeface="Arial" panose="020B0604020202020204" pitchFamily="34" charset="0"/>
              <a:cs typeface="Arial" panose="020B0604020202020204" pitchFamily="34" charset="0"/>
            </a:endParaRPr>
          </a:p>
        </p:txBody>
      </p:sp>
      <p:sp>
        <p:nvSpPr>
          <p:cNvPr id="36" name="Text 7">
            <a:extLst>
              <a:ext uri="{FF2B5EF4-FFF2-40B4-BE49-F238E27FC236}">
                <a16:creationId xmlns:a16="http://schemas.microsoft.com/office/drawing/2014/main" id="{4F2951F1-3091-9FDD-3BDC-D7E0E5C1D6E0}"/>
              </a:ext>
            </a:extLst>
          </p:cNvPr>
          <p:cNvSpPr/>
          <p:nvPr/>
        </p:nvSpPr>
        <p:spPr>
          <a:xfrm>
            <a:off x="908735" y="6729628"/>
            <a:ext cx="4678813" cy="869037"/>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Organizations must distinguish between individual error and systemic failure. A Just Culture holds organizations accountable while supporting individuals working within inherently flawed systems (Reason, 2000).</a:t>
            </a:r>
          </a:p>
        </p:txBody>
      </p:sp>
      <p:sp>
        <p:nvSpPr>
          <p:cNvPr id="38" name="Text 8">
            <a:extLst>
              <a:ext uri="{FF2B5EF4-FFF2-40B4-BE49-F238E27FC236}">
                <a16:creationId xmlns:a16="http://schemas.microsoft.com/office/drawing/2014/main" id="{F3859969-3BA0-5733-297D-68400CDED007}"/>
              </a:ext>
            </a:extLst>
          </p:cNvPr>
          <p:cNvSpPr/>
          <p:nvPr/>
        </p:nvSpPr>
        <p:spPr>
          <a:xfrm>
            <a:off x="12283288" y="6300522"/>
            <a:ext cx="3827026" cy="282893"/>
          </a:xfrm>
          <a:prstGeom prst="rect">
            <a:avLst/>
          </a:prstGeom>
          <a:noFill/>
          <a:ln/>
        </p:spPr>
        <p:txBody>
          <a:bodyPr wrap="none" lIns="0" tIns="0" rIns="0" bIns="0" rtlCol="0" anchor="t"/>
          <a:lstStyle/>
          <a:p>
            <a:pPr marL="0" indent="0" algn="l">
              <a:lnSpc>
                <a:spcPct val="150000"/>
              </a:lnSpc>
              <a:buNone/>
            </a:pPr>
            <a:r>
              <a:rPr lang="en-US" sz="2000" b="1" dirty="0">
                <a:solidFill>
                  <a:srgbClr val="504C49"/>
                </a:solidFill>
                <a:latin typeface="Arial" panose="020B0604020202020204" pitchFamily="34" charset="0"/>
                <a:ea typeface="Platypi Medium" pitchFamily="34" charset="-122"/>
                <a:cs typeface="Arial" panose="020B0604020202020204" pitchFamily="34" charset="0"/>
              </a:rPr>
              <a:t>Compassionate Care Commitment</a:t>
            </a:r>
            <a:endParaRPr lang="en-US" sz="2000" b="1" dirty="0">
              <a:latin typeface="Arial" panose="020B0604020202020204" pitchFamily="34" charset="0"/>
              <a:cs typeface="Arial" panose="020B0604020202020204" pitchFamily="34" charset="0"/>
            </a:endParaRPr>
          </a:p>
        </p:txBody>
      </p:sp>
      <p:sp>
        <p:nvSpPr>
          <p:cNvPr id="39" name="Text 9">
            <a:extLst>
              <a:ext uri="{FF2B5EF4-FFF2-40B4-BE49-F238E27FC236}">
                <a16:creationId xmlns:a16="http://schemas.microsoft.com/office/drawing/2014/main" id="{2F2C0CD9-4604-7050-9FC2-DF7028178C80}"/>
              </a:ext>
            </a:extLst>
          </p:cNvPr>
          <p:cNvSpPr/>
          <p:nvPr/>
        </p:nvSpPr>
        <p:spPr>
          <a:xfrm>
            <a:off x="12283288" y="6708184"/>
            <a:ext cx="5026731" cy="2264763"/>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Maternity services must prioritize woman-centred care with genuine partnership with families. This requires sustained investment in staff wellbeing and adequate staffing to prevent burnout and enable compassionate practice (Ockenden, 2022).</a:t>
            </a:r>
          </a:p>
        </p:txBody>
      </p:sp>
      <p:pic>
        <p:nvPicPr>
          <p:cNvPr id="6146" name="Picture 2" descr="Patient care aided by shared staff ...">
            <a:extLst>
              <a:ext uri="{FF2B5EF4-FFF2-40B4-BE49-F238E27FC236}">
                <a16:creationId xmlns:a16="http://schemas.microsoft.com/office/drawing/2014/main" id="{905F23F7-BA46-97C6-106C-E203A94E3C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7400" y="5947104"/>
            <a:ext cx="6087774" cy="2867025"/>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58EC038-2ACA-E257-277F-5E680E913E62}"/>
              </a:ext>
            </a:extLst>
          </p:cNvPr>
          <p:cNvSpPr txBox="1"/>
          <p:nvPr/>
        </p:nvSpPr>
        <p:spPr>
          <a:xfrm>
            <a:off x="8911287" y="8814129"/>
            <a:ext cx="9144000" cy="456535"/>
          </a:xfrm>
          <a:prstGeom prst="rect">
            <a:avLst/>
          </a:prstGeom>
          <a:noFill/>
        </p:spPr>
        <p:txBody>
          <a:bodyPr wrap="square">
            <a:spAutoFit/>
          </a:bodyPr>
          <a:lstStyle/>
          <a:p>
            <a:pPr>
              <a:lnSpc>
                <a:spcPct val="150000"/>
              </a:lnSpc>
              <a:buNone/>
            </a:pPr>
            <a:r>
              <a:rPr lang="en-US" dirty="0">
                <a:latin typeface="Arial" panose="020B0604020202020204" pitchFamily="34" charset="0"/>
                <a:cs typeface="Arial" panose="020B0604020202020204" pitchFamily="34" charset="0"/>
              </a:rPr>
              <a:t>(University of Edinburg, 2023)</a:t>
            </a:r>
            <a:endParaRPr lang="en-IN"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p:cNvSpPr txBox="1"/>
          <p:nvPr/>
        </p:nvSpPr>
        <p:spPr>
          <a:xfrm>
            <a:off x="2015982" y="1485697"/>
            <a:ext cx="13758883" cy="1351011"/>
          </a:xfrm>
          <a:prstGeom prst="rect">
            <a:avLst/>
          </a:prstGeom>
        </p:spPr>
        <p:txBody>
          <a:bodyPr wrap="square" lIns="0" tIns="0" rIns="0" bIns="0" rtlCol="0" anchor="t">
            <a:spAutoFit/>
          </a:bodyPr>
          <a:lstStyle/>
          <a:p>
            <a:pPr algn="l">
              <a:lnSpc>
                <a:spcPts val="5229"/>
              </a:lnSpc>
            </a:pPr>
            <a:r>
              <a:rPr lang="en-US" sz="5447" dirty="0">
                <a:solidFill>
                  <a:srgbClr val="000000"/>
                </a:solidFill>
                <a:latin typeface="Arial Black" panose="020B0A04020102020204" pitchFamily="34" charset="0"/>
                <a:ea typeface="League Spartan"/>
                <a:cs typeface="League Spartan"/>
                <a:sym typeface="League Spartan"/>
              </a:rPr>
              <a:t>Quality Assurance: Implementing Sustainable Safeguards</a:t>
            </a:r>
          </a:p>
        </p:txBody>
      </p:sp>
      <p:sp>
        <p:nvSpPr>
          <p:cNvPr id="5" name="Freeform 5"/>
          <p:cNvSpPr/>
          <p:nvPr/>
        </p:nvSpPr>
        <p:spPr>
          <a:xfrm flipV="1">
            <a:off x="1142321" y="3599042"/>
            <a:ext cx="1728808" cy="1298178"/>
          </a:xfrm>
          <a:custGeom>
            <a:avLst/>
            <a:gdLst/>
            <a:ahLst/>
            <a:cxnLst/>
            <a:rect l="l" t="t" r="r" b="b"/>
            <a:pathLst>
              <a:path w="1728808" h="1298178">
                <a:moveTo>
                  <a:pt x="0" y="1298178"/>
                </a:moveTo>
                <a:lnTo>
                  <a:pt x="1728808" y="1298178"/>
                </a:lnTo>
                <a:lnTo>
                  <a:pt x="1728808" y="0"/>
                </a:lnTo>
                <a:lnTo>
                  <a:pt x="0" y="0"/>
                </a:lnTo>
                <a:lnTo>
                  <a:pt x="0" y="129817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a:lnSpc>
                <a:spcPct val="150000"/>
              </a:lnSpc>
            </a:pPr>
            <a:endParaRPr lang="en-IN"/>
          </a:p>
        </p:txBody>
      </p:sp>
      <p:sp>
        <p:nvSpPr>
          <p:cNvPr id="6" name="Freeform 6"/>
          <p:cNvSpPr/>
          <p:nvPr/>
        </p:nvSpPr>
        <p:spPr>
          <a:xfrm>
            <a:off x="1190082" y="8112224"/>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0" name="Freeform 10"/>
          <p:cNvSpPr/>
          <p:nvPr/>
        </p:nvSpPr>
        <p:spPr>
          <a:xfrm>
            <a:off x="1390882" y="778907"/>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p:cNvSpPr/>
          <p:nvPr/>
        </p:nvSpPr>
        <p:spPr>
          <a:xfrm flipH="1">
            <a:off x="8663283" y="8753360"/>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a:lnSpc>
                <a:spcPct val="150000"/>
              </a:lnSpc>
            </a:pPr>
            <a:endParaRPr lang="en-IN"/>
          </a:p>
        </p:txBody>
      </p:sp>
      <p:sp>
        <p:nvSpPr>
          <p:cNvPr id="12" name="Freeform 12"/>
          <p:cNvSpPr/>
          <p:nvPr/>
        </p:nvSpPr>
        <p:spPr>
          <a:xfrm>
            <a:off x="8816604" y="420921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a:lnSpc>
                <a:spcPct val="150000"/>
              </a:lnSpc>
            </a:pPr>
            <a:endParaRPr lang="en-IN"/>
          </a:p>
        </p:txBody>
      </p:sp>
      <p:sp>
        <p:nvSpPr>
          <p:cNvPr id="13" name="Freeform 13"/>
          <p:cNvSpPr/>
          <p:nvPr/>
        </p:nvSpPr>
        <p:spPr>
          <a:xfrm>
            <a:off x="12583738" y="2879288"/>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a:lnSpc>
                <a:spcPct val="150000"/>
              </a:lnSpc>
            </a:pPr>
            <a:endParaRPr lang="en-IN"/>
          </a:p>
        </p:txBody>
      </p:sp>
      <p:sp>
        <p:nvSpPr>
          <p:cNvPr id="18" name="Freeform 18"/>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a:lnSpc>
                <a:spcPct val="150000"/>
              </a:lnSpc>
            </a:pPr>
            <a:endParaRPr lang="en-IN"/>
          </a:p>
        </p:txBody>
      </p:sp>
      <p:sp>
        <p:nvSpPr>
          <p:cNvPr id="19" name="Freeform 19"/>
          <p:cNvSpPr/>
          <p:nvPr/>
        </p:nvSpPr>
        <p:spPr>
          <a:xfrm>
            <a:off x="15910035" y="1579282"/>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Shape 2">
            <a:extLst>
              <a:ext uri="{FF2B5EF4-FFF2-40B4-BE49-F238E27FC236}">
                <a16:creationId xmlns:a16="http://schemas.microsoft.com/office/drawing/2014/main" id="{09D111D1-2C7D-6D8F-2A81-C6AF78EEE76C}"/>
              </a:ext>
            </a:extLst>
          </p:cNvPr>
          <p:cNvSpPr/>
          <p:nvPr/>
        </p:nvSpPr>
        <p:spPr>
          <a:xfrm>
            <a:off x="2212521" y="4012662"/>
            <a:ext cx="6482358" cy="2399109"/>
          </a:xfrm>
          <a:prstGeom prst="roundRect">
            <a:avLst>
              <a:gd name="adj" fmla="val 1157"/>
            </a:avLst>
          </a:prstGeom>
          <a:ln/>
        </p:spPr>
        <p:style>
          <a:lnRef idx="2">
            <a:schemeClr val="dk1"/>
          </a:lnRef>
          <a:fillRef idx="1">
            <a:schemeClr val="lt1"/>
          </a:fillRef>
          <a:effectRef idx="0">
            <a:schemeClr val="dk1"/>
          </a:effectRef>
          <a:fontRef idx="minor">
            <a:schemeClr val="dk1"/>
          </a:fontRef>
        </p:style>
        <p:txBody>
          <a:bodyPr/>
          <a:lstStyle/>
          <a:p>
            <a:pPr>
              <a:lnSpc>
                <a:spcPct val="150000"/>
              </a:lnSpc>
            </a:pPr>
            <a:endParaRPr lang="en-IN"/>
          </a:p>
        </p:txBody>
      </p:sp>
      <p:sp>
        <p:nvSpPr>
          <p:cNvPr id="21" name="Shape 3">
            <a:extLst>
              <a:ext uri="{FF2B5EF4-FFF2-40B4-BE49-F238E27FC236}">
                <a16:creationId xmlns:a16="http://schemas.microsoft.com/office/drawing/2014/main" id="{D28AFD72-8F97-2521-361C-0E469B65A46D}"/>
              </a:ext>
            </a:extLst>
          </p:cNvPr>
          <p:cNvSpPr/>
          <p:nvPr/>
        </p:nvSpPr>
        <p:spPr>
          <a:xfrm>
            <a:off x="2397544" y="4148278"/>
            <a:ext cx="555308" cy="555308"/>
          </a:xfrm>
          <a:prstGeom prst="roundRect">
            <a:avLst>
              <a:gd name="adj" fmla="val 16464891"/>
            </a:avLst>
          </a:prstGeom>
          <a:solidFill>
            <a:srgbClr val="3E2513"/>
          </a:solidFill>
          <a:ln/>
        </p:spPr>
        <p:txBody>
          <a:bodyPr/>
          <a:lstStyle/>
          <a:p>
            <a:pPr>
              <a:lnSpc>
                <a:spcPct val="150000"/>
              </a:lnSpc>
            </a:pPr>
            <a:endParaRPr lang="en-IN"/>
          </a:p>
        </p:txBody>
      </p:sp>
      <p:pic>
        <p:nvPicPr>
          <p:cNvPr id="22" name="Image 0" descr="preencoded.png">
            <a:extLst>
              <a:ext uri="{FF2B5EF4-FFF2-40B4-BE49-F238E27FC236}">
                <a16:creationId xmlns:a16="http://schemas.microsoft.com/office/drawing/2014/main" id="{191A3C65-DB29-A07A-DFAF-A9BF7B17C406}"/>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230869" y="2592220"/>
            <a:ext cx="249793" cy="249793"/>
          </a:xfrm>
          <a:prstGeom prst="rect">
            <a:avLst/>
          </a:prstGeom>
        </p:spPr>
      </p:pic>
      <p:sp>
        <p:nvSpPr>
          <p:cNvPr id="23" name="Text 4">
            <a:extLst>
              <a:ext uri="{FF2B5EF4-FFF2-40B4-BE49-F238E27FC236}">
                <a16:creationId xmlns:a16="http://schemas.microsoft.com/office/drawing/2014/main" id="{DA16276A-167C-2903-269E-769DF582576A}"/>
              </a:ext>
            </a:extLst>
          </p:cNvPr>
          <p:cNvSpPr/>
          <p:nvPr/>
        </p:nvSpPr>
        <p:spPr>
          <a:xfrm>
            <a:off x="3223595" y="4262905"/>
            <a:ext cx="2635210" cy="289084"/>
          </a:xfrm>
          <a:prstGeom prst="rect">
            <a:avLst/>
          </a:prstGeom>
          <a:noFill/>
          <a:ln/>
        </p:spPr>
        <p:txBody>
          <a:bodyPr wrap="none" lIns="0" tIns="0" rIns="0" bIns="0" rtlCol="0" anchor="t"/>
          <a:lstStyle/>
          <a:p>
            <a:pPr marL="0" indent="0" algn="l">
              <a:lnSpc>
                <a:spcPct val="150000"/>
              </a:lnSpc>
              <a:buNone/>
            </a:pPr>
            <a:r>
              <a:rPr lang="en-US" dirty="0">
                <a:solidFill>
                  <a:srgbClr val="504C49"/>
                </a:solidFill>
                <a:latin typeface="Arial" panose="020B0604020202020204" pitchFamily="34" charset="0"/>
                <a:ea typeface="Platypi Medium" pitchFamily="34" charset="-122"/>
                <a:cs typeface="Arial" panose="020B0604020202020204" pitchFamily="34" charset="0"/>
              </a:rPr>
              <a:t>Standardized Protocols</a:t>
            </a:r>
            <a:endParaRPr lang="en-US" dirty="0">
              <a:latin typeface="Arial" panose="020B0604020202020204" pitchFamily="34" charset="0"/>
              <a:cs typeface="Arial" panose="020B0604020202020204" pitchFamily="34" charset="0"/>
            </a:endParaRPr>
          </a:p>
        </p:txBody>
      </p:sp>
      <p:sp>
        <p:nvSpPr>
          <p:cNvPr id="24" name="Text 5">
            <a:extLst>
              <a:ext uri="{FF2B5EF4-FFF2-40B4-BE49-F238E27FC236}">
                <a16:creationId xmlns:a16="http://schemas.microsoft.com/office/drawing/2014/main" id="{B7A5DDAE-D309-A5D9-E58E-D3BA639B9074}"/>
              </a:ext>
            </a:extLst>
          </p:cNvPr>
          <p:cNvSpPr/>
          <p:nvPr/>
        </p:nvSpPr>
        <p:spPr>
          <a:xfrm>
            <a:off x="2397544" y="4655222"/>
            <a:ext cx="6112312" cy="888682"/>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Consistent implementation of NICE guidelines and evidence-based clinical pathways, with regular audit and feedback to ensure compliance and adaptation to emerging evidence (Ockenden, 2022).</a:t>
            </a:r>
          </a:p>
        </p:txBody>
      </p:sp>
      <p:sp>
        <p:nvSpPr>
          <p:cNvPr id="25" name="Shape 6">
            <a:extLst>
              <a:ext uri="{FF2B5EF4-FFF2-40B4-BE49-F238E27FC236}">
                <a16:creationId xmlns:a16="http://schemas.microsoft.com/office/drawing/2014/main" id="{CCF2217B-4114-8492-7E4A-9398F058E6EF}"/>
              </a:ext>
            </a:extLst>
          </p:cNvPr>
          <p:cNvSpPr/>
          <p:nvPr/>
        </p:nvSpPr>
        <p:spPr>
          <a:xfrm>
            <a:off x="9582766" y="3972078"/>
            <a:ext cx="6482358" cy="2399109"/>
          </a:xfrm>
          <a:prstGeom prst="roundRect">
            <a:avLst>
              <a:gd name="adj" fmla="val 1157"/>
            </a:avLst>
          </a:prstGeom>
          <a:ln/>
        </p:spPr>
        <p:style>
          <a:lnRef idx="2">
            <a:schemeClr val="dk1"/>
          </a:lnRef>
          <a:fillRef idx="1">
            <a:schemeClr val="lt1"/>
          </a:fillRef>
          <a:effectRef idx="0">
            <a:schemeClr val="dk1"/>
          </a:effectRef>
          <a:fontRef idx="minor">
            <a:schemeClr val="dk1"/>
          </a:fontRef>
        </p:style>
        <p:txBody>
          <a:bodyPr/>
          <a:lstStyle/>
          <a:p>
            <a:pPr>
              <a:lnSpc>
                <a:spcPct val="150000"/>
              </a:lnSpc>
            </a:pPr>
            <a:endParaRPr lang="en-IN" dirty="0"/>
          </a:p>
        </p:txBody>
      </p:sp>
      <p:sp>
        <p:nvSpPr>
          <p:cNvPr id="26" name="Shape 7">
            <a:extLst>
              <a:ext uri="{FF2B5EF4-FFF2-40B4-BE49-F238E27FC236}">
                <a16:creationId xmlns:a16="http://schemas.microsoft.com/office/drawing/2014/main" id="{E604A601-97A9-CD86-844F-C0D214319A94}"/>
              </a:ext>
            </a:extLst>
          </p:cNvPr>
          <p:cNvSpPr/>
          <p:nvPr/>
        </p:nvSpPr>
        <p:spPr>
          <a:xfrm>
            <a:off x="9853509" y="4073692"/>
            <a:ext cx="555308" cy="555308"/>
          </a:xfrm>
          <a:prstGeom prst="roundRect">
            <a:avLst>
              <a:gd name="adj" fmla="val 16464891"/>
            </a:avLst>
          </a:prstGeom>
          <a:solidFill>
            <a:srgbClr val="3E2513"/>
          </a:solidFill>
          <a:ln/>
        </p:spPr>
        <p:txBody>
          <a:bodyPr/>
          <a:lstStyle/>
          <a:p>
            <a:pPr>
              <a:lnSpc>
                <a:spcPct val="150000"/>
              </a:lnSpc>
            </a:pPr>
            <a:endParaRPr lang="en-IN"/>
          </a:p>
        </p:txBody>
      </p:sp>
      <p:sp>
        <p:nvSpPr>
          <p:cNvPr id="28" name="Text 8">
            <a:extLst>
              <a:ext uri="{FF2B5EF4-FFF2-40B4-BE49-F238E27FC236}">
                <a16:creationId xmlns:a16="http://schemas.microsoft.com/office/drawing/2014/main" id="{A85408D2-6305-CAA4-C01E-E1C81C2846BC}"/>
              </a:ext>
            </a:extLst>
          </p:cNvPr>
          <p:cNvSpPr/>
          <p:nvPr/>
        </p:nvSpPr>
        <p:spPr>
          <a:xfrm>
            <a:off x="10542965" y="4114808"/>
            <a:ext cx="3077051" cy="289084"/>
          </a:xfrm>
          <a:prstGeom prst="rect">
            <a:avLst/>
          </a:prstGeom>
          <a:noFill/>
          <a:ln/>
        </p:spPr>
        <p:txBody>
          <a:bodyPr wrap="none" lIns="0" tIns="0" rIns="0" bIns="0" rtlCol="0" anchor="t"/>
          <a:lstStyle/>
          <a:p>
            <a:pPr marL="0" indent="0" algn="l">
              <a:lnSpc>
                <a:spcPct val="150000"/>
              </a:lnSpc>
              <a:buNone/>
            </a:pPr>
            <a:r>
              <a:rPr lang="en-US" dirty="0">
                <a:solidFill>
                  <a:srgbClr val="504C49"/>
                </a:solidFill>
                <a:latin typeface="Arial" panose="020B0604020202020204" pitchFamily="34" charset="0"/>
                <a:ea typeface="Platypi Medium" pitchFamily="34" charset="-122"/>
                <a:cs typeface="Arial" panose="020B0604020202020204" pitchFamily="34" charset="0"/>
              </a:rPr>
              <a:t>Integrated Communication</a:t>
            </a:r>
            <a:endParaRPr lang="en-US" dirty="0">
              <a:latin typeface="Arial" panose="020B0604020202020204" pitchFamily="34" charset="0"/>
              <a:cs typeface="Arial" panose="020B0604020202020204" pitchFamily="34" charset="0"/>
            </a:endParaRPr>
          </a:p>
        </p:txBody>
      </p:sp>
      <p:sp>
        <p:nvSpPr>
          <p:cNvPr id="29" name="Text 9">
            <a:extLst>
              <a:ext uri="{FF2B5EF4-FFF2-40B4-BE49-F238E27FC236}">
                <a16:creationId xmlns:a16="http://schemas.microsoft.com/office/drawing/2014/main" id="{B17AAA3B-8BEC-3036-5DCD-54090366049F}"/>
              </a:ext>
            </a:extLst>
          </p:cNvPr>
          <p:cNvSpPr/>
          <p:nvPr/>
        </p:nvSpPr>
        <p:spPr>
          <a:xfrm>
            <a:off x="9897195" y="4556779"/>
            <a:ext cx="6112312" cy="888682"/>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Formalized handover procedures, multidisciplinary team meetings, and escalation protocols are essential. All staff must understand their role in the communication chain and know how to escalate concerns (Ockenden, 2022).</a:t>
            </a:r>
          </a:p>
        </p:txBody>
      </p:sp>
      <p:sp>
        <p:nvSpPr>
          <p:cNvPr id="30" name="Shape 10">
            <a:extLst>
              <a:ext uri="{FF2B5EF4-FFF2-40B4-BE49-F238E27FC236}">
                <a16:creationId xmlns:a16="http://schemas.microsoft.com/office/drawing/2014/main" id="{A2319667-72EE-BDED-3300-A6FEA7FC1FD0}"/>
              </a:ext>
            </a:extLst>
          </p:cNvPr>
          <p:cNvSpPr/>
          <p:nvPr/>
        </p:nvSpPr>
        <p:spPr>
          <a:xfrm>
            <a:off x="2212521" y="6951515"/>
            <a:ext cx="6482358" cy="2695337"/>
          </a:xfrm>
          <a:prstGeom prst="roundRect">
            <a:avLst>
              <a:gd name="adj" fmla="val 1030"/>
            </a:avLst>
          </a:prstGeom>
          <a:ln/>
        </p:spPr>
        <p:style>
          <a:lnRef idx="2">
            <a:schemeClr val="dk1"/>
          </a:lnRef>
          <a:fillRef idx="1">
            <a:schemeClr val="lt1"/>
          </a:fillRef>
          <a:effectRef idx="0">
            <a:schemeClr val="dk1"/>
          </a:effectRef>
          <a:fontRef idx="minor">
            <a:schemeClr val="dk1"/>
          </a:fontRef>
        </p:style>
        <p:txBody>
          <a:bodyPr/>
          <a:lstStyle/>
          <a:p>
            <a:pPr>
              <a:lnSpc>
                <a:spcPct val="150000"/>
              </a:lnSpc>
            </a:pPr>
            <a:endParaRPr lang="en-IN"/>
          </a:p>
        </p:txBody>
      </p:sp>
      <p:sp>
        <p:nvSpPr>
          <p:cNvPr id="31" name="Shape 11">
            <a:extLst>
              <a:ext uri="{FF2B5EF4-FFF2-40B4-BE49-F238E27FC236}">
                <a16:creationId xmlns:a16="http://schemas.microsoft.com/office/drawing/2014/main" id="{95461306-3D1A-C17A-642D-D510FCEA57FD}"/>
              </a:ext>
            </a:extLst>
          </p:cNvPr>
          <p:cNvSpPr/>
          <p:nvPr/>
        </p:nvSpPr>
        <p:spPr>
          <a:xfrm>
            <a:off x="2397544" y="7100448"/>
            <a:ext cx="555308" cy="555308"/>
          </a:xfrm>
          <a:prstGeom prst="roundRect">
            <a:avLst>
              <a:gd name="adj" fmla="val 16464891"/>
            </a:avLst>
          </a:prstGeom>
          <a:solidFill>
            <a:srgbClr val="3E2513"/>
          </a:solidFill>
          <a:ln/>
        </p:spPr>
        <p:txBody>
          <a:bodyPr/>
          <a:lstStyle/>
          <a:p>
            <a:pPr>
              <a:lnSpc>
                <a:spcPct val="150000"/>
              </a:lnSpc>
            </a:pPr>
            <a:endParaRPr lang="en-IN"/>
          </a:p>
        </p:txBody>
      </p:sp>
      <p:pic>
        <p:nvPicPr>
          <p:cNvPr id="32" name="Image 2" descr="preencoded.png">
            <a:extLst>
              <a:ext uri="{FF2B5EF4-FFF2-40B4-BE49-F238E27FC236}">
                <a16:creationId xmlns:a16="http://schemas.microsoft.com/office/drawing/2014/main" id="{7531311F-39A9-3CE2-8F6D-404CE1E5B01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78111" y="5213628"/>
            <a:ext cx="249793" cy="249793"/>
          </a:xfrm>
          <a:prstGeom prst="rect">
            <a:avLst/>
          </a:prstGeom>
        </p:spPr>
      </p:pic>
      <p:sp>
        <p:nvSpPr>
          <p:cNvPr id="33" name="Text 12">
            <a:extLst>
              <a:ext uri="{FF2B5EF4-FFF2-40B4-BE49-F238E27FC236}">
                <a16:creationId xmlns:a16="http://schemas.microsoft.com/office/drawing/2014/main" id="{315780AB-1EE3-91FE-40BE-2E985AFE2876}"/>
              </a:ext>
            </a:extLst>
          </p:cNvPr>
          <p:cNvSpPr/>
          <p:nvPr/>
        </p:nvSpPr>
        <p:spPr>
          <a:xfrm>
            <a:off x="3221159" y="7100451"/>
            <a:ext cx="2725460" cy="289084"/>
          </a:xfrm>
          <a:prstGeom prst="rect">
            <a:avLst/>
          </a:prstGeom>
          <a:noFill/>
          <a:ln/>
        </p:spPr>
        <p:txBody>
          <a:bodyPr wrap="none" lIns="0" tIns="0" rIns="0" bIns="0" rtlCol="0" anchor="t"/>
          <a:lstStyle/>
          <a:p>
            <a:pPr marL="0" indent="0" algn="l">
              <a:lnSpc>
                <a:spcPct val="150000"/>
              </a:lnSpc>
              <a:buNone/>
            </a:pPr>
            <a:r>
              <a:rPr lang="en-US" dirty="0">
                <a:solidFill>
                  <a:srgbClr val="504C49"/>
                </a:solidFill>
                <a:latin typeface="Arial" panose="020B0604020202020204" pitchFamily="34" charset="0"/>
                <a:ea typeface="Platypi Medium" pitchFamily="34" charset="-122"/>
                <a:cs typeface="Arial" panose="020B0604020202020204" pitchFamily="34" charset="0"/>
              </a:rPr>
              <a:t>Data-Driven Monitoring</a:t>
            </a:r>
            <a:endParaRPr lang="en-US" dirty="0">
              <a:latin typeface="Arial" panose="020B0604020202020204" pitchFamily="34" charset="0"/>
              <a:cs typeface="Arial" panose="020B0604020202020204" pitchFamily="34" charset="0"/>
            </a:endParaRPr>
          </a:p>
        </p:txBody>
      </p:sp>
      <p:sp>
        <p:nvSpPr>
          <p:cNvPr id="34" name="Text 13">
            <a:extLst>
              <a:ext uri="{FF2B5EF4-FFF2-40B4-BE49-F238E27FC236}">
                <a16:creationId xmlns:a16="http://schemas.microsoft.com/office/drawing/2014/main" id="{CA8DD1F6-8E1F-5320-4DA5-E45DAEF384F0}"/>
              </a:ext>
            </a:extLst>
          </p:cNvPr>
          <p:cNvSpPr/>
          <p:nvPr/>
        </p:nvSpPr>
        <p:spPr>
          <a:xfrm>
            <a:off x="2367854" y="7573998"/>
            <a:ext cx="6265739" cy="1184910"/>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Real-time dashboards tracking maternity-specific safety metrics, incident rates, staffing levels, and outcomes are essential. Regular review by boards ensures visible accountability and rapid response to emerging issues (Ockenden, 2022).</a:t>
            </a:r>
          </a:p>
        </p:txBody>
      </p:sp>
      <p:sp>
        <p:nvSpPr>
          <p:cNvPr id="35" name="Shape 14">
            <a:extLst>
              <a:ext uri="{FF2B5EF4-FFF2-40B4-BE49-F238E27FC236}">
                <a16:creationId xmlns:a16="http://schemas.microsoft.com/office/drawing/2014/main" id="{C14F7725-BA12-7197-B61F-ACA50A201A51}"/>
              </a:ext>
            </a:extLst>
          </p:cNvPr>
          <p:cNvSpPr/>
          <p:nvPr/>
        </p:nvSpPr>
        <p:spPr>
          <a:xfrm>
            <a:off x="9585202" y="6914595"/>
            <a:ext cx="6482358" cy="2695337"/>
          </a:xfrm>
          <a:prstGeom prst="roundRect">
            <a:avLst>
              <a:gd name="adj" fmla="val 1030"/>
            </a:avLst>
          </a:prstGeom>
          <a:ln/>
        </p:spPr>
        <p:style>
          <a:lnRef idx="2">
            <a:schemeClr val="dk1"/>
          </a:lnRef>
          <a:fillRef idx="1">
            <a:schemeClr val="lt1"/>
          </a:fillRef>
          <a:effectRef idx="0">
            <a:schemeClr val="dk1"/>
          </a:effectRef>
          <a:fontRef idx="minor">
            <a:schemeClr val="dk1"/>
          </a:fontRef>
        </p:style>
        <p:txBody>
          <a:bodyPr/>
          <a:lstStyle/>
          <a:p>
            <a:pPr>
              <a:lnSpc>
                <a:spcPct val="150000"/>
              </a:lnSpc>
            </a:pPr>
            <a:endParaRPr lang="en-IN" dirty="0"/>
          </a:p>
        </p:txBody>
      </p:sp>
      <p:sp>
        <p:nvSpPr>
          <p:cNvPr id="36" name="Shape 15">
            <a:extLst>
              <a:ext uri="{FF2B5EF4-FFF2-40B4-BE49-F238E27FC236}">
                <a16:creationId xmlns:a16="http://schemas.microsoft.com/office/drawing/2014/main" id="{257D3498-C9C9-4EDC-49F2-5B402D3DA8B8}"/>
              </a:ext>
            </a:extLst>
          </p:cNvPr>
          <p:cNvSpPr/>
          <p:nvPr/>
        </p:nvSpPr>
        <p:spPr>
          <a:xfrm>
            <a:off x="9853509" y="7074078"/>
            <a:ext cx="555308" cy="555308"/>
          </a:xfrm>
          <a:prstGeom prst="roundRect">
            <a:avLst>
              <a:gd name="adj" fmla="val 16464891"/>
            </a:avLst>
          </a:prstGeom>
          <a:solidFill>
            <a:srgbClr val="3E2513"/>
          </a:solidFill>
          <a:ln/>
        </p:spPr>
        <p:txBody>
          <a:bodyPr/>
          <a:lstStyle/>
          <a:p>
            <a:pPr>
              <a:lnSpc>
                <a:spcPct val="150000"/>
              </a:lnSpc>
            </a:pPr>
            <a:endParaRPr lang="en-IN"/>
          </a:p>
        </p:txBody>
      </p:sp>
      <p:pic>
        <p:nvPicPr>
          <p:cNvPr id="37" name="Image 3" descr="preencoded.png">
            <a:extLst>
              <a:ext uri="{FF2B5EF4-FFF2-40B4-BE49-F238E27FC236}">
                <a16:creationId xmlns:a16="http://schemas.microsoft.com/office/drawing/2014/main" id="{A4C077CA-82D9-F06C-2117-9A1244BCB128}"/>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7745492" y="5213628"/>
            <a:ext cx="249793" cy="249793"/>
          </a:xfrm>
          <a:prstGeom prst="rect">
            <a:avLst/>
          </a:prstGeom>
        </p:spPr>
      </p:pic>
      <p:sp>
        <p:nvSpPr>
          <p:cNvPr id="38" name="Text 16">
            <a:extLst>
              <a:ext uri="{FF2B5EF4-FFF2-40B4-BE49-F238E27FC236}">
                <a16:creationId xmlns:a16="http://schemas.microsoft.com/office/drawing/2014/main" id="{081CC647-E999-FAD2-7478-6422FBF7E43F}"/>
              </a:ext>
            </a:extLst>
          </p:cNvPr>
          <p:cNvSpPr/>
          <p:nvPr/>
        </p:nvSpPr>
        <p:spPr>
          <a:xfrm>
            <a:off x="10677124" y="7107426"/>
            <a:ext cx="3511034" cy="289084"/>
          </a:xfrm>
          <a:prstGeom prst="rect">
            <a:avLst/>
          </a:prstGeom>
          <a:noFill/>
          <a:ln/>
        </p:spPr>
        <p:txBody>
          <a:bodyPr wrap="none" lIns="0" tIns="0" rIns="0" bIns="0" rtlCol="0" anchor="t"/>
          <a:lstStyle/>
          <a:p>
            <a:pPr marL="0" indent="0" algn="l">
              <a:lnSpc>
                <a:spcPct val="150000"/>
              </a:lnSpc>
              <a:buNone/>
            </a:pPr>
            <a:r>
              <a:rPr lang="en-US" dirty="0">
                <a:solidFill>
                  <a:srgbClr val="504C49"/>
                </a:solidFill>
                <a:latin typeface="Arial" panose="020B0604020202020204" pitchFamily="34" charset="0"/>
                <a:ea typeface="Platypi Medium" pitchFamily="34" charset="-122"/>
                <a:cs typeface="Arial" panose="020B0604020202020204" pitchFamily="34" charset="0"/>
              </a:rPr>
              <a:t>Continuous Staff Development</a:t>
            </a:r>
            <a:endParaRPr lang="en-US" dirty="0">
              <a:latin typeface="Arial" panose="020B0604020202020204" pitchFamily="34" charset="0"/>
              <a:cs typeface="Arial" panose="020B0604020202020204" pitchFamily="34" charset="0"/>
            </a:endParaRPr>
          </a:p>
        </p:txBody>
      </p:sp>
      <p:sp>
        <p:nvSpPr>
          <p:cNvPr id="39" name="Text 17">
            <a:extLst>
              <a:ext uri="{FF2B5EF4-FFF2-40B4-BE49-F238E27FC236}">
                <a16:creationId xmlns:a16="http://schemas.microsoft.com/office/drawing/2014/main" id="{30B44517-B969-7354-0691-B5510AE236CD}"/>
              </a:ext>
            </a:extLst>
          </p:cNvPr>
          <p:cNvSpPr/>
          <p:nvPr/>
        </p:nvSpPr>
        <p:spPr>
          <a:xfrm>
            <a:off x="9716914" y="7567312"/>
            <a:ext cx="6358565" cy="1184910"/>
          </a:xfrm>
          <a:prstGeom prst="rect">
            <a:avLst/>
          </a:prstGeom>
          <a:noFill/>
          <a:ln/>
        </p:spPr>
        <p:txBody>
          <a:bodyPr wrap="square" lIns="0" tIns="0" rIns="0" bIns="0" rtlCol="0" anchor="t"/>
          <a:lstStyle/>
          <a:p>
            <a:pPr>
              <a:lnSpc>
                <a:spcPct val="150000"/>
              </a:lnSpc>
            </a:pPr>
            <a:r>
              <a:rPr lang="en-US" dirty="0">
                <a:latin typeface="Arial" panose="020B0604020202020204" pitchFamily="34" charset="0"/>
                <a:cs typeface="Arial" panose="020B0604020202020204" pitchFamily="34" charset="0"/>
              </a:rPr>
              <a:t>Mandatory competency-based training, regular simulation scenarios, and ongoing professional development are essential. Organizations must invest in staff retention and mental health support to sustain a positive safety culture (Ockenden, 2022).</a:t>
            </a:r>
          </a:p>
        </p:txBody>
      </p:sp>
      <p:pic>
        <p:nvPicPr>
          <p:cNvPr id="40" name="Image 0" descr="preencoded.png">
            <a:extLst>
              <a:ext uri="{FF2B5EF4-FFF2-40B4-BE49-F238E27FC236}">
                <a16:creationId xmlns:a16="http://schemas.microsoft.com/office/drawing/2014/main" id="{0D8AA057-B7B1-E318-5F96-F5F70176C4C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571240" y="4302196"/>
            <a:ext cx="249793" cy="249793"/>
          </a:xfrm>
          <a:prstGeom prst="rect">
            <a:avLst/>
          </a:prstGeom>
        </p:spPr>
      </p:pic>
      <p:pic>
        <p:nvPicPr>
          <p:cNvPr id="41" name="Image 1" descr="preencoded.png">
            <a:extLst>
              <a:ext uri="{FF2B5EF4-FFF2-40B4-BE49-F238E27FC236}">
                <a16:creationId xmlns:a16="http://schemas.microsoft.com/office/drawing/2014/main" id="{30D9A47A-4D4C-7B75-B8D9-588DA8DE279F}"/>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9987657" y="4226579"/>
            <a:ext cx="249793" cy="249793"/>
          </a:xfrm>
          <a:prstGeom prst="rect">
            <a:avLst/>
          </a:prstGeom>
        </p:spPr>
      </p:pic>
      <p:sp>
        <p:nvSpPr>
          <p:cNvPr id="44" name="TextBox 43">
            <a:extLst>
              <a:ext uri="{FF2B5EF4-FFF2-40B4-BE49-F238E27FC236}">
                <a16:creationId xmlns:a16="http://schemas.microsoft.com/office/drawing/2014/main" id="{1742D66C-3011-38A8-EA9E-F9F9D53ADE1C}"/>
              </a:ext>
            </a:extLst>
          </p:cNvPr>
          <p:cNvSpPr txBox="1"/>
          <p:nvPr/>
        </p:nvSpPr>
        <p:spPr>
          <a:xfrm>
            <a:off x="1610938" y="2861823"/>
            <a:ext cx="10972800" cy="872034"/>
          </a:xfrm>
          <a:prstGeom prst="rect">
            <a:avLst/>
          </a:prstGeom>
          <a:noFill/>
        </p:spPr>
        <p:txBody>
          <a:bodyPr wrap="square">
            <a:spAutoFit/>
          </a:bodyPr>
          <a:lstStyle/>
          <a:p>
            <a:pPr marL="0" indent="0" algn="l">
              <a:lnSpc>
                <a:spcPct val="150000"/>
              </a:lnSpc>
              <a:buNone/>
            </a:pPr>
            <a:r>
              <a:rPr lang="en-US" dirty="0">
                <a:solidFill>
                  <a:srgbClr val="504C49"/>
                </a:solidFill>
                <a:latin typeface="Arial" panose="020B0604020202020204" pitchFamily="34" charset="0"/>
                <a:ea typeface="Source Serif 4" pitchFamily="34" charset="-122"/>
                <a:cs typeface="Arial" panose="020B0604020202020204" pitchFamily="34" charset="0"/>
              </a:rPr>
              <a:t>To prevent recurrence, NHS maternity services must embed robust quality assurance mechanisms aligned with Donabedian principles and systems-based safety frameworks:</a:t>
            </a:r>
            <a:endParaRPr lang="en-US"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500"/>
                                        <p:tgtEl>
                                          <p:spTgt spid="2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5"/>
                                        </p:tgtEl>
                                        <p:attrNameLst>
                                          <p:attrName>style.visibility</p:attrName>
                                        </p:attrNameLst>
                                      </p:cBhvr>
                                      <p:to>
                                        <p:strVal val="visible"/>
                                      </p:to>
                                    </p:set>
                                    <p:animEffect transition="in" filter="fade">
                                      <p:cBhvr>
                                        <p:cTn id="29"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P spid="25" grpId="0" animBg="1"/>
      <p:bldP spid="30" grpId="0" animBg="1"/>
      <p:bldP spid="3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p:cNvSpPr txBox="1"/>
          <p:nvPr/>
        </p:nvSpPr>
        <p:spPr>
          <a:xfrm>
            <a:off x="2831177" y="2084984"/>
            <a:ext cx="14204228" cy="1930721"/>
          </a:xfrm>
          <a:prstGeom prst="rect">
            <a:avLst/>
          </a:prstGeom>
        </p:spPr>
        <p:txBody>
          <a:bodyPr wrap="square" lIns="0" tIns="0" rIns="0" bIns="0" rtlCol="0" anchor="t">
            <a:spAutoFit/>
          </a:bodyPr>
          <a:lstStyle/>
          <a:p>
            <a:pPr>
              <a:lnSpc>
                <a:spcPts val="4850"/>
              </a:lnSpc>
            </a:pPr>
            <a:r>
              <a:rPr lang="en-US" sz="6000" dirty="0">
                <a:solidFill>
                  <a:srgbClr val="201B18"/>
                </a:solidFill>
                <a:latin typeface="Arial Black" panose="020B0A04020102020204" pitchFamily="34" charset="0"/>
                <a:ea typeface="Platypi Medium" pitchFamily="34" charset="-122"/>
                <a:cs typeface="Platypi Medium" pitchFamily="34" charset="-120"/>
              </a:rPr>
              <a:t>Conclusion: Systemic Accountability and Transformation</a:t>
            </a:r>
            <a:endParaRPr lang="en-US" sz="6000" dirty="0">
              <a:latin typeface="Arial Black" panose="020B0A04020102020204" pitchFamily="34" charset="0"/>
            </a:endParaRPr>
          </a:p>
        </p:txBody>
      </p:sp>
      <p:sp>
        <p:nvSpPr>
          <p:cNvPr id="5" name="Freeform 5"/>
          <p:cNvSpPr/>
          <p:nvPr/>
        </p:nvSpPr>
        <p:spPr>
          <a:xfrm flipV="1">
            <a:off x="1142321" y="3599042"/>
            <a:ext cx="1728808" cy="1298178"/>
          </a:xfrm>
          <a:custGeom>
            <a:avLst/>
            <a:gdLst/>
            <a:ahLst/>
            <a:cxnLst/>
            <a:rect l="l" t="t" r="r" b="b"/>
            <a:pathLst>
              <a:path w="1728808" h="1298178">
                <a:moveTo>
                  <a:pt x="0" y="1298178"/>
                </a:moveTo>
                <a:lnTo>
                  <a:pt x="1728808" y="1298178"/>
                </a:lnTo>
                <a:lnTo>
                  <a:pt x="1728808" y="0"/>
                </a:lnTo>
                <a:lnTo>
                  <a:pt x="0" y="0"/>
                </a:lnTo>
                <a:lnTo>
                  <a:pt x="0" y="129817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6" name="Freeform 6"/>
          <p:cNvSpPr/>
          <p:nvPr/>
        </p:nvSpPr>
        <p:spPr>
          <a:xfrm>
            <a:off x="1573030" y="7635904"/>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grpSp>
        <p:nvGrpSpPr>
          <p:cNvPr id="7" name="Group 7"/>
          <p:cNvGrpSpPr/>
          <p:nvPr/>
        </p:nvGrpSpPr>
        <p:grpSpPr>
          <a:xfrm>
            <a:off x="2871128" y="4234760"/>
            <a:ext cx="12368871" cy="4794940"/>
            <a:chOff x="0" y="0"/>
            <a:chExt cx="1684446" cy="1065598"/>
          </a:xfrm>
        </p:grpSpPr>
        <p:sp>
          <p:nvSpPr>
            <p:cNvPr id="8" name="Freeform 8"/>
            <p:cNvSpPr/>
            <p:nvPr/>
          </p:nvSpPr>
          <p:spPr>
            <a:xfrm>
              <a:off x="0" y="0"/>
              <a:ext cx="1684446" cy="1065598"/>
            </a:xfrm>
            <a:custGeom>
              <a:avLst/>
              <a:gdLst/>
              <a:ahLst/>
              <a:cxnLst/>
              <a:rect l="l" t="t" r="r" b="b"/>
              <a:pathLst>
                <a:path w="1684446" h="1065598">
                  <a:moveTo>
                    <a:pt x="0" y="0"/>
                  </a:moveTo>
                  <a:lnTo>
                    <a:pt x="1684446" y="0"/>
                  </a:lnTo>
                  <a:lnTo>
                    <a:pt x="1684446" y="1065598"/>
                  </a:lnTo>
                  <a:lnTo>
                    <a:pt x="0" y="1065598"/>
                  </a:lnTo>
                  <a:close/>
                </a:path>
              </a:pathLst>
            </a:custGeom>
            <a:solidFill>
              <a:srgbClr val="000000">
                <a:alpha val="0"/>
              </a:srgbClr>
            </a:solidFill>
            <a:ln w="47625" cap="sq">
              <a:solidFill>
                <a:srgbClr val="4D761E"/>
              </a:solidFill>
              <a:prstDash val="lgDash"/>
              <a:miter/>
            </a:ln>
          </p:spPr>
          <p:txBody>
            <a:bodyPr/>
            <a:lstStyle/>
            <a:p>
              <a:endParaRPr lang="en-IN"/>
            </a:p>
          </p:txBody>
        </p:sp>
        <p:sp>
          <p:nvSpPr>
            <p:cNvPr id="9" name="TextBox 9"/>
            <p:cNvSpPr txBox="1"/>
            <p:nvPr/>
          </p:nvSpPr>
          <p:spPr>
            <a:xfrm>
              <a:off x="0" y="19050"/>
              <a:ext cx="1684446" cy="1046548"/>
            </a:xfrm>
            <a:prstGeom prst="rect">
              <a:avLst/>
            </a:prstGeom>
          </p:spPr>
          <p:txBody>
            <a:bodyPr lIns="50800" tIns="50800" rIns="50800" bIns="50800" rtlCol="0" anchor="ctr"/>
            <a:lstStyle/>
            <a:p>
              <a:pPr algn="ctr">
                <a:lnSpc>
                  <a:spcPts val="1481"/>
                </a:lnSpc>
              </a:pPr>
              <a:endParaRPr/>
            </a:p>
          </p:txBody>
        </p:sp>
      </p:grpSp>
      <p:sp>
        <p:nvSpPr>
          <p:cNvPr id="10" name="Freeform 10"/>
          <p:cNvSpPr/>
          <p:nvPr/>
        </p:nvSpPr>
        <p:spPr>
          <a:xfrm>
            <a:off x="1992592" y="1028700"/>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1" name="Freeform 11"/>
          <p:cNvSpPr/>
          <p:nvPr/>
        </p:nvSpPr>
        <p:spPr>
          <a:xfrm flipH="1">
            <a:off x="15287224" y="8379591"/>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2" name="Freeform 12"/>
          <p:cNvSpPr/>
          <p:nvPr/>
        </p:nvSpPr>
        <p:spPr>
          <a:xfrm>
            <a:off x="16244492" y="93164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3" name="Freeform 13"/>
          <p:cNvSpPr/>
          <p:nvPr/>
        </p:nvSpPr>
        <p:spPr>
          <a:xfrm>
            <a:off x="12420600" y="188366"/>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4" name="Freeform 14"/>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9" name="Freeform 19"/>
          <p:cNvSpPr/>
          <p:nvPr/>
        </p:nvSpPr>
        <p:spPr>
          <a:xfrm>
            <a:off x="14950804" y="3183586"/>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Text 1">
            <a:extLst>
              <a:ext uri="{FF2B5EF4-FFF2-40B4-BE49-F238E27FC236}">
                <a16:creationId xmlns:a16="http://schemas.microsoft.com/office/drawing/2014/main" id="{794F3B99-EAA5-B8F7-00EF-DAB04EE87D8D}"/>
              </a:ext>
            </a:extLst>
          </p:cNvPr>
          <p:cNvSpPr/>
          <p:nvPr/>
        </p:nvSpPr>
        <p:spPr>
          <a:xfrm>
            <a:off x="3026230" y="4276139"/>
            <a:ext cx="12191998" cy="530495"/>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Shrewsbury and Telford maternity scandal shows that serious care failures are not an unavoidable part of healthcare but the result of organisational weaknesses that can be identified and changed (Ockenden, 2022). The Ockenden Report demonstrates how poor leadership, ineffective communication, and a harmful safety culture allowed preventable harm to persist for decades (Ockenden, 2022). </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To move forward, the NHS must strengthen transparent governance, embed Just Culture principles (NHS England, 2018), prioritize compassionate, woman-centred care, and ensure national safety guidelines are consistently followed (NHS England, 2019).</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Quality assurance is not simply administrative; it is essential for protecting patients, supporting staff, and maintaining public trust (Reason, 2000). Meaningful system-wide change is necessary to honour the families affected and to ensure such failures are never repeated (Ockenden, 2022).</a:t>
            </a:r>
          </a:p>
        </p:txBody>
      </p:sp>
      <p:sp>
        <p:nvSpPr>
          <p:cNvPr id="21" name="Text 2">
            <a:extLst>
              <a:ext uri="{FF2B5EF4-FFF2-40B4-BE49-F238E27FC236}">
                <a16:creationId xmlns:a16="http://schemas.microsoft.com/office/drawing/2014/main" id="{99CAA84C-F0D6-351C-096F-9A1DB7C05DA1}"/>
              </a:ext>
            </a:extLst>
          </p:cNvPr>
          <p:cNvSpPr/>
          <p:nvPr/>
        </p:nvSpPr>
        <p:spPr>
          <a:xfrm>
            <a:off x="3280818" y="6378281"/>
            <a:ext cx="12039599" cy="1270159"/>
          </a:xfrm>
          <a:prstGeom prst="rect">
            <a:avLst/>
          </a:prstGeom>
          <a:noFill/>
          <a:ln/>
        </p:spPr>
        <p:txBody>
          <a:bodyPr wrap="square" lIns="0" tIns="0" rIns="0" bIns="0" rtlCol="0" anchor="t"/>
          <a:lstStyle/>
          <a:p>
            <a:pPr marL="285750" indent="-285750">
              <a:lnSpc>
                <a:spcPts val="25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EFAE">
                <a:alpha val="13500"/>
              </a:srgbClr>
            </a:gs>
            <a:gs pos="50000">
              <a:srgbClr val="3CFC8F">
                <a:alpha val="11000"/>
              </a:srgbClr>
            </a:gs>
            <a:gs pos="100000">
              <a:srgbClr val="FF6666">
                <a:alpha val="2000"/>
              </a:srgbClr>
            </a:gs>
          </a:gsLst>
          <a:lin ang="0"/>
        </a:gradFill>
        <a:effectLst/>
      </p:bgPr>
    </p:bg>
    <p:spTree>
      <p:nvGrpSpPr>
        <p:cNvPr id="1" name="">
          <a:extLst>
            <a:ext uri="{FF2B5EF4-FFF2-40B4-BE49-F238E27FC236}">
              <a16:creationId xmlns:a16="http://schemas.microsoft.com/office/drawing/2014/main" id="{391F77F1-68C0-7C0A-3251-F6AC44383552}"/>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4B0D2B4E-3D9E-4963-ACBB-F32D4CAA2CFB}"/>
              </a:ext>
            </a:extLst>
          </p:cNvPr>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TextBox 4">
            <a:extLst>
              <a:ext uri="{FF2B5EF4-FFF2-40B4-BE49-F238E27FC236}">
                <a16:creationId xmlns:a16="http://schemas.microsoft.com/office/drawing/2014/main" id="{5F6EA3EA-CAF3-E858-D84B-C9BFFE38F173}"/>
              </a:ext>
            </a:extLst>
          </p:cNvPr>
          <p:cNvSpPr txBox="1"/>
          <p:nvPr/>
        </p:nvSpPr>
        <p:spPr>
          <a:xfrm>
            <a:off x="2041886" y="1184795"/>
            <a:ext cx="14204228" cy="1256754"/>
          </a:xfrm>
          <a:prstGeom prst="rect">
            <a:avLst/>
          </a:prstGeom>
        </p:spPr>
        <p:txBody>
          <a:bodyPr wrap="square" lIns="0" tIns="0" rIns="0" bIns="0" rtlCol="0" anchor="t">
            <a:spAutoFit/>
          </a:bodyPr>
          <a:lstStyle/>
          <a:p>
            <a:pPr>
              <a:lnSpc>
                <a:spcPts val="4850"/>
              </a:lnSpc>
            </a:pPr>
            <a:r>
              <a:rPr lang="en-US" sz="4400" dirty="0">
                <a:latin typeface="Arial Black" panose="020B0A04020102020204" pitchFamily="34" charset="0"/>
                <a:cs typeface="Arial" panose="020B0604020202020204" pitchFamily="34" charset="0"/>
              </a:rPr>
              <a:t>Structure of Component 2 (Written Report – 3,500 Words)</a:t>
            </a:r>
          </a:p>
        </p:txBody>
      </p:sp>
      <p:sp>
        <p:nvSpPr>
          <p:cNvPr id="6" name="Freeform 6">
            <a:extLst>
              <a:ext uri="{FF2B5EF4-FFF2-40B4-BE49-F238E27FC236}">
                <a16:creationId xmlns:a16="http://schemas.microsoft.com/office/drawing/2014/main" id="{0832027D-7617-6816-C80B-F636AC73D698}"/>
              </a:ext>
            </a:extLst>
          </p:cNvPr>
          <p:cNvSpPr/>
          <p:nvPr/>
        </p:nvSpPr>
        <p:spPr>
          <a:xfrm>
            <a:off x="1907633" y="8026746"/>
            <a:ext cx="1926990" cy="1999706"/>
          </a:xfrm>
          <a:custGeom>
            <a:avLst/>
            <a:gdLst/>
            <a:ahLst/>
            <a:cxnLst/>
            <a:rect l="l" t="t" r="r" b="b"/>
            <a:pathLst>
              <a:path w="1926990" h="1999706">
                <a:moveTo>
                  <a:pt x="0" y="0"/>
                </a:moveTo>
                <a:lnTo>
                  <a:pt x="1926990" y="0"/>
                </a:lnTo>
                <a:lnTo>
                  <a:pt x="1926990" y="1999706"/>
                </a:lnTo>
                <a:lnTo>
                  <a:pt x="0" y="199970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7" name="Group 7">
            <a:extLst>
              <a:ext uri="{FF2B5EF4-FFF2-40B4-BE49-F238E27FC236}">
                <a16:creationId xmlns:a16="http://schemas.microsoft.com/office/drawing/2014/main" id="{95DAE44A-6032-5DBC-3ED4-DC4531444E1C}"/>
              </a:ext>
            </a:extLst>
          </p:cNvPr>
          <p:cNvGrpSpPr/>
          <p:nvPr/>
        </p:nvGrpSpPr>
        <p:grpSpPr>
          <a:xfrm>
            <a:off x="2871128" y="2819854"/>
            <a:ext cx="12368871" cy="6209845"/>
            <a:chOff x="0" y="0"/>
            <a:chExt cx="1684446" cy="1065598"/>
          </a:xfrm>
        </p:grpSpPr>
        <p:sp>
          <p:nvSpPr>
            <p:cNvPr id="8" name="Freeform 8">
              <a:extLst>
                <a:ext uri="{FF2B5EF4-FFF2-40B4-BE49-F238E27FC236}">
                  <a16:creationId xmlns:a16="http://schemas.microsoft.com/office/drawing/2014/main" id="{D9197A22-33A6-983B-B05A-2EE7767AD8D8}"/>
                </a:ext>
              </a:extLst>
            </p:cNvPr>
            <p:cNvSpPr/>
            <p:nvPr/>
          </p:nvSpPr>
          <p:spPr>
            <a:xfrm>
              <a:off x="0" y="0"/>
              <a:ext cx="1684446" cy="1065598"/>
            </a:xfrm>
            <a:custGeom>
              <a:avLst/>
              <a:gdLst/>
              <a:ahLst/>
              <a:cxnLst/>
              <a:rect l="l" t="t" r="r" b="b"/>
              <a:pathLst>
                <a:path w="1684446" h="1065598">
                  <a:moveTo>
                    <a:pt x="0" y="0"/>
                  </a:moveTo>
                  <a:lnTo>
                    <a:pt x="1684446" y="0"/>
                  </a:lnTo>
                  <a:lnTo>
                    <a:pt x="1684446" y="1065598"/>
                  </a:lnTo>
                  <a:lnTo>
                    <a:pt x="0" y="1065598"/>
                  </a:lnTo>
                  <a:close/>
                </a:path>
              </a:pathLst>
            </a:custGeom>
            <a:solidFill>
              <a:srgbClr val="000000">
                <a:alpha val="0"/>
              </a:srgbClr>
            </a:solidFill>
            <a:ln w="47625" cap="sq">
              <a:solidFill>
                <a:srgbClr val="4D761E"/>
              </a:solidFill>
              <a:prstDash val="lgDash"/>
              <a:miter/>
            </a:ln>
          </p:spPr>
          <p:txBody>
            <a:bodyPr/>
            <a:lstStyle/>
            <a:p>
              <a:pPr>
                <a:lnSpc>
                  <a:spcPct val="150000"/>
                </a:lnSpc>
              </a:pPr>
              <a:endParaRPr lang="en-IN"/>
            </a:p>
          </p:txBody>
        </p:sp>
        <p:sp>
          <p:nvSpPr>
            <p:cNvPr id="9" name="TextBox 9">
              <a:extLst>
                <a:ext uri="{FF2B5EF4-FFF2-40B4-BE49-F238E27FC236}">
                  <a16:creationId xmlns:a16="http://schemas.microsoft.com/office/drawing/2014/main" id="{892509B6-8357-436E-9690-AE7CADF2C187}"/>
                </a:ext>
              </a:extLst>
            </p:cNvPr>
            <p:cNvSpPr txBox="1"/>
            <p:nvPr/>
          </p:nvSpPr>
          <p:spPr>
            <a:xfrm>
              <a:off x="0" y="19050"/>
              <a:ext cx="1684446" cy="1046548"/>
            </a:xfrm>
            <a:prstGeom prst="rect">
              <a:avLst/>
            </a:prstGeom>
          </p:spPr>
          <p:txBody>
            <a:bodyPr lIns="50800" tIns="50800" rIns="50800" bIns="50800" rtlCol="0" anchor="ctr"/>
            <a:lstStyle/>
            <a:p>
              <a:pPr algn="ctr">
                <a:lnSpc>
                  <a:spcPct val="150000"/>
                </a:lnSpc>
              </a:pPr>
              <a:endParaRPr/>
            </a:p>
          </p:txBody>
        </p:sp>
      </p:grpSp>
      <p:sp>
        <p:nvSpPr>
          <p:cNvPr id="10" name="Freeform 10">
            <a:extLst>
              <a:ext uri="{FF2B5EF4-FFF2-40B4-BE49-F238E27FC236}">
                <a16:creationId xmlns:a16="http://schemas.microsoft.com/office/drawing/2014/main" id="{A8D48F36-445C-A1B4-BA56-40DE01EBF9FE}"/>
              </a:ext>
            </a:extLst>
          </p:cNvPr>
          <p:cNvSpPr/>
          <p:nvPr/>
        </p:nvSpPr>
        <p:spPr>
          <a:xfrm>
            <a:off x="1143198" y="560006"/>
            <a:ext cx="1317361" cy="1056284"/>
          </a:xfrm>
          <a:custGeom>
            <a:avLst/>
            <a:gdLst/>
            <a:ahLst/>
            <a:cxnLst/>
            <a:rect l="l" t="t" r="r" b="b"/>
            <a:pathLst>
              <a:path w="1317361" h="1056284">
                <a:moveTo>
                  <a:pt x="0" y="0"/>
                </a:moveTo>
                <a:lnTo>
                  <a:pt x="1317361" y="0"/>
                </a:lnTo>
                <a:lnTo>
                  <a:pt x="1317361" y="1056284"/>
                </a:lnTo>
                <a:lnTo>
                  <a:pt x="0" y="10562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11" name="Freeform 11">
            <a:extLst>
              <a:ext uri="{FF2B5EF4-FFF2-40B4-BE49-F238E27FC236}">
                <a16:creationId xmlns:a16="http://schemas.microsoft.com/office/drawing/2014/main" id="{B5FA9BD4-B47D-09D3-111F-4C34903C4010}"/>
              </a:ext>
            </a:extLst>
          </p:cNvPr>
          <p:cNvSpPr/>
          <p:nvPr/>
        </p:nvSpPr>
        <p:spPr>
          <a:xfrm flipH="1">
            <a:off x="15287224" y="8379591"/>
            <a:ext cx="1728808" cy="1298178"/>
          </a:xfrm>
          <a:custGeom>
            <a:avLst/>
            <a:gdLst/>
            <a:ahLst/>
            <a:cxnLst/>
            <a:rect l="l" t="t" r="r" b="b"/>
            <a:pathLst>
              <a:path w="1728808" h="1298178">
                <a:moveTo>
                  <a:pt x="1728808" y="0"/>
                </a:moveTo>
                <a:lnTo>
                  <a:pt x="0" y="0"/>
                </a:lnTo>
                <a:lnTo>
                  <a:pt x="0" y="1298178"/>
                </a:lnTo>
                <a:lnTo>
                  <a:pt x="1728808" y="1298178"/>
                </a:lnTo>
                <a:lnTo>
                  <a:pt x="1728808"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12" name="Freeform 12">
            <a:extLst>
              <a:ext uri="{FF2B5EF4-FFF2-40B4-BE49-F238E27FC236}">
                <a16:creationId xmlns:a16="http://schemas.microsoft.com/office/drawing/2014/main" id="{0503E365-8542-3F20-3B07-263C673CB4AE}"/>
              </a:ext>
            </a:extLst>
          </p:cNvPr>
          <p:cNvSpPr/>
          <p:nvPr/>
        </p:nvSpPr>
        <p:spPr>
          <a:xfrm>
            <a:off x="16244492" y="931646"/>
            <a:ext cx="900310" cy="934284"/>
          </a:xfrm>
          <a:custGeom>
            <a:avLst/>
            <a:gdLst/>
            <a:ahLst/>
            <a:cxnLst/>
            <a:rect l="l" t="t" r="r" b="b"/>
            <a:pathLst>
              <a:path w="900310" h="934284">
                <a:moveTo>
                  <a:pt x="0" y="0"/>
                </a:moveTo>
                <a:lnTo>
                  <a:pt x="900310" y="0"/>
                </a:lnTo>
                <a:lnTo>
                  <a:pt x="900310" y="934284"/>
                </a:lnTo>
                <a:lnTo>
                  <a:pt x="0" y="93428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3" name="Freeform 13">
            <a:extLst>
              <a:ext uri="{FF2B5EF4-FFF2-40B4-BE49-F238E27FC236}">
                <a16:creationId xmlns:a16="http://schemas.microsoft.com/office/drawing/2014/main" id="{9DB11DCA-90A5-1671-438C-A4B60DEA663C}"/>
              </a:ext>
            </a:extLst>
          </p:cNvPr>
          <p:cNvSpPr/>
          <p:nvPr/>
        </p:nvSpPr>
        <p:spPr>
          <a:xfrm>
            <a:off x="12420600" y="188366"/>
            <a:ext cx="739226" cy="743280"/>
          </a:xfrm>
          <a:custGeom>
            <a:avLst/>
            <a:gdLst/>
            <a:ahLst/>
            <a:cxnLst/>
            <a:rect l="l" t="t" r="r" b="b"/>
            <a:pathLst>
              <a:path w="739226" h="743280">
                <a:moveTo>
                  <a:pt x="0" y="0"/>
                </a:moveTo>
                <a:lnTo>
                  <a:pt x="739226" y="0"/>
                </a:lnTo>
                <a:lnTo>
                  <a:pt x="739226" y="743281"/>
                </a:lnTo>
                <a:lnTo>
                  <a:pt x="0" y="74328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4" name="Freeform 14">
            <a:extLst>
              <a:ext uri="{FF2B5EF4-FFF2-40B4-BE49-F238E27FC236}">
                <a16:creationId xmlns:a16="http://schemas.microsoft.com/office/drawing/2014/main" id="{7A34A266-D03F-81CB-F6FD-124827CB02E4}"/>
              </a:ext>
            </a:extLst>
          </p:cNvPr>
          <p:cNvSpPr/>
          <p:nvPr/>
        </p:nvSpPr>
        <p:spPr>
          <a:xfrm>
            <a:off x="16982452" y="7357538"/>
            <a:ext cx="553695" cy="556732"/>
          </a:xfrm>
          <a:custGeom>
            <a:avLst/>
            <a:gdLst/>
            <a:ahLst/>
            <a:cxnLst/>
            <a:rect l="l" t="t" r="r" b="b"/>
            <a:pathLst>
              <a:path w="553695" h="556732">
                <a:moveTo>
                  <a:pt x="0" y="0"/>
                </a:moveTo>
                <a:lnTo>
                  <a:pt x="553696" y="0"/>
                </a:lnTo>
                <a:lnTo>
                  <a:pt x="553696" y="556732"/>
                </a:lnTo>
                <a:lnTo>
                  <a:pt x="0" y="55673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2FE2645B-5CDB-35B5-CAAE-4A10CC85DEF8}"/>
              </a:ext>
            </a:extLst>
          </p:cNvPr>
          <p:cNvSpPr/>
          <p:nvPr/>
        </p:nvSpPr>
        <p:spPr>
          <a:xfrm>
            <a:off x="14917611" y="2323058"/>
            <a:ext cx="739226" cy="743280"/>
          </a:xfrm>
          <a:custGeom>
            <a:avLst/>
            <a:gdLst/>
            <a:ahLst/>
            <a:cxnLst/>
            <a:rect l="l" t="t" r="r" b="b"/>
            <a:pathLst>
              <a:path w="739226" h="743280">
                <a:moveTo>
                  <a:pt x="0" y="0"/>
                </a:moveTo>
                <a:lnTo>
                  <a:pt x="739226" y="0"/>
                </a:lnTo>
                <a:lnTo>
                  <a:pt x="739226" y="743280"/>
                </a:lnTo>
                <a:lnTo>
                  <a:pt x="0" y="7432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20" name="Text 1">
            <a:extLst>
              <a:ext uri="{FF2B5EF4-FFF2-40B4-BE49-F238E27FC236}">
                <a16:creationId xmlns:a16="http://schemas.microsoft.com/office/drawing/2014/main" id="{DC0109EA-D3D7-FEBC-284D-14DAE86EF6B3}"/>
              </a:ext>
            </a:extLst>
          </p:cNvPr>
          <p:cNvSpPr/>
          <p:nvPr/>
        </p:nvSpPr>
        <p:spPr>
          <a:xfrm>
            <a:off x="3048001" y="2884738"/>
            <a:ext cx="11554655" cy="635079"/>
          </a:xfrm>
          <a:prstGeom prst="rect">
            <a:avLst/>
          </a:prstGeom>
          <a:noFill/>
          <a:ln/>
        </p:spPr>
        <p:txBody>
          <a:bodyPr wrap="square" lIns="0" tIns="0" rIns="0" bIns="0" numCol="2" rtlCol="0" anchor="t"/>
          <a:lstStyle/>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Introduction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Overview of the Shrewsbury and Telford maternity scandal</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Purpose and significance of the report</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Background and Context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Key failures highlighted in the Ockenden Review</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National maternity care landscape</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Root Cause Analysis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Swiss Cheese Model</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Fishbone (Ishikawa) analysis</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Theoretical &amp; Quality Frameworks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Donabedian Structure–Process–Outcome model</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Systems thinking approach</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Policy &amp; Governance Issues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Failures in NICE guideline implementation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Weak CQC oversight and governance gaps</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Impact on Quality, Efficiency &amp; Equity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Preventable harm, resource waste, and inequalities</a:t>
            </a:r>
            <a:endParaRPr lang="en-US" sz="20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Recommendations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Strengthening leadership, Just Culture, improved staffing, communication, and monitoring</a:t>
            </a:r>
          </a:p>
          <a:p>
            <a:pPr marL="457200" indent="-457200">
              <a:lnSpc>
                <a:spcPct val="150000"/>
              </a:lnSpc>
              <a:buFont typeface="+mj-lt"/>
              <a:buAutoNum type="arabicPeriod"/>
            </a:pPr>
            <a:r>
              <a:rPr lang="en-US" sz="2000" b="1" dirty="0">
                <a:latin typeface="Arial" panose="020B0604020202020204" pitchFamily="34" charset="0"/>
                <a:cs typeface="Arial" panose="020B0604020202020204" pitchFamily="34" charset="0"/>
              </a:rPr>
              <a:t>Conclusion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Summary of systemic failures and implications for future maternity safety</a:t>
            </a:r>
          </a:p>
          <a:p>
            <a:pPr marL="285750" indent="-285750">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21" name="Text 2">
            <a:extLst>
              <a:ext uri="{FF2B5EF4-FFF2-40B4-BE49-F238E27FC236}">
                <a16:creationId xmlns:a16="http://schemas.microsoft.com/office/drawing/2014/main" id="{3B2C0667-9AF0-3981-14E5-07491681E097}"/>
              </a:ext>
            </a:extLst>
          </p:cNvPr>
          <p:cNvSpPr/>
          <p:nvPr/>
        </p:nvSpPr>
        <p:spPr>
          <a:xfrm>
            <a:off x="3280818" y="6378281"/>
            <a:ext cx="12039599" cy="1270159"/>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98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5" name="Freeform 5"/>
          <p:cNvSpPr/>
          <p:nvPr/>
        </p:nvSpPr>
        <p:spPr>
          <a:xfrm>
            <a:off x="4788985" y="4618230"/>
            <a:ext cx="8710030" cy="4640070"/>
          </a:xfrm>
          <a:custGeom>
            <a:avLst/>
            <a:gdLst/>
            <a:ahLst/>
            <a:cxnLst/>
            <a:rect l="l" t="t" r="r" b="b"/>
            <a:pathLst>
              <a:path w="8710030" h="4640070">
                <a:moveTo>
                  <a:pt x="0" y="0"/>
                </a:moveTo>
                <a:lnTo>
                  <a:pt x="8710030" y="0"/>
                </a:lnTo>
                <a:lnTo>
                  <a:pt x="8710030" y="4640070"/>
                </a:lnTo>
                <a:lnTo>
                  <a:pt x="0" y="46400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1381518">
            <a:off x="2592390" y="4322989"/>
            <a:ext cx="2661220" cy="1485445"/>
          </a:xfrm>
          <a:custGeom>
            <a:avLst/>
            <a:gdLst/>
            <a:ahLst/>
            <a:cxnLst/>
            <a:rect l="l" t="t" r="r" b="b"/>
            <a:pathLst>
              <a:path w="2661220" h="1485445">
                <a:moveTo>
                  <a:pt x="0" y="0"/>
                </a:moveTo>
                <a:lnTo>
                  <a:pt x="2661220" y="0"/>
                </a:lnTo>
                <a:lnTo>
                  <a:pt x="2661220" y="1485445"/>
                </a:lnTo>
                <a:lnTo>
                  <a:pt x="0" y="14854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a:off x="14376150" y="5015361"/>
            <a:ext cx="801057" cy="800056"/>
          </a:xfrm>
          <a:custGeom>
            <a:avLst/>
            <a:gdLst/>
            <a:ahLst/>
            <a:cxnLst/>
            <a:rect l="l" t="t" r="r" b="b"/>
            <a:pathLst>
              <a:path w="801057" h="800056">
                <a:moveTo>
                  <a:pt x="0" y="0"/>
                </a:moveTo>
                <a:lnTo>
                  <a:pt x="801057" y="0"/>
                </a:lnTo>
                <a:lnTo>
                  <a:pt x="801057" y="800055"/>
                </a:lnTo>
                <a:lnTo>
                  <a:pt x="0" y="800055"/>
                </a:lnTo>
                <a:lnTo>
                  <a:pt x="0" y="0"/>
                </a:lnTo>
                <a:close/>
              </a:path>
            </a:pathLst>
          </a:custGeom>
          <a:blipFill>
            <a:blip r:embed="rId9"/>
            <a:stretch>
              <a:fillRect/>
            </a:stretch>
          </a:blipFill>
        </p:spPr>
        <p:txBody>
          <a:bodyPr/>
          <a:lstStyle/>
          <a:p>
            <a:endParaRPr lang="en-IN"/>
          </a:p>
        </p:txBody>
      </p:sp>
      <p:sp>
        <p:nvSpPr>
          <p:cNvPr id="8" name="Freeform 8"/>
          <p:cNvSpPr/>
          <p:nvPr/>
        </p:nvSpPr>
        <p:spPr>
          <a:xfrm rot="1291858">
            <a:off x="2579382" y="5602240"/>
            <a:ext cx="1792765" cy="1882168"/>
          </a:xfrm>
          <a:custGeom>
            <a:avLst/>
            <a:gdLst/>
            <a:ahLst/>
            <a:cxnLst/>
            <a:rect l="l" t="t" r="r" b="b"/>
            <a:pathLst>
              <a:path w="1792765" h="1882168">
                <a:moveTo>
                  <a:pt x="0" y="0"/>
                </a:moveTo>
                <a:lnTo>
                  <a:pt x="1792766" y="0"/>
                </a:lnTo>
                <a:lnTo>
                  <a:pt x="1792766" y="1882168"/>
                </a:lnTo>
                <a:lnTo>
                  <a:pt x="0" y="1882168"/>
                </a:lnTo>
                <a:lnTo>
                  <a:pt x="0" y="0"/>
                </a:lnTo>
                <a:close/>
              </a:path>
            </a:pathLst>
          </a:custGeom>
          <a:blipFill>
            <a:blip r:embed="rId10"/>
            <a:stretch>
              <a:fillRect/>
            </a:stretch>
          </a:blipFill>
        </p:spPr>
        <p:txBody>
          <a:bodyPr/>
          <a:lstStyle/>
          <a:p>
            <a:endParaRPr lang="en-IN"/>
          </a:p>
        </p:txBody>
      </p:sp>
      <p:sp>
        <p:nvSpPr>
          <p:cNvPr id="9" name="Freeform 9"/>
          <p:cNvSpPr/>
          <p:nvPr/>
        </p:nvSpPr>
        <p:spPr>
          <a:xfrm>
            <a:off x="15978264" y="3475412"/>
            <a:ext cx="1133337" cy="1131921"/>
          </a:xfrm>
          <a:custGeom>
            <a:avLst/>
            <a:gdLst/>
            <a:ahLst/>
            <a:cxnLst/>
            <a:rect l="l" t="t" r="r" b="b"/>
            <a:pathLst>
              <a:path w="1133337" h="1131921">
                <a:moveTo>
                  <a:pt x="0" y="0"/>
                </a:moveTo>
                <a:lnTo>
                  <a:pt x="1133337" y="0"/>
                </a:lnTo>
                <a:lnTo>
                  <a:pt x="1133337" y="1131920"/>
                </a:lnTo>
                <a:lnTo>
                  <a:pt x="0" y="1131920"/>
                </a:lnTo>
                <a:lnTo>
                  <a:pt x="0" y="0"/>
                </a:lnTo>
                <a:close/>
              </a:path>
            </a:pathLst>
          </a:custGeom>
          <a:blipFill>
            <a:blip r:embed="rId9"/>
            <a:stretch>
              <a:fillRect/>
            </a:stretch>
          </a:blipFill>
        </p:spPr>
        <p:txBody>
          <a:bodyPr/>
          <a:lstStyle/>
          <a:p>
            <a:endParaRPr lang="en-IN"/>
          </a:p>
        </p:txBody>
      </p:sp>
      <p:sp>
        <p:nvSpPr>
          <p:cNvPr id="10" name="Freeform 10"/>
          <p:cNvSpPr/>
          <p:nvPr/>
        </p:nvSpPr>
        <p:spPr>
          <a:xfrm>
            <a:off x="1088602" y="5143500"/>
            <a:ext cx="839289" cy="838240"/>
          </a:xfrm>
          <a:custGeom>
            <a:avLst/>
            <a:gdLst/>
            <a:ahLst/>
            <a:cxnLst/>
            <a:rect l="l" t="t" r="r" b="b"/>
            <a:pathLst>
              <a:path w="839289" h="838240">
                <a:moveTo>
                  <a:pt x="0" y="0"/>
                </a:moveTo>
                <a:lnTo>
                  <a:pt x="839289" y="0"/>
                </a:lnTo>
                <a:lnTo>
                  <a:pt x="839289" y="838240"/>
                </a:lnTo>
                <a:lnTo>
                  <a:pt x="0" y="838240"/>
                </a:lnTo>
                <a:lnTo>
                  <a:pt x="0" y="0"/>
                </a:lnTo>
                <a:close/>
              </a:path>
            </a:pathLst>
          </a:custGeom>
          <a:blipFill>
            <a:blip r:embed="rId9"/>
            <a:stretch>
              <a:fillRect/>
            </a:stretch>
          </a:blipFill>
        </p:spPr>
        <p:txBody>
          <a:bodyPr/>
          <a:lstStyle/>
          <a:p>
            <a:endParaRPr lang="en-IN"/>
          </a:p>
        </p:txBody>
      </p:sp>
      <p:sp>
        <p:nvSpPr>
          <p:cNvPr id="18" name="Freeform 18"/>
          <p:cNvSpPr/>
          <p:nvPr/>
        </p:nvSpPr>
        <p:spPr>
          <a:xfrm>
            <a:off x="8073375" y="439318"/>
            <a:ext cx="2141251" cy="241377"/>
          </a:xfrm>
          <a:custGeom>
            <a:avLst/>
            <a:gdLst/>
            <a:ahLst/>
            <a:cxnLst/>
            <a:rect l="l" t="t" r="r" b="b"/>
            <a:pathLst>
              <a:path w="2141251" h="241377">
                <a:moveTo>
                  <a:pt x="0" y="0"/>
                </a:moveTo>
                <a:lnTo>
                  <a:pt x="2141250" y="0"/>
                </a:lnTo>
                <a:lnTo>
                  <a:pt x="2141250" y="241377"/>
                </a:lnTo>
                <a:lnTo>
                  <a:pt x="0" y="24137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19" name="Freeform 19"/>
          <p:cNvSpPr/>
          <p:nvPr/>
        </p:nvSpPr>
        <p:spPr>
          <a:xfrm>
            <a:off x="15360168" y="6411416"/>
            <a:ext cx="1899132" cy="1336299"/>
          </a:xfrm>
          <a:custGeom>
            <a:avLst/>
            <a:gdLst/>
            <a:ahLst/>
            <a:cxnLst/>
            <a:rect l="l" t="t" r="r" b="b"/>
            <a:pathLst>
              <a:path w="1899132" h="1336299">
                <a:moveTo>
                  <a:pt x="0" y="0"/>
                </a:moveTo>
                <a:lnTo>
                  <a:pt x="1899132" y="0"/>
                </a:lnTo>
                <a:lnTo>
                  <a:pt x="1899132" y="1336299"/>
                </a:lnTo>
                <a:lnTo>
                  <a:pt x="0" y="133629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20" name="TextBox 20"/>
          <p:cNvSpPr txBox="1"/>
          <p:nvPr/>
        </p:nvSpPr>
        <p:spPr>
          <a:xfrm>
            <a:off x="5219344" y="2123521"/>
            <a:ext cx="7849312" cy="1179935"/>
          </a:xfrm>
          <a:prstGeom prst="rect">
            <a:avLst/>
          </a:prstGeom>
        </p:spPr>
        <p:txBody>
          <a:bodyPr lIns="0" tIns="0" rIns="0" bIns="0" rtlCol="0" anchor="t">
            <a:spAutoFit/>
          </a:bodyPr>
          <a:lstStyle/>
          <a:p>
            <a:pPr algn="ctr">
              <a:lnSpc>
                <a:spcPts val="8746"/>
              </a:lnSpc>
            </a:pPr>
            <a:r>
              <a:rPr lang="en-US" sz="9110">
                <a:solidFill>
                  <a:srgbClr val="000000"/>
                </a:solidFill>
                <a:latin typeface="League Spartan"/>
                <a:ea typeface="League Spartan"/>
                <a:cs typeface="League Spartan"/>
                <a:sym typeface="League Spartan"/>
              </a:rPr>
              <a:t>Thank You</a:t>
            </a:r>
          </a:p>
        </p:txBody>
      </p:sp>
      <p:sp>
        <p:nvSpPr>
          <p:cNvPr id="22" name="TextBox 22"/>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24" name="Freeform 24"/>
          <p:cNvSpPr/>
          <p:nvPr/>
        </p:nvSpPr>
        <p:spPr>
          <a:xfrm rot="4522270" flipH="1">
            <a:off x="1129458" y="3678664"/>
            <a:ext cx="1445917" cy="1017400"/>
          </a:xfrm>
          <a:custGeom>
            <a:avLst/>
            <a:gdLst/>
            <a:ahLst/>
            <a:cxnLst/>
            <a:rect l="l" t="t" r="r" b="b"/>
            <a:pathLst>
              <a:path w="1445917" h="1017400">
                <a:moveTo>
                  <a:pt x="1445917" y="0"/>
                </a:moveTo>
                <a:lnTo>
                  <a:pt x="0" y="0"/>
                </a:lnTo>
                <a:lnTo>
                  <a:pt x="0" y="1017399"/>
                </a:lnTo>
                <a:lnTo>
                  <a:pt x="1445917" y="1017399"/>
                </a:lnTo>
                <a:lnTo>
                  <a:pt x="1445917"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IN"/>
          </a:p>
        </p:txBody>
      </p:sp>
      <p:sp>
        <p:nvSpPr>
          <p:cNvPr id="25" name="TextBox 25"/>
          <p:cNvSpPr txBox="1"/>
          <p:nvPr/>
        </p:nvSpPr>
        <p:spPr>
          <a:xfrm>
            <a:off x="5459636" y="3150492"/>
            <a:ext cx="7368728" cy="711217"/>
          </a:xfrm>
          <a:prstGeom prst="rect">
            <a:avLst/>
          </a:prstGeom>
        </p:spPr>
        <p:txBody>
          <a:bodyPr lIns="0" tIns="0" rIns="0" bIns="0" rtlCol="0" anchor="t">
            <a:spAutoFit/>
          </a:bodyPr>
          <a:lstStyle/>
          <a:p>
            <a:pPr algn="ctr">
              <a:lnSpc>
                <a:spcPts val="5352"/>
              </a:lnSpc>
            </a:pPr>
            <a:r>
              <a:rPr lang="en-US" sz="5575">
                <a:solidFill>
                  <a:srgbClr val="000000"/>
                </a:solidFill>
                <a:latin typeface="League Spartan"/>
                <a:ea typeface="League Spartan"/>
                <a:cs typeface="League Spartan"/>
                <a:sym typeface="League Spartan"/>
              </a:rPr>
              <a:t>Q And A Session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15198D02-6A40-56D2-63AA-531784B7E98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91CE430-029F-18B3-87A0-A7FD52FB8D89}"/>
              </a:ext>
            </a:extLst>
          </p:cNvPr>
          <p:cNvSpPr/>
          <p:nvPr/>
        </p:nvSpPr>
        <p:spPr>
          <a:xfrm flipV="1">
            <a:off x="14782800" y="-77262"/>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7912496A-1289-571A-E351-262D6E849569}"/>
              </a:ext>
            </a:extLst>
          </p:cNvPr>
          <p:cNvSpPr/>
          <p:nvPr/>
        </p:nvSpPr>
        <p:spPr>
          <a:xfrm rot="-5400000" flipH="1" flipV="1">
            <a:off x="-47847" y="5800947"/>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0" name="TextBox 20">
            <a:extLst>
              <a:ext uri="{FF2B5EF4-FFF2-40B4-BE49-F238E27FC236}">
                <a16:creationId xmlns:a16="http://schemas.microsoft.com/office/drawing/2014/main" id="{C6EDA5E9-D2A3-E2B0-9F12-6C74C24A0E4F}"/>
              </a:ext>
            </a:extLst>
          </p:cNvPr>
          <p:cNvSpPr txBox="1"/>
          <p:nvPr/>
        </p:nvSpPr>
        <p:spPr>
          <a:xfrm>
            <a:off x="-2590800" y="-336318"/>
            <a:ext cx="7849312" cy="917815"/>
          </a:xfrm>
          <a:prstGeom prst="rect">
            <a:avLst/>
          </a:prstGeom>
        </p:spPr>
        <p:txBody>
          <a:bodyPr lIns="0" tIns="0" rIns="0" bIns="0" rtlCol="0" anchor="t">
            <a:spAutoFit/>
          </a:bodyPr>
          <a:lstStyle/>
          <a:p>
            <a:pPr algn="ctr">
              <a:lnSpc>
                <a:spcPts val="8746"/>
              </a:lnSpc>
            </a:pPr>
            <a:r>
              <a:rPr lang="en-US" sz="2400" b="1" dirty="0">
                <a:solidFill>
                  <a:srgbClr val="000000"/>
                </a:solidFill>
                <a:latin typeface="Arial Black" panose="020B0A04020102020204" pitchFamily="34" charset="0"/>
                <a:ea typeface="League Spartan"/>
                <a:cs typeface="Arial" panose="020B0604020202020204" pitchFamily="34" charset="0"/>
                <a:sym typeface="League Spartan"/>
              </a:rPr>
              <a:t>References</a:t>
            </a:r>
            <a:r>
              <a:rPr lang="en-US" sz="2000" dirty="0">
                <a:solidFill>
                  <a:srgbClr val="000000"/>
                </a:solidFill>
                <a:latin typeface="Arial" panose="020B0604020202020204" pitchFamily="34" charset="0"/>
                <a:ea typeface="League Spartan"/>
                <a:cs typeface="Arial" panose="020B0604020202020204" pitchFamily="34" charset="0"/>
                <a:sym typeface="League Spartan"/>
              </a:rPr>
              <a:t>:</a:t>
            </a:r>
          </a:p>
        </p:txBody>
      </p:sp>
      <p:sp>
        <p:nvSpPr>
          <p:cNvPr id="22" name="TextBox 22">
            <a:extLst>
              <a:ext uri="{FF2B5EF4-FFF2-40B4-BE49-F238E27FC236}">
                <a16:creationId xmlns:a16="http://schemas.microsoft.com/office/drawing/2014/main" id="{1ECB2E35-324D-6918-D687-94B06CCA679E}"/>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11" name="Rectangle 1">
            <a:extLst>
              <a:ext uri="{FF2B5EF4-FFF2-40B4-BE49-F238E27FC236}">
                <a16:creationId xmlns:a16="http://schemas.microsoft.com/office/drawing/2014/main" id="{A4D6FE76-22F5-9D69-9328-646DD64FB42E}"/>
              </a:ext>
            </a:extLst>
          </p:cNvPr>
          <p:cNvSpPr>
            <a:spLocks noChangeArrowheads="1"/>
          </p:cNvSpPr>
          <p:nvPr/>
        </p:nvSpPr>
        <p:spPr bwMode="auto">
          <a:xfrm>
            <a:off x="32657" y="473013"/>
            <a:ext cx="18554948" cy="9597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Care Quality Commission (2024) </a:t>
            </a:r>
            <a:r>
              <a:rPr lang="en-IN" i="1" dirty="0">
                <a:latin typeface="Arial" panose="020B0604020202020204" pitchFamily="34" charset="0"/>
                <a:cs typeface="Arial" panose="020B0604020202020204" pitchFamily="34" charset="0"/>
              </a:rPr>
              <a:t>Review of maternity services across England, 2022–2024</a:t>
            </a:r>
            <a:r>
              <a:rPr lang="en-IN" dirty="0">
                <a:latin typeface="Arial" panose="020B0604020202020204" pitchFamily="34" charset="0"/>
                <a:cs typeface="Arial" panose="020B0604020202020204" pitchFamily="34" charset="0"/>
              </a:rPr>
              <a:t>. London: CQC. Accessible at: </a:t>
            </a:r>
            <a:r>
              <a:rPr lang="en-IN" dirty="0">
                <a:latin typeface="Arial" panose="020B0604020202020204" pitchFamily="34" charset="0"/>
                <a:cs typeface="Arial" panose="020B0604020202020204" pitchFamily="34" charset="0"/>
                <a:hlinkClick r:id="rId4"/>
              </a:rPr>
              <a:t>https://www.cqc.org.uk/publications/maternity-services-2022-2024/safety</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Department of Health (2015) </a:t>
            </a:r>
            <a:r>
              <a:rPr lang="en-IN" i="1" dirty="0">
                <a:latin typeface="Arial" panose="020B0604020202020204" pitchFamily="34" charset="0"/>
                <a:cs typeface="Arial" panose="020B0604020202020204" pitchFamily="34" charset="0"/>
              </a:rPr>
              <a:t>National initiative aimed at reducing stillbirth and infant mortality by 50%</a:t>
            </a:r>
            <a:r>
              <a:rPr lang="en-IN" dirty="0">
                <a:latin typeface="Arial" panose="020B0604020202020204" pitchFamily="34" charset="0"/>
                <a:cs typeface="Arial" panose="020B0604020202020204" pitchFamily="34" charset="0"/>
              </a:rPr>
              <a:t>. London: Department of Health. Available from: </a:t>
            </a:r>
            <a:r>
              <a:rPr lang="en-IN" dirty="0">
                <a:latin typeface="Arial" panose="020B0604020202020204" pitchFamily="34" charset="0"/>
                <a:cs typeface="Arial" panose="020B0604020202020204" pitchFamily="34" charset="0"/>
                <a:hlinkClick r:id="rId5"/>
              </a:rPr>
              <a:t>https://www.gov.uk/government/news/new-ambition-to-halve-rate-of-stillbirths-and-infant-deaths</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Donabedian, A. (1988) ‘Core principles for evaluating healthcare quality’, </a:t>
            </a:r>
            <a:r>
              <a:rPr lang="en-IN" i="1" dirty="0">
                <a:latin typeface="Arial" panose="020B0604020202020204" pitchFamily="34" charset="0"/>
                <a:cs typeface="Arial" panose="020B0604020202020204" pitchFamily="34" charset="0"/>
              </a:rPr>
              <a:t>JAMA</a:t>
            </a:r>
            <a:r>
              <a:rPr lang="en-IN" dirty="0">
                <a:latin typeface="Arial" panose="020B0604020202020204" pitchFamily="34" charset="0"/>
                <a:cs typeface="Arial" panose="020B0604020202020204" pitchFamily="34" charset="0"/>
              </a:rPr>
              <a:t>, 260(12), pp. 1743–1748.</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(2016) </a:t>
            </a:r>
            <a:r>
              <a:rPr lang="en-IN" i="1" dirty="0">
                <a:latin typeface="Arial" panose="020B0604020202020204" pitchFamily="34" charset="0"/>
                <a:cs typeface="Arial" panose="020B0604020202020204" pitchFamily="34" charset="0"/>
              </a:rPr>
              <a:t>Better Births: strategic plan for maternity transformation over five years</a:t>
            </a:r>
            <a:r>
              <a:rPr lang="en-IN" dirty="0">
                <a:latin typeface="Arial" panose="020B0604020202020204" pitchFamily="34" charset="0"/>
                <a:cs typeface="Arial" panose="020B0604020202020204" pitchFamily="34" charset="0"/>
              </a:rPr>
              <a:t>. London: NHS England. Available at:</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6"/>
              </a:rPr>
              <a:t>https://www.england.nhs.uk/publication/better-births-improving-outcomes-of-maternity-services-in-england-a-five-year-forward-view-for-maternity-care</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(2018) </a:t>
            </a:r>
            <a:r>
              <a:rPr lang="en-IN" i="1" dirty="0">
                <a:latin typeface="Arial" panose="020B0604020202020204" pitchFamily="34" charset="0"/>
                <a:cs typeface="Arial" panose="020B0604020202020204" pitchFamily="34" charset="0"/>
              </a:rPr>
              <a:t>Being Fair: promoting a Just Culture following patient safety events</a:t>
            </a:r>
            <a:r>
              <a:rPr lang="en-IN" dirty="0">
                <a:latin typeface="Arial" panose="020B0604020202020204" pitchFamily="34" charset="0"/>
                <a:cs typeface="Arial" panose="020B0604020202020204" pitchFamily="34" charset="0"/>
              </a:rPr>
              <a:t>. London: NHS England. Accessed from:</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7"/>
              </a:rPr>
              <a:t>https://www.england.nhs.uk/patient-safety/patient-safety-culture/being-fair-tool</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(2019a) </a:t>
            </a:r>
            <a:r>
              <a:rPr lang="en-IN" i="1" dirty="0">
                <a:latin typeface="Arial" panose="020B0604020202020204" pitchFamily="34" charset="0"/>
                <a:cs typeface="Arial" panose="020B0604020202020204" pitchFamily="34" charset="0"/>
              </a:rPr>
              <a:t>Saving Babies’ Lives (Version 2): updated care bundle to prevent perinatal deaths</a:t>
            </a:r>
            <a:r>
              <a:rPr lang="en-IN" dirty="0">
                <a:latin typeface="Arial" panose="020B0604020202020204" pitchFamily="34" charset="0"/>
                <a:cs typeface="Arial" panose="020B0604020202020204" pitchFamily="34" charset="0"/>
              </a:rPr>
              <a:t>. London: NHS England. Available at:</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8"/>
              </a:rPr>
              <a:t>https://www.england.nhs.uk/publication/saving-babies-lives-version-two-a-care-bundle-for-reducing-perinatal-mortality</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(2019b) </a:t>
            </a:r>
            <a:r>
              <a:rPr lang="en-IN" i="1" dirty="0">
                <a:latin typeface="Arial" panose="020B0604020202020204" pitchFamily="34" charset="0"/>
                <a:cs typeface="Arial" panose="020B0604020202020204" pitchFamily="34" charset="0"/>
              </a:rPr>
              <a:t>The NHS Patient Safety Strategy: safer culture, systems and care</a:t>
            </a:r>
            <a:r>
              <a:rPr lang="en-IN" dirty="0">
                <a:latin typeface="Arial" panose="020B0604020202020204" pitchFamily="34" charset="0"/>
                <a:cs typeface="Arial" panose="020B0604020202020204" pitchFamily="34" charset="0"/>
              </a:rPr>
              <a:t>. London: NHS England. Available at:</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9"/>
              </a:rPr>
              <a:t>https://www.england.nhs.uk/patient-safety/the-nhs-patient-safety-strategy</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(2020) </a:t>
            </a:r>
            <a:r>
              <a:rPr lang="en-IN" i="1" dirty="0">
                <a:latin typeface="Arial" panose="020B0604020202020204" pitchFamily="34" charset="0"/>
                <a:cs typeface="Arial" panose="020B0604020202020204" pitchFamily="34" charset="0"/>
              </a:rPr>
              <a:t>Patient Safety Incident Response Framework (PSIRF): introductory material</a:t>
            </a:r>
            <a:r>
              <a:rPr lang="en-IN" dirty="0">
                <a:latin typeface="Arial" panose="020B0604020202020204" pitchFamily="34" charset="0"/>
                <a:cs typeface="Arial" panose="020B0604020202020204" pitchFamily="34" charset="0"/>
              </a:rPr>
              <a:t>. London: NHS England. Accessible at:</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10"/>
              </a:rPr>
              <a:t>https://www.england.nhs.uk/patient-safety/patient-safety-insight/incident-response-framework</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NHS England (2022) </a:t>
            </a:r>
            <a:r>
              <a:rPr lang="en-IN" i="1" dirty="0">
                <a:latin typeface="Arial" panose="020B0604020202020204" pitchFamily="34" charset="0"/>
                <a:cs typeface="Arial" panose="020B0604020202020204" pitchFamily="34" charset="0"/>
              </a:rPr>
              <a:t>Improving Patient Safety Culture: guidance for practical implementation</a:t>
            </a:r>
            <a:r>
              <a:rPr lang="en-IN" dirty="0">
                <a:latin typeface="Arial" panose="020B0604020202020204" pitchFamily="34" charset="0"/>
                <a:cs typeface="Arial" panose="020B0604020202020204" pitchFamily="34" charset="0"/>
              </a:rPr>
              <a:t>. London: NHS England. Available from:</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11"/>
              </a:rPr>
              <a:t>https://www.england.nhs.uk/long-read/improving-patient-safety-culture-a-practical-guide</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National Institute for Health and Care Excellence (2023) </a:t>
            </a:r>
            <a:r>
              <a:rPr lang="en-IN" i="1" dirty="0">
                <a:latin typeface="Arial" panose="020B0604020202020204" pitchFamily="34" charset="0"/>
                <a:cs typeface="Arial" panose="020B0604020202020204" pitchFamily="34" charset="0"/>
              </a:rPr>
              <a:t>Intrapartum care guideline NG235: supporting women and babies during labour</a:t>
            </a:r>
            <a:r>
              <a:rPr lang="en-IN" dirty="0">
                <a:latin typeface="Arial" panose="020B0604020202020204" pitchFamily="34" charset="0"/>
                <a:cs typeface="Arial" panose="020B0604020202020204" pitchFamily="34" charset="0"/>
              </a:rPr>
              <a:t>. London: NICE. Available at: </a:t>
            </a:r>
            <a:r>
              <a:rPr lang="en-IN" dirty="0">
                <a:latin typeface="Arial" panose="020B0604020202020204" pitchFamily="34" charset="0"/>
                <a:cs typeface="Arial" panose="020B0604020202020204" pitchFamily="34" charset="0"/>
                <a:hlinkClick r:id="rId12"/>
              </a:rPr>
              <a:t>https://www.nice.org.uk/guidance/ng235</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Ockenden, D. (2022) </a:t>
            </a:r>
            <a:r>
              <a:rPr lang="en-IN" i="1" dirty="0">
                <a:latin typeface="Arial" panose="020B0604020202020204" pitchFamily="34" charset="0"/>
                <a:cs typeface="Arial" panose="020B0604020202020204" pitchFamily="34" charset="0"/>
              </a:rPr>
              <a:t>Independent final report on maternity services at Shrewsbury and Telford Hospital NHS Trust</a:t>
            </a:r>
            <a:r>
              <a:rPr lang="en-IN" dirty="0">
                <a:latin typeface="Arial" panose="020B0604020202020204" pitchFamily="34" charset="0"/>
                <a:cs typeface="Arial" panose="020B0604020202020204" pitchFamily="34" charset="0"/>
              </a:rPr>
              <a:t>. London: HMSO. Available at:</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hlinkClick r:id="rId13"/>
              </a:rPr>
              <a:t>https://www.gov.uk/government/publications/final-report-of-the-ockenden-review</a:t>
            </a:r>
            <a:r>
              <a:rPr lang="en-IN" dirty="0">
                <a:latin typeface="Arial" panose="020B0604020202020204" pitchFamily="34" charset="0"/>
                <a:cs typeface="Arial" panose="020B0604020202020204" pitchFamily="34" charset="0"/>
              </a:rPr>
              <a:t> (Accessed: 15 November 2025).</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Reason, J. (2000) ‘Human error: theoretical models and practical management’, </a:t>
            </a:r>
            <a:r>
              <a:rPr lang="en-IN" i="1" dirty="0">
                <a:latin typeface="Arial" panose="020B0604020202020204" pitchFamily="34" charset="0"/>
                <a:cs typeface="Arial" panose="020B0604020202020204" pitchFamily="34" charset="0"/>
              </a:rPr>
              <a:t>BMJ</a:t>
            </a:r>
            <a:r>
              <a:rPr lang="en-IN" dirty="0">
                <a:latin typeface="Arial" panose="020B0604020202020204" pitchFamily="34" charset="0"/>
                <a:cs typeface="Arial" panose="020B0604020202020204" pitchFamily="34" charset="0"/>
              </a:rPr>
              <a:t>, 320(7237), pp. 768–770.</a:t>
            </a:r>
          </a:p>
        </p:txBody>
      </p:sp>
    </p:spTree>
    <p:extLst>
      <p:ext uri="{BB962C8B-B14F-4D97-AF65-F5344CB8AC3E}">
        <p14:creationId xmlns:p14="http://schemas.microsoft.com/office/powerpoint/2010/main" val="260719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DE59">
                <a:alpha val="13500"/>
              </a:srgbClr>
            </a:gs>
            <a:gs pos="50000">
              <a:srgbClr val="459021">
                <a:alpha val="14000"/>
              </a:srgbClr>
            </a:gs>
            <a:gs pos="100000">
              <a:srgbClr val="FF9D66">
                <a:alpha val="4500"/>
              </a:srgbClr>
            </a:gs>
          </a:gsLst>
          <a:lin ang="0"/>
        </a:gradFill>
        <a:effectLst/>
      </p:bgPr>
    </p:bg>
    <p:spTree>
      <p:nvGrpSpPr>
        <p:cNvPr id="1" name="">
          <a:extLst>
            <a:ext uri="{FF2B5EF4-FFF2-40B4-BE49-F238E27FC236}">
              <a16:creationId xmlns:a16="http://schemas.microsoft.com/office/drawing/2014/main" id="{C397B37F-51B5-F024-019E-3ED653CD4E7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23DC36F-F1FD-61F6-039F-9396112C59CA}"/>
              </a:ext>
            </a:extLst>
          </p:cNvPr>
          <p:cNvSpPr/>
          <p:nvPr/>
        </p:nvSpPr>
        <p:spPr>
          <a:xfrm flipV="1">
            <a:off x="14917159" y="-310640"/>
            <a:ext cx="3619748" cy="3786051"/>
          </a:xfrm>
          <a:custGeom>
            <a:avLst/>
            <a:gdLst/>
            <a:ahLst/>
            <a:cxnLst/>
            <a:rect l="l" t="t" r="r" b="b"/>
            <a:pathLst>
              <a:path w="3619748" h="3786051">
                <a:moveTo>
                  <a:pt x="0" y="3786052"/>
                </a:moveTo>
                <a:lnTo>
                  <a:pt x="3619748" y="3786052"/>
                </a:lnTo>
                <a:lnTo>
                  <a:pt x="3619748" y="0"/>
                </a:lnTo>
                <a:lnTo>
                  <a:pt x="0" y="0"/>
                </a:lnTo>
                <a:lnTo>
                  <a:pt x="0" y="378605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3E67F09D-B7CE-48DE-7640-9874B1E1614A}"/>
              </a:ext>
            </a:extLst>
          </p:cNvPr>
          <p:cNvSpPr/>
          <p:nvPr/>
        </p:nvSpPr>
        <p:spPr>
          <a:xfrm rot="-5400000" flipH="1" flipV="1">
            <a:off x="-767453" y="6001012"/>
            <a:ext cx="4551400" cy="4760506"/>
          </a:xfrm>
          <a:custGeom>
            <a:avLst/>
            <a:gdLst/>
            <a:ahLst/>
            <a:cxnLst/>
            <a:rect l="l" t="t" r="r" b="b"/>
            <a:pathLst>
              <a:path w="4551400" h="4760506">
                <a:moveTo>
                  <a:pt x="4551399" y="4760506"/>
                </a:moveTo>
                <a:lnTo>
                  <a:pt x="0" y="4760506"/>
                </a:lnTo>
                <a:lnTo>
                  <a:pt x="0" y="0"/>
                </a:lnTo>
                <a:lnTo>
                  <a:pt x="4551399" y="0"/>
                </a:lnTo>
                <a:lnTo>
                  <a:pt x="4551399" y="4760506"/>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a:extLst>
              <a:ext uri="{FF2B5EF4-FFF2-40B4-BE49-F238E27FC236}">
                <a16:creationId xmlns:a16="http://schemas.microsoft.com/office/drawing/2014/main" id="{AE7F11A8-0851-F0DB-6B55-23ED80BF1468}"/>
              </a:ext>
            </a:extLst>
          </p:cNvPr>
          <p:cNvSpPr/>
          <p:nvPr/>
        </p:nvSpPr>
        <p:spPr>
          <a:xfrm>
            <a:off x="3475765" y="7747715"/>
            <a:ext cx="10650058" cy="3370695"/>
          </a:xfrm>
          <a:custGeom>
            <a:avLst/>
            <a:gdLst/>
            <a:ahLst/>
            <a:cxnLst/>
            <a:rect l="l" t="t" r="r" b="b"/>
            <a:pathLst>
              <a:path w="10650058" h="3370695">
                <a:moveTo>
                  <a:pt x="0" y="0"/>
                </a:moveTo>
                <a:lnTo>
                  <a:pt x="10650058" y="0"/>
                </a:lnTo>
                <a:lnTo>
                  <a:pt x="10650058" y="3370695"/>
                </a:lnTo>
                <a:lnTo>
                  <a:pt x="0" y="3370695"/>
                </a:lnTo>
                <a:lnTo>
                  <a:pt x="0" y="0"/>
                </a:lnTo>
                <a:close/>
              </a:path>
            </a:pathLst>
          </a:custGeom>
          <a:blipFill>
            <a:blip r:embed="rId4"/>
            <a:stretch>
              <a:fillRect t="-4000" b="-4000"/>
            </a:stretch>
          </a:blipFill>
        </p:spPr>
        <p:txBody>
          <a:bodyPr/>
          <a:lstStyle/>
          <a:p>
            <a:endParaRPr lang="en-IN"/>
          </a:p>
        </p:txBody>
      </p:sp>
      <p:sp>
        <p:nvSpPr>
          <p:cNvPr id="20" name="TextBox 20">
            <a:extLst>
              <a:ext uri="{FF2B5EF4-FFF2-40B4-BE49-F238E27FC236}">
                <a16:creationId xmlns:a16="http://schemas.microsoft.com/office/drawing/2014/main" id="{73FFFA38-A419-1668-2BBA-8F30A3BFFDFE}"/>
              </a:ext>
            </a:extLst>
          </p:cNvPr>
          <p:cNvSpPr txBox="1"/>
          <p:nvPr/>
        </p:nvSpPr>
        <p:spPr>
          <a:xfrm>
            <a:off x="1066800" y="1936925"/>
            <a:ext cx="12653737" cy="971933"/>
          </a:xfrm>
          <a:prstGeom prst="rect">
            <a:avLst/>
          </a:prstGeom>
        </p:spPr>
        <p:txBody>
          <a:bodyPr wrap="square" lIns="0" tIns="0" rIns="0" bIns="0" rtlCol="0" anchor="t">
            <a:spAutoFit/>
          </a:bodyPr>
          <a:lstStyle/>
          <a:p>
            <a:pPr>
              <a:lnSpc>
                <a:spcPts val="8746"/>
              </a:lnSpc>
            </a:pPr>
            <a:r>
              <a:rPr lang="en-US" sz="3200" dirty="0">
                <a:solidFill>
                  <a:srgbClr val="000000"/>
                </a:solidFill>
                <a:latin typeface="Arial Black" panose="020B0A04020102020204" pitchFamily="34" charset="0"/>
                <a:ea typeface="League Spartan"/>
                <a:cs typeface="League Spartan"/>
                <a:sym typeface="League Spartan"/>
              </a:rPr>
              <a:t>Image References:</a:t>
            </a:r>
          </a:p>
        </p:txBody>
      </p:sp>
      <p:sp>
        <p:nvSpPr>
          <p:cNvPr id="22" name="TextBox 22">
            <a:extLst>
              <a:ext uri="{FF2B5EF4-FFF2-40B4-BE49-F238E27FC236}">
                <a16:creationId xmlns:a16="http://schemas.microsoft.com/office/drawing/2014/main" id="{E7353853-C009-E39A-85BC-D76CD6DAB235}"/>
              </a:ext>
            </a:extLst>
          </p:cNvPr>
          <p:cNvSpPr txBox="1"/>
          <p:nvPr/>
        </p:nvSpPr>
        <p:spPr>
          <a:xfrm>
            <a:off x="15502621" y="8337524"/>
            <a:ext cx="1579273" cy="182707"/>
          </a:xfrm>
          <a:prstGeom prst="rect">
            <a:avLst/>
          </a:prstGeom>
        </p:spPr>
        <p:txBody>
          <a:bodyPr lIns="0" tIns="0" rIns="0" bIns="0" rtlCol="0" anchor="t">
            <a:spAutoFit/>
          </a:bodyPr>
          <a:lstStyle/>
          <a:p>
            <a:pPr algn="ctr">
              <a:lnSpc>
                <a:spcPts val="1405"/>
              </a:lnSpc>
            </a:pPr>
            <a:r>
              <a:rPr lang="en-US" sz="1494">
                <a:solidFill>
                  <a:srgbClr val="FFFFFF"/>
                </a:solidFill>
                <a:latin typeface="League Spartan"/>
                <a:ea typeface="League Spartan"/>
                <a:cs typeface="League Spartan"/>
                <a:sym typeface="League Spartan"/>
              </a:rPr>
              <a:t>Learn More</a:t>
            </a:r>
          </a:p>
        </p:txBody>
      </p:sp>
      <p:sp>
        <p:nvSpPr>
          <p:cNvPr id="7" name="TextBox 6">
            <a:extLst>
              <a:ext uri="{FF2B5EF4-FFF2-40B4-BE49-F238E27FC236}">
                <a16:creationId xmlns:a16="http://schemas.microsoft.com/office/drawing/2014/main" id="{5C249BC4-6CF8-4DDF-1DF4-CB8F97316F8D}"/>
              </a:ext>
            </a:extLst>
          </p:cNvPr>
          <p:cNvSpPr txBox="1"/>
          <p:nvPr/>
        </p:nvSpPr>
        <p:spPr>
          <a:xfrm>
            <a:off x="601047" y="2937551"/>
            <a:ext cx="16154400" cy="3139321"/>
          </a:xfrm>
          <a:prstGeom prst="rect">
            <a:avLst/>
          </a:prstGeom>
          <a:noFill/>
        </p:spPr>
        <p:txBody>
          <a:bodyPr wrap="square">
            <a:spAutoFit/>
          </a:bodyPr>
          <a:lstStyle/>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NHS England (2020) </a:t>
            </a:r>
            <a:r>
              <a:rPr lang="en-IN" i="1" dirty="0">
                <a:latin typeface="Arial" panose="020B0604020202020204" pitchFamily="34" charset="0"/>
                <a:cs typeface="Arial" panose="020B0604020202020204" pitchFamily="34" charset="0"/>
              </a:rPr>
              <a:t>Photograph of a hospital corridor within an acute care environment</a:t>
            </a:r>
            <a:r>
              <a:rPr lang="en-IN" dirty="0">
                <a:latin typeface="Arial" panose="020B0604020202020204" pitchFamily="34" charset="0"/>
                <a:cs typeface="Arial" panose="020B0604020202020204" pitchFamily="34" charset="0"/>
              </a:rPr>
              <a:t>. NHS Image Library. Available from: </a:t>
            </a:r>
            <a:r>
              <a:rPr lang="en-IN" dirty="0">
                <a:latin typeface="Arial" panose="020B0604020202020204" pitchFamily="34" charset="0"/>
                <a:cs typeface="Arial" panose="020B0604020202020204" pitchFamily="34" charset="0"/>
                <a:hlinkClick r:id="rId5"/>
              </a:rPr>
              <a:t>https://www.england.nhs.uk</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World Health Organization (2019) </a:t>
            </a:r>
            <a:r>
              <a:rPr lang="en-IN" i="1" dirty="0">
                <a:latin typeface="Arial" panose="020B0604020202020204" pitchFamily="34" charset="0"/>
                <a:cs typeface="Arial" panose="020B0604020202020204" pitchFamily="34" charset="0"/>
              </a:rPr>
              <a:t>Image depicting a midwife supporting a newborn in a delivery setting</a:t>
            </a:r>
            <a:r>
              <a:rPr lang="en-IN" dirty="0">
                <a:latin typeface="Arial" panose="020B0604020202020204" pitchFamily="34" charset="0"/>
                <a:cs typeface="Arial" panose="020B0604020202020204" pitchFamily="34" charset="0"/>
              </a:rPr>
              <a:t> [Photograph]. WHO Photo Library. Accessible at: </a:t>
            </a:r>
            <a:r>
              <a:rPr lang="en-IN" dirty="0">
                <a:latin typeface="Arial" panose="020B0604020202020204" pitchFamily="34" charset="0"/>
                <a:cs typeface="Arial" panose="020B0604020202020204" pitchFamily="34" charset="0"/>
                <a:hlinkClick r:id="rId6"/>
              </a:rPr>
              <a:t>https://www.who.int</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Smith, J. (2021) </a:t>
            </a:r>
            <a:r>
              <a:rPr lang="en-IN" i="1" dirty="0">
                <a:latin typeface="Arial" panose="020B0604020202020204" pitchFamily="34" charset="0"/>
                <a:cs typeface="Arial" panose="020B0604020202020204" pitchFamily="34" charset="0"/>
              </a:rPr>
              <a:t>Photograph of medical professionals standing in a hospital corridor</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Pexels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https://www.pexels.com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Jones, A. (2020) </a:t>
            </a:r>
            <a:r>
              <a:rPr lang="en-IN" i="1" dirty="0">
                <a:latin typeface="Arial" panose="020B0604020202020204" pitchFamily="34" charset="0"/>
                <a:cs typeface="Arial" panose="020B0604020202020204" pitchFamily="34" charset="0"/>
              </a:rPr>
              <a:t>Image showing healthcare staff discussing patient safety concerns</a:t>
            </a:r>
            <a:r>
              <a:rPr lang="en-IN" dirty="0">
                <a:latin typeface="Arial" panose="020B0604020202020204" pitchFamily="34" charset="0"/>
                <a:cs typeface="Arial" panose="020B0604020202020204" pitchFamily="34" charset="0"/>
              </a:rPr>
              <a:t> [Photograph]. </a:t>
            </a:r>
            <a:r>
              <a:rPr lang="en-IN" dirty="0" err="1">
                <a:latin typeface="Arial" panose="020B0604020202020204" pitchFamily="34" charset="0"/>
                <a:cs typeface="Arial" panose="020B0604020202020204" pitchFamily="34" charset="0"/>
              </a:rPr>
              <a:t>Pixabay</a:t>
            </a:r>
            <a:r>
              <a:rPr lang="en-IN" dirty="0">
                <a:latin typeface="Arial" panose="020B0604020202020204" pitchFamily="34" charset="0"/>
                <a:cs typeface="Arial" panose="020B0604020202020204" pitchFamily="34" charset="0"/>
              </a:rPr>
              <a:t>. Accessed from: </a:t>
            </a:r>
            <a:r>
              <a:rPr lang="en-IN" dirty="0">
                <a:latin typeface="Arial" panose="020B0604020202020204" pitchFamily="34" charset="0"/>
                <a:cs typeface="Arial" panose="020B0604020202020204" pitchFamily="34" charset="0"/>
                <a:hlinkClick r:id="rId8"/>
              </a:rPr>
              <a:t>https://www.pixabay.com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Garcia, L. (2022) </a:t>
            </a:r>
            <a:r>
              <a:rPr lang="en-IN" i="1" dirty="0">
                <a:latin typeface="Arial" panose="020B0604020202020204" pitchFamily="34" charset="0"/>
                <a:cs typeface="Arial" panose="020B0604020202020204" pitchFamily="34" charset="0"/>
              </a:rPr>
              <a:t>Photograph of clinicians reviewing digital clinical information on a laptop</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Unsplash</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https://www.unsplash.com</a:t>
            </a:r>
            <a:r>
              <a:rPr lang="en-IN" dirty="0">
                <a:latin typeface="Arial" panose="020B0604020202020204" pitchFamily="34" charset="0"/>
                <a:cs typeface="Arial" panose="020B0604020202020204" pitchFamily="34" charset="0"/>
              </a:rPr>
              <a:t> (Accessed: 15 November 2025).</a:t>
            </a:r>
          </a:p>
          <a:p>
            <a:pPr marL="285750" indent="-285750">
              <a:buFont typeface="Arial" panose="020B0604020202020204" pitchFamily="34" charset="0"/>
              <a:buChar char="•"/>
            </a:pPr>
            <a:r>
              <a:rPr lang="en-IN" dirty="0">
                <a:latin typeface="Arial" panose="020B0604020202020204" pitchFamily="34" charset="0"/>
                <a:cs typeface="Arial" panose="020B0604020202020204" pitchFamily="34" charset="0"/>
              </a:rPr>
              <a:t>Anon. (n.d.) </a:t>
            </a:r>
            <a:r>
              <a:rPr lang="en-IN" i="1" dirty="0">
                <a:latin typeface="Arial" panose="020B0604020202020204" pitchFamily="34" charset="0"/>
                <a:cs typeface="Arial" panose="020B0604020202020204" pitchFamily="34" charset="0"/>
              </a:rPr>
              <a:t>Infographic illustrating healthcare-related impacts</a:t>
            </a:r>
            <a:r>
              <a:rPr lang="en-IN" dirty="0">
                <a:latin typeface="Arial" panose="020B0604020202020204" pitchFamily="34" charset="0"/>
                <a:cs typeface="Arial" panose="020B0604020202020204" pitchFamily="34" charset="0"/>
              </a:rPr>
              <a:t> [Graphic]. Source not specified. (Accessed: 15 November 2025).</a:t>
            </a:r>
          </a:p>
        </p:txBody>
      </p:sp>
    </p:spTree>
    <p:extLst>
      <p:ext uri="{BB962C8B-B14F-4D97-AF65-F5344CB8AC3E}">
        <p14:creationId xmlns:p14="http://schemas.microsoft.com/office/powerpoint/2010/main" val="2424313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8786</TotalTime>
  <Words>2297</Words>
  <Application>Microsoft Office PowerPoint</Application>
  <PresentationFormat>Custom</PresentationFormat>
  <Paragraphs>139</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Arial</vt:lpstr>
      <vt:lpstr>Arial Black</vt:lpstr>
      <vt:lpstr>Open Sans</vt:lpstr>
      <vt:lpstr>League Spartan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Janvi chauhan</dc:creator>
  <cp:lastModifiedBy>Janvi chauhan</cp:lastModifiedBy>
  <cp:revision>20</cp:revision>
  <dcterms:created xsi:type="dcterms:W3CDTF">2006-08-16T00:00:00Z</dcterms:created>
  <dcterms:modified xsi:type="dcterms:W3CDTF">2025-11-19T00:41:23Z</dcterms:modified>
  <dc:identifier>DAG4TrAeRo8</dc:identifier>
</cp:coreProperties>
</file>