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9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0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1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680" r:id="rId11"/>
    <p:sldMasterId id="2147483724" r:id="rId12"/>
    <p:sldMasterId id="2147483712" r:id="rId13"/>
    <p:sldMasterId id="2147483728" r:id="rId14"/>
    <p:sldMasterId id="2147483740" r:id="rId15"/>
  </p:sldMasterIdLst>
  <p:notesMasterIdLst>
    <p:notesMasterId r:id="rId30"/>
  </p:notesMasterIdLst>
  <p:sldIdLst>
    <p:sldId id="256" r:id="rId16"/>
    <p:sldId id="268" r:id="rId17"/>
    <p:sldId id="257" r:id="rId18"/>
    <p:sldId id="258" r:id="rId19"/>
    <p:sldId id="265" r:id="rId20"/>
    <p:sldId id="259" r:id="rId21"/>
    <p:sldId id="349" r:id="rId22"/>
    <p:sldId id="262" r:id="rId23"/>
    <p:sldId id="261" r:id="rId24"/>
    <p:sldId id="263" r:id="rId25"/>
    <p:sldId id="264" r:id="rId26"/>
    <p:sldId id="351" r:id="rId27"/>
    <p:sldId id="350" r:id="rId28"/>
    <p:sldId id="260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32"/>
    <p:restoredTop sz="68493" autoAdjust="0"/>
  </p:normalViewPr>
  <p:slideViewPr>
    <p:cSldViewPr snapToGrid="0" snapToObjects="1">
      <p:cViewPr varScale="1">
        <p:scale>
          <a:sx n="64" d="100"/>
          <a:sy n="64" d="100"/>
        </p:scale>
        <p:origin x="1299" y="39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" Type="http://schemas.openxmlformats.org/officeDocument/2006/relationships/customXml" Target="../customXml/item3.xml"/><Relationship Id="rId21" Type="http://schemas.openxmlformats.org/officeDocument/2006/relationships/slide" Target="slides/slide6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.xml"/><Relationship Id="rId20" Type="http://schemas.openxmlformats.org/officeDocument/2006/relationships/slide" Target="slides/slide5.xml"/><Relationship Id="rId29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9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4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ryl Bowen" userId="0e33c516-b54b-4571-b07e-cdbdabee1070" providerId="ADAL" clId="{73803004-FB77-42E9-9019-5974884D76BA}"/>
    <pc:docChg chg="custSel modSld">
      <pc:chgData name="Meryl Bowen" userId="0e33c516-b54b-4571-b07e-cdbdabee1070" providerId="ADAL" clId="{73803004-FB77-42E9-9019-5974884D76BA}" dt="2022-09-18T16:48:39.089" v="10" actId="478"/>
      <pc:docMkLst>
        <pc:docMk/>
      </pc:docMkLst>
      <pc:sldChg chg="addSp delSp mod">
        <pc:chgData name="Meryl Bowen" userId="0e33c516-b54b-4571-b07e-cdbdabee1070" providerId="ADAL" clId="{73803004-FB77-42E9-9019-5974884D76BA}" dt="2022-09-18T16:48:39.089" v="10" actId="478"/>
        <pc:sldMkLst>
          <pc:docMk/>
          <pc:sldMk cId="2361257842" sldId="256"/>
        </pc:sldMkLst>
        <pc:picChg chg="add del">
          <ac:chgData name="Meryl Bowen" userId="0e33c516-b54b-4571-b07e-cdbdabee1070" providerId="ADAL" clId="{73803004-FB77-42E9-9019-5974884D76BA}" dt="2022-09-18T16:47:57.886" v="8"/>
          <ac:picMkLst>
            <pc:docMk/>
            <pc:sldMk cId="2361257842" sldId="256"/>
            <ac:picMk id="3" creationId="{706E6F86-8999-56A7-FC61-EDFA54F848DF}"/>
          </ac:picMkLst>
        </pc:picChg>
        <pc:picChg chg="add del">
          <ac:chgData name="Meryl Bowen" userId="0e33c516-b54b-4571-b07e-cdbdabee1070" providerId="ADAL" clId="{73803004-FB77-42E9-9019-5974884D76BA}" dt="2022-09-18T16:48:39.089" v="10" actId="478"/>
          <ac:picMkLst>
            <pc:docMk/>
            <pc:sldMk cId="2361257842" sldId="256"/>
            <ac:picMk id="4" creationId="{AB88812F-89EE-3E18-106B-DC11FCDBDFB0}"/>
          </ac:picMkLst>
        </pc:picChg>
      </pc:sldChg>
      <pc:sldChg chg="modNotesTx">
        <pc:chgData name="Meryl Bowen" userId="0e33c516-b54b-4571-b07e-cdbdabee1070" providerId="ADAL" clId="{73803004-FB77-42E9-9019-5974884D76BA}" dt="2022-09-16T11:15:24.571" v="1" actId="20577"/>
        <pc:sldMkLst>
          <pc:docMk/>
          <pc:sldMk cId="4063531078" sldId="259"/>
        </pc:sldMkLst>
      </pc:sldChg>
      <pc:sldChg chg="modNotesTx">
        <pc:chgData name="Meryl Bowen" userId="0e33c516-b54b-4571-b07e-cdbdabee1070" providerId="ADAL" clId="{73803004-FB77-42E9-9019-5974884D76BA}" dt="2022-09-16T11:15:42.787" v="3" actId="20577"/>
        <pc:sldMkLst>
          <pc:docMk/>
          <pc:sldMk cId="1742710885" sldId="261"/>
        </pc:sldMkLst>
      </pc:sldChg>
      <pc:sldChg chg="modNotesTx">
        <pc:chgData name="Meryl Bowen" userId="0e33c516-b54b-4571-b07e-cdbdabee1070" providerId="ADAL" clId="{73803004-FB77-42E9-9019-5974884D76BA}" dt="2022-09-16T11:15:48.034" v="4" actId="20577"/>
        <pc:sldMkLst>
          <pc:docMk/>
          <pc:sldMk cId="2312937009" sldId="263"/>
        </pc:sldMkLst>
      </pc:sldChg>
      <pc:sldChg chg="modNotesTx">
        <pc:chgData name="Meryl Bowen" userId="0e33c516-b54b-4571-b07e-cdbdabee1070" providerId="ADAL" clId="{73803004-FB77-42E9-9019-5974884D76BA}" dt="2022-09-16T11:15:57.603" v="5" actId="20577"/>
        <pc:sldMkLst>
          <pc:docMk/>
          <pc:sldMk cId="1547743021" sldId="264"/>
        </pc:sldMkLst>
      </pc:sldChg>
      <pc:sldChg chg="modNotesTx">
        <pc:chgData name="Meryl Bowen" userId="0e33c516-b54b-4571-b07e-cdbdabee1070" providerId="ADAL" clId="{73803004-FB77-42E9-9019-5974884D76BA}" dt="2022-09-16T11:15:13.694" v="0" actId="20577"/>
        <pc:sldMkLst>
          <pc:docMk/>
          <pc:sldMk cId="331368690" sldId="265"/>
        </pc:sldMkLst>
      </pc:sldChg>
      <pc:sldChg chg="modNotesTx">
        <pc:chgData name="Meryl Bowen" userId="0e33c516-b54b-4571-b07e-cdbdabee1070" providerId="ADAL" clId="{73803004-FB77-42E9-9019-5974884D76BA}" dt="2022-09-16T11:16:13.307" v="6" actId="20577"/>
        <pc:sldMkLst>
          <pc:docMk/>
          <pc:sldMk cId="2824784452" sldId="266"/>
        </pc:sldMkLst>
      </pc:sldChg>
      <pc:sldChg chg="modNotesTx">
        <pc:chgData name="Meryl Bowen" userId="0e33c516-b54b-4571-b07e-cdbdabee1070" providerId="ADAL" clId="{73803004-FB77-42E9-9019-5974884D76BA}" dt="2022-09-16T11:15:33.442" v="2" actId="20577"/>
        <pc:sldMkLst>
          <pc:docMk/>
          <pc:sldMk cId="3557865507" sldId="349"/>
        </pc:sldMkLst>
      </pc:sldChg>
    </pc:docChg>
  </pc:docChgLst>
  <pc:docChgLst>
    <pc:chgData name="Meryl Bowen" userId="0e33c516-b54b-4571-b07e-cdbdabee1070" providerId="ADAL" clId="{20897785-453F-4388-B7A0-4FAD1C866C10}"/>
    <pc:docChg chg="delSld modSld">
      <pc:chgData name="Meryl Bowen" userId="0e33c516-b54b-4571-b07e-cdbdabee1070" providerId="ADAL" clId="{20897785-453F-4388-B7A0-4FAD1C866C10}" dt="2022-10-04T18:50:08.489" v="2" actId="20577"/>
      <pc:docMkLst>
        <pc:docMk/>
      </pc:docMkLst>
      <pc:sldChg chg="modSp mod">
        <pc:chgData name="Meryl Bowen" userId="0e33c516-b54b-4571-b07e-cdbdabee1070" providerId="ADAL" clId="{20897785-453F-4388-B7A0-4FAD1C866C10}" dt="2022-10-04T18:50:08.489" v="2" actId="20577"/>
        <pc:sldMkLst>
          <pc:docMk/>
          <pc:sldMk cId="2361257842" sldId="256"/>
        </pc:sldMkLst>
        <pc:spChg chg="mod">
          <ac:chgData name="Meryl Bowen" userId="0e33c516-b54b-4571-b07e-cdbdabee1070" providerId="ADAL" clId="{20897785-453F-4388-B7A0-4FAD1C866C10}" dt="2022-10-04T18:50:08.489" v="2" actId="20577"/>
          <ac:spMkLst>
            <pc:docMk/>
            <pc:sldMk cId="2361257842" sldId="256"/>
            <ac:spMk id="2" creationId="{8549E71A-DB9C-E190-6737-20819D8F6B2E}"/>
          </ac:spMkLst>
        </pc:spChg>
      </pc:sldChg>
      <pc:sldChg chg="del">
        <pc:chgData name="Meryl Bowen" userId="0e33c516-b54b-4571-b07e-cdbdabee1070" providerId="ADAL" clId="{20897785-453F-4388-B7A0-4FAD1C866C10}" dt="2022-10-04T18:49:53.825" v="0" actId="47"/>
        <pc:sldMkLst>
          <pc:docMk/>
          <pc:sldMk cId="2824784452" sldId="26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53421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588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4111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endParaRPr lang="cy-GB" b="0" i="0" dirty="0">
              <a:solidFill>
                <a:srgbClr val="0B0C0C"/>
              </a:solidFill>
              <a:effectLst/>
              <a:latin typeface="PT Sans" panose="020B0604020202020204" pitchFamily="34" charset="0"/>
            </a:endParaRPr>
          </a:p>
          <a:p>
            <a:pPr algn="l"/>
            <a:r>
              <a:rPr lang="cy-GB" b="0" i="0" dirty="0">
                <a:solidFill>
                  <a:srgbClr val="0B0C0C"/>
                </a:solidFill>
                <a:effectLst/>
                <a:latin typeface="PT Sans" panose="020B0604020202020204" pitchFamily="34" charset="0"/>
              </a:rPr>
              <a:t> </a:t>
            </a:r>
          </a:p>
          <a:p>
            <a:pPr algn="l"/>
            <a:endParaRPr lang="cy-GB" b="0" i="0" dirty="0">
              <a:solidFill>
                <a:srgbClr val="0B0C0C"/>
              </a:solidFill>
              <a:effectLst/>
              <a:latin typeface="PT Sans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3994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8802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8539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5150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9559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F261-C42B-413C-A948-A3DEA7B374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34648D-8A8B-4145-A483-E516193093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02891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441D8-4C14-400F-8457-05FA33F99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A76CF1-1C2F-48BB-AC73-3201731EA2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49359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9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Relationship Id="rId9" Type="http://schemas.openxmlformats.org/officeDocument/2006/relationships/theme" Target="../theme/theme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47E74D59-17D6-0A47-B35E-CD9AE2C71A2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E4DA8D54-DB29-E742-A827-441F54D170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ign with a building in the background&#10;&#10;Description automatically generated with low confidence">
            <a:extLst>
              <a:ext uri="{FF2B5EF4-FFF2-40B4-BE49-F238E27FC236}">
                <a16:creationId xmlns:a16="http://schemas.microsoft.com/office/drawing/2014/main" id="{72979590-6AFB-2C46-941F-F886DF5D955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71E0FA0-8088-B64A-A496-EB19BB6A23E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E6F5349-E20D-1A46-BB90-1DFB19EC12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44CDA8F-A232-9744-A6B0-7299AD895C0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A6B45622-896C-754C-8AD5-B25E6AE767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0F35FBA-92DE-B240-AAFD-08893AE632DA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DB432387-94D5-0B47-9616-4E9AFAD3D70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A592A4BE-E03B-3D4B-983F-C34BFF0861B6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m.bowen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7" Type="http://schemas.openxmlformats.org/officeDocument/2006/relationships/image" Target="../media/image2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1.png"/><Relationship Id="rId5" Type="http://schemas.openxmlformats.org/officeDocument/2006/relationships/slideLayout" Target="../slideLayouts/slideLayout15.xml"/><Relationship Id="rId4" Type="http://schemas.openxmlformats.org/officeDocument/2006/relationships/video" Target="../media/media2.mp4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intersection4learning.blogspot.com/2012/01/wonder-wednesday-most-important.htm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0M-CnL9FBc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5" Type="http://schemas.openxmlformats.org/officeDocument/2006/relationships/hyperlink" Target="https://gov.wales/sites/default/files/publications/2021-10/well-being-future-generations-wales-act-2015-the-essentials-2021.pdf" TargetMode="External"/><Relationship Id="rId4" Type="http://schemas.openxmlformats.org/officeDocument/2006/relationships/hyperlink" Target="https://llyw.cymru/sites/default/files/publications/2021-10/deddf-llesiant-cenedlaethaur-dyfodol-cymru-2015-hanfodion-2021.pdf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estyn.gov.wales/thematic-report/healthy-and-happy-school-impact-pupils-health-and-wellbeing" TargetMode="External"/><Relationship Id="rId5" Type="http://schemas.openxmlformats.org/officeDocument/2006/relationships/hyperlink" Target="https://www.estyn.llyw.cymru/adroddiadau-thematig/iach-hapus-effaith-yr-ysgol-ar-iechyd-llesiant-disgyblion" TargetMode="External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video" Target="https://www.youtube.com/embed/dqDwFraT0uY?feature=oembed" TargetMode="External"/><Relationship Id="rId1" Type="http://schemas.openxmlformats.org/officeDocument/2006/relationships/video" Target="https://www.youtube.com/embed/bGXLhdG41Hc?start=2&amp;feature=oembed" TargetMode="Externa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wricwlwm-i-gymru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Relationship Id="rId4" Type="http://schemas.openxmlformats.org/officeDocument/2006/relationships/hyperlink" Target="https://hwb.gov.wales/curriculum-for-wales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file:///C:\Users\m.bowen\OneDrive%20-%20University%20of%20Wales%20Trinity%20Saint%20David\Desktop\Diweddariad%20o%20CiG\Principles%20of%20progression%20(e)%2022.06.22.pdf" TargetMode="External"/><Relationship Id="rId3" Type="http://schemas.openxmlformats.org/officeDocument/2006/relationships/hyperlink" Target="https://hwb.gov.wales/cwricwlwm-i-gymru/iechyd-a-lles/egwyddorion-cynnydd/" TargetMode="External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Relationship Id="rId6" Type="http://schemas.openxmlformats.org/officeDocument/2006/relationships/hyperlink" Target="file:///C:\Users\m.bowen\OneDrive%20-%20University%20of%20Wales%20Trinity%20Saint%20David\Desktop\Diweddariad%20o%20CiG\Awgrymiadau%20i%20gefnogi%20deallwriaeth%20egwyddorion%20cynnydd.pdf" TargetMode="External"/><Relationship Id="rId5" Type="http://schemas.openxmlformats.org/officeDocument/2006/relationships/image" Target="../media/image29.png"/><Relationship Id="rId4" Type="http://schemas.openxmlformats.org/officeDocument/2006/relationships/hyperlink" Target="https://hwb.gov.wales/curriculum-for-wales/health-and-well-being/principles-of-progression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Relationship Id="rId5" Type="http://schemas.openxmlformats.org/officeDocument/2006/relationships/hyperlink" Target="https://hwb.gov.wales/curriculum-for-wales/health-and-well-being/descriptions-of-learning/" TargetMode="External"/><Relationship Id="rId4" Type="http://schemas.openxmlformats.org/officeDocument/2006/relationships/hyperlink" Target="https://hwb.gov.wales/cwricwlwm-i-gymru/iechyd-a-lles/disgrifiadau-dysgu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olicyoptions.irpp.org/magazines/march-2020/time-for-new-measures-of-economic-success-and-social-well-being/" TargetMode="Externa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4.png"/><Relationship Id="rId5" Type="http://schemas.openxmlformats.org/officeDocument/2006/relationships/hyperlink" Target="https://creativecommons.org/licenses/by-nd/3.0/" TargetMode="External"/><Relationship Id="rId4" Type="http://schemas.openxmlformats.org/officeDocument/2006/relationships/image" Target="../media/image3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itbag.sport.wales/en/" TargetMode="External"/><Relationship Id="rId2" Type="http://schemas.openxmlformats.org/officeDocument/2006/relationships/hyperlink" Target="https://citbag.sport.wales/cy/" TargetMode="External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gov.wales/sites/default/files/publications/2021-10/well-being-future-generations-wales-act-2015-the-essentials-2021.pdf" TargetMode="External"/><Relationship Id="rId3" Type="http://schemas.openxmlformats.org/officeDocument/2006/relationships/hyperlink" Target="https://www.youtube.com/watch?v=P0M-CnL9FBc" TargetMode="External"/><Relationship Id="rId7" Type="http://schemas.openxmlformats.org/officeDocument/2006/relationships/hyperlink" Target="https://www.estyn.llyw.cymru/adroddiadau-thematig/iach-hapus-effaith-yr-ysgol-ar-iechyd-llesiant-disgyblion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hwb.gov.wales/cwricwlwm-i-gymru" TargetMode="External"/><Relationship Id="rId5" Type="http://schemas.openxmlformats.org/officeDocument/2006/relationships/hyperlink" Target="https://www.estyn.gov.wales/thematic-report/healthy-and-happy-school-impact-pupils-health-and-wellbeing" TargetMode="External"/><Relationship Id="rId4" Type="http://schemas.openxmlformats.org/officeDocument/2006/relationships/hyperlink" Target="https://llyw.cymru/sites/default/files/publications/2021-10/deddf-llesiant-cenedlaethaur-dyfodol-cymru-2015-hanfodion-2021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wch Testun 1">
            <a:extLst>
              <a:ext uri="{FF2B5EF4-FFF2-40B4-BE49-F238E27FC236}">
                <a16:creationId xmlns:a16="http://schemas.microsoft.com/office/drawing/2014/main" id="{8549E71A-DB9C-E190-6737-20819D8F6B2E}"/>
              </a:ext>
            </a:extLst>
          </p:cNvPr>
          <p:cNvSpPr txBox="1"/>
          <p:nvPr/>
        </p:nvSpPr>
        <p:spPr>
          <a:xfrm>
            <a:off x="1745469" y="5204349"/>
            <a:ext cx="623696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2400">
                <a:solidFill>
                  <a:schemeClr val="bg1"/>
                </a:solidFill>
              </a:rPr>
              <a:t>ECAD5008 </a:t>
            </a:r>
            <a:r>
              <a:rPr lang="cy-GB" sz="2400" dirty="0">
                <a:solidFill>
                  <a:schemeClr val="bg1"/>
                </a:solidFill>
              </a:rPr>
              <a:t>Iechyd a Lles / </a:t>
            </a:r>
            <a:r>
              <a:rPr lang="cy-GB" sz="2400" dirty="0" err="1">
                <a:solidFill>
                  <a:schemeClr val="bg1"/>
                </a:solidFill>
              </a:rPr>
              <a:t>Health</a:t>
            </a:r>
            <a:r>
              <a:rPr lang="cy-GB" sz="2400" dirty="0">
                <a:solidFill>
                  <a:schemeClr val="bg1"/>
                </a:solidFill>
              </a:rPr>
              <a:t> </a:t>
            </a:r>
            <a:r>
              <a:rPr lang="cy-GB" sz="2400" dirty="0" err="1">
                <a:solidFill>
                  <a:schemeClr val="bg1"/>
                </a:solidFill>
              </a:rPr>
              <a:t>and</a:t>
            </a:r>
            <a:r>
              <a:rPr lang="cy-GB" sz="2400" dirty="0">
                <a:solidFill>
                  <a:schemeClr val="bg1"/>
                </a:solidFill>
              </a:rPr>
              <a:t> Well-</a:t>
            </a:r>
            <a:r>
              <a:rPr lang="cy-GB" sz="2400" dirty="0" err="1">
                <a:solidFill>
                  <a:schemeClr val="bg1"/>
                </a:solidFill>
              </a:rPr>
              <a:t>being</a:t>
            </a:r>
            <a:endParaRPr lang="cy-GB" sz="2400" dirty="0">
              <a:solidFill>
                <a:schemeClr val="bg1"/>
              </a:solidFill>
            </a:endParaRPr>
          </a:p>
          <a:p>
            <a:pPr algn="ctr"/>
            <a:r>
              <a:rPr lang="cy-GB" sz="2400" dirty="0">
                <a:solidFill>
                  <a:schemeClr val="bg1"/>
                </a:solidFill>
              </a:rPr>
              <a:t>Meryl Bowen </a:t>
            </a:r>
            <a:r>
              <a:rPr lang="cy-GB" sz="2400" dirty="0">
                <a:solidFill>
                  <a:schemeClr val="accent4">
                    <a:lumMod val="60000"/>
                    <a:lumOff val="4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m.bowen@uwtsd.ac.uk</a:t>
            </a:r>
            <a:endParaRPr lang="cy-GB" sz="2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algn="ctr"/>
            <a:endParaRPr lang="cy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>
            <a:extLst>
              <a:ext uri="{FF2B5EF4-FFF2-40B4-BE49-F238E27FC236}">
                <a16:creationId xmlns:a16="http://schemas.microsoft.com/office/drawing/2014/main" id="{F982B892-02EA-C973-578D-456E064B2D6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226" t="20254" r="31075" b="35714"/>
          <a:stretch/>
        </p:blipFill>
        <p:spPr>
          <a:xfrm>
            <a:off x="2911929" y="1763486"/>
            <a:ext cx="5110844" cy="3779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541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2">
            <a:extLst>
              <a:ext uri="{FF2B5EF4-FFF2-40B4-BE49-F238E27FC236}">
                <a16:creationId xmlns:a16="http://schemas.microsoft.com/office/drawing/2014/main" id="{6D0AF89E-EC74-A416-7408-82E5548BA46C}"/>
              </a:ext>
            </a:extLst>
          </p:cNvPr>
          <p:cNvSpPr txBox="1">
            <a:spLocks/>
          </p:cNvSpPr>
          <p:nvPr/>
        </p:nvSpPr>
        <p:spPr>
          <a:xfrm>
            <a:off x="140697" y="1621366"/>
            <a:ext cx="4319841" cy="361526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I </a:t>
            </a:r>
            <a:r>
              <a:rPr lang="en-GB" sz="2400" dirty="0" err="1"/>
              <a:t>ddatblygu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 a </a:t>
            </a:r>
            <a:r>
              <a:rPr lang="en-GB" sz="2400" dirty="0" err="1"/>
              <a:t>dealltwriaeth</a:t>
            </a:r>
            <a:r>
              <a:rPr lang="en-GB" sz="2400" dirty="0"/>
              <a:t> o </a:t>
            </a:r>
            <a:r>
              <a:rPr lang="en-GB" sz="2400" dirty="0" err="1"/>
              <a:t>agweddau</a:t>
            </a:r>
            <a:r>
              <a:rPr lang="en-GB" sz="2400" dirty="0"/>
              <a:t> o iechyd a </a:t>
            </a:r>
            <a:r>
              <a:rPr lang="en-GB" sz="2400" dirty="0" err="1"/>
              <a:t>lles</a:t>
            </a:r>
            <a:r>
              <a:rPr lang="en-GB" sz="2400" dirty="0"/>
              <a:t> o </a:t>
            </a:r>
            <a:r>
              <a:rPr lang="en-GB" sz="2400" dirty="0" err="1"/>
              <a:t>fewn</a:t>
            </a:r>
            <a:r>
              <a:rPr lang="en-GB" sz="2400" dirty="0"/>
              <a:t> </a:t>
            </a:r>
            <a:r>
              <a:rPr lang="en-GB" sz="2400" dirty="0" err="1"/>
              <a:t>addysg</a:t>
            </a:r>
            <a:r>
              <a:rPr lang="en-GB" sz="2400" dirty="0"/>
              <a:t> </a:t>
            </a:r>
            <a:r>
              <a:rPr lang="en-GB" sz="2400" dirty="0" err="1"/>
              <a:t>cynradd</a:t>
            </a:r>
            <a:r>
              <a:rPr lang="en-GB" sz="2400" dirty="0"/>
              <a:t>.</a:t>
            </a:r>
          </a:p>
          <a:p>
            <a:r>
              <a:rPr lang="en-GB" sz="2400" dirty="0" err="1"/>
              <a:t>Archwilio</a:t>
            </a:r>
            <a:r>
              <a:rPr lang="en-GB" sz="2400" dirty="0"/>
              <a:t> </a:t>
            </a:r>
            <a:r>
              <a:rPr lang="en-GB" sz="2400" dirty="0" err="1"/>
              <a:t>Maes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a </a:t>
            </a:r>
            <a:r>
              <a:rPr lang="en-GB" sz="2400" dirty="0" err="1"/>
              <a:t>Phrofiad</a:t>
            </a:r>
            <a:r>
              <a:rPr lang="en-GB" sz="2400" dirty="0"/>
              <a:t> Iechyd a </a:t>
            </a:r>
            <a:r>
              <a:rPr lang="en-GB" sz="2400" dirty="0" err="1"/>
              <a:t>Lles</a:t>
            </a:r>
            <a:r>
              <a:rPr lang="en-GB" sz="2400" dirty="0"/>
              <a:t> </a:t>
            </a:r>
            <a:r>
              <a:rPr lang="en-GB" sz="2400" dirty="0" err="1"/>
              <a:t>yng</a:t>
            </a:r>
            <a:r>
              <a:rPr lang="en-GB" sz="2400" dirty="0"/>
              <a:t> </a:t>
            </a:r>
            <a:r>
              <a:rPr lang="en-GB" sz="2400" dirty="0" err="1"/>
              <a:t>Nghwricwlwm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Gymru</a:t>
            </a:r>
            <a:r>
              <a:rPr lang="en-GB" sz="2400" dirty="0"/>
              <a:t> 2022</a:t>
            </a:r>
          </a:p>
        </p:txBody>
      </p:sp>
      <p:sp>
        <p:nvSpPr>
          <p:cNvPr id="3" name="Content Placeholder 13">
            <a:extLst>
              <a:ext uri="{FF2B5EF4-FFF2-40B4-BE49-F238E27FC236}">
                <a16:creationId xmlns:a16="http://schemas.microsoft.com/office/drawing/2014/main" id="{8B62A535-A535-7376-25A5-87D8ABB83C5E}"/>
              </a:ext>
            </a:extLst>
          </p:cNvPr>
          <p:cNvSpPr txBox="1">
            <a:spLocks/>
          </p:cNvSpPr>
          <p:nvPr/>
        </p:nvSpPr>
        <p:spPr>
          <a:xfrm>
            <a:off x="4532850" y="1555734"/>
            <a:ext cx="4360779" cy="361526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i="1" dirty="0"/>
              <a:t>Develop knowledge and understanding of aspects of health and wellbeing within primary education.</a:t>
            </a:r>
          </a:p>
          <a:p>
            <a:r>
              <a:rPr lang="en-GB" sz="2400" i="1" dirty="0"/>
              <a:t>Explore the Health and Well-being Area of Learning and Experience within Curriculum for Wales 2022</a:t>
            </a:r>
          </a:p>
        </p:txBody>
      </p:sp>
      <p:sp>
        <p:nvSpPr>
          <p:cNvPr id="4" name="Title 11">
            <a:extLst>
              <a:ext uri="{FF2B5EF4-FFF2-40B4-BE49-F238E27FC236}">
                <a16:creationId xmlns:a16="http://schemas.microsoft.com/office/drawing/2014/main" id="{695D59EA-9120-7E54-FA11-FFF35C54BB13}"/>
              </a:ext>
            </a:extLst>
          </p:cNvPr>
          <p:cNvSpPr txBox="1">
            <a:spLocks/>
          </p:cNvSpPr>
          <p:nvPr/>
        </p:nvSpPr>
        <p:spPr>
          <a:xfrm>
            <a:off x="192288" y="141038"/>
            <a:ext cx="8534400" cy="150706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/>
              <a:t>Nodau</a:t>
            </a:r>
            <a:br>
              <a:rPr lang="en-GB" dirty="0"/>
            </a:br>
            <a:r>
              <a:rPr lang="en-GB" dirty="0"/>
              <a:t>Aims</a:t>
            </a:r>
          </a:p>
        </p:txBody>
      </p:sp>
    </p:spTree>
    <p:extLst>
      <p:ext uri="{BB962C8B-B14F-4D97-AF65-F5344CB8AC3E}">
        <p14:creationId xmlns:p14="http://schemas.microsoft.com/office/powerpoint/2010/main" val="41157660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FAE15A05-026B-BDBB-9F19-3AB0DADA8B6A}"/>
              </a:ext>
            </a:extLst>
          </p:cNvPr>
          <p:cNvSpPr txBox="1"/>
          <p:nvPr/>
        </p:nvSpPr>
        <p:spPr>
          <a:xfrm>
            <a:off x="329192" y="350316"/>
            <a:ext cx="41121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Er </a:t>
            </a:r>
            <a:r>
              <a:rPr lang="en-GB" sz="2400" dirty="0" err="1"/>
              <a:t>mwyn</a:t>
            </a:r>
            <a:r>
              <a:rPr lang="en-GB" sz="2400" dirty="0"/>
              <a:t> </a:t>
            </a:r>
            <a:r>
              <a:rPr lang="en-GB" sz="2400" dirty="0" err="1"/>
              <a:t>ein</a:t>
            </a:r>
            <a:r>
              <a:rPr lang="en-GB" sz="2400" dirty="0"/>
              <a:t> </a:t>
            </a:r>
            <a:r>
              <a:rPr lang="en-GB" sz="2400" dirty="0" err="1"/>
              <a:t>rhoi</a:t>
            </a:r>
            <a:r>
              <a:rPr lang="en-GB" sz="2400" dirty="0"/>
              <a:t> </a:t>
            </a:r>
            <a:r>
              <a:rPr lang="en-GB" sz="2400" dirty="0" err="1"/>
              <a:t>ni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</a:t>
            </a:r>
            <a:r>
              <a:rPr lang="en-GB" sz="2400" dirty="0" err="1"/>
              <a:t>ffram</a:t>
            </a:r>
            <a:r>
              <a:rPr lang="en-GB" sz="2400" dirty="0"/>
              <a:t> o </a:t>
            </a:r>
            <a:r>
              <a:rPr lang="en-GB" sz="2400" dirty="0" err="1"/>
              <a:t>feddwl</a:t>
            </a:r>
            <a:r>
              <a:rPr lang="en-GB" sz="2400" dirty="0"/>
              <a:t> am Iechyd a </a:t>
            </a:r>
            <a:r>
              <a:rPr lang="en-GB" sz="2400" dirty="0" err="1"/>
              <a:t>Lles</a:t>
            </a:r>
            <a:r>
              <a:rPr lang="en-GB" sz="2400" dirty="0"/>
              <a:t>, </a:t>
            </a:r>
            <a:r>
              <a:rPr lang="en-GB" sz="2400" dirty="0" err="1"/>
              <a:t>dyma</a:t>
            </a:r>
            <a:r>
              <a:rPr lang="en-GB" sz="2400" dirty="0"/>
              <a:t> </a:t>
            </a:r>
            <a:r>
              <a:rPr lang="en-GB" sz="2400" dirty="0" err="1"/>
              <a:t>fideo</a:t>
            </a:r>
            <a:r>
              <a:rPr lang="en-GB" sz="2400" dirty="0"/>
              <a:t> </a:t>
            </a:r>
            <a:r>
              <a:rPr lang="en-GB" sz="2400" dirty="0" err="1"/>
              <a:t>byr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enghraifft</a:t>
            </a:r>
            <a:r>
              <a:rPr lang="en-GB" sz="2400" dirty="0"/>
              <a:t> o </a:t>
            </a:r>
            <a:r>
              <a:rPr lang="en-GB" sz="2400" dirty="0" err="1"/>
              <a:t>weithgaredd</a:t>
            </a:r>
            <a:r>
              <a:rPr lang="en-GB" sz="2400" dirty="0"/>
              <a:t> </a:t>
            </a:r>
            <a:r>
              <a:rPr lang="en-GB" sz="2400" dirty="0" err="1"/>
              <a:t>Meddwlgarwch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plant </a:t>
            </a:r>
            <a:r>
              <a:rPr lang="en-GB" sz="2400" dirty="0" err="1"/>
              <a:t>ifanc</a:t>
            </a:r>
            <a:r>
              <a:rPr lang="en-GB" sz="2400" dirty="0"/>
              <a:t> a </a:t>
            </a:r>
            <a:r>
              <a:rPr lang="en-GB" sz="2400" dirty="0" err="1"/>
              <a:t>dilynwch</a:t>
            </a:r>
            <a:r>
              <a:rPr lang="en-GB" sz="2400" dirty="0"/>
              <a:t> y </a:t>
            </a:r>
            <a:r>
              <a:rPr lang="en-GB" sz="2400" dirty="0" err="1"/>
              <a:t>cyfarwyddiadau</a:t>
            </a:r>
            <a:r>
              <a:rPr lang="en-GB" sz="2400" dirty="0"/>
              <a:t>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extBox 5">
            <a:extLst>
              <a:ext uri="{FF2B5EF4-FFF2-40B4-BE49-F238E27FC236}">
                <a16:creationId xmlns:a16="http://schemas.microsoft.com/office/drawing/2014/main" id="{C549B34D-E35D-8875-9919-31254F1A21EA}"/>
              </a:ext>
            </a:extLst>
          </p:cNvPr>
          <p:cNvSpPr txBox="1"/>
          <p:nvPr/>
        </p:nvSpPr>
        <p:spPr>
          <a:xfrm>
            <a:off x="348798" y="3096988"/>
            <a:ext cx="41121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To put is in the right frame of mind regarding Health and Wellbeing, here is a short video which is an example of a Mindfulness activity for young children and follow the instructions. </a:t>
            </a:r>
          </a:p>
          <a:p>
            <a:r>
              <a:rPr lang="en-GB" sz="2400" i="1" dirty="0"/>
              <a:t>   </a:t>
            </a:r>
          </a:p>
        </p:txBody>
      </p:sp>
      <p:pic>
        <p:nvPicPr>
          <p:cNvPr id="4" name="Breathing Jar">
            <a:hlinkClick r:id="" action="ppaction://media"/>
            <a:extLst>
              <a:ext uri="{FF2B5EF4-FFF2-40B4-BE49-F238E27FC236}">
                <a16:creationId xmlns:a16="http://schemas.microsoft.com/office/drawing/2014/main" id="{0B3726E3-B26F-1FAA-F121-3C38EBA7A78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441372" y="362435"/>
            <a:ext cx="4543671" cy="2555815"/>
          </a:xfrm>
          <a:prstGeom prst="rect">
            <a:avLst/>
          </a:prstGeom>
        </p:spPr>
      </p:pic>
      <p:pic>
        <p:nvPicPr>
          <p:cNvPr id="7" name="Mind in a Jar - Planting Seeds of Mindfulness  MOVIE!">
            <a:hlinkClick r:id="" action="ppaction://media"/>
            <a:extLst>
              <a:ext uri="{FF2B5EF4-FFF2-40B4-BE49-F238E27FC236}">
                <a16:creationId xmlns:a16="http://schemas.microsoft.com/office/drawing/2014/main" id="{82D361E7-B4A2-39BA-9955-A1D87369F45A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441371" y="3255202"/>
            <a:ext cx="4543671" cy="2555815"/>
          </a:xfrm>
          <a:prstGeom prst="rect">
            <a:avLst/>
          </a:prstGeom>
        </p:spPr>
      </p:pic>
      <p:sp>
        <p:nvSpPr>
          <p:cNvPr id="8" name="Rectangle 11">
            <a:extLst>
              <a:ext uri="{FF2B5EF4-FFF2-40B4-BE49-F238E27FC236}">
                <a16:creationId xmlns:a16="http://schemas.microsoft.com/office/drawing/2014/main" id="{A34754D9-DC91-AC80-622B-36257837812A}"/>
              </a:ext>
            </a:extLst>
          </p:cNvPr>
          <p:cNvSpPr/>
          <p:nvPr/>
        </p:nvSpPr>
        <p:spPr>
          <a:xfrm>
            <a:off x="4441370" y="3194211"/>
            <a:ext cx="4151394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Mind in a Jar</a:t>
            </a:r>
          </a:p>
        </p:txBody>
      </p:sp>
    </p:spTree>
    <p:extLst>
      <p:ext uri="{BB962C8B-B14F-4D97-AF65-F5344CB8AC3E}">
        <p14:creationId xmlns:p14="http://schemas.microsoft.com/office/powerpoint/2010/main" val="3661831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Llun 3">
            <a:extLst>
              <a:ext uri="{FF2B5EF4-FFF2-40B4-BE49-F238E27FC236}">
                <a16:creationId xmlns:a16="http://schemas.microsoft.com/office/drawing/2014/main" id="{FCE491B0-6E1C-2698-D149-991E56D485D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088" r="44849" b="9090"/>
          <a:stretch/>
        </p:blipFill>
        <p:spPr>
          <a:xfrm>
            <a:off x="2642616" y="10"/>
            <a:ext cx="6501384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7004404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Blwch Testun 1">
            <a:extLst>
              <a:ext uri="{FF2B5EF4-FFF2-40B4-BE49-F238E27FC236}">
                <a16:creationId xmlns:a16="http://schemas.microsoft.com/office/drawing/2014/main" id="{DF7FD9DF-A926-02F4-F638-96CDC492F25C}"/>
              </a:ext>
            </a:extLst>
          </p:cNvPr>
          <p:cNvSpPr txBox="1"/>
          <p:nvPr/>
        </p:nvSpPr>
        <p:spPr>
          <a:xfrm>
            <a:off x="358485" y="1122363"/>
            <a:ext cx="3497898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900" dirty="0">
                <a:latin typeface="+mj-lt"/>
                <a:ea typeface="+mj-ea"/>
                <a:cs typeface="+mj-cs"/>
              </a:rPr>
              <a:t>Sut </a:t>
            </a:r>
            <a:r>
              <a:rPr lang="en-US" sz="2900" dirty="0" err="1">
                <a:latin typeface="+mj-lt"/>
                <a:ea typeface="+mj-ea"/>
                <a:cs typeface="+mj-cs"/>
              </a:rPr>
              <a:t>fyddech</a:t>
            </a:r>
            <a:r>
              <a:rPr lang="en-US" sz="2900" dirty="0">
                <a:latin typeface="+mj-lt"/>
                <a:ea typeface="+mj-ea"/>
                <a:cs typeface="+mj-cs"/>
              </a:rPr>
              <a:t> </a:t>
            </a:r>
            <a:r>
              <a:rPr lang="en-US" sz="2900" dirty="0" err="1">
                <a:latin typeface="+mj-lt"/>
                <a:ea typeface="+mj-ea"/>
                <a:cs typeface="+mj-cs"/>
              </a:rPr>
              <a:t>chi’n</a:t>
            </a:r>
            <a:r>
              <a:rPr lang="en-US" sz="2900" dirty="0">
                <a:latin typeface="+mj-lt"/>
                <a:ea typeface="+mj-ea"/>
                <a:cs typeface="+mj-cs"/>
              </a:rPr>
              <a:t> </a:t>
            </a:r>
            <a:r>
              <a:rPr lang="en-US" sz="2900" dirty="0" err="1">
                <a:latin typeface="+mj-lt"/>
                <a:ea typeface="+mj-ea"/>
                <a:cs typeface="+mj-cs"/>
              </a:rPr>
              <a:t>diffinio</a:t>
            </a:r>
            <a:r>
              <a:rPr lang="en-US" sz="2900" dirty="0">
                <a:latin typeface="+mj-lt"/>
                <a:ea typeface="+mj-ea"/>
                <a:cs typeface="+mj-cs"/>
              </a:rPr>
              <a:t> Iechyd a </a:t>
            </a:r>
            <a:r>
              <a:rPr lang="en-US" sz="2900" dirty="0" err="1">
                <a:latin typeface="+mj-lt"/>
                <a:ea typeface="+mj-ea"/>
                <a:cs typeface="+mj-cs"/>
              </a:rPr>
              <a:t>Lles</a:t>
            </a:r>
            <a:r>
              <a:rPr lang="en-US" sz="2900" dirty="0">
                <a:latin typeface="+mj-lt"/>
                <a:ea typeface="+mj-ea"/>
                <a:cs typeface="+mj-cs"/>
              </a:rPr>
              <a:t>?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900" dirty="0"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900" dirty="0">
                <a:latin typeface="+mj-lt"/>
                <a:ea typeface="+mj-ea"/>
                <a:cs typeface="+mj-cs"/>
              </a:rPr>
              <a:t>How would you define Health and Well-being?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1653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771" y="4546920"/>
            <a:ext cx="298323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9879CC6B-6B7D-13E0-4E7D-0EC53C9B1CDA}"/>
              </a:ext>
            </a:extLst>
          </p:cNvPr>
          <p:cNvSpPr txBox="1"/>
          <p:nvPr/>
        </p:nvSpPr>
        <p:spPr>
          <a:xfrm>
            <a:off x="6279113" y="6657945"/>
            <a:ext cx="286488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cy-GB" sz="700">
                <a:solidFill>
                  <a:srgbClr val="FFFFFF"/>
                </a:solidFill>
              </a:rPr>
              <a:t>Mae </a:t>
            </a:r>
            <a:r>
              <a:rPr lang="cy-GB" sz="700">
                <a:solidFill>
                  <a:srgbClr val="FFFFFF"/>
                </a:solidFill>
                <a:hlinkClick r:id="rId4" tooltip="https://intersection4learning.blogspot.com/2012/01/wonder-wednesday-most-important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 Llun Hwn</a:t>
            </a:r>
            <a:r>
              <a:rPr lang="cy-GB" sz="700">
                <a:solidFill>
                  <a:srgbClr val="FFFFFF"/>
                </a:solidFill>
              </a:rPr>
              <a:t> gan Awdur Anhysbys wedi’i drwyddedu dan </a:t>
            </a:r>
            <a:r>
              <a:rPr lang="cy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cy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3686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wch Testun 1">
            <a:extLst>
              <a:ext uri="{FF2B5EF4-FFF2-40B4-BE49-F238E27FC236}">
                <a16:creationId xmlns:a16="http://schemas.microsoft.com/office/drawing/2014/main" id="{855E0B59-2CB7-7C97-3FEC-B597600D3863}"/>
              </a:ext>
            </a:extLst>
          </p:cNvPr>
          <p:cNvSpPr txBox="1"/>
          <p:nvPr/>
        </p:nvSpPr>
        <p:spPr>
          <a:xfrm>
            <a:off x="203516" y="348343"/>
            <a:ext cx="4191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+mn-lt"/>
              </a:rPr>
              <a:t>Pam Iechyd a </a:t>
            </a:r>
            <a:r>
              <a:rPr lang="en-US" sz="2400" b="1" dirty="0" err="1">
                <a:latin typeface="+mn-lt"/>
              </a:rPr>
              <a:t>Lles</a:t>
            </a:r>
            <a:r>
              <a:rPr lang="en-US" sz="2400" b="1" dirty="0">
                <a:latin typeface="+mn-lt"/>
              </a:rPr>
              <a:t> </a:t>
            </a:r>
            <a:r>
              <a:rPr lang="en-US" sz="2400" b="1" dirty="0" err="1">
                <a:latin typeface="+mn-lt"/>
              </a:rPr>
              <a:t>fel</a:t>
            </a:r>
            <a:r>
              <a:rPr lang="en-US" sz="2400" b="1" dirty="0">
                <a:latin typeface="+mn-lt"/>
              </a:rPr>
              <a:t> </a:t>
            </a:r>
            <a:r>
              <a:rPr lang="en-US" sz="2400" b="1" dirty="0" err="1">
                <a:latin typeface="+mn-lt"/>
              </a:rPr>
              <a:t>Maes</a:t>
            </a:r>
            <a:r>
              <a:rPr lang="en-US" sz="2400" b="1" dirty="0">
                <a:latin typeface="+mn-lt"/>
              </a:rPr>
              <a:t> </a:t>
            </a:r>
            <a:r>
              <a:rPr lang="en-US" sz="2400" b="1" dirty="0" err="1">
                <a:latin typeface="+mn-lt"/>
              </a:rPr>
              <a:t>Dysgu</a:t>
            </a:r>
            <a:r>
              <a:rPr lang="en-US" sz="2400" b="1" dirty="0">
                <a:latin typeface="+mn-lt"/>
              </a:rPr>
              <a:t>  a </a:t>
            </a:r>
            <a:r>
              <a:rPr lang="en-US" sz="2400" b="1" dirty="0" err="1">
                <a:latin typeface="+mn-lt"/>
              </a:rPr>
              <a:t>Phrofiad</a:t>
            </a:r>
            <a:r>
              <a:rPr lang="en-US" sz="2400" b="1" dirty="0">
                <a:latin typeface="+mn-lt"/>
              </a:rPr>
              <a:t> (</a:t>
            </a:r>
            <a:r>
              <a:rPr lang="en-US" sz="2400" b="1" dirty="0" err="1">
                <a:latin typeface="+mn-lt"/>
              </a:rPr>
              <a:t>MDaPh</a:t>
            </a:r>
            <a:r>
              <a:rPr lang="en-US" sz="2400" b="1" dirty="0">
                <a:latin typeface="+mn-lt"/>
              </a:rPr>
              <a:t>)? </a:t>
            </a:r>
            <a:br>
              <a:rPr lang="en-US" sz="1800" b="1" dirty="0">
                <a:latin typeface="+mn-lt"/>
              </a:rPr>
            </a:br>
            <a:endParaRPr lang="cy-GB" dirty="0"/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B04FD18B-D2B8-D430-C9E1-BD43ACFF2D81}"/>
              </a:ext>
            </a:extLst>
          </p:cNvPr>
          <p:cNvSpPr txBox="1"/>
          <p:nvPr/>
        </p:nvSpPr>
        <p:spPr>
          <a:xfrm>
            <a:off x="340178" y="4564574"/>
            <a:ext cx="848576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/>
              <a:t>Deddf Lesiant </a:t>
            </a:r>
            <a:r>
              <a:rPr lang="cy-GB" sz="2000" dirty="0">
                <a:hlinkClick r:id="rId3"/>
              </a:rPr>
              <a:t>Deddf Llesiant Cenedlaethau'r Dyfodol (Cymru) 2015 – YouTube</a:t>
            </a:r>
            <a:endParaRPr lang="cy-GB" sz="2000" dirty="0"/>
          </a:p>
          <a:p>
            <a:r>
              <a:rPr lang="en-GB" sz="2000" dirty="0">
                <a:hlinkClick r:id="rId4"/>
              </a:rPr>
              <a:t>42329 WBFG Essentials Guide (</a:t>
            </a:r>
            <a:r>
              <a:rPr lang="en-GB" sz="2000" dirty="0" err="1">
                <a:hlinkClick r:id="rId4"/>
              </a:rPr>
              <a:t>llyw.cymru</a:t>
            </a:r>
            <a:r>
              <a:rPr lang="en-GB" sz="2000" dirty="0">
                <a:hlinkClick r:id="rId4"/>
              </a:rPr>
              <a:t>)</a:t>
            </a:r>
            <a:endParaRPr lang="cy-GB" sz="2000" dirty="0"/>
          </a:p>
          <a:p>
            <a:r>
              <a:rPr lang="cy-GB" sz="2000" dirty="0"/>
              <a:t>The Well-</a:t>
            </a:r>
            <a:r>
              <a:rPr lang="cy-GB" sz="2000" dirty="0" err="1"/>
              <a:t>being</a:t>
            </a:r>
            <a:r>
              <a:rPr lang="cy-GB" sz="2000" dirty="0"/>
              <a:t> </a:t>
            </a:r>
            <a:r>
              <a:rPr lang="cy-GB" sz="2000" dirty="0" err="1"/>
              <a:t>future</a:t>
            </a:r>
            <a:r>
              <a:rPr lang="cy-GB" sz="2000" dirty="0"/>
              <a:t> </a:t>
            </a:r>
            <a:r>
              <a:rPr lang="cy-GB" sz="2000" dirty="0" err="1"/>
              <a:t>generations</a:t>
            </a:r>
            <a:r>
              <a:rPr lang="cy-GB" sz="2000" dirty="0"/>
              <a:t> (Wales) Act 2015</a:t>
            </a:r>
          </a:p>
          <a:p>
            <a:r>
              <a:rPr lang="cy-GB" sz="2000" dirty="0">
                <a:hlinkClick r:id="rId5"/>
              </a:rPr>
              <a:t>42329 WBFG Essentials </a:t>
            </a:r>
            <a:r>
              <a:rPr lang="cy-GB" sz="2000" dirty="0" err="1">
                <a:hlinkClick r:id="rId5"/>
              </a:rPr>
              <a:t>Guide</a:t>
            </a:r>
            <a:r>
              <a:rPr lang="cy-GB" sz="2000" dirty="0">
                <a:hlinkClick r:id="rId5"/>
              </a:rPr>
              <a:t> (</a:t>
            </a:r>
            <a:r>
              <a:rPr lang="cy-GB" sz="2000" dirty="0" err="1">
                <a:hlinkClick r:id="rId5"/>
              </a:rPr>
              <a:t>gov.wales</a:t>
            </a:r>
            <a:r>
              <a:rPr lang="cy-GB" sz="2000" dirty="0">
                <a:hlinkClick r:id="rId5"/>
              </a:rPr>
              <a:t>)</a:t>
            </a:r>
            <a:endParaRPr lang="cy-GB" sz="200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F9E5A9A-AEBF-BB67-AEA6-D20543DE3439}"/>
              </a:ext>
            </a:extLst>
          </p:cNvPr>
          <p:cNvSpPr txBox="1">
            <a:spLocks/>
          </p:cNvSpPr>
          <p:nvPr/>
        </p:nvSpPr>
        <p:spPr>
          <a:xfrm>
            <a:off x="244929" y="1693261"/>
            <a:ext cx="38862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Canlyniadau</a:t>
            </a:r>
            <a:r>
              <a:rPr lang="en-GB" dirty="0"/>
              <a:t> </a:t>
            </a:r>
            <a:r>
              <a:rPr lang="en-GB" dirty="0" err="1"/>
              <a:t>arholiadau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 err="1"/>
              <a:t>Cymdeithas</a:t>
            </a:r>
            <a:endParaRPr lang="en-GB" dirty="0"/>
          </a:p>
          <a:p>
            <a:endParaRPr lang="en-GB" dirty="0"/>
          </a:p>
          <a:p>
            <a:r>
              <a:rPr lang="en-GB" dirty="0"/>
              <a:t>Tu </a:t>
            </a:r>
            <a:r>
              <a:rPr lang="en-GB" dirty="0" err="1"/>
              <a:t>allan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oriau</a:t>
            </a:r>
            <a:r>
              <a:rPr lang="en-GB" dirty="0"/>
              <a:t> </a:t>
            </a:r>
            <a:r>
              <a:rPr lang="en-GB" dirty="0" err="1"/>
              <a:t>ysgol</a:t>
            </a:r>
            <a:endParaRPr lang="en-GB" dirty="0"/>
          </a:p>
          <a:p>
            <a:endParaRPr lang="en-US" dirty="0"/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71BF83CE-B798-A2B5-2DAE-D479173F9752}"/>
              </a:ext>
            </a:extLst>
          </p:cNvPr>
          <p:cNvSpPr txBox="1">
            <a:spLocks/>
          </p:cNvSpPr>
          <p:nvPr/>
        </p:nvSpPr>
        <p:spPr>
          <a:xfrm>
            <a:off x="4572000" y="1710220"/>
            <a:ext cx="388620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i="1" dirty="0"/>
              <a:t>Exam results</a:t>
            </a:r>
            <a:endParaRPr lang="en-GB" i="1" dirty="0">
              <a:cs typeface="Calibri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i="1" dirty="0">
              <a:cs typeface="Calibri"/>
            </a:endParaRPr>
          </a:p>
          <a:p>
            <a:r>
              <a:rPr lang="en-GB" i="1" dirty="0"/>
              <a:t>Society</a:t>
            </a:r>
            <a:endParaRPr lang="en-GB" i="1" dirty="0">
              <a:cs typeface="Calibri"/>
            </a:endParaRPr>
          </a:p>
          <a:p>
            <a:endParaRPr lang="en-GB" i="1" dirty="0">
              <a:cs typeface="Calibri"/>
            </a:endParaRPr>
          </a:p>
          <a:p>
            <a:r>
              <a:rPr lang="en-GB" i="1" dirty="0"/>
              <a:t>Out of school hours</a:t>
            </a:r>
            <a:endParaRPr lang="en-GB" i="1" dirty="0">
              <a:cs typeface="Calibri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endParaRPr lang="en-US" dirty="0"/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21C08761-160E-C5D2-5879-A413F2C6924B}"/>
              </a:ext>
            </a:extLst>
          </p:cNvPr>
          <p:cNvSpPr txBox="1"/>
          <p:nvPr/>
        </p:nvSpPr>
        <p:spPr>
          <a:xfrm>
            <a:off x="4474028" y="348343"/>
            <a:ext cx="41474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i="1" dirty="0">
                <a:latin typeface="+mn-lt"/>
              </a:rPr>
              <a:t>Why is Health &amp; Wellbeing an Area of Learning </a:t>
            </a:r>
            <a:br>
              <a:rPr lang="en-US" sz="2400" b="1" i="1" dirty="0">
                <a:latin typeface="+mn-lt"/>
              </a:rPr>
            </a:br>
            <a:r>
              <a:rPr lang="en-US" sz="2400" b="1" i="1" dirty="0">
                <a:latin typeface="+mn-lt"/>
              </a:rPr>
              <a:t>and Experience (</a:t>
            </a:r>
            <a:r>
              <a:rPr lang="en-US" sz="2400" b="1" i="1" dirty="0" err="1">
                <a:latin typeface="+mn-lt"/>
              </a:rPr>
              <a:t>AoLE</a:t>
            </a:r>
            <a:r>
              <a:rPr lang="en-US" sz="2400" b="1" i="1" dirty="0">
                <a:latin typeface="+mn-lt"/>
              </a:rPr>
              <a:t>)?</a:t>
            </a:r>
            <a:r>
              <a:rPr lang="en-US" sz="2400" b="1" i="1" dirty="0"/>
              <a:t> </a:t>
            </a: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40635310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958" y="574734"/>
            <a:ext cx="4388929" cy="4093046"/>
          </a:xfrm>
        </p:spPr>
      </p:pic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1009" y="594060"/>
            <a:ext cx="4364739" cy="4074412"/>
          </a:xfrm>
        </p:spPr>
      </p:pic>
      <p:sp>
        <p:nvSpPr>
          <p:cNvPr id="7" name="Blwch Testun 6">
            <a:extLst>
              <a:ext uri="{FF2B5EF4-FFF2-40B4-BE49-F238E27FC236}">
                <a16:creationId xmlns:a16="http://schemas.microsoft.com/office/drawing/2014/main" id="{361ECB06-AC9A-B116-C7A5-6D46893D4DF7}"/>
              </a:ext>
            </a:extLst>
          </p:cNvPr>
          <p:cNvSpPr txBox="1"/>
          <p:nvPr/>
        </p:nvSpPr>
        <p:spPr>
          <a:xfrm>
            <a:off x="209838" y="5030007"/>
            <a:ext cx="419117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5"/>
              </a:rPr>
              <a:t>Iach a hapus – Effaith yr ysgol ar iechyd a llesiant disgyblion | Estyn (</a:t>
            </a:r>
            <a:r>
              <a:rPr lang="cy-GB" dirty="0" err="1">
                <a:hlinkClick r:id="rId5"/>
              </a:rPr>
              <a:t>llyw.cymru</a:t>
            </a:r>
            <a:r>
              <a:rPr lang="cy-GB" dirty="0">
                <a:hlinkClick r:id="rId5"/>
              </a:rPr>
              <a:t>)</a:t>
            </a:r>
            <a:endParaRPr lang="cy-GB" dirty="0"/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0E1F7AFE-032E-BCF8-B0C3-D67B79F06469}"/>
              </a:ext>
            </a:extLst>
          </p:cNvPr>
          <p:cNvSpPr txBox="1"/>
          <p:nvPr/>
        </p:nvSpPr>
        <p:spPr>
          <a:xfrm>
            <a:off x="4480464" y="5026600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Healthy and happy – school impact on pupils’ health and wellbeing | Estyn (</a:t>
            </a:r>
            <a:r>
              <a:rPr lang="en-GB" dirty="0" err="1">
                <a:hlinkClick r:id="rId6"/>
              </a:rPr>
              <a:t>gov.wales</a:t>
            </a:r>
            <a:r>
              <a:rPr lang="en-GB" dirty="0">
                <a:hlinkClick r:id="rId6"/>
              </a:rPr>
              <a:t>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578655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ealth and Well-being">
            <a:extLst>
              <a:ext uri="{FF2B5EF4-FFF2-40B4-BE49-F238E27FC236}">
                <a16:creationId xmlns:a16="http://schemas.microsoft.com/office/drawing/2014/main" id="{C3ABA096-A134-00EE-658E-9DA25634F6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alphaModFix amt="3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397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2EF72EA1-3718-2E0B-B90F-A79F41966418}"/>
              </a:ext>
            </a:extLst>
          </p:cNvPr>
          <p:cNvSpPr txBox="1">
            <a:spLocks/>
          </p:cNvSpPr>
          <p:nvPr/>
        </p:nvSpPr>
        <p:spPr>
          <a:xfrm>
            <a:off x="308540" y="481678"/>
            <a:ext cx="8494690" cy="1664851"/>
          </a:xfrm>
          <a:prstGeom prst="rect">
            <a:avLst/>
          </a:prstGeom>
        </p:spPr>
        <p:txBody>
          <a:bodyPr>
            <a:normAutofit fontScale="6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Beth </a:t>
            </a:r>
            <a:r>
              <a:rPr lang="en-GB" sz="4000" b="1" dirty="0" err="1"/>
              <a:t>yn</a:t>
            </a:r>
            <a:r>
              <a:rPr lang="en-GB" sz="4000" b="1" dirty="0"/>
              <a:t> union </a:t>
            </a:r>
            <a:r>
              <a:rPr lang="en-GB" sz="4000" b="1" dirty="0" err="1"/>
              <a:t>sydd</a:t>
            </a:r>
            <a:r>
              <a:rPr lang="en-GB" sz="4000" b="1" dirty="0"/>
              <a:t> </a:t>
            </a:r>
            <a:r>
              <a:rPr lang="en-GB" sz="4000" b="1" dirty="0" err="1"/>
              <a:t>yn</a:t>
            </a:r>
            <a:r>
              <a:rPr lang="en-GB" sz="4000" b="1" dirty="0"/>
              <a:t> y </a:t>
            </a:r>
            <a:r>
              <a:rPr lang="en-GB" sz="4000" b="1" dirty="0" err="1"/>
              <a:t>cwricwlwm</a:t>
            </a:r>
            <a:r>
              <a:rPr lang="en-GB" sz="4000" b="1" dirty="0"/>
              <a:t> Iechyd a </a:t>
            </a:r>
            <a:r>
              <a:rPr lang="en-GB" sz="4000" b="1" dirty="0" err="1"/>
              <a:t>Lles</a:t>
            </a:r>
            <a:r>
              <a:rPr lang="en-GB" sz="4000" b="1" dirty="0"/>
              <a:t> </a:t>
            </a:r>
            <a:br>
              <a:rPr lang="en-GB" sz="4000" b="1" dirty="0"/>
            </a:br>
            <a:r>
              <a:rPr lang="en-GB" sz="4000" b="1" dirty="0" err="1"/>
              <a:t>Cwricwlwm</a:t>
            </a:r>
            <a:r>
              <a:rPr lang="en-GB" sz="4000" b="1" dirty="0"/>
              <a:t> </a:t>
            </a:r>
            <a:r>
              <a:rPr lang="en-GB" sz="4000" b="1" dirty="0" err="1"/>
              <a:t>i</a:t>
            </a:r>
            <a:r>
              <a:rPr lang="en-GB" sz="4000" b="1" dirty="0"/>
              <a:t> </a:t>
            </a:r>
            <a:r>
              <a:rPr lang="en-GB" sz="4000" b="1" dirty="0" err="1"/>
              <a:t>Gymru</a:t>
            </a:r>
            <a:r>
              <a:rPr lang="en-GB" sz="4000" b="1" dirty="0"/>
              <a:t> 2022?</a:t>
            </a:r>
          </a:p>
          <a:p>
            <a:br>
              <a:rPr lang="en-GB" sz="4000" b="1" dirty="0"/>
            </a:br>
            <a:r>
              <a:rPr lang="en-GB" sz="4000" b="1" dirty="0"/>
              <a:t>What exactly is in the </a:t>
            </a:r>
            <a:r>
              <a:rPr lang="en-GB" sz="4000" b="1" i="1" dirty="0"/>
              <a:t>Curriculum for Wales 2022 Health and Well-being curriculum?</a:t>
            </a:r>
            <a:endParaRPr lang="en-US" sz="3200" dirty="0"/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C9C49F9E-0BF4-3BBA-06EC-72D164B40ED3}"/>
              </a:ext>
            </a:extLst>
          </p:cNvPr>
          <p:cNvSpPr txBox="1"/>
          <p:nvPr/>
        </p:nvSpPr>
        <p:spPr>
          <a:xfrm>
            <a:off x="376992" y="4258569"/>
            <a:ext cx="3711728" cy="193899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cs typeface="Calibri"/>
                <a:hlinkClick r:id="" action="ppaction://noaction"/>
              </a:rPr>
              <a:t>CYMRAEG:</a:t>
            </a:r>
          </a:p>
          <a:p>
            <a:r>
              <a:rPr lang="en-US" sz="2400" b="1" dirty="0">
                <a:cs typeface="Calibri"/>
                <a:hlinkClick r:id="" action="ppaction://noaction"/>
              </a:rPr>
              <a:t>https://www.youtube.com/watch?v=bGXLhdG41Hc&amp;t=2s</a:t>
            </a:r>
            <a:r>
              <a:rPr lang="en-US" sz="2400" b="1" dirty="0">
                <a:cs typeface="Calibri"/>
              </a:rPr>
              <a:t> </a:t>
            </a:r>
          </a:p>
          <a:p>
            <a:endParaRPr lang="en-US" sz="2400" b="1" dirty="0"/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2AE4E4C8-E18F-0CAC-A152-3BC4121D7DF7}"/>
              </a:ext>
            </a:extLst>
          </p:cNvPr>
          <p:cNvSpPr txBox="1">
            <a:spLocks/>
          </p:cNvSpPr>
          <p:nvPr/>
        </p:nvSpPr>
        <p:spPr>
          <a:xfrm>
            <a:off x="5143906" y="4258569"/>
            <a:ext cx="3805085" cy="120033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400" b="1" dirty="0">
                <a:cs typeface="Calibri"/>
                <a:hlinkClick r:id="" action="ppaction://noaction"/>
              </a:rPr>
              <a:t>ENGLISH: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400" b="1" dirty="0">
                <a:cs typeface="Calibri"/>
                <a:hlinkClick r:id="" action="ppaction://noaction"/>
              </a:rPr>
              <a:t>https://www.youtube.com/watch?v=dqDwFraT0uY</a:t>
            </a:r>
            <a:r>
              <a:rPr lang="en-US" sz="2400" b="1" dirty="0">
                <a:cs typeface="Calibri"/>
              </a:rPr>
              <a:t> </a:t>
            </a:r>
          </a:p>
        </p:txBody>
      </p:sp>
      <p:pic>
        <p:nvPicPr>
          <p:cNvPr id="7" name="Cyfryngau Ar-lein 6" title="Catrin Passmore - Iechyd a Lles / Health and Well-being">
            <a:hlinkClick r:id="" action="ppaction://media"/>
            <a:extLst>
              <a:ext uri="{FF2B5EF4-FFF2-40B4-BE49-F238E27FC236}">
                <a16:creationId xmlns:a16="http://schemas.microsoft.com/office/drawing/2014/main" id="{09439465-C4FD-5D1A-C1E3-0D0D3179DBA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820058" y="2248496"/>
            <a:ext cx="3076081" cy="1737986"/>
          </a:xfrm>
          <a:prstGeom prst="rect">
            <a:avLst/>
          </a:prstGeom>
        </p:spPr>
      </p:pic>
      <p:pic>
        <p:nvPicPr>
          <p:cNvPr id="8" name="Cyfryngau Ar-lein 7" title="Kelly Forrest-Mackay - Iechyd a Lles / Health and Well-being">
            <a:hlinkClick r:id="" action="ppaction://media"/>
            <a:extLst>
              <a:ext uri="{FF2B5EF4-FFF2-40B4-BE49-F238E27FC236}">
                <a16:creationId xmlns:a16="http://schemas.microsoft.com/office/drawing/2014/main" id="{FC37D4E0-9149-0B8D-8471-8CFB844EF97C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5247863" y="2248496"/>
            <a:ext cx="3139062" cy="1773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533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25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Blwch Testun 2">
            <a:extLst>
              <a:ext uri="{FF2B5EF4-FFF2-40B4-BE49-F238E27FC236}">
                <a16:creationId xmlns:a16="http://schemas.microsoft.com/office/drawing/2014/main" id="{174ABA9F-CBE5-B899-81D7-8F99F603D425}"/>
              </a:ext>
            </a:extLst>
          </p:cNvPr>
          <p:cNvSpPr txBox="1"/>
          <p:nvPr/>
        </p:nvSpPr>
        <p:spPr>
          <a:xfrm>
            <a:off x="261257" y="237947"/>
            <a:ext cx="85135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hlinkClick r:id="rId3"/>
              </a:rPr>
              <a:t>Cwricwlwm i Gymru - Hwb (</a:t>
            </a:r>
            <a:r>
              <a:rPr lang="cy-GB" dirty="0" err="1">
                <a:hlinkClick r:id="rId3"/>
              </a:rPr>
              <a:t>gov.wales</a:t>
            </a:r>
            <a:r>
              <a:rPr lang="cy-GB" dirty="0">
                <a:hlinkClick r:id="rId3"/>
              </a:rPr>
              <a:t>)</a:t>
            </a:r>
            <a:r>
              <a:rPr lang="cy-GB" dirty="0"/>
              <a:t>               </a:t>
            </a:r>
            <a:r>
              <a:rPr lang="en-GB" dirty="0">
                <a:hlinkClick r:id="rId4"/>
              </a:rPr>
              <a:t>Curriculum for Wales - Hwb (</a:t>
            </a:r>
            <a:r>
              <a:rPr lang="en-GB" dirty="0" err="1">
                <a:hlinkClick r:id="rId4"/>
              </a:rPr>
              <a:t>gov.wales</a:t>
            </a:r>
            <a:r>
              <a:rPr lang="en-GB" dirty="0">
                <a:hlinkClick r:id="rId4"/>
              </a:rPr>
              <a:t>)</a:t>
            </a:r>
            <a:endParaRPr lang="cy-GB" dirty="0"/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562716FC-F658-7D54-57C9-AEEC2647E19F}"/>
              </a:ext>
            </a:extLst>
          </p:cNvPr>
          <p:cNvSpPr txBox="1"/>
          <p:nvPr/>
        </p:nvSpPr>
        <p:spPr>
          <a:xfrm>
            <a:off x="217714" y="685171"/>
            <a:ext cx="43542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/>
              <a:t>Felly beth yw’r pump datganiad o’r ‘Hyn sy’n bwysig’?</a:t>
            </a:r>
          </a:p>
        </p:txBody>
      </p:sp>
      <p:graphicFrame>
        <p:nvGraphicFramePr>
          <p:cNvPr id="5" name="Table 2">
            <a:extLst>
              <a:ext uri="{FF2B5EF4-FFF2-40B4-BE49-F238E27FC236}">
                <a16:creationId xmlns:a16="http://schemas.microsoft.com/office/drawing/2014/main" id="{EB05991C-5E2D-8E7D-48D8-9CCF7CA39F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7696154"/>
              </p:ext>
            </p:extLst>
          </p:nvPr>
        </p:nvGraphicFramePr>
        <p:xfrm>
          <a:off x="702128" y="1395251"/>
          <a:ext cx="7780816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90408">
                  <a:extLst>
                    <a:ext uri="{9D8B030D-6E8A-4147-A177-3AD203B41FA5}">
                      <a16:colId xmlns:a16="http://schemas.microsoft.com/office/drawing/2014/main" val="2005704710"/>
                    </a:ext>
                  </a:extLst>
                </a:gridCol>
                <a:gridCol w="3890408">
                  <a:extLst>
                    <a:ext uri="{9D8B030D-6E8A-4147-A177-3AD203B41FA5}">
                      <a16:colId xmlns:a16="http://schemas.microsoft.com/office/drawing/2014/main" val="387335332"/>
                    </a:ext>
                  </a:extLst>
                </a:gridCol>
              </a:tblGrid>
              <a:tr h="587631">
                <a:tc>
                  <a:txBody>
                    <a:bodyPr/>
                    <a:lstStyle/>
                    <a:p>
                      <a:pPr algn="ctr"/>
                      <a:r>
                        <a:rPr lang="cy-GB" sz="2000" dirty="0"/>
                        <a:t>Datganiadau Yr Hyn sy’n Bwysig</a:t>
                      </a:r>
                    </a:p>
                    <a:p>
                      <a:pPr algn="ctr"/>
                      <a:r>
                        <a:rPr lang="cy-GB" sz="2000" dirty="0"/>
                        <a:t>Iechyd a Lles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dirty="0" err="1"/>
                        <a:t>What</a:t>
                      </a:r>
                      <a:r>
                        <a:rPr lang="cy-GB" sz="2000" dirty="0"/>
                        <a:t> </a:t>
                      </a:r>
                      <a:r>
                        <a:rPr lang="cy-GB" sz="2000" dirty="0" err="1"/>
                        <a:t>Matters</a:t>
                      </a:r>
                      <a:r>
                        <a:rPr lang="cy-GB" sz="2000" dirty="0"/>
                        <a:t> </a:t>
                      </a:r>
                      <a:r>
                        <a:rPr lang="cy-GB" sz="2000" dirty="0" err="1"/>
                        <a:t>Statements</a:t>
                      </a:r>
                      <a:endParaRPr lang="cy-GB" sz="2000" dirty="0"/>
                    </a:p>
                    <a:p>
                      <a:pPr algn="ctr"/>
                      <a:r>
                        <a:rPr lang="cy-GB" sz="2000" dirty="0" err="1"/>
                        <a:t>Health</a:t>
                      </a:r>
                      <a:r>
                        <a:rPr lang="cy-GB" sz="2000" dirty="0"/>
                        <a:t> </a:t>
                      </a:r>
                      <a:r>
                        <a:rPr lang="cy-GB" sz="2000" dirty="0" err="1"/>
                        <a:t>and</a:t>
                      </a:r>
                      <a:r>
                        <a:rPr lang="cy-GB" sz="2000" dirty="0"/>
                        <a:t> Well-</a:t>
                      </a:r>
                      <a:r>
                        <a:rPr lang="cy-GB" sz="2000" dirty="0" err="1"/>
                        <a:t>being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0785385"/>
                  </a:ext>
                </a:extLst>
              </a:tr>
              <a:tr h="536707">
                <a:tc>
                  <a:txBody>
                    <a:bodyPr/>
                    <a:lstStyle/>
                    <a:p>
                      <a:r>
                        <a:rPr lang="cy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Mae datblygu iechyd a lles y corff yn arwain at fuddiannau gydol oes.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Developing physical health and well-being has lifelong benefits. 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2968135"/>
                  </a:ext>
                </a:extLst>
              </a:tr>
              <a:tr h="689827">
                <a:tc>
                  <a:txBody>
                    <a:bodyPr/>
                    <a:lstStyle/>
                    <a:p>
                      <a:r>
                        <a:rPr lang="cy-GB" sz="16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Mae’r ffordd rydym yn prosesu ein profiadau ac yn ymateb iddyn nhw yn effeithio ar ein hiechyd meddwl a’n lles emosiynol.</a:t>
                      </a:r>
                      <a:endParaRPr lang="en-GB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 we process and respond to our experiences affects our mental health and emotional well-being.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6909032"/>
                  </a:ext>
                </a:extLst>
              </a:tr>
              <a:tr h="689827">
                <a:tc>
                  <a:txBody>
                    <a:bodyPr/>
                    <a:lstStyle/>
                    <a:p>
                      <a:r>
                        <a:rPr lang="cy-GB" sz="16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Mae’r ffordd rydym yn gwneud penderfyniadau yn effeithio ar ansawdd ein bywydau ni a bywydau eraill</a:t>
                      </a:r>
                      <a:endParaRPr lang="en-GB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Our decision-making impacts on the quality of our lives and the lives of others.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8270080"/>
                  </a:ext>
                </a:extLst>
              </a:tr>
              <a:tr h="689827">
                <a:tc>
                  <a:txBody>
                    <a:bodyPr/>
                    <a:lstStyle/>
                    <a:p>
                      <a:r>
                        <a:rPr lang="cy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Mae’r ffordd rydym yn ymwneud â dylanwadau cymdeithasol yn siapio pwy ydyn ni, ac yn effeithio ar ein hiechyd a’n lles.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 we engage with social influences shapes who we are and affects our health and well-being. 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4791102"/>
                  </a:ext>
                </a:extLst>
              </a:tr>
              <a:tr h="536707">
                <a:tc>
                  <a:txBody>
                    <a:bodyPr/>
                    <a:lstStyle/>
                    <a:p>
                      <a:r>
                        <a:rPr lang="cy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Mae cydberthnasau iach yn hanfodol ar gyfer ein lles.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Healthy relationships are fundamental to our well-being.  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0427254"/>
                  </a:ext>
                </a:extLst>
              </a:tr>
            </a:tbl>
          </a:graphicData>
        </a:graphic>
      </p:graphicFrame>
      <p:sp>
        <p:nvSpPr>
          <p:cNvPr id="6" name="Blwch Testun 5">
            <a:extLst>
              <a:ext uri="{FF2B5EF4-FFF2-40B4-BE49-F238E27FC236}">
                <a16:creationId xmlns:a16="http://schemas.microsoft.com/office/drawing/2014/main" id="{612E832B-9FC9-6750-CA38-7748BDC7B42A}"/>
              </a:ext>
            </a:extLst>
          </p:cNvPr>
          <p:cNvSpPr txBox="1"/>
          <p:nvPr/>
        </p:nvSpPr>
        <p:spPr>
          <a:xfrm>
            <a:off x="4572000" y="616939"/>
            <a:ext cx="3890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 err="1"/>
              <a:t>What</a:t>
            </a:r>
            <a:r>
              <a:rPr lang="cy-GB" sz="2000" b="1" dirty="0"/>
              <a:t> </a:t>
            </a:r>
            <a:r>
              <a:rPr lang="cy-GB" sz="2000" b="1" dirty="0" err="1"/>
              <a:t>are</a:t>
            </a:r>
            <a:r>
              <a:rPr lang="cy-GB" sz="2000" b="1" dirty="0"/>
              <a:t> the </a:t>
            </a:r>
            <a:r>
              <a:rPr lang="cy-GB" sz="2000" b="1" dirty="0" err="1"/>
              <a:t>five</a:t>
            </a:r>
            <a:r>
              <a:rPr lang="cy-GB" sz="2000" b="1" dirty="0"/>
              <a:t> ‘</a:t>
            </a:r>
            <a:r>
              <a:rPr lang="cy-GB" sz="2000" b="1" dirty="0" err="1"/>
              <a:t>What</a:t>
            </a:r>
            <a:r>
              <a:rPr lang="cy-GB" sz="2000" b="1" dirty="0"/>
              <a:t> </a:t>
            </a:r>
            <a:r>
              <a:rPr lang="cy-GB" sz="2000" b="1" dirty="0" err="1"/>
              <a:t>matters</a:t>
            </a:r>
            <a:r>
              <a:rPr lang="cy-GB" sz="2000" b="1" dirty="0"/>
              <a:t>’ </a:t>
            </a:r>
            <a:r>
              <a:rPr lang="cy-GB" sz="2000" b="1" dirty="0" err="1"/>
              <a:t>statements</a:t>
            </a:r>
            <a:r>
              <a:rPr lang="cy-GB" sz="20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7427108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Blwch Testun 2">
            <a:extLst>
              <a:ext uri="{FF2B5EF4-FFF2-40B4-BE49-F238E27FC236}">
                <a16:creationId xmlns:a16="http://schemas.microsoft.com/office/drawing/2014/main" id="{9C11291A-198A-6180-D82F-2CC499E06FF1}"/>
              </a:ext>
            </a:extLst>
          </p:cNvPr>
          <p:cNvSpPr txBox="1"/>
          <p:nvPr/>
        </p:nvSpPr>
        <p:spPr>
          <a:xfrm>
            <a:off x="293915" y="237096"/>
            <a:ext cx="834934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 </a:t>
            </a:r>
            <a:r>
              <a:rPr lang="cy-GB" dirty="0">
                <a:hlinkClick r:id="rId3"/>
              </a:rPr>
              <a:t>Iechyd a Lles: Egwyddorion cynnydd - Hwb (</a:t>
            </a:r>
            <a:r>
              <a:rPr lang="cy-GB" dirty="0" err="1">
                <a:hlinkClick r:id="rId3"/>
              </a:rPr>
              <a:t>gov.wales</a:t>
            </a:r>
            <a:r>
              <a:rPr lang="cy-GB" dirty="0">
                <a:hlinkClick r:id="rId3"/>
              </a:rPr>
              <a:t>)</a:t>
            </a:r>
            <a:endParaRPr lang="cy-GB" dirty="0"/>
          </a:p>
          <a:p>
            <a:endParaRPr lang="cy-GB" dirty="0"/>
          </a:p>
          <a:p>
            <a:r>
              <a:rPr lang="en-GB" dirty="0">
                <a:hlinkClick r:id="rId4"/>
              </a:rPr>
              <a:t>Health and Well-being: Principles of progression - Hwb (</a:t>
            </a:r>
            <a:r>
              <a:rPr lang="en-GB" dirty="0" err="1">
                <a:hlinkClick r:id="rId4"/>
              </a:rPr>
              <a:t>gov.wales</a:t>
            </a:r>
            <a:r>
              <a:rPr lang="en-GB" dirty="0">
                <a:hlinkClick r:id="rId4"/>
              </a:rPr>
              <a:t>)</a:t>
            </a:r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pic>
        <p:nvPicPr>
          <p:cNvPr id="6" name="Llun 5">
            <a:extLst>
              <a:ext uri="{FF2B5EF4-FFF2-40B4-BE49-F238E27FC236}">
                <a16:creationId xmlns:a16="http://schemas.microsoft.com/office/drawing/2014/main" id="{702CBE67-027C-68B5-5FB1-C1ADC504A45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4643" t="32500" r="10655" b="15358"/>
          <a:stretch/>
        </p:blipFill>
        <p:spPr>
          <a:xfrm>
            <a:off x="549728" y="1629140"/>
            <a:ext cx="3173186" cy="3178629"/>
          </a:xfrm>
          <a:prstGeom prst="rect">
            <a:avLst/>
          </a:prstGeom>
        </p:spPr>
      </p:pic>
      <p:sp>
        <p:nvSpPr>
          <p:cNvPr id="8" name="Blwch Testun 7">
            <a:extLst>
              <a:ext uri="{FF2B5EF4-FFF2-40B4-BE49-F238E27FC236}">
                <a16:creationId xmlns:a16="http://schemas.microsoft.com/office/drawing/2014/main" id="{16A68B37-C2E9-938F-4797-A4685BB34B7E}"/>
              </a:ext>
            </a:extLst>
          </p:cNvPr>
          <p:cNvSpPr txBox="1"/>
          <p:nvPr/>
        </p:nvSpPr>
        <p:spPr>
          <a:xfrm>
            <a:off x="370115" y="4921448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6"/>
              </a:rPr>
              <a:t>Awgrymiadau i gefnogi </a:t>
            </a:r>
            <a:r>
              <a:rPr lang="cy-GB" dirty="0" err="1">
                <a:hlinkClick r:id="rId6"/>
              </a:rPr>
              <a:t>deallwriaeth</a:t>
            </a:r>
            <a:r>
              <a:rPr lang="cy-GB" dirty="0">
                <a:hlinkClick r:id="rId6"/>
              </a:rPr>
              <a:t> egwyddorion cynnydd.pdf</a:t>
            </a:r>
            <a:endParaRPr lang="cy-GB" dirty="0"/>
          </a:p>
        </p:txBody>
      </p:sp>
      <p:pic>
        <p:nvPicPr>
          <p:cNvPr id="10" name="Llun 9">
            <a:extLst>
              <a:ext uri="{FF2B5EF4-FFF2-40B4-BE49-F238E27FC236}">
                <a16:creationId xmlns:a16="http://schemas.microsoft.com/office/drawing/2014/main" id="{4D46233B-D086-7354-B50C-29F4541F5F5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54464" t="34587" r="10357" b="11429"/>
          <a:stretch/>
        </p:blipFill>
        <p:spPr>
          <a:xfrm>
            <a:off x="4833257" y="1612801"/>
            <a:ext cx="3303814" cy="3296592"/>
          </a:xfrm>
          <a:prstGeom prst="rect">
            <a:avLst/>
          </a:prstGeom>
        </p:spPr>
      </p:pic>
      <p:sp>
        <p:nvSpPr>
          <p:cNvPr id="12" name="Blwch Testun 11">
            <a:extLst>
              <a:ext uri="{FF2B5EF4-FFF2-40B4-BE49-F238E27FC236}">
                <a16:creationId xmlns:a16="http://schemas.microsoft.com/office/drawing/2014/main" id="{2B5957BA-DF64-557F-456B-F6D450D91CBD}"/>
              </a:ext>
            </a:extLst>
          </p:cNvPr>
          <p:cNvSpPr txBox="1"/>
          <p:nvPr/>
        </p:nvSpPr>
        <p:spPr>
          <a:xfrm>
            <a:off x="4833257" y="4992827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8"/>
              </a:rPr>
              <a:t>Principles of progression (e) 22.06.22.pdf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3129370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Blwch Testun 3">
            <a:extLst>
              <a:ext uri="{FF2B5EF4-FFF2-40B4-BE49-F238E27FC236}">
                <a16:creationId xmlns:a16="http://schemas.microsoft.com/office/drawing/2014/main" id="{50931C0D-38A5-3EDA-DD5A-508158CFFA9A}"/>
              </a:ext>
            </a:extLst>
          </p:cNvPr>
          <p:cNvSpPr txBox="1"/>
          <p:nvPr/>
        </p:nvSpPr>
        <p:spPr>
          <a:xfrm>
            <a:off x="360759" y="3752849"/>
            <a:ext cx="2468166" cy="2452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>
                <a:latin typeface="+mj-lt"/>
                <a:ea typeface="+mj-ea"/>
                <a:cs typeface="+mj-cs"/>
              </a:rPr>
              <a:t>Beth yw’r disgwyliadau?             What are the expectations?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>
              <a:latin typeface="+mj-lt"/>
              <a:ea typeface="+mj-ea"/>
              <a:cs typeface="+mj-cs"/>
            </a:endParaRPr>
          </a:p>
        </p:txBody>
      </p:sp>
      <p:pic>
        <p:nvPicPr>
          <p:cNvPr id="6" name="Llun 5" descr="Birds flying">
            <a:extLst>
              <a:ext uri="{FF2B5EF4-FFF2-40B4-BE49-F238E27FC236}">
                <a16:creationId xmlns:a16="http://schemas.microsoft.com/office/drawing/2014/main" id="{36E7A48D-96D6-5446-C114-855B887870A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4681" b="8521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Blwch Testun 2">
            <a:extLst>
              <a:ext uri="{FF2B5EF4-FFF2-40B4-BE49-F238E27FC236}">
                <a16:creationId xmlns:a16="http://schemas.microsoft.com/office/drawing/2014/main" id="{FF0FDF64-B695-3554-8215-9F4E33723266}"/>
              </a:ext>
            </a:extLst>
          </p:cNvPr>
          <p:cNvSpPr txBox="1"/>
          <p:nvPr/>
        </p:nvSpPr>
        <p:spPr>
          <a:xfrm>
            <a:off x="3167986" y="3752850"/>
            <a:ext cx="5614060" cy="2452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hlinkClick r:id="rId4"/>
              </a:rPr>
              <a:t>Disgrifiadau dysgu - Hwb (gov.wales)</a:t>
            </a:r>
            <a:endParaRPr lang="en-US" sz="1600">
              <a:hlinkClick r:id="rId5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>
              <a:hlinkClick r:id="rId5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hlinkClick r:id="rId5"/>
              </a:rPr>
              <a:t>Descriptions of learning - Hwb (gov.wales)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5477430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0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Llun 18" descr="Llun yn cynnwys chwaraeon, chwaraeon dŵr, nofio&#10;&#10;Wedi cynhyrchu’r disgrifiad yn awtomatig">
            <a:extLst>
              <a:ext uri="{FF2B5EF4-FFF2-40B4-BE49-F238E27FC236}">
                <a16:creationId xmlns:a16="http://schemas.microsoft.com/office/drawing/2014/main" id="{5B44DF3C-FB7F-2D5B-692D-56D1C4CE5F5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8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590"/>
          <a:stretch/>
        </p:blipFill>
        <p:spPr>
          <a:xfrm>
            <a:off x="45456" y="0"/>
            <a:ext cx="9143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2" name="Blwch Testun 1">
            <a:extLst>
              <a:ext uri="{FF2B5EF4-FFF2-40B4-BE49-F238E27FC236}">
                <a16:creationId xmlns:a16="http://schemas.microsoft.com/office/drawing/2014/main" id="{38D9F299-362A-376F-A833-2BCE87D29B14}"/>
              </a:ext>
            </a:extLst>
          </p:cNvPr>
          <p:cNvSpPr txBox="1"/>
          <p:nvPr/>
        </p:nvSpPr>
        <p:spPr>
          <a:xfrm>
            <a:off x="479160" y="457200"/>
            <a:ext cx="8182230" cy="13686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300" dirty="0" err="1">
                <a:latin typeface="+mj-lt"/>
                <a:ea typeface="+mj-ea"/>
                <a:cs typeface="+mj-cs"/>
              </a:rPr>
              <a:t>Allwch</a:t>
            </a:r>
            <a:r>
              <a:rPr lang="en-US" sz="2300" dirty="0">
                <a:latin typeface="+mj-lt"/>
                <a:ea typeface="+mj-ea"/>
                <a:cs typeface="+mj-cs"/>
              </a:rPr>
              <a:t> chi </a:t>
            </a:r>
            <a:r>
              <a:rPr lang="en-US" sz="2300" dirty="0" err="1">
                <a:latin typeface="+mj-lt"/>
                <a:ea typeface="+mj-ea"/>
                <a:cs typeface="+mj-cs"/>
              </a:rPr>
              <a:t>feddwl</a:t>
            </a:r>
            <a:r>
              <a:rPr lang="en-US" sz="2300" dirty="0">
                <a:latin typeface="+mj-lt"/>
                <a:ea typeface="+mj-ea"/>
                <a:cs typeface="+mj-cs"/>
              </a:rPr>
              <a:t> am </a:t>
            </a:r>
            <a:r>
              <a:rPr lang="en-US" sz="2300" dirty="0" err="1">
                <a:latin typeface="+mj-lt"/>
                <a:ea typeface="+mj-ea"/>
                <a:cs typeface="+mj-cs"/>
              </a:rPr>
              <a:t>gysylltiadau</a:t>
            </a:r>
            <a:r>
              <a:rPr lang="en-US" sz="2300" dirty="0">
                <a:latin typeface="+mj-lt"/>
                <a:ea typeface="+mj-ea"/>
                <a:cs typeface="+mj-cs"/>
              </a:rPr>
              <a:t> </a:t>
            </a:r>
            <a:r>
              <a:rPr lang="en-US" sz="2300" dirty="0" err="1">
                <a:latin typeface="+mj-lt"/>
                <a:ea typeface="+mj-ea"/>
                <a:cs typeface="+mj-cs"/>
              </a:rPr>
              <a:t>allweddol</a:t>
            </a:r>
            <a:r>
              <a:rPr lang="en-US" sz="2300" dirty="0">
                <a:latin typeface="+mj-lt"/>
                <a:ea typeface="+mj-ea"/>
                <a:cs typeface="+mj-cs"/>
              </a:rPr>
              <a:t> </a:t>
            </a:r>
            <a:r>
              <a:rPr lang="en-US" sz="2300" dirty="0" err="1">
                <a:latin typeface="+mj-lt"/>
                <a:ea typeface="+mj-ea"/>
                <a:cs typeface="+mj-cs"/>
              </a:rPr>
              <a:t>gyda</a:t>
            </a:r>
            <a:r>
              <a:rPr lang="en-US" sz="2300" dirty="0">
                <a:latin typeface="+mj-lt"/>
                <a:ea typeface="+mj-ea"/>
                <a:cs typeface="+mj-cs"/>
              </a:rPr>
              <a:t> </a:t>
            </a:r>
            <a:r>
              <a:rPr lang="en-US" sz="2300" dirty="0" err="1">
                <a:latin typeface="+mj-lt"/>
                <a:ea typeface="+mj-ea"/>
                <a:cs typeface="+mj-cs"/>
              </a:rPr>
              <a:t>Meysydd</a:t>
            </a:r>
            <a:r>
              <a:rPr lang="en-US" sz="2300" dirty="0">
                <a:latin typeface="+mj-lt"/>
                <a:ea typeface="+mj-ea"/>
                <a:cs typeface="+mj-cs"/>
              </a:rPr>
              <a:t> </a:t>
            </a:r>
            <a:r>
              <a:rPr lang="en-US" sz="2300" dirty="0" err="1">
                <a:latin typeface="+mj-lt"/>
                <a:ea typeface="+mj-ea"/>
                <a:cs typeface="+mj-cs"/>
              </a:rPr>
              <a:t>eraill</a:t>
            </a:r>
            <a:r>
              <a:rPr lang="en-US" sz="2300" dirty="0">
                <a:latin typeface="+mj-lt"/>
                <a:ea typeface="+mj-ea"/>
                <a:cs typeface="+mj-cs"/>
              </a:rPr>
              <a:t>?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300" dirty="0">
                <a:latin typeface="+mj-lt"/>
                <a:ea typeface="+mj-ea"/>
                <a:cs typeface="+mj-cs"/>
              </a:rPr>
              <a:t>  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300" dirty="0">
                <a:latin typeface="+mj-lt"/>
                <a:ea typeface="+mj-ea"/>
                <a:cs typeface="+mj-cs"/>
              </a:rPr>
              <a:t>Can you think of key links with the other Areas?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300" dirty="0">
              <a:latin typeface="+mj-lt"/>
              <a:ea typeface="+mj-ea"/>
              <a:cs typeface="+mj-cs"/>
            </a:endParaRPr>
          </a:p>
        </p:txBody>
      </p:sp>
      <p:sp>
        <p:nvSpPr>
          <p:cNvPr id="28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37560" y="1850683"/>
            <a:ext cx="2468880" cy="18288"/>
          </a:xfrm>
          <a:custGeom>
            <a:avLst/>
            <a:gdLst>
              <a:gd name="connsiteX0" fmla="*/ 0 w 2468880"/>
              <a:gd name="connsiteY0" fmla="*/ 0 h 18288"/>
              <a:gd name="connsiteX1" fmla="*/ 592531 w 2468880"/>
              <a:gd name="connsiteY1" fmla="*/ 0 h 18288"/>
              <a:gd name="connsiteX2" fmla="*/ 1160374 w 2468880"/>
              <a:gd name="connsiteY2" fmla="*/ 0 h 18288"/>
              <a:gd name="connsiteX3" fmla="*/ 1728216 w 2468880"/>
              <a:gd name="connsiteY3" fmla="*/ 0 h 18288"/>
              <a:gd name="connsiteX4" fmla="*/ 2468880 w 2468880"/>
              <a:gd name="connsiteY4" fmla="*/ 0 h 18288"/>
              <a:gd name="connsiteX5" fmla="*/ 2468880 w 2468880"/>
              <a:gd name="connsiteY5" fmla="*/ 18288 h 18288"/>
              <a:gd name="connsiteX6" fmla="*/ 1802282 w 2468880"/>
              <a:gd name="connsiteY6" fmla="*/ 18288 h 18288"/>
              <a:gd name="connsiteX7" fmla="*/ 1209751 w 2468880"/>
              <a:gd name="connsiteY7" fmla="*/ 18288 h 18288"/>
              <a:gd name="connsiteX8" fmla="*/ 641909 w 2468880"/>
              <a:gd name="connsiteY8" fmla="*/ 18288 h 18288"/>
              <a:gd name="connsiteX9" fmla="*/ 0 w 2468880"/>
              <a:gd name="connsiteY9" fmla="*/ 18288 h 18288"/>
              <a:gd name="connsiteX10" fmla="*/ 0 w 2468880"/>
              <a:gd name="connsiteY10" fmla="*/ 0 h 18288"/>
              <a:gd name="connsiteX0" fmla="*/ 0 w 2468880"/>
              <a:gd name="connsiteY0" fmla="*/ 0 h 18288"/>
              <a:gd name="connsiteX1" fmla="*/ 567842 w 2468880"/>
              <a:gd name="connsiteY1" fmla="*/ 0 h 18288"/>
              <a:gd name="connsiteX2" fmla="*/ 1234440 w 2468880"/>
              <a:gd name="connsiteY2" fmla="*/ 0 h 18288"/>
              <a:gd name="connsiteX3" fmla="*/ 1777594 w 2468880"/>
              <a:gd name="connsiteY3" fmla="*/ 0 h 18288"/>
              <a:gd name="connsiteX4" fmla="*/ 2468880 w 2468880"/>
              <a:gd name="connsiteY4" fmla="*/ 0 h 18288"/>
              <a:gd name="connsiteX5" fmla="*/ 2468880 w 2468880"/>
              <a:gd name="connsiteY5" fmla="*/ 18288 h 18288"/>
              <a:gd name="connsiteX6" fmla="*/ 1876349 w 2468880"/>
              <a:gd name="connsiteY6" fmla="*/ 18288 h 18288"/>
              <a:gd name="connsiteX7" fmla="*/ 1209751 w 2468880"/>
              <a:gd name="connsiteY7" fmla="*/ 18288 h 18288"/>
              <a:gd name="connsiteX8" fmla="*/ 617220 w 2468880"/>
              <a:gd name="connsiteY8" fmla="*/ 18288 h 18288"/>
              <a:gd name="connsiteX9" fmla="*/ 0 w 2468880"/>
              <a:gd name="connsiteY9" fmla="*/ 18288 h 18288"/>
              <a:gd name="connsiteX10" fmla="*/ 0 w 246888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468880" h="18288" fill="none" extrusionOk="0">
                <a:moveTo>
                  <a:pt x="0" y="0"/>
                </a:moveTo>
                <a:cubicBezTo>
                  <a:pt x="172691" y="-12357"/>
                  <a:pt x="387089" y="31321"/>
                  <a:pt x="592531" y="0"/>
                </a:cubicBezTo>
                <a:cubicBezTo>
                  <a:pt x="767979" y="-23244"/>
                  <a:pt x="871733" y="8472"/>
                  <a:pt x="1160374" y="0"/>
                </a:cubicBezTo>
                <a:cubicBezTo>
                  <a:pt x="1449601" y="-3911"/>
                  <a:pt x="1607266" y="19376"/>
                  <a:pt x="1728216" y="0"/>
                </a:cubicBezTo>
                <a:cubicBezTo>
                  <a:pt x="1818829" y="-58888"/>
                  <a:pt x="2275430" y="-9413"/>
                  <a:pt x="2468880" y="0"/>
                </a:cubicBezTo>
                <a:cubicBezTo>
                  <a:pt x="2467145" y="5314"/>
                  <a:pt x="2470816" y="12013"/>
                  <a:pt x="2468880" y="18288"/>
                </a:cubicBezTo>
                <a:cubicBezTo>
                  <a:pt x="2232442" y="-3319"/>
                  <a:pt x="2078773" y="23053"/>
                  <a:pt x="1802282" y="18288"/>
                </a:cubicBezTo>
                <a:cubicBezTo>
                  <a:pt x="1540683" y="32618"/>
                  <a:pt x="1384233" y="17358"/>
                  <a:pt x="1209751" y="18288"/>
                </a:cubicBezTo>
                <a:cubicBezTo>
                  <a:pt x="1038679" y="-28357"/>
                  <a:pt x="820616" y="4958"/>
                  <a:pt x="641909" y="18288"/>
                </a:cubicBezTo>
                <a:cubicBezTo>
                  <a:pt x="423595" y="12488"/>
                  <a:pt x="155068" y="41456"/>
                  <a:pt x="0" y="18288"/>
                </a:cubicBezTo>
                <a:cubicBezTo>
                  <a:pt x="898" y="13406"/>
                  <a:pt x="19" y="4120"/>
                  <a:pt x="0" y="0"/>
                </a:cubicBezTo>
                <a:close/>
              </a:path>
              <a:path w="2468880" h="18288" stroke="0" extrusionOk="0">
                <a:moveTo>
                  <a:pt x="0" y="0"/>
                </a:moveTo>
                <a:cubicBezTo>
                  <a:pt x="201127" y="34474"/>
                  <a:pt x="321325" y="11273"/>
                  <a:pt x="567842" y="0"/>
                </a:cubicBezTo>
                <a:cubicBezTo>
                  <a:pt x="816255" y="-37660"/>
                  <a:pt x="940209" y="-838"/>
                  <a:pt x="1234440" y="0"/>
                </a:cubicBezTo>
                <a:cubicBezTo>
                  <a:pt x="1509789" y="16874"/>
                  <a:pt x="1664509" y="5689"/>
                  <a:pt x="1777594" y="0"/>
                </a:cubicBezTo>
                <a:cubicBezTo>
                  <a:pt x="1845726" y="-6548"/>
                  <a:pt x="2193196" y="19370"/>
                  <a:pt x="2468880" y="0"/>
                </a:cubicBezTo>
                <a:cubicBezTo>
                  <a:pt x="2468174" y="8377"/>
                  <a:pt x="2470272" y="13210"/>
                  <a:pt x="2468880" y="18288"/>
                </a:cubicBezTo>
                <a:cubicBezTo>
                  <a:pt x="2271382" y="44380"/>
                  <a:pt x="1978656" y="31741"/>
                  <a:pt x="1876349" y="18288"/>
                </a:cubicBezTo>
                <a:cubicBezTo>
                  <a:pt x="1751977" y="-6016"/>
                  <a:pt x="1388067" y="3222"/>
                  <a:pt x="1209751" y="18288"/>
                </a:cubicBezTo>
                <a:cubicBezTo>
                  <a:pt x="1065802" y="31061"/>
                  <a:pt x="753821" y="-1004"/>
                  <a:pt x="617220" y="18288"/>
                </a:cubicBezTo>
                <a:cubicBezTo>
                  <a:pt x="481425" y="28412"/>
                  <a:pt x="248319" y="-391"/>
                  <a:pt x="0" y="18288"/>
                </a:cubicBezTo>
                <a:cubicBezTo>
                  <a:pt x="-445" y="10205"/>
                  <a:pt x="-140" y="6087"/>
                  <a:pt x="0" y="0"/>
                </a:cubicBezTo>
                <a:close/>
              </a:path>
              <a:path w="2468880" h="18288" fill="none" stroke="0" extrusionOk="0">
                <a:moveTo>
                  <a:pt x="0" y="0"/>
                </a:moveTo>
                <a:cubicBezTo>
                  <a:pt x="191987" y="-31891"/>
                  <a:pt x="414837" y="25678"/>
                  <a:pt x="592531" y="0"/>
                </a:cubicBezTo>
                <a:cubicBezTo>
                  <a:pt x="785000" y="-43603"/>
                  <a:pt x="868560" y="12415"/>
                  <a:pt x="1160374" y="0"/>
                </a:cubicBezTo>
                <a:cubicBezTo>
                  <a:pt x="1441409" y="-18672"/>
                  <a:pt x="1600372" y="47113"/>
                  <a:pt x="1728216" y="0"/>
                </a:cubicBezTo>
                <a:cubicBezTo>
                  <a:pt x="1847110" y="23792"/>
                  <a:pt x="2233557" y="23802"/>
                  <a:pt x="2468880" y="0"/>
                </a:cubicBezTo>
                <a:cubicBezTo>
                  <a:pt x="2467752" y="4917"/>
                  <a:pt x="2468978" y="13565"/>
                  <a:pt x="2468880" y="18288"/>
                </a:cubicBezTo>
                <a:cubicBezTo>
                  <a:pt x="2265563" y="-17971"/>
                  <a:pt x="2033349" y="16262"/>
                  <a:pt x="1802282" y="18288"/>
                </a:cubicBezTo>
                <a:cubicBezTo>
                  <a:pt x="1512355" y="31573"/>
                  <a:pt x="1367809" y="29302"/>
                  <a:pt x="1209751" y="18288"/>
                </a:cubicBezTo>
                <a:cubicBezTo>
                  <a:pt x="1060405" y="26129"/>
                  <a:pt x="875661" y="10838"/>
                  <a:pt x="641909" y="18288"/>
                </a:cubicBezTo>
                <a:cubicBezTo>
                  <a:pt x="461670" y="14581"/>
                  <a:pt x="162829" y="18463"/>
                  <a:pt x="0" y="18288"/>
                </a:cubicBezTo>
                <a:cubicBezTo>
                  <a:pt x="913" y="12991"/>
                  <a:pt x="-1021" y="455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custGeom>
                    <a:avLst/>
                    <a:gdLst>
                      <a:gd name="connsiteX0" fmla="*/ 0 w 2468880"/>
                      <a:gd name="connsiteY0" fmla="*/ 0 h 18288"/>
                      <a:gd name="connsiteX1" fmla="*/ 592531 w 2468880"/>
                      <a:gd name="connsiteY1" fmla="*/ 0 h 18288"/>
                      <a:gd name="connsiteX2" fmla="*/ 1160374 w 2468880"/>
                      <a:gd name="connsiteY2" fmla="*/ 0 h 18288"/>
                      <a:gd name="connsiteX3" fmla="*/ 1728216 w 2468880"/>
                      <a:gd name="connsiteY3" fmla="*/ 0 h 18288"/>
                      <a:gd name="connsiteX4" fmla="*/ 2468880 w 2468880"/>
                      <a:gd name="connsiteY4" fmla="*/ 0 h 18288"/>
                      <a:gd name="connsiteX5" fmla="*/ 2468880 w 2468880"/>
                      <a:gd name="connsiteY5" fmla="*/ 18288 h 18288"/>
                      <a:gd name="connsiteX6" fmla="*/ 1802282 w 2468880"/>
                      <a:gd name="connsiteY6" fmla="*/ 18288 h 18288"/>
                      <a:gd name="connsiteX7" fmla="*/ 1209751 w 2468880"/>
                      <a:gd name="connsiteY7" fmla="*/ 18288 h 18288"/>
                      <a:gd name="connsiteX8" fmla="*/ 641909 w 2468880"/>
                      <a:gd name="connsiteY8" fmla="*/ 18288 h 18288"/>
                      <a:gd name="connsiteX9" fmla="*/ 0 w 2468880"/>
                      <a:gd name="connsiteY9" fmla="*/ 18288 h 18288"/>
                      <a:gd name="connsiteX10" fmla="*/ 0 w 2468880"/>
                      <a:gd name="connsiteY10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468880" h="18288" fill="none" extrusionOk="0">
                        <a:moveTo>
                          <a:pt x="0" y="0"/>
                        </a:moveTo>
                        <a:cubicBezTo>
                          <a:pt x="171523" y="-1510"/>
                          <a:pt x="416079" y="20036"/>
                          <a:pt x="592531" y="0"/>
                        </a:cubicBezTo>
                        <a:cubicBezTo>
                          <a:pt x="768983" y="-20036"/>
                          <a:pt x="878305" y="13110"/>
                          <a:pt x="1160374" y="0"/>
                        </a:cubicBezTo>
                        <a:cubicBezTo>
                          <a:pt x="1442443" y="-13110"/>
                          <a:pt x="1612108" y="24695"/>
                          <a:pt x="1728216" y="0"/>
                        </a:cubicBezTo>
                        <a:cubicBezTo>
                          <a:pt x="1844324" y="-24695"/>
                          <a:pt x="2271040" y="20667"/>
                          <a:pt x="2468880" y="0"/>
                        </a:cubicBezTo>
                        <a:cubicBezTo>
                          <a:pt x="2468302" y="4771"/>
                          <a:pt x="2469633" y="12323"/>
                          <a:pt x="2468880" y="18288"/>
                        </a:cubicBezTo>
                        <a:cubicBezTo>
                          <a:pt x="2229297" y="-14659"/>
                          <a:pt x="2066775" y="30253"/>
                          <a:pt x="1802282" y="18288"/>
                        </a:cubicBezTo>
                        <a:cubicBezTo>
                          <a:pt x="1537789" y="6323"/>
                          <a:pt x="1379930" y="22266"/>
                          <a:pt x="1209751" y="18288"/>
                        </a:cubicBezTo>
                        <a:cubicBezTo>
                          <a:pt x="1039572" y="14310"/>
                          <a:pt x="837025" y="12850"/>
                          <a:pt x="641909" y="18288"/>
                        </a:cubicBezTo>
                        <a:cubicBezTo>
                          <a:pt x="446793" y="23726"/>
                          <a:pt x="170561" y="18472"/>
                          <a:pt x="0" y="18288"/>
                        </a:cubicBezTo>
                        <a:cubicBezTo>
                          <a:pt x="841" y="12879"/>
                          <a:pt x="-726" y="3977"/>
                          <a:pt x="0" y="0"/>
                        </a:cubicBezTo>
                        <a:close/>
                      </a:path>
                      <a:path w="2468880" h="18288" stroke="0" extrusionOk="0">
                        <a:moveTo>
                          <a:pt x="0" y="0"/>
                        </a:moveTo>
                        <a:cubicBezTo>
                          <a:pt x="190931" y="24910"/>
                          <a:pt x="333688" y="11559"/>
                          <a:pt x="567842" y="0"/>
                        </a:cubicBezTo>
                        <a:cubicBezTo>
                          <a:pt x="801996" y="-11559"/>
                          <a:pt x="939971" y="-5677"/>
                          <a:pt x="1234440" y="0"/>
                        </a:cubicBezTo>
                        <a:cubicBezTo>
                          <a:pt x="1528909" y="5677"/>
                          <a:pt x="1658539" y="5184"/>
                          <a:pt x="1777594" y="0"/>
                        </a:cubicBezTo>
                        <a:cubicBezTo>
                          <a:pt x="1896649" y="-5184"/>
                          <a:pt x="2186164" y="23915"/>
                          <a:pt x="2468880" y="0"/>
                        </a:cubicBezTo>
                        <a:cubicBezTo>
                          <a:pt x="2468266" y="8857"/>
                          <a:pt x="2469384" y="13619"/>
                          <a:pt x="2468880" y="18288"/>
                        </a:cubicBezTo>
                        <a:cubicBezTo>
                          <a:pt x="2271330" y="36599"/>
                          <a:pt x="2001027" y="31554"/>
                          <a:pt x="1876349" y="18288"/>
                        </a:cubicBezTo>
                        <a:cubicBezTo>
                          <a:pt x="1751671" y="5022"/>
                          <a:pt x="1364652" y="15063"/>
                          <a:pt x="1209751" y="18288"/>
                        </a:cubicBezTo>
                        <a:cubicBezTo>
                          <a:pt x="1054850" y="21513"/>
                          <a:pt x="748438" y="20074"/>
                          <a:pt x="617220" y="18288"/>
                        </a:cubicBezTo>
                        <a:cubicBezTo>
                          <a:pt x="486002" y="16502"/>
                          <a:pt x="237432" y="27200"/>
                          <a:pt x="0" y="18288"/>
                        </a:cubicBezTo>
                        <a:cubicBezTo>
                          <a:pt x="-487" y="10816"/>
                          <a:pt x="-839" y="605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Llun 3">
            <a:extLst>
              <a:ext uri="{FF2B5EF4-FFF2-40B4-BE49-F238E27FC236}">
                <a16:creationId xmlns:a16="http://schemas.microsoft.com/office/drawing/2014/main" id="{FCA23CA5-337E-72DA-6D58-DE253CE04EE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387" t="17750" r="21807" b="21186"/>
          <a:stretch/>
        </p:blipFill>
        <p:spPr>
          <a:xfrm>
            <a:off x="45456" y="3988629"/>
            <a:ext cx="4069333" cy="28693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3" name="Blwch Testun 22">
            <a:extLst>
              <a:ext uri="{FF2B5EF4-FFF2-40B4-BE49-F238E27FC236}">
                <a16:creationId xmlns:a16="http://schemas.microsoft.com/office/drawing/2014/main" id="{36221DA0-FF87-9F72-0C89-954406EB62A4}"/>
              </a:ext>
            </a:extLst>
          </p:cNvPr>
          <p:cNvSpPr txBox="1"/>
          <p:nvPr/>
        </p:nvSpPr>
        <p:spPr>
          <a:xfrm>
            <a:off x="6392927" y="6657945"/>
            <a:ext cx="275107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cy-GB" sz="700">
                <a:solidFill>
                  <a:srgbClr val="FFFFFF"/>
                </a:solidFill>
              </a:rPr>
              <a:t>Mae </a:t>
            </a:r>
            <a:r>
              <a:rPr lang="cy-GB" sz="700">
                <a:solidFill>
                  <a:srgbClr val="FFFFFF"/>
                </a:solidFill>
                <a:hlinkClick r:id="rId3" tooltip="https://policyoptions.irpp.org/magazines/march-2020/time-for-new-measures-of-economic-success-and-social-well-be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 Llun Hwn</a:t>
            </a:r>
            <a:r>
              <a:rPr lang="cy-GB" sz="700">
                <a:solidFill>
                  <a:srgbClr val="FFFFFF"/>
                </a:solidFill>
              </a:rPr>
              <a:t> gan Awdur Anhysbys wedi’i drwyddedu dan </a:t>
            </a:r>
            <a:r>
              <a:rPr lang="cy-GB" sz="700">
                <a:solidFill>
                  <a:srgbClr val="FFFFFF"/>
                </a:solidFill>
                <a:hlinkClick r:id="rId5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cy-GB" sz="700">
              <a:solidFill>
                <a:srgbClr val="FFFFFF"/>
              </a:solidFill>
            </a:endParaRPr>
          </a:p>
        </p:txBody>
      </p:sp>
      <p:pic>
        <p:nvPicPr>
          <p:cNvPr id="6" name="Llun 5">
            <a:extLst>
              <a:ext uri="{FF2B5EF4-FFF2-40B4-BE49-F238E27FC236}">
                <a16:creationId xmlns:a16="http://schemas.microsoft.com/office/drawing/2014/main" id="{C1398468-081B-0110-1DA2-40B25F3D07E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0323" t="15887" r="21807" b="23411"/>
          <a:stretch/>
        </p:blipFill>
        <p:spPr>
          <a:xfrm>
            <a:off x="4805141" y="4072153"/>
            <a:ext cx="4210812" cy="28107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449464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6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8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Blwch Testun 1">
            <a:extLst>
              <a:ext uri="{FF2B5EF4-FFF2-40B4-BE49-F238E27FC236}">
                <a16:creationId xmlns:a16="http://schemas.microsoft.com/office/drawing/2014/main" id="{388C9CEB-59F4-BA90-DDB9-C82839933152}"/>
              </a:ext>
            </a:extLst>
          </p:cNvPr>
          <p:cNvSpPr txBox="1"/>
          <p:nvPr/>
        </p:nvSpPr>
        <p:spPr>
          <a:xfrm>
            <a:off x="628650" y="2586789"/>
            <a:ext cx="7886700" cy="35901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 err="1"/>
              <a:t>Tasg</a:t>
            </a:r>
            <a:r>
              <a:rPr lang="en-US" sz="1900" b="1" dirty="0"/>
              <a:t> </a:t>
            </a:r>
            <a:r>
              <a:rPr lang="en-US" sz="1900" b="1" dirty="0" err="1"/>
              <a:t>cyfeiriedig</a:t>
            </a:r>
            <a:r>
              <a:rPr lang="en-US" sz="1900" b="1" dirty="0"/>
              <a:t>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 err="1"/>
              <a:t>Erbyn</a:t>
            </a:r>
            <a:r>
              <a:rPr lang="en-US" sz="1900" dirty="0"/>
              <a:t> </a:t>
            </a:r>
            <a:r>
              <a:rPr lang="en-US" sz="1900" dirty="0" err="1"/>
              <a:t>sesiwn</a:t>
            </a:r>
            <a:r>
              <a:rPr lang="en-US" sz="1900" dirty="0"/>
              <a:t> 2 </a:t>
            </a:r>
            <a:r>
              <a:rPr lang="en-US" sz="1900" dirty="0" err="1"/>
              <a:t>mae</a:t>
            </a:r>
            <a:r>
              <a:rPr lang="en-US" sz="1900" dirty="0"/>
              <a:t> </a:t>
            </a:r>
            <a:r>
              <a:rPr lang="en-US" sz="1900" dirty="0" err="1"/>
              <a:t>angen</a:t>
            </a:r>
            <a:r>
              <a:rPr lang="en-US" sz="1900" dirty="0"/>
              <a:t> </a:t>
            </a:r>
            <a:r>
              <a:rPr lang="en-US" sz="1900" dirty="0" err="1"/>
              <a:t>cofrestri</a:t>
            </a:r>
            <a:r>
              <a:rPr lang="en-US" sz="1900" dirty="0"/>
              <a:t> </a:t>
            </a:r>
            <a:r>
              <a:rPr lang="en-US" sz="1900" dirty="0" err="1"/>
              <a:t>gyda</a:t>
            </a:r>
            <a:r>
              <a:rPr lang="en-US" sz="1900" dirty="0"/>
              <a:t> </a:t>
            </a:r>
            <a:r>
              <a:rPr lang="en-US" sz="1900" dirty="0" err="1">
                <a:hlinkClick r:id="rId2"/>
              </a:rPr>
              <a:t>Sgiliau</a:t>
            </a:r>
            <a:r>
              <a:rPr lang="en-US" sz="1900" dirty="0">
                <a:hlinkClick r:id="rId2"/>
              </a:rPr>
              <a:t> </a:t>
            </a:r>
            <a:r>
              <a:rPr lang="en-US" sz="1900" dirty="0" err="1">
                <a:hlinkClick r:id="rId2"/>
              </a:rPr>
              <a:t>ar</a:t>
            </a:r>
            <a:r>
              <a:rPr lang="en-US" sz="1900" dirty="0">
                <a:hlinkClick r:id="rId2"/>
              </a:rPr>
              <a:t> </a:t>
            </a:r>
            <a:r>
              <a:rPr lang="en-US" sz="1900" dirty="0" err="1">
                <a:hlinkClick r:id="rId2"/>
              </a:rPr>
              <a:t>gyfer</a:t>
            </a:r>
            <a:r>
              <a:rPr lang="en-US" sz="1900" dirty="0">
                <a:hlinkClick r:id="rId2"/>
              </a:rPr>
              <a:t> </a:t>
            </a:r>
            <a:r>
              <a:rPr lang="en-US" sz="1900" dirty="0" err="1">
                <a:hlinkClick r:id="rId2"/>
              </a:rPr>
              <a:t>Bywyd</a:t>
            </a:r>
            <a:r>
              <a:rPr lang="en-US" sz="1900" dirty="0">
                <a:hlinkClick r:id="rId2"/>
              </a:rPr>
              <a:t> </a:t>
            </a:r>
            <a:r>
              <a:rPr lang="en-US" sz="1900" dirty="0" err="1">
                <a:hlinkClick r:id="rId2"/>
              </a:rPr>
              <a:t>Actif</a:t>
            </a:r>
            <a:r>
              <a:rPr lang="en-US" sz="1900" dirty="0">
                <a:hlinkClick r:id="rId2"/>
              </a:rPr>
              <a:t>. - Sport Wales Educational Resources</a:t>
            </a:r>
            <a:r>
              <a:rPr lang="en-US" sz="1900" dirty="0"/>
              <a:t> </a:t>
            </a:r>
            <a:r>
              <a:rPr lang="en-US" sz="1900" dirty="0" err="1"/>
              <a:t>os</a:t>
            </a:r>
            <a:r>
              <a:rPr lang="en-US" sz="1900" dirty="0"/>
              <a:t> </a:t>
            </a:r>
            <a:r>
              <a:rPr lang="en-US" sz="1900" dirty="0" err="1"/>
              <a:t>gwelwch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dda</a:t>
            </a:r>
            <a:r>
              <a:rPr lang="en-US" sz="1900" dirty="0"/>
              <a:t>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/>
              <a:t>Directed task: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900" dirty="0"/>
              <a:t>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By session 2, could you please register with </a:t>
            </a:r>
            <a:r>
              <a:rPr lang="en-US" sz="1900" dirty="0">
                <a:hlinkClick r:id="rId3"/>
              </a:rPr>
              <a:t>Skills for an active life. - Sport Wales Educational Resources</a:t>
            </a: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35319870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etryal 1">
            <a:extLst>
              <a:ext uri="{FF2B5EF4-FFF2-40B4-BE49-F238E27FC236}">
                <a16:creationId xmlns:a16="http://schemas.microsoft.com/office/drawing/2014/main" id="{3278845A-20C2-B6C3-958E-D7C189636346}"/>
              </a:ext>
            </a:extLst>
          </p:cNvPr>
          <p:cNvSpPr/>
          <p:nvPr/>
        </p:nvSpPr>
        <p:spPr>
          <a:xfrm>
            <a:off x="2232665" y="98949"/>
            <a:ext cx="446096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Cyfeiriadau </a:t>
            </a:r>
            <a:r>
              <a:rPr lang="cy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References</a:t>
            </a:r>
            <a:endParaRPr lang="cy-GB" sz="3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E03CFB8E-22BE-742F-6D1A-1220D058A1D9}"/>
              </a:ext>
            </a:extLst>
          </p:cNvPr>
          <p:cNvSpPr txBox="1"/>
          <p:nvPr/>
        </p:nvSpPr>
        <p:spPr>
          <a:xfrm>
            <a:off x="329115" y="260849"/>
            <a:ext cx="8485769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sz="2000" dirty="0"/>
          </a:p>
          <a:p>
            <a:r>
              <a:rPr lang="cy-GB" sz="1600" dirty="0" err="1"/>
              <a:t>Bethune</a:t>
            </a:r>
            <a:r>
              <a:rPr lang="cy-GB" sz="1600" dirty="0"/>
              <a:t> A. (2018) </a:t>
            </a:r>
            <a:r>
              <a:rPr lang="cy-GB" sz="1600" i="1" dirty="0" err="1"/>
              <a:t>Wellbeing</a:t>
            </a:r>
            <a:r>
              <a:rPr lang="cy-GB" sz="1600" i="1" dirty="0"/>
              <a:t> </a:t>
            </a:r>
            <a:r>
              <a:rPr lang="cy-GB" sz="1600" i="1" dirty="0" err="1"/>
              <a:t>in</a:t>
            </a:r>
            <a:r>
              <a:rPr lang="cy-GB" sz="1600" i="1" dirty="0"/>
              <a:t> the </a:t>
            </a:r>
            <a:r>
              <a:rPr lang="cy-GB" sz="1600" i="1" dirty="0" err="1"/>
              <a:t>Primary</a:t>
            </a:r>
            <a:r>
              <a:rPr lang="cy-GB" sz="1600" i="1" dirty="0"/>
              <a:t> </a:t>
            </a:r>
            <a:r>
              <a:rPr lang="cy-GB" sz="1600" i="1" dirty="0" err="1"/>
              <a:t>Classroom</a:t>
            </a:r>
            <a:r>
              <a:rPr lang="cy-GB" sz="1600" i="1" dirty="0"/>
              <a:t> </a:t>
            </a:r>
            <a:r>
              <a:rPr lang="cy-GB" sz="1600" i="0" dirty="0" err="1"/>
              <a:t>London:Bloomsbury</a:t>
            </a:r>
            <a:r>
              <a:rPr lang="cy-GB" sz="1600" i="0" dirty="0"/>
              <a:t> </a:t>
            </a:r>
            <a:r>
              <a:rPr lang="cy-GB" sz="1600" i="0" dirty="0" err="1"/>
              <a:t>Education</a:t>
            </a:r>
            <a:endParaRPr lang="cy-GB" sz="1600" i="0" dirty="0"/>
          </a:p>
          <a:p>
            <a:endParaRPr lang="cy-GB" sz="1600" dirty="0"/>
          </a:p>
          <a:p>
            <a:r>
              <a:rPr lang="cy-GB" sz="1600" dirty="0" err="1"/>
              <a:t>Cowley</a:t>
            </a:r>
            <a:r>
              <a:rPr lang="cy-GB" sz="1600" dirty="0"/>
              <a:t> A. (2021) </a:t>
            </a:r>
            <a:r>
              <a:rPr lang="cy-GB" sz="1600" i="1" dirty="0"/>
              <a:t>The </a:t>
            </a:r>
            <a:r>
              <a:rPr lang="cy-GB" sz="1600" i="1" dirty="0" err="1"/>
              <a:t>Wellbeing</a:t>
            </a:r>
            <a:r>
              <a:rPr lang="cy-GB" sz="1600" i="1" dirty="0"/>
              <a:t> </a:t>
            </a:r>
            <a:r>
              <a:rPr lang="cy-GB" sz="1600" i="1" dirty="0" err="1"/>
              <a:t>Curriculum</a:t>
            </a:r>
            <a:r>
              <a:rPr lang="cy-GB" sz="1600" i="1" dirty="0"/>
              <a:t> </a:t>
            </a:r>
            <a:r>
              <a:rPr lang="cy-GB" sz="1600" i="1" dirty="0" err="1"/>
              <a:t>Embedding</a:t>
            </a:r>
            <a:r>
              <a:rPr lang="cy-GB" sz="1600" i="1" dirty="0"/>
              <a:t> </a:t>
            </a:r>
            <a:r>
              <a:rPr lang="cy-GB" sz="1600" i="1" dirty="0" err="1"/>
              <a:t>Children’s</a:t>
            </a:r>
            <a:r>
              <a:rPr lang="cy-GB" sz="1600" i="1" dirty="0"/>
              <a:t> </a:t>
            </a:r>
            <a:r>
              <a:rPr lang="cy-GB" sz="1600" i="1" dirty="0" err="1"/>
              <a:t>Wellbeing</a:t>
            </a:r>
            <a:r>
              <a:rPr lang="cy-GB" sz="1600" i="1" dirty="0"/>
              <a:t> </a:t>
            </a:r>
            <a:r>
              <a:rPr lang="cy-GB" sz="1600" i="1" dirty="0" err="1"/>
              <a:t>in</a:t>
            </a:r>
            <a:r>
              <a:rPr lang="cy-GB" sz="1600" i="1" dirty="0"/>
              <a:t> </a:t>
            </a:r>
            <a:r>
              <a:rPr lang="cy-GB" sz="1600" i="1" dirty="0" err="1"/>
              <a:t>Primary</a:t>
            </a:r>
            <a:r>
              <a:rPr lang="cy-GB" sz="1600" i="1" dirty="0"/>
              <a:t> </a:t>
            </a:r>
            <a:r>
              <a:rPr lang="cy-GB" sz="1600" i="1" dirty="0" err="1"/>
              <a:t>Schools</a:t>
            </a:r>
            <a:r>
              <a:rPr lang="cy-GB" sz="1600" dirty="0"/>
              <a:t>. </a:t>
            </a:r>
            <a:r>
              <a:rPr lang="cy-GB" sz="1600" dirty="0" err="1"/>
              <a:t>London:Bloomsbury</a:t>
            </a:r>
            <a:r>
              <a:rPr lang="cy-GB" sz="1600" dirty="0"/>
              <a:t> </a:t>
            </a:r>
            <a:r>
              <a:rPr lang="cy-GB" sz="1600" dirty="0" err="1"/>
              <a:t>Education</a:t>
            </a:r>
            <a:endParaRPr lang="cy-GB" sz="1600" dirty="0"/>
          </a:p>
          <a:p>
            <a:endParaRPr lang="cy-GB" sz="1600" dirty="0"/>
          </a:p>
          <a:p>
            <a:r>
              <a:rPr lang="cy-GB" sz="1600" dirty="0"/>
              <a:t>Llywodraeth Cymru (2015) </a:t>
            </a:r>
            <a:r>
              <a:rPr lang="cy-GB" sz="1600" i="1" dirty="0"/>
              <a:t>Deddf Llesiant Cenedlaethau</a:t>
            </a:r>
            <a:r>
              <a:rPr lang="cy-GB" sz="1600" i="1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’r Dyfodol (Cymru). </a:t>
            </a:r>
            <a:r>
              <a:rPr lang="cy-GB" sz="1600" u="sng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 gael yn </a:t>
            </a:r>
            <a:r>
              <a:rPr lang="cy-GB" sz="1600" i="1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Deddf Llesiant Cenedlaethau'r Dyfodol (Cymru) 2015 – YouTube</a:t>
            </a:r>
            <a:endParaRPr lang="cy-GB" sz="1600" i="1" dirty="0"/>
          </a:p>
          <a:p>
            <a:r>
              <a:rPr lang="en-GB" sz="1600" i="1" dirty="0">
                <a:hlinkClick r:id="rId4"/>
              </a:rPr>
              <a:t>42329 WBFG Essentials Guide (</a:t>
            </a:r>
            <a:r>
              <a:rPr lang="en-GB" sz="1600" i="1" dirty="0" err="1">
                <a:hlinkClick r:id="rId4"/>
              </a:rPr>
              <a:t>llyw.cymru</a:t>
            </a:r>
            <a:r>
              <a:rPr lang="en-GB" sz="1600" i="1" dirty="0">
                <a:hlinkClick r:id="rId4"/>
              </a:rPr>
              <a:t>)</a:t>
            </a:r>
            <a:r>
              <a:rPr lang="en-GB" sz="1600" i="1" dirty="0"/>
              <a:t>(</a:t>
            </a:r>
            <a:r>
              <a:rPr lang="en-GB" sz="1600" dirty="0" err="1"/>
              <a:t>Cyrchwyd</a:t>
            </a:r>
            <a:r>
              <a:rPr lang="en-GB" sz="1600" dirty="0"/>
              <a:t>: 16 Medi 2022) </a:t>
            </a:r>
            <a:endParaRPr lang="en-GB" sz="1600" i="1" dirty="0"/>
          </a:p>
          <a:p>
            <a:endParaRPr lang="en-GB" sz="1600" dirty="0"/>
          </a:p>
          <a:p>
            <a:r>
              <a:rPr lang="en-GB" sz="1600" dirty="0"/>
              <a:t>Estyn (2019) </a:t>
            </a:r>
            <a:r>
              <a:rPr lang="en-GB" sz="1600" i="1" dirty="0"/>
              <a:t>Healthy and happy – school impact on pupil’s health and wellbeing. </a:t>
            </a:r>
            <a:r>
              <a:rPr lang="en-GB" sz="1600" dirty="0"/>
              <a:t>Available </a:t>
            </a:r>
            <a:r>
              <a:rPr lang="en-GB" sz="1600" dirty="0" err="1"/>
              <a:t>at:</a:t>
            </a:r>
            <a:r>
              <a:rPr lang="en-GB" sz="1600" dirty="0" err="1">
                <a:hlinkClick r:id="rId5"/>
              </a:rPr>
              <a:t>Healthy</a:t>
            </a:r>
            <a:r>
              <a:rPr lang="en-GB" sz="1600" dirty="0">
                <a:hlinkClick r:id="rId5"/>
              </a:rPr>
              <a:t> and happy – school impact on pupils’ health and wellbeing | Estyn (</a:t>
            </a:r>
            <a:r>
              <a:rPr lang="en-GB" sz="1600" dirty="0" err="1">
                <a:hlinkClick r:id="rId5"/>
              </a:rPr>
              <a:t>gov.wales</a:t>
            </a:r>
            <a:r>
              <a:rPr lang="en-GB" sz="1600" dirty="0">
                <a:hlinkClick r:id="rId5"/>
              </a:rPr>
              <a:t>)</a:t>
            </a:r>
            <a:r>
              <a:rPr lang="en-GB" sz="1600" dirty="0"/>
              <a:t> (Accessed: 16 September 2022)</a:t>
            </a:r>
            <a:endParaRPr lang="cy-GB" sz="1600" dirty="0"/>
          </a:p>
          <a:p>
            <a:endParaRPr lang="en-GB" sz="1600" dirty="0"/>
          </a:p>
          <a:p>
            <a:r>
              <a:rPr lang="cy-GB" sz="1600" dirty="0"/>
              <a:t>Lywodraeth Cymru </a:t>
            </a:r>
            <a:r>
              <a:rPr lang="cy-GB" sz="1600" i="1" dirty="0"/>
              <a:t>Hwb Cymru </a:t>
            </a:r>
            <a:r>
              <a:rPr lang="cy-GB" sz="1600" dirty="0">
                <a:hlinkClick r:id="rId6"/>
              </a:rPr>
              <a:t>Cwricwlwm i Gymru - Hwb (</a:t>
            </a:r>
            <a:r>
              <a:rPr lang="cy-GB" sz="1600" dirty="0" err="1">
                <a:hlinkClick r:id="rId6"/>
              </a:rPr>
              <a:t>gov.wales</a:t>
            </a:r>
            <a:r>
              <a:rPr lang="cy-GB" sz="1600" dirty="0">
                <a:hlinkClick r:id="rId6"/>
              </a:rPr>
              <a:t>)</a:t>
            </a:r>
            <a:r>
              <a:rPr lang="cy-GB" sz="1600" dirty="0"/>
              <a:t> (Cyrchwyd/</a:t>
            </a:r>
            <a:r>
              <a:rPr lang="cy-GB" sz="1600" dirty="0" err="1"/>
              <a:t>Accessed</a:t>
            </a:r>
            <a:r>
              <a:rPr lang="cy-GB" sz="1600" dirty="0"/>
              <a:t> : 16 Medi </a:t>
            </a:r>
            <a:r>
              <a:rPr lang="cy-GB" sz="1600" dirty="0" err="1"/>
              <a:t>September</a:t>
            </a:r>
            <a:r>
              <a:rPr lang="cy-GB" sz="1600" dirty="0"/>
              <a:t> 2022)</a:t>
            </a:r>
          </a:p>
          <a:p>
            <a:endParaRPr lang="cy-GB" sz="1600" dirty="0"/>
          </a:p>
          <a:p>
            <a:r>
              <a:rPr lang="cy-GB" sz="1600" dirty="0"/>
              <a:t>Estyn (2019) </a:t>
            </a:r>
            <a:r>
              <a:rPr lang="cy-GB" sz="1600" i="1" dirty="0"/>
              <a:t>Iach a hapus – Effaith ar iechyd a llesiant disgyblion</a:t>
            </a:r>
          </a:p>
          <a:p>
            <a:r>
              <a:rPr lang="cy-GB" sz="1600" dirty="0">
                <a:hlinkClick r:id="rId7"/>
              </a:rPr>
              <a:t>Iach a hapus – Effaith yr ysgol ar iechyd a llesiant disgyblion | Estyn (</a:t>
            </a:r>
            <a:r>
              <a:rPr lang="cy-GB" sz="1600" dirty="0" err="1">
                <a:hlinkClick r:id="rId7"/>
              </a:rPr>
              <a:t>llyw.cymru</a:t>
            </a:r>
            <a:r>
              <a:rPr lang="cy-GB" sz="1600" dirty="0">
                <a:hlinkClick r:id="rId7"/>
              </a:rPr>
              <a:t>)</a:t>
            </a:r>
            <a:r>
              <a:rPr lang="cy-GB" sz="1600" dirty="0"/>
              <a:t> (Cyrchwyd: 16 Medi 2022)</a:t>
            </a:r>
          </a:p>
          <a:p>
            <a:endParaRPr lang="cy-GB" sz="1600" dirty="0"/>
          </a:p>
          <a:p>
            <a:r>
              <a:rPr lang="cy-GB" sz="1600" dirty="0"/>
              <a:t>Welsh </a:t>
            </a:r>
            <a:r>
              <a:rPr lang="cy-GB" sz="1600" dirty="0" err="1"/>
              <a:t>Government</a:t>
            </a:r>
            <a:r>
              <a:rPr lang="cy-GB" sz="1600" dirty="0"/>
              <a:t> (2015) </a:t>
            </a:r>
            <a:r>
              <a:rPr lang="cy-GB" sz="1600" i="1" dirty="0"/>
              <a:t>The Well-</a:t>
            </a:r>
            <a:r>
              <a:rPr lang="cy-GB" sz="1600" i="1" dirty="0" err="1"/>
              <a:t>being</a:t>
            </a:r>
            <a:r>
              <a:rPr lang="cy-GB" sz="1600" i="1" dirty="0"/>
              <a:t> </a:t>
            </a:r>
            <a:r>
              <a:rPr lang="cy-GB" sz="1600" i="1" dirty="0" err="1"/>
              <a:t>future</a:t>
            </a:r>
            <a:r>
              <a:rPr lang="cy-GB" sz="1600" i="1" dirty="0"/>
              <a:t> </a:t>
            </a:r>
            <a:r>
              <a:rPr lang="cy-GB" sz="1600" i="1" dirty="0" err="1"/>
              <a:t>generations</a:t>
            </a:r>
            <a:r>
              <a:rPr lang="cy-GB" sz="1600" i="1" dirty="0"/>
              <a:t> (Wales) Act 2015</a:t>
            </a:r>
          </a:p>
          <a:p>
            <a:r>
              <a:rPr lang="cy-GB" sz="1600" dirty="0">
                <a:hlinkClick r:id="rId8"/>
              </a:rPr>
              <a:t>42329 WBFG Essentials </a:t>
            </a:r>
            <a:r>
              <a:rPr lang="cy-GB" sz="1600" dirty="0" err="1">
                <a:hlinkClick r:id="rId8"/>
              </a:rPr>
              <a:t>Guide</a:t>
            </a:r>
            <a:r>
              <a:rPr lang="cy-GB" sz="1600" dirty="0">
                <a:hlinkClick r:id="rId8"/>
              </a:rPr>
              <a:t> (</a:t>
            </a:r>
            <a:r>
              <a:rPr lang="cy-GB" sz="1600" dirty="0" err="1">
                <a:hlinkClick r:id="rId8"/>
              </a:rPr>
              <a:t>gov.wales</a:t>
            </a:r>
            <a:r>
              <a:rPr lang="cy-GB" sz="1600" dirty="0">
                <a:hlinkClick r:id="rId8"/>
              </a:rPr>
              <a:t>)</a:t>
            </a:r>
            <a:r>
              <a:rPr lang="cy-GB" sz="1600" dirty="0"/>
              <a:t> (</a:t>
            </a:r>
            <a:r>
              <a:rPr lang="cy-GB" sz="1600" dirty="0" err="1"/>
              <a:t>Accessed</a:t>
            </a:r>
            <a:r>
              <a:rPr lang="cy-GB" sz="1600" dirty="0"/>
              <a:t> : 16 </a:t>
            </a:r>
            <a:r>
              <a:rPr lang="cy-GB" sz="1600" dirty="0" err="1"/>
              <a:t>September</a:t>
            </a:r>
            <a:r>
              <a:rPr lang="cy-GB" sz="1600" dirty="0"/>
              <a:t> 2022)</a:t>
            </a:r>
          </a:p>
        </p:txBody>
      </p:sp>
    </p:spTree>
    <p:extLst>
      <p:ext uri="{BB962C8B-B14F-4D97-AF65-F5344CB8AC3E}">
        <p14:creationId xmlns:p14="http://schemas.microsoft.com/office/powerpoint/2010/main" val="965287204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4" ma:contentTypeDescription="Create a new document." ma:contentTypeScope="" ma:versionID="a24609377eccf1077b4bbe3014c82635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7e77f8ba3a9de2a01fbb0641ab8d669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9F5F860-CDB4-46E0-8A4F-FF3A3AB3267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AD3B6BE-0169-40B2-AB0A-30A9EB7AFB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6AC034A-3081-4627-90D1-1EE0CF555E4C}">
  <ds:schemaRefs>
    <ds:schemaRef ds:uri="http://purl.org/dc/terms/"/>
    <ds:schemaRef ds:uri="http://purl.org/dc/dcmitype/"/>
    <ds:schemaRef ds:uri="http://schemas.microsoft.com/office/infopath/2007/PartnerControls"/>
    <ds:schemaRef ds:uri="http://schemas.microsoft.com/office/2006/documentManagement/types"/>
    <ds:schemaRef ds:uri="303dbf9b-b85b-46a0-94f1-894078c07ecd"/>
    <ds:schemaRef ds:uri="211f9404-bca0-4bcf-9c1d-965ccb6f8d2d"/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953</Words>
  <Application>Microsoft Office PowerPoint</Application>
  <PresentationFormat>Sioe Ar-sgrin (4:3)</PresentationFormat>
  <Paragraphs>110</Paragraphs>
  <Slides>14</Slides>
  <Notes>8</Notes>
  <HiddenSlides>0</HiddenSlides>
  <MMClips>4</MMClips>
  <ScaleCrop>false</ScaleCrop>
  <HeadingPairs>
    <vt:vector size="6" baseType="variant">
      <vt:variant>
        <vt:lpstr>Ffontiau a Ddefnyddiwyd</vt:lpstr>
      </vt:variant>
      <vt:variant>
        <vt:i4>4</vt:i4>
      </vt:variant>
      <vt:variant>
        <vt:lpstr>Thema</vt:lpstr>
      </vt:variant>
      <vt:variant>
        <vt:i4>12</vt:i4>
      </vt:variant>
      <vt:variant>
        <vt:lpstr>Teitlau Sleidiau</vt:lpstr>
      </vt:variant>
      <vt:variant>
        <vt:i4>14</vt:i4>
      </vt:variant>
    </vt:vector>
  </HeadingPairs>
  <TitlesOfParts>
    <vt:vector size="30" baseType="lpstr">
      <vt:lpstr>Arial</vt:lpstr>
      <vt:lpstr>Calibri</vt:lpstr>
      <vt:lpstr>Calibri Light</vt:lpstr>
      <vt:lpstr>PT Sans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Text 1</vt:lpstr>
      <vt:lpstr>Text 4</vt:lpstr>
      <vt:lpstr>Text Break / Info Slide 1</vt:lpstr>
      <vt:lpstr>Text Break Info Slide 2</vt:lpstr>
      <vt:lpstr>UWTSD Logo Only_Image Bkgrnd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Meryl Bowen</cp:lastModifiedBy>
  <cp:revision>16</cp:revision>
  <dcterms:created xsi:type="dcterms:W3CDTF">2021-03-10T12:10:47Z</dcterms:created>
  <dcterms:modified xsi:type="dcterms:W3CDTF">2022-10-04T18:50:13Z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ediaServiceImageTags">
    <vt:lpwstr/>
  </property>
</Properties>
</file>