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99D3B8-B3AA-4CC1-AC50-7802A14443A9}" v="81" dt="2026-10-02T10:54:06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B01063F2-47C6-4CEB-B7CB-40FBF02ED8C1}"/>
    <pc:docChg chg="custSel addSld delSld modSld modMainMaster">
      <pc:chgData name="Donna Morgan" userId="2976eeec-8c10-4d1d-8ccd-09f3bd3f8366" providerId="ADAL" clId="{B01063F2-47C6-4CEB-B7CB-40FBF02ED8C1}" dt="2026-10-02T10:54:06.905" v="190" actId="2696"/>
      <pc:docMkLst>
        <pc:docMk/>
      </pc:docMkLst>
      <pc:sldChg chg="addSp modSp mod setBg">
        <pc:chgData name="Donna Morgan" userId="2976eeec-8c10-4d1d-8ccd-09f3bd3f8366" providerId="ADAL" clId="{B01063F2-47C6-4CEB-B7CB-40FBF02ED8C1}" dt="2026-10-02T10:52:35.373" v="182"/>
        <pc:sldMkLst>
          <pc:docMk/>
          <pc:sldMk cId="0" sldId="257"/>
        </pc:sldMkLst>
        <pc:spChg chg="add mod">
          <ac:chgData name="Donna Morgan" userId="2976eeec-8c10-4d1d-8ccd-09f3bd3f8366" providerId="ADAL" clId="{B01063F2-47C6-4CEB-B7CB-40FBF02ED8C1}" dt="2026-10-02T00:27:32.848" v="84" actId="114"/>
          <ac:spMkLst>
            <pc:docMk/>
            <pc:sldMk cId="0" sldId="257"/>
            <ac:spMk id="13" creationId="{322904EF-43EA-A9DD-106C-8EB8A2B702E1}"/>
          </ac:spMkLst>
        </pc:spChg>
      </pc:sldChg>
      <pc:sldChg chg="modSp mod 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58"/>
        </pc:sldMkLst>
        <pc:picChg chg="mod">
          <ac:chgData name="Donna Morgan" userId="2976eeec-8c10-4d1d-8ccd-09f3bd3f8366" providerId="ADAL" clId="{B01063F2-47C6-4CEB-B7CB-40FBF02ED8C1}" dt="2026-10-02T00:28:54.640" v="90" actId="1076"/>
          <ac:picMkLst>
            <pc:docMk/>
            <pc:sldMk cId="0" sldId="258"/>
            <ac:picMk id="2" creationId="{00000000-0000-0000-0000-000000000000}"/>
          </ac:picMkLst>
        </pc:picChg>
      </pc:sldChg>
      <pc:sldChg chg="modSp mod 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59"/>
        </pc:sldMkLst>
        <pc:spChg chg="mod">
          <ac:chgData name="Donna Morgan" userId="2976eeec-8c10-4d1d-8ccd-09f3bd3f8366" providerId="ADAL" clId="{B01063F2-47C6-4CEB-B7CB-40FBF02ED8C1}" dt="2026-10-02T00:31:47.353" v="94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0:31:54.048" v="95" actId="1076"/>
          <ac:spMkLst>
            <pc:docMk/>
            <pc:sldMk cId="0" sldId="259"/>
            <ac:spMk id="6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0:32:19.915" v="97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0:32:37.358" v="99" actId="1076"/>
          <ac:spMkLst>
            <pc:docMk/>
            <pc:sldMk cId="0" sldId="259"/>
            <ac:spMk id="8" creationId="{00000000-0000-0000-0000-000000000000}"/>
          </ac:spMkLst>
        </pc:spChg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61"/>
        </pc:sldMkLst>
      </pc:sldChg>
      <pc:sldChg chg="modSp mod 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62"/>
        </pc:sldMkLst>
        <pc:spChg chg="mod">
          <ac:chgData name="Donna Morgan" userId="2976eeec-8c10-4d1d-8ccd-09f3bd3f8366" providerId="ADAL" clId="{B01063F2-47C6-4CEB-B7CB-40FBF02ED8C1}" dt="2026-10-02T08:12:23.538" v="120" actId="14100"/>
          <ac:spMkLst>
            <pc:docMk/>
            <pc:sldMk cId="0" sldId="262"/>
            <ac:spMk id="4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2:15.081" v="117" actId="1076"/>
          <ac:spMkLst>
            <pc:docMk/>
            <pc:sldMk cId="0" sldId="262"/>
            <ac:spMk id="5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1:59.974" v="115" actId="1076"/>
          <ac:spMkLst>
            <pc:docMk/>
            <pc:sldMk cId="0" sldId="262"/>
            <ac:spMk id="6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2:20.188" v="119" actId="1076"/>
          <ac:spMkLst>
            <pc:docMk/>
            <pc:sldMk cId="0" sldId="262"/>
            <ac:spMk id="7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2:05.628" v="116" actId="1076"/>
          <ac:spMkLst>
            <pc:docMk/>
            <pc:sldMk cId="0" sldId="262"/>
            <ac:spMk id="8" creationId="{00000000-0000-0000-0000-000000000000}"/>
          </ac:spMkLst>
        </pc:spChg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63"/>
        </pc:sldMkLst>
      </pc:sldChg>
      <pc:sldChg chg="modSp mod setBg">
        <pc:chgData name="Donna Morgan" userId="2976eeec-8c10-4d1d-8ccd-09f3bd3f8366" providerId="ADAL" clId="{B01063F2-47C6-4CEB-B7CB-40FBF02ED8C1}" dt="2026-10-02T10:52:35.373" v="182"/>
        <pc:sldMkLst>
          <pc:docMk/>
          <pc:sldMk cId="0" sldId="264"/>
        </pc:sldMkLst>
        <pc:spChg chg="mod">
          <ac:chgData name="Donna Morgan" userId="2976eeec-8c10-4d1d-8ccd-09f3bd3f8366" providerId="ADAL" clId="{B01063F2-47C6-4CEB-B7CB-40FBF02ED8C1}" dt="2026-10-02T08:13:54.891" v="131" actId="1076"/>
          <ac:spMkLst>
            <pc:docMk/>
            <pc:sldMk cId="0" sldId="264"/>
            <ac:spMk id="18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3:58.469" v="132" actId="1076"/>
          <ac:spMkLst>
            <pc:docMk/>
            <pc:sldMk cId="0" sldId="264"/>
            <ac:spMk id="19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4:05.279" v="133" actId="1076"/>
          <ac:spMkLst>
            <pc:docMk/>
            <pc:sldMk cId="0" sldId="264"/>
            <ac:spMk id="20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08:14:17.683" v="134" actId="1076"/>
          <ac:spMkLst>
            <pc:docMk/>
            <pc:sldMk cId="0" sldId="264"/>
            <ac:spMk id="21" creationId="{00000000-0000-0000-0000-000000000000}"/>
          </ac:spMkLst>
        </pc:spChg>
      </pc:sldChg>
      <pc:sldChg chg="setBg">
        <pc:chgData name="Donna Morgan" userId="2976eeec-8c10-4d1d-8ccd-09f3bd3f8366" providerId="ADAL" clId="{B01063F2-47C6-4CEB-B7CB-40FBF02ED8C1}" dt="2026-10-02T10:52:35.373" v="182"/>
        <pc:sldMkLst>
          <pc:docMk/>
          <pc:sldMk cId="0" sldId="265"/>
        </pc:sldMkLst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66"/>
        </pc:sldMkLst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68"/>
        </pc:sldMkLst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69"/>
        </pc:sldMkLst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70"/>
        </pc:sldMkLst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71"/>
        </pc:sldMkLst>
      </pc:sldChg>
      <pc:sldChg chg="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72"/>
        </pc:sldMkLst>
      </pc:sldChg>
      <pc:sldChg chg="addSp modSp mod setBg modAnim">
        <pc:chgData name="Donna Morgan" userId="2976eeec-8c10-4d1d-8ccd-09f3bd3f8366" providerId="ADAL" clId="{B01063F2-47C6-4CEB-B7CB-40FBF02ED8C1}" dt="2026-10-02T10:52:35.373" v="182"/>
        <pc:sldMkLst>
          <pc:docMk/>
          <pc:sldMk cId="0" sldId="273"/>
        </pc:sldMkLst>
        <pc:spChg chg="add mod">
          <ac:chgData name="Donna Morgan" userId="2976eeec-8c10-4d1d-8ccd-09f3bd3f8366" providerId="ADAL" clId="{B01063F2-47C6-4CEB-B7CB-40FBF02ED8C1}" dt="2026-10-02T10:48:55.486" v="169" actId="571"/>
          <ac:spMkLst>
            <pc:docMk/>
            <pc:sldMk cId="0" sldId="273"/>
            <ac:spMk id="8" creationId="{FCA8460B-ED6B-F3E9-E587-C8AEF299E636}"/>
          </ac:spMkLst>
        </pc:spChg>
        <pc:spChg chg="add mod">
          <ac:chgData name="Donna Morgan" userId="2976eeec-8c10-4d1d-8ccd-09f3bd3f8366" providerId="ADAL" clId="{B01063F2-47C6-4CEB-B7CB-40FBF02ED8C1}" dt="2026-10-02T10:49:45.143" v="175" actId="1076"/>
          <ac:spMkLst>
            <pc:docMk/>
            <pc:sldMk cId="0" sldId="273"/>
            <ac:spMk id="9" creationId="{B323C8AF-7538-6290-A5B7-E0AD4496145B}"/>
          </ac:spMkLst>
        </pc:spChg>
      </pc:sldChg>
      <pc:sldChg chg="modSp add mod">
        <pc:chgData name="Donna Morgan" userId="2976eeec-8c10-4d1d-8ccd-09f3bd3f8366" providerId="ADAL" clId="{B01063F2-47C6-4CEB-B7CB-40FBF02ED8C1}" dt="2026-10-02T10:53:43.898" v="189" actId="255"/>
        <pc:sldMkLst>
          <pc:docMk/>
          <pc:sldMk cId="0" sldId="275"/>
        </pc:sldMkLst>
        <pc:spChg chg="mod">
          <ac:chgData name="Donna Morgan" userId="2976eeec-8c10-4d1d-8ccd-09f3bd3f8366" providerId="ADAL" clId="{B01063F2-47C6-4CEB-B7CB-40FBF02ED8C1}" dt="2026-10-02T10:52:41.203" v="183"/>
          <ac:spMkLst>
            <pc:docMk/>
            <pc:sldMk cId="0" sldId="275"/>
            <ac:spMk id="2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10:53:04.519" v="185" actId="255"/>
          <ac:spMkLst>
            <pc:docMk/>
            <pc:sldMk cId="0" sldId="275"/>
            <ac:spMk id="3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10:53:16.293" v="186" actId="255"/>
          <ac:spMkLst>
            <pc:docMk/>
            <pc:sldMk cId="0" sldId="275"/>
            <ac:spMk id="5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10:53:24.440" v="187" actId="255"/>
          <ac:spMkLst>
            <pc:docMk/>
            <pc:sldMk cId="0" sldId="275"/>
            <ac:spMk id="7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10:53:33.049" v="188" actId="255"/>
          <ac:spMkLst>
            <pc:docMk/>
            <pc:sldMk cId="0" sldId="275"/>
            <ac:spMk id="9" creationId="{00000000-0000-0000-0000-000000000000}"/>
          </ac:spMkLst>
        </pc:spChg>
        <pc:spChg chg="mod">
          <ac:chgData name="Donna Morgan" userId="2976eeec-8c10-4d1d-8ccd-09f3bd3f8366" providerId="ADAL" clId="{B01063F2-47C6-4CEB-B7CB-40FBF02ED8C1}" dt="2026-10-02T10:53:43.898" v="189" actId="255"/>
          <ac:spMkLst>
            <pc:docMk/>
            <pc:sldMk cId="0" sldId="275"/>
            <ac:spMk id="11" creationId="{00000000-0000-0000-0000-000000000000}"/>
          </ac:spMkLst>
        </pc:spChg>
      </pc:sldChg>
      <pc:sldChg chg="add del">
        <pc:chgData name="Donna Morgan" userId="2976eeec-8c10-4d1d-8ccd-09f3bd3f8366" providerId="ADAL" clId="{B01063F2-47C6-4CEB-B7CB-40FBF02ED8C1}" dt="2026-10-02T10:54:06.905" v="190" actId="2696"/>
        <pc:sldMkLst>
          <pc:docMk/>
          <pc:sldMk cId="0" sldId="276"/>
        </pc:sldMkLst>
      </pc:sldChg>
      <pc:sldMasterChg chg="setBg">
        <pc:chgData name="Donna Morgan" userId="2976eeec-8c10-4d1d-8ccd-09f3bd3f8366" providerId="ADAL" clId="{B01063F2-47C6-4CEB-B7CB-40FBF02ED8C1}" dt="2026-10-02T10:52:45.258" v="184"/>
        <pc:sldMasterMkLst>
          <pc:docMk/>
          <pc:sldMasterMk cId="2209977519" sldId="2147483648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84D81-3776-44FE-A9D1-908AAE95BEF5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4E1E89-3B80-4F15-A72B-2AAA33133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791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students/access the handbook now, not earlier. Set it as home reading. Reassure them that next week they only need a broad topic/issue and some initial reading.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ide_warm_modern_educational_office_interior_sc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411480"/>
            <a:ext cx="1069848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0E2B2F"/>
                </a:solidFill>
                <a:latin typeface="Aptos Display"/>
              </a:defRPr>
            </a:pPr>
            <a:r>
              <a:t>What is an Independent Project?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13232" y="1143000"/>
            <a:ext cx="2743200" cy="59436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2960" y="3246120"/>
            <a:ext cx="2971800" cy="1691640"/>
          </a:xfrm>
          <a:prstGeom prst="rect">
            <a:avLst/>
          </a:prstGeom>
        </p:spPr>
      </p:pic>
      <p:pic>
        <p:nvPicPr>
          <p:cNvPr id="5" name="Picture 4" descr="imag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610100" y="3237172"/>
            <a:ext cx="2971800" cy="1700587"/>
          </a:xfrm>
          <a:prstGeom prst="rect">
            <a:avLst/>
          </a:prstGeom>
        </p:spPr>
      </p:pic>
      <p:pic>
        <p:nvPicPr>
          <p:cNvPr id="6" name="Picture 5" descr="imag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732520" y="3237172"/>
            <a:ext cx="2057400" cy="25146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5800" y="1600200"/>
            <a:ext cx="324612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300" b="1">
                <a:solidFill>
                  <a:srgbClr val="30543D"/>
                </a:solidFill>
                <a:latin typeface="Aptos Display"/>
              </a:defRPr>
            </a:pPr>
            <a:r>
              <a:t>CHOOSE</a:t>
            </a:r>
          </a:p>
          <a:p>
            <a:pPr algn="ctr">
              <a:defRPr sz="1600">
                <a:solidFill>
                  <a:srgbClr val="0E2B2F"/>
                </a:solidFill>
                <a:latin typeface="Aptos"/>
              </a:defRPr>
            </a:pPr>
            <a:r>
              <a:t>something that matters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34840" y="1600200"/>
            <a:ext cx="333756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300" b="1">
                <a:solidFill>
                  <a:srgbClr val="782D5B"/>
                </a:solidFill>
                <a:latin typeface="Aptos Display"/>
              </a:defRPr>
            </a:pPr>
            <a:r>
              <a:t>INVESTIGATE</a:t>
            </a:r>
          </a:p>
          <a:p>
            <a:pPr algn="ctr">
              <a:defRPr sz="1600">
                <a:solidFill>
                  <a:srgbClr val="0E2B2F"/>
                </a:solidFill>
                <a:latin typeface="Aptos"/>
              </a:defRPr>
            </a:pPr>
            <a:r>
              <a:t>what the evidence tells 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600" y="1600200"/>
            <a:ext cx="297180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300" b="1">
                <a:solidFill>
                  <a:srgbClr val="A94119"/>
                </a:solidFill>
                <a:latin typeface="Aptos Display"/>
              </a:defRPr>
            </a:pPr>
            <a:r>
              <a:t>UNDERSTAND</a:t>
            </a:r>
          </a:p>
          <a:p>
            <a:pPr algn="ctr">
              <a:defRPr sz="1600">
                <a:solidFill>
                  <a:srgbClr val="0E2B2F"/>
                </a:solidFill>
                <a:latin typeface="Aptos"/>
              </a:defRPr>
            </a:pPr>
            <a:r>
              <a:t>what it all means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234440" y="2761488"/>
            <a:ext cx="2148840" cy="41148"/>
          </a:xfrm>
          <a:prstGeom prst="roundRect">
            <a:avLst/>
          </a:prstGeom>
          <a:solidFill>
            <a:srgbClr val="3054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5074920" y="2761488"/>
            <a:ext cx="2057400" cy="41148"/>
          </a:xfrm>
          <a:prstGeom prst="roundRect">
            <a:avLst/>
          </a:prstGeom>
          <a:solidFill>
            <a:srgbClr val="782D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8732520" y="2761488"/>
            <a:ext cx="1965960" cy="41148"/>
          </a:xfrm>
          <a:prstGeom prst="roundRect">
            <a:avLst/>
          </a:prstGeom>
          <a:solidFill>
            <a:srgbClr val="A9411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22904EF-43EA-A9DD-106C-8EB8A2B702E1}"/>
              </a:ext>
            </a:extLst>
          </p:cNvPr>
          <p:cNvSpPr txBox="1"/>
          <p:nvPr/>
        </p:nvSpPr>
        <p:spPr>
          <a:xfrm>
            <a:off x="943897" y="5466735"/>
            <a:ext cx="7285703" cy="373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Important skill development to allow you to do the thinking independently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980904" y="781812"/>
            <a:ext cx="4687037" cy="52578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58368" y="438912"/>
            <a:ext cx="68580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The point of the module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161288"/>
            <a:ext cx="242316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713232" y="1581912"/>
            <a:ext cx="384048" cy="384048"/>
          </a:xfrm>
          <a:prstGeom prst="ellipse">
            <a:avLst/>
          </a:prstGeom>
          <a:solidFill>
            <a:srgbClr val="3054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280160" y="1508760"/>
            <a:ext cx="62179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 b="1">
                <a:solidFill>
                  <a:srgbClr val="30543D"/>
                </a:solidFill>
                <a:latin typeface="Aptos Display"/>
              </a:defRPr>
            </a:pPr>
            <a:r>
              <a:t>DEVELOP</a:t>
            </a:r>
          </a:p>
          <a:p>
            <a:pPr>
              <a:defRPr sz="1550">
                <a:solidFill>
                  <a:srgbClr val="0E2B2F"/>
                </a:solidFill>
                <a:latin typeface="Aptos"/>
              </a:defRPr>
            </a:pPr>
            <a:r>
              <a:t>your ability to carry out an independent,</a:t>
            </a:r>
            <a:br>
              <a:rPr/>
            </a:br>
            <a:r>
              <a:t>evidence-based piece of work.</a:t>
            </a:r>
          </a:p>
        </p:txBody>
      </p:sp>
      <p:sp>
        <p:nvSpPr>
          <p:cNvPr id="7" name="Oval 6"/>
          <p:cNvSpPr/>
          <p:nvPr/>
        </p:nvSpPr>
        <p:spPr>
          <a:xfrm>
            <a:off x="713232" y="3136392"/>
            <a:ext cx="384048" cy="384048"/>
          </a:xfrm>
          <a:prstGeom prst="ellipse">
            <a:avLst/>
          </a:prstGeom>
          <a:solidFill>
            <a:srgbClr val="782D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280160" y="3063240"/>
            <a:ext cx="62179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 b="1">
                <a:solidFill>
                  <a:srgbClr val="782D5B"/>
                </a:solidFill>
                <a:latin typeface="Aptos Display"/>
              </a:defRPr>
            </a:pPr>
            <a:r>
              <a:t>APPLY</a:t>
            </a:r>
          </a:p>
          <a:p>
            <a:pPr>
              <a:defRPr sz="1550">
                <a:solidFill>
                  <a:srgbClr val="0E2B2F"/>
                </a:solidFill>
                <a:latin typeface="Aptos"/>
              </a:defRPr>
            </a:pPr>
            <a:r>
              <a:t>the research, critical thinking and academic</a:t>
            </a:r>
            <a:br>
              <a:rPr/>
            </a:br>
            <a:r>
              <a:t>skills developed throughout your studies.</a:t>
            </a:r>
          </a:p>
        </p:txBody>
      </p:sp>
      <p:sp>
        <p:nvSpPr>
          <p:cNvPr id="9" name="Oval 8"/>
          <p:cNvSpPr/>
          <p:nvPr/>
        </p:nvSpPr>
        <p:spPr>
          <a:xfrm>
            <a:off x="713232" y="4690872"/>
            <a:ext cx="384048" cy="384048"/>
          </a:xfrm>
          <a:prstGeom prst="ellipse">
            <a:avLst/>
          </a:prstGeom>
          <a:solidFill>
            <a:srgbClr val="A9411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280160" y="4617720"/>
            <a:ext cx="621792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100" b="1">
                <a:solidFill>
                  <a:srgbClr val="A94119"/>
                </a:solidFill>
                <a:latin typeface="Aptos Display"/>
              </a:defRPr>
            </a:pPr>
            <a:r>
              <a:t>PRODUCE</a:t>
            </a:r>
          </a:p>
          <a:p>
            <a:pPr>
              <a:defRPr sz="1550">
                <a:solidFill>
                  <a:srgbClr val="0E2B2F"/>
                </a:solidFill>
                <a:latin typeface="Aptos"/>
              </a:defRPr>
            </a:pPr>
            <a:r>
              <a:t>a substantial, structured project that contributes</a:t>
            </a:r>
            <a:br>
              <a:rPr/>
            </a:br>
            <a:r>
              <a:t>to knowledge, practice or policy in Health &amp; Social Care.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354529" y="685800"/>
            <a:ext cx="4441231" cy="55778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58368" y="438912"/>
            <a:ext cx="7132320" cy="1325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0E2B2F"/>
                </a:solidFill>
                <a:latin typeface="Aptos Display"/>
              </a:defRPr>
            </a:pPr>
            <a:r>
              <a:t>Does “independent” mean</a:t>
            </a:r>
          </a:p>
          <a:p>
            <a:pPr>
              <a:defRPr sz="3400" b="1">
                <a:solidFill>
                  <a:srgbClr val="30543D"/>
                </a:solidFill>
                <a:latin typeface="Aptos Display"/>
              </a:defRPr>
            </a:pPr>
            <a:r>
              <a:t>ON YOUR OWN?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755648"/>
            <a:ext cx="288036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597693" y="2061972"/>
            <a:ext cx="1056574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800" b="1">
                <a:solidFill>
                  <a:srgbClr val="B4461C"/>
                </a:solidFill>
                <a:latin typeface="Aptos Display"/>
              </a:defRPr>
            </a:pPr>
            <a:r>
              <a:t>NO.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7489" y="2942082"/>
            <a:ext cx="62179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 b="1">
                <a:solidFill>
                  <a:srgbClr val="30543D"/>
                </a:solidFill>
                <a:latin typeface="Aptos"/>
              </a:rPr>
              <a:t>You own</a:t>
            </a:r>
            <a:r>
              <a:rPr sz="2000">
                <a:solidFill>
                  <a:srgbClr val="0E2B2F"/>
                </a:solidFill>
                <a:latin typeface="Aptos"/>
              </a:rPr>
              <a:t> the project.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97489" y="3717036"/>
            <a:ext cx="62179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 b="1">
                <a:solidFill>
                  <a:srgbClr val="782D5B"/>
                </a:solidFill>
                <a:latin typeface="Aptos"/>
              </a:rPr>
              <a:t>You make</a:t>
            </a:r>
            <a:r>
              <a:rPr sz="2000">
                <a:solidFill>
                  <a:srgbClr val="0E2B2F"/>
                </a:solidFill>
                <a:latin typeface="Aptos"/>
              </a:rPr>
              <a:t> the decisions.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97489" y="4498849"/>
            <a:ext cx="62179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000" b="1">
                <a:solidFill>
                  <a:srgbClr val="B4461C"/>
                </a:solidFill>
                <a:latin typeface="Aptos"/>
              </a:rPr>
              <a:t>But you are supported</a:t>
            </a:r>
            <a:r>
              <a:rPr sz="2000">
                <a:solidFill>
                  <a:srgbClr val="0E2B2F"/>
                </a:solidFill>
                <a:latin typeface="Aptos"/>
              </a:rPr>
              <a:t> throughout.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3232" y="5532120"/>
            <a:ext cx="6080760" cy="749808"/>
          </a:xfrm>
          <a:prstGeom prst="roundRect">
            <a:avLst/>
          </a:prstGeom>
          <a:solidFill>
            <a:srgbClr val="D7E0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 b="1">
                <a:solidFill>
                  <a:srgbClr val="0E2B2F"/>
                </a:solidFill>
                <a:latin typeface="Aptos Display"/>
              </a:defRPr>
            </a:pPr>
            <a:r>
              <a:t>Independent ≠ isolated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wide_colorful_stylized_3d_cgi_illustration_inf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78992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One project. Three connected stages.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161288"/>
            <a:ext cx="274320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4" name="Connector 3"/>
          <p:cNvCxnSpPr/>
          <p:nvPr/>
        </p:nvCxnSpPr>
        <p:spPr>
          <a:xfrm>
            <a:off x="2103120" y="3063240"/>
            <a:ext cx="7955280" cy="0"/>
          </a:xfrm>
          <a:prstGeom prst="line">
            <a:avLst/>
          </a:prstGeom>
          <a:ln w="38100">
            <a:solidFill>
              <a:srgbClr val="DE9D3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ounded Rectangle 4"/>
          <p:cNvSpPr/>
          <p:nvPr/>
        </p:nvSpPr>
        <p:spPr>
          <a:xfrm>
            <a:off x="960120" y="1874519"/>
            <a:ext cx="3017520" cy="2971800"/>
          </a:xfrm>
          <a:prstGeom prst="roundRect">
            <a:avLst/>
          </a:prstGeom>
          <a:solidFill>
            <a:srgbClr val="DCE5D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82880" tIns="566928" rIns="182880" rtlCol="0" anchor="ctr"/>
          <a:lstStyle/>
          <a:p>
            <a:pPr algn="ctr">
              <a:defRPr sz="2500" b="1">
                <a:solidFill>
                  <a:srgbClr val="4E7057"/>
                </a:solidFill>
                <a:latin typeface="Aptos Display"/>
              </a:defRPr>
            </a:pPr>
            <a:r>
              <a:t>PLAN</a:t>
            </a:r>
          </a:p>
          <a:p>
            <a:pPr algn="ctr">
              <a:spcBef>
                <a:spcPts val="1400"/>
              </a:spcBef>
              <a:defRPr sz="1600">
                <a:solidFill>
                  <a:srgbClr val="0E2B2F"/>
                </a:solidFill>
                <a:latin typeface="Aptos"/>
              </a:defRPr>
            </a:pPr>
            <a:r>
              <a:t>What am I going to do</a:t>
            </a:r>
            <a:br>
              <a:rPr/>
            </a:br>
            <a:r>
              <a:t>and how will I plan it?</a:t>
            </a:r>
          </a:p>
        </p:txBody>
      </p:sp>
      <p:sp>
        <p:nvSpPr>
          <p:cNvPr id="6" name="Oval 5"/>
          <p:cNvSpPr/>
          <p:nvPr/>
        </p:nvSpPr>
        <p:spPr>
          <a:xfrm>
            <a:off x="2121408" y="1572768"/>
            <a:ext cx="685800" cy="685800"/>
          </a:xfrm>
          <a:prstGeom prst="ellipse">
            <a:avLst/>
          </a:prstGeom>
          <a:solidFill>
            <a:srgbClr val="4E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  <a:latin typeface="Aptos Display"/>
              </a:defRPr>
            </a:pPr>
            <a:r>
              <a:t>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72000" y="1874519"/>
            <a:ext cx="3017520" cy="2971800"/>
          </a:xfrm>
          <a:prstGeom prst="roundRect">
            <a:avLst/>
          </a:prstGeom>
          <a:solidFill>
            <a:srgbClr val="E9D8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82880" tIns="566928" rIns="182880" rtlCol="0" anchor="ctr"/>
          <a:lstStyle/>
          <a:p>
            <a:pPr algn="ctr">
              <a:defRPr sz="2500" b="1">
                <a:solidFill>
                  <a:srgbClr val="97658B"/>
                </a:solidFill>
                <a:latin typeface="Aptos Display"/>
              </a:defRPr>
            </a:pPr>
            <a:r>
              <a:t>UNDERTAKE</a:t>
            </a:r>
          </a:p>
          <a:p>
            <a:pPr algn="ctr">
              <a:spcBef>
                <a:spcPts val="1400"/>
              </a:spcBef>
              <a:defRPr sz="1600">
                <a:solidFill>
                  <a:srgbClr val="0E2B2F"/>
                </a:solidFill>
                <a:latin typeface="Aptos"/>
              </a:defRPr>
            </a:pPr>
            <a:r>
              <a:t>What did I actually do</a:t>
            </a:r>
            <a:br/>
            <a:r>
              <a:t>and what did I find?</a:t>
            </a:r>
          </a:p>
        </p:txBody>
      </p:sp>
      <p:sp>
        <p:nvSpPr>
          <p:cNvPr id="8" name="Oval 7"/>
          <p:cNvSpPr/>
          <p:nvPr/>
        </p:nvSpPr>
        <p:spPr>
          <a:xfrm>
            <a:off x="5733288" y="1572768"/>
            <a:ext cx="685800" cy="685800"/>
          </a:xfrm>
          <a:prstGeom prst="ellipse">
            <a:avLst/>
          </a:prstGeom>
          <a:solidFill>
            <a:srgbClr val="9765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  <a:latin typeface="Aptos Display"/>
              </a:defRPr>
            </a:pPr>
            <a:r>
              <a:t>2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183879" y="1874519"/>
            <a:ext cx="3017520" cy="2971800"/>
          </a:xfrm>
          <a:prstGeom prst="roundRect">
            <a:avLst/>
          </a:prstGeom>
          <a:solidFill>
            <a:srgbClr val="F5D7C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82880" tIns="566928" rIns="182880" rtlCol="0" anchor="ctr"/>
          <a:lstStyle/>
          <a:p>
            <a:pPr algn="ctr">
              <a:defRPr sz="2500" b="1">
                <a:solidFill>
                  <a:srgbClr val="CB6F42"/>
                </a:solidFill>
                <a:latin typeface="Aptos Display"/>
              </a:defRPr>
            </a:pPr>
            <a:r>
              <a:t>REFLECT</a:t>
            </a:r>
          </a:p>
          <a:p>
            <a:pPr algn="ctr">
              <a:spcBef>
                <a:spcPts val="1400"/>
              </a:spcBef>
              <a:defRPr sz="1600">
                <a:solidFill>
                  <a:srgbClr val="0E2B2F"/>
                </a:solidFill>
                <a:latin typeface="Aptos"/>
              </a:defRPr>
            </a:pPr>
            <a:r>
              <a:t>What did I learn from the evidence</a:t>
            </a:r>
            <a:br/>
            <a:r>
              <a:t>and from the project journey?</a:t>
            </a:r>
          </a:p>
        </p:txBody>
      </p:sp>
      <p:sp>
        <p:nvSpPr>
          <p:cNvPr id="10" name="Oval 9"/>
          <p:cNvSpPr/>
          <p:nvPr/>
        </p:nvSpPr>
        <p:spPr>
          <a:xfrm>
            <a:off x="9345167" y="1572768"/>
            <a:ext cx="685800" cy="685800"/>
          </a:xfrm>
          <a:prstGeom prst="ellipse">
            <a:avLst/>
          </a:prstGeom>
          <a:solidFill>
            <a:srgbClr val="CB6F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  <a:latin typeface="Aptos Display"/>
              </a:defRPr>
            </a:pPr>
            <a:r>
              <a:t>3</a:t>
            </a:r>
          </a:p>
        </p:txBody>
      </p:sp>
      <p:sp>
        <p:nvSpPr>
          <p:cNvPr id="11" name="Right Arrow 10"/>
          <p:cNvSpPr/>
          <p:nvPr/>
        </p:nvSpPr>
        <p:spPr>
          <a:xfrm>
            <a:off x="4087368" y="2816352"/>
            <a:ext cx="384048" cy="475488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ight Arrow 11"/>
          <p:cNvSpPr/>
          <p:nvPr/>
        </p:nvSpPr>
        <p:spPr>
          <a:xfrm>
            <a:off x="7699248" y="2816352"/>
            <a:ext cx="384048" cy="475488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2743200" y="5349240"/>
            <a:ext cx="6720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300" b="1">
                <a:solidFill>
                  <a:srgbClr val="0E2B2F"/>
                </a:solidFill>
                <a:latin typeface="Aptos Display"/>
              </a:defRPr>
            </a:pPr>
            <a:r>
              <a:t>PLAN  →  UNDERTAKE  →  REFLECT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017520" y="5989320"/>
            <a:ext cx="61722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>
                <a:solidFill>
                  <a:srgbClr val="4E7057"/>
                </a:solidFill>
                <a:latin typeface="Aptos"/>
              </a:defRPr>
            </a:pPr>
            <a:r>
              <a:t>Each stage builds on the one before 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  <p:bldP spid="12" grpId="0" animBg="1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84048"/>
            <a:ext cx="82296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Your Assessment Journey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67512" y="1088136"/>
            <a:ext cx="256032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94360" y="1508760"/>
            <a:ext cx="3092992" cy="4069080"/>
          </a:xfrm>
          <a:prstGeom prst="roundRect">
            <a:avLst/>
          </a:prstGeom>
          <a:solidFill>
            <a:srgbClr val="DFE6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256032" rtlCol="0" anchor="ctr"/>
          <a:lstStyle/>
          <a:p>
            <a:pPr algn="ctr">
              <a:defRPr sz="2300" b="1">
                <a:solidFill>
                  <a:srgbClr val="4E7057"/>
                </a:solidFill>
                <a:latin typeface="Aptos Display"/>
              </a:defRPr>
            </a:pPr>
            <a:r>
              <a:t>PLAN</a:t>
            </a:r>
          </a:p>
          <a:p>
            <a:pPr algn="ctr">
              <a:spcBef>
                <a:spcPts val="1300"/>
              </a:spcBef>
              <a:defRPr sz="1600" b="1">
                <a:solidFill>
                  <a:srgbClr val="4E7057"/>
                </a:solidFill>
                <a:latin typeface="Aptos"/>
              </a:defRPr>
            </a:pPr>
            <a:r>
              <a:t>Component 1</a:t>
            </a:r>
          </a:p>
          <a:p>
            <a:pPr algn="ctr">
              <a:spcBef>
                <a:spcPts val="500"/>
              </a:spcBef>
              <a:defRPr sz="1600">
                <a:solidFill>
                  <a:srgbClr val="0E2B2F"/>
                </a:solidFill>
                <a:latin typeface="Aptos"/>
              </a:defRPr>
            </a:pPr>
            <a:r>
              <a:t>Project Justification</a:t>
            </a:r>
            <a:br>
              <a:rPr/>
            </a:br>
            <a:r>
              <a:t>&amp; Plan</a:t>
            </a:r>
          </a:p>
          <a:p>
            <a:pPr algn="ctr">
              <a:spcBef>
                <a:spcPts val="1700"/>
              </a:spcBef>
              <a:defRPr sz="3200" b="1">
                <a:solidFill>
                  <a:srgbClr val="4E7057"/>
                </a:solidFill>
                <a:latin typeface="Aptos Display"/>
              </a:defRPr>
            </a:pPr>
            <a:r>
              <a:t>10%</a:t>
            </a:r>
          </a:p>
          <a:p>
            <a:pPr algn="ctr">
              <a:spcBef>
                <a:spcPts val="1400"/>
              </a:spcBef>
              <a:defRPr sz="1200" b="1">
                <a:solidFill>
                  <a:srgbClr val="4E7057"/>
                </a:solidFill>
                <a:latin typeface="Aptos"/>
              </a:defRPr>
            </a:pPr>
            <a:r>
              <a:t>Due</a:t>
            </a:r>
          </a:p>
          <a:p>
            <a:pPr algn="ctr">
              <a:defRPr sz="1400">
                <a:solidFill>
                  <a:srgbClr val="0E2B2F"/>
                </a:solidFill>
                <a:latin typeface="Aptos"/>
              </a:defRPr>
            </a:pPr>
            <a:r>
              <a:t>13 November 2026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239910" y="1508760"/>
            <a:ext cx="3335593" cy="4069080"/>
          </a:xfrm>
          <a:prstGeom prst="roundRect">
            <a:avLst/>
          </a:prstGeom>
          <a:solidFill>
            <a:srgbClr val="EFDB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256032" rtlCol="0" anchor="ctr"/>
          <a:lstStyle/>
          <a:p>
            <a:pPr algn="ctr">
              <a:defRPr sz="2300" b="1">
                <a:solidFill>
                  <a:srgbClr val="974B7E"/>
                </a:solidFill>
                <a:latin typeface="Aptos Display"/>
              </a:defRPr>
            </a:pPr>
            <a:r>
              <a:t>UNDERTAKE</a:t>
            </a:r>
          </a:p>
          <a:p>
            <a:pPr algn="ctr">
              <a:spcBef>
                <a:spcPts val="1300"/>
              </a:spcBef>
              <a:defRPr sz="1600" b="1">
                <a:solidFill>
                  <a:srgbClr val="974B7E"/>
                </a:solidFill>
                <a:latin typeface="Aptos"/>
              </a:defRPr>
            </a:pPr>
            <a:r>
              <a:t>Component 2</a:t>
            </a:r>
          </a:p>
          <a:p>
            <a:pPr algn="ctr">
              <a:spcBef>
                <a:spcPts val="500"/>
              </a:spcBef>
              <a:defRPr sz="1600">
                <a:solidFill>
                  <a:srgbClr val="0E2B2F"/>
                </a:solidFill>
                <a:latin typeface="Aptos"/>
              </a:defRPr>
            </a:pPr>
            <a:r>
              <a:t>7,500-word</a:t>
            </a:r>
            <a:br>
              <a:rPr/>
            </a:br>
            <a:r>
              <a:t>Dissertation</a:t>
            </a:r>
          </a:p>
          <a:p>
            <a:pPr algn="ctr">
              <a:spcBef>
                <a:spcPts val="1700"/>
              </a:spcBef>
              <a:defRPr sz="3200" b="1">
                <a:solidFill>
                  <a:srgbClr val="974B7E"/>
                </a:solidFill>
                <a:latin typeface="Aptos Display"/>
              </a:defRPr>
            </a:pPr>
            <a:r>
              <a:t>75%</a:t>
            </a:r>
          </a:p>
          <a:p>
            <a:pPr algn="ctr">
              <a:spcBef>
                <a:spcPts val="1400"/>
              </a:spcBef>
              <a:defRPr sz="1200" b="1">
                <a:solidFill>
                  <a:srgbClr val="974B7E"/>
                </a:solidFill>
                <a:latin typeface="Aptos"/>
              </a:defRPr>
            </a:pPr>
            <a:r>
              <a:t>Due</a:t>
            </a:r>
          </a:p>
          <a:p>
            <a:pPr algn="ctr">
              <a:defRPr sz="1400">
                <a:solidFill>
                  <a:srgbClr val="0E2B2F"/>
                </a:solidFill>
                <a:latin typeface="Aptos"/>
              </a:defRPr>
            </a:pPr>
            <a:r>
              <a:t>19 March 2027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53443" y="1449324"/>
            <a:ext cx="3335594" cy="4069080"/>
          </a:xfrm>
          <a:prstGeom prst="roundRect">
            <a:avLst/>
          </a:prstGeom>
          <a:solidFill>
            <a:srgbClr val="F8DCC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tIns="256032" rtlCol="0" anchor="ctr"/>
          <a:lstStyle/>
          <a:p>
            <a:pPr algn="ctr">
              <a:defRPr sz="2300" b="1">
                <a:solidFill>
                  <a:srgbClr val="C25425"/>
                </a:solidFill>
                <a:latin typeface="Aptos Display"/>
              </a:defRPr>
            </a:pPr>
            <a:r>
              <a:t>REFLECT</a:t>
            </a:r>
          </a:p>
          <a:p>
            <a:pPr algn="ctr">
              <a:spcBef>
                <a:spcPts val="1300"/>
              </a:spcBef>
              <a:defRPr sz="1600" b="1">
                <a:solidFill>
                  <a:srgbClr val="C25425"/>
                </a:solidFill>
                <a:latin typeface="Aptos"/>
              </a:defRPr>
            </a:pPr>
            <a:r>
              <a:t>Component 3</a:t>
            </a:r>
          </a:p>
          <a:p>
            <a:pPr algn="ctr">
              <a:spcBef>
                <a:spcPts val="500"/>
              </a:spcBef>
              <a:defRPr sz="1600">
                <a:solidFill>
                  <a:srgbClr val="0E2B2F"/>
                </a:solidFill>
                <a:latin typeface="Aptos"/>
              </a:defRPr>
            </a:pPr>
            <a:r>
              <a:t>15-minute</a:t>
            </a:r>
            <a:br>
              <a:rPr/>
            </a:br>
            <a:r>
              <a:t>Viva</a:t>
            </a:r>
          </a:p>
          <a:p>
            <a:pPr algn="ctr">
              <a:spcBef>
                <a:spcPts val="1700"/>
              </a:spcBef>
              <a:defRPr sz="3200" b="1">
                <a:solidFill>
                  <a:srgbClr val="C25425"/>
                </a:solidFill>
                <a:latin typeface="Aptos Display"/>
              </a:defRPr>
            </a:pPr>
            <a:r>
              <a:t>15%</a:t>
            </a:r>
          </a:p>
          <a:p>
            <a:pPr algn="ctr">
              <a:spcBef>
                <a:spcPts val="1400"/>
              </a:spcBef>
              <a:defRPr sz="1200" b="1">
                <a:solidFill>
                  <a:srgbClr val="C25425"/>
                </a:solidFill>
                <a:latin typeface="Aptos"/>
              </a:defRPr>
            </a:pPr>
            <a:r>
              <a:t>Due</a:t>
            </a:r>
          </a:p>
          <a:p>
            <a:pPr algn="ctr">
              <a:defRPr sz="1400">
                <a:solidFill>
                  <a:srgbClr val="0E2B2F"/>
                </a:solidFill>
                <a:latin typeface="Aptos"/>
              </a:defRPr>
            </a:pPr>
            <a:r>
              <a:t>w/c 3 May 2027</a:t>
            </a:r>
          </a:p>
        </p:txBody>
      </p:sp>
      <p:sp>
        <p:nvSpPr>
          <p:cNvPr id="7" name="Right Arrow 6"/>
          <p:cNvSpPr/>
          <p:nvPr/>
        </p:nvSpPr>
        <p:spPr>
          <a:xfrm>
            <a:off x="3799039" y="3154680"/>
            <a:ext cx="329184" cy="438912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ight Arrow 7"/>
          <p:cNvSpPr/>
          <p:nvPr/>
        </p:nvSpPr>
        <p:spPr>
          <a:xfrm>
            <a:off x="7749881" y="3154680"/>
            <a:ext cx="329184" cy="438912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143000" y="5897880"/>
            <a:ext cx="8778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0E2B2F"/>
                </a:solidFill>
                <a:latin typeface="Aptos Display"/>
              </a:defRPr>
            </a:pPr>
            <a:r>
              <a:t>Three assessments. One continuous project.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78992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The dissertation has a simple logic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161288"/>
            <a:ext cx="274320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02920" y="1828800"/>
            <a:ext cx="2084831" cy="3246120"/>
          </a:xfrm>
          <a:prstGeom prst="roundRect">
            <a:avLst/>
          </a:prstGeom>
          <a:solidFill>
            <a:srgbClr val="DFE6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4E7057"/>
                </a:solidFill>
                <a:latin typeface="Aptos Display"/>
              </a:defRPr>
            </a:pPr>
            <a:r>
              <a:t>WHY?</a:t>
            </a:r>
          </a:p>
          <a:p>
            <a:pPr algn="ctr">
              <a:spcBef>
                <a:spcPts val="1200"/>
              </a:spcBef>
              <a:defRPr sz="1500" b="1">
                <a:solidFill>
                  <a:srgbClr val="0E2B2F"/>
                </a:solidFill>
                <a:latin typeface="Aptos"/>
              </a:defRPr>
            </a:pPr>
            <a:r>
              <a:t>Introduction</a:t>
            </a:r>
          </a:p>
          <a:p>
            <a:pPr algn="ctr">
              <a:spcBef>
                <a:spcPts val="13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Why does this</a:t>
            </a:r>
            <a:br>
              <a:rPr/>
            </a:br>
            <a:r>
              <a:t>matter?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825496" y="1828800"/>
            <a:ext cx="2084831" cy="3246120"/>
          </a:xfrm>
          <a:prstGeom prst="roundRect">
            <a:avLst/>
          </a:prstGeom>
          <a:solidFill>
            <a:srgbClr val="DCEA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6997A4"/>
                </a:solidFill>
                <a:latin typeface="Aptos Display"/>
              </a:defRPr>
            </a:pPr>
            <a:r>
              <a:t>HOW?</a:t>
            </a:r>
          </a:p>
          <a:p>
            <a:pPr algn="ctr">
              <a:spcBef>
                <a:spcPts val="1200"/>
              </a:spcBef>
              <a:defRPr sz="1500" b="1">
                <a:solidFill>
                  <a:srgbClr val="0E2B2F"/>
                </a:solidFill>
                <a:latin typeface="Aptos"/>
              </a:defRPr>
            </a:pPr>
            <a:r>
              <a:t>Methods / Search Strategy</a:t>
            </a:r>
          </a:p>
          <a:p>
            <a:pPr algn="ctr">
              <a:spcBef>
                <a:spcPts val="13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How did I</a:t>
            </a:r>
            <a:br/>
            <a:r>
              <a:t>investigate it?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148072" y="1828800"/>
            <a:ext cx="2084831" cy="3246120"/>
          </a:xfrm>
          <a:prstGeom prst="roundRect">
            <a:avLst/>
          </a:prstGeom>
          <a:solidFill>
            <a:srgbClr val="EFDB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974B7E"/>
                </a:solidFill>
                <a:latin typeface="Aptos Display"/>
              </a:defRPr>
            </a:pPr>
            <a:r>
              <a:t>WHAT?</a:t>
            </a:r>
          </a:p>
          <a:p>
            <a:pPr algn="ctr">
              <a:spcBef>
                <a:spcPts val="1200"/>
              </a:spcBef>
              <a:defRPr sz="1500" b="1">
                <a:solidFill>
                  <a:srgbClr val="0E2B2F"/>
                </a:solidFill>
                <a:latin typeface="Aptos"/>
              </a:defRPr>
            </a:pPr>
            <a:r>
              <a:t>Literature Review</a:t>
            </a:r>
          </a:p>
          <a:p>
            <a:pPr algn="ctr">
              <a:spcBef>
                <a:spcPts val="13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What does the</a:t>
            </a:r>
            <a:br/>
            <a:r>
              <a:t>evidence say?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470648" y="1828800"/>
            <a:ext cx="2084831" cy="3246120"/>
          </a:xfrm>
          <a:prstGeom prst="roundRect">
            <a:avLst/>
          </a:prstGeom>
          <a:solidFill>
            <a:srgbClr val="F8DCC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C25425"/>
                </a:solidFill>
                <a:latin typeface="Aptos Display"/>
              </a:defRPr>
            </a:pPr>
            <a:r>
              <a:t>SO WHAT?</a:t>
            </a:r>
          </a:p>
          <a:p>
            <a:pPr algn="ctr">
              <a:spcBef>
                <a:spcPts val="1200"/>
              </a:spcBef>
              <a:defRPr sz="1500" b="1">
                <a:solidFill>
                  <a:srgbClr val="0E2B2F"/>
                </a:solidFill>
                <a:latin typeface="Aptos"/>
              </a:defRPr>
            </a:pPr>
            <a:r>
              <a:t>Discussion</a:t>
            </a:r>
          </a:p>
          <a:p>
            <a:pPr algn="ctr">
              <a:spcBef>
                <a:spcPts val="13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What does it</a:t>
            </a:r>
            <a:br/>
            <a:r>
              <a:t>all mean?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793224" y="1828800"/>
            <a:ext cx="2084831" cy="3246120"/>
          </a:xfrm>
          <a:prstGeom prst="roundRect">
            <a:avLst/>
          </a:prstGeom>
          <a:solidFill>
            <a:srgbClr val="F6E8C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DE9D37"/>
                </a:solidFill>
                <a:latin typeface="Aptos Display"/>
              </a:defRPr>
            </a:pPr>
            <a:r>
              <a:t>NOW WHAT?</a:t>
            </a:r>
          </a:p>
          <a:p>
            <a:pPr algn="ctr">
              <a:spcBef>
                <a:spcPts val="1200"/>
              </a:spcBef>
              <a:defRPr sz="1500" b="1">
                <a:solidFill>
                  <a:srgbClr val="0E2B2F"/>
                </a:solidFill>
                <a:latin typeface="Aptos"/>
              </a:defRPr>
            </a:pPr>
            <a:r>
              <a:t>Conclusion &amp;</a:t>
            </a:r>
            <a:br/>
            <a:r>
              <a:t>Recommendations</a:t>
            </a:r>
          </a:p>
          <a:p>
            <a:pPr algn="ctr">
              <a:spcBef>
                <a:spcPts val="13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What should happen</a:t>
            </a:r>
            <a:br/>
            <a:r>
              <a:t>next?</a:t>
            </a:r>
          </a:p>
        </p:txBody>
      </p:sp>
      <p:sp>
        <p:nvSpPr>
          <p:cNvPr id="9" name="Right Arrow 8"/>
          <p:cNvSpPr/>
          <p:nvPr/>
        </p:nvSpPr>
        <p:spPr>
          <a:xfrm>
            <a:off x="2606040" y="3127248"/>
            <a:ext cx="201168" cy="384048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ight Arrow 9"/>
          <p:cNvSpPr/>
          <p:nvPr/>
        </p:nvSpPr>
        <p:spPr>
          <a:xfrm>
            <a:off x="4928616" y="3127248"/>
            <a:ext cx="201168" cy="384048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ight Arrow 10"/>
          <p:cNvSpPr/>
          <p:nvPr/>
        </p:nvSpPr>
        <p:spPr>
          <a:xfrm>
            <a:off x="7251192" y="3127248"/>
            <a:ext cx="201168" cy="384048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ight Arrow 11"/>
          <p:cNvSpPr/>
          <p:nvPr/>
        </p:nvSpPr>
        <p:spPr>
          <a:xfrm>
            <a:off x="9573767" y="3127248"/>
            <a:ext cx="201168" cy="384048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920240" y="5623560"/>
            <a:ext cx="832104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0E2B2F"/>
                </a:solidFill>
                <a:latin typeface="Aptos Display"/>
              </a:defRPr>
            </a:pPr>
            <a:r>
              <a:t>WHY?  →  HOW?  →  WHAT?  →  SO WHAT?  →  NOW WHAT?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38912"/>
            <a:ext cx="1078992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Your journey across the year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161288"/>
            <a:ext cx="274320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914400" y="3337560"/>
            <a:ext cx="10332720" cy="50292"/>
          </a:xfrm>
          <a:prstGeom prst="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87552" y="3172968"/>
            <a:ext cx="329184" cy="329184"/>
          </a:xfrm>
          <a:prstGeom prst="ellipse">
            <a:avLst/>
          </a:prstGeom>
          <a:solidFill>
            <a:srgbClr val="4E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365760" y="1828800"/>
            <a:ext cx="1554480" cy="1051560"/>
          </a:xfrm>
          <a:prstGeom prst="roundRect">
            <a:avLst/>
          </a:prstGeom>
          <a:solidFill>
            <a:srgbClr val="DFE6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4E7057"/>
                </a:solidFill>
                <a:latin typeface="Aptos"/>
              </a:defRPr>
            </a:pPr>
            <a:r>
              <a:t>SEP–OCT</a:t>
            </a:r>
          </a:p>
          <a:p>
            <a:pPr algn="ctr">
              <a:defRPr sz="1400" b="1">
                <a:solidFill>
                  <a:srgbClr val="0E2B2F"/>
                </a:solidFill>
                <a:latin typeface="Aptos Display"/>
              </a:defRPr>
            </a:pPr>
            <a:r>
              <a:t>Choose &amp; plan</a:t>
            </a:r>
          </a:p>
        </p:txBody>
      </p:sp>
      <p:sp>
        <p:nvSpPr>
          <p:cNvPr id="7" name="Oval 6"/>
          <p:cNvSpPr/>
          <p:nvPr/>
        </p:nvSpPr>
        <p:spPr>
          <a:xfrm>
            <a:off x="2816352" y="3172968"/>
            <a:ext cx="329184" cy="329184"/>
          </a:xfrm>
          <a:prstGeom prst="ellipse">
            <a:avLst/>
          </a:prstGeom>
          <a:solidFill>
            <a:srgbClr val="4E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2194560" y="3794760"/>
            <a:ext cx="1554480" cy="1051560"/>
          </a:xfrm>
          <a:prstGeom prst="roundRect">
            <a:avLst/>
          </a:prstGeom>
          <a:solidFill>
            <a:srgbClr val="DFE6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4E7057"/>
                </a:solidFill>
                <a:latin typeface="Aptos"/>
              </a:defRPr>
            </a:pPr>
            <a:r>
              <a:t>13 NOV</a:t>
            </a:r>
          </a:p>
          <a:p>
            <a:pPr algn="ctr">
              <a:defRPr sz="1400" b="1">
                <a:solidFill>
                  <a:srgbClr val="0E2B2F"/>
                </a:solidFill>
                <a:latin typeface="Aptos Display"/>
              </a:defRPr>
            </a:pPr>
            <a:r>
              <a:t>COMPONENT 1</a:t>
            </a:r>
          </a:p>
        </p:txBody>
      </p:sp>
      <p:sp>
        <p:nvSpPr>
          <p:cNvPr id="9" name="Oval 8"/>
          <p:cNvSpPr/>
          <p:nvPr/>
        </p:nvSpPr>
        <p:spPr>
          <a:xfrm>
            <a:off x="4736592" y="3172968"/>
            <a:ext cx="329184" cy="329184"/>
          </a:xfrm>
          <a:prstGeom prst="ellipse">
            <a:avLst/>
          </a:prstGeom>
          <a:solidFill>
            <a:srgbClr val="974B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4114800" y="1828800"/>
            <a:ext cx="1554480" cy="1051560"/>
          </a:xfrm>
          <a:prstGeom prst="roundRect">
            <a:avLst/>
          </a:prstGeom>
          <a:solidFill>
            <a:srgbClr val="EFDB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974B7E"/>
                </a:solidFill>
                <a:latin typeface="Aptos"/>
              </a:defRPr>
            </a:pPr>
            <a:r>
              <a:t>NOV–MAR</a:t>
            </a:r>
          </a:p>
          <a:p>
            <a:pPr algn="ctr">
              <a:defRPr sz="1400" b="1">
                <a:solidFill>
                  <a:srgbClr val="0E2B2F"/>
                </a:solidFill>
                <a:latin typeface="Aptos Display"/>
              </a:defRPr>
            </a:pPr>
            <a:r>
              <a:t>Search • Review • Write</a:t>
            </a:r>
            <a:br/>
            <a:r>
              <a:t>• Supervision</a:t>
            </a:r>
          </a:p>
        </p:txBody>
      </p:sp>
      <p:sp>
        <p:nvSpPr>
          <p:cNvPr id="11" name="Oval 10"/>
          <p:cNvSpPr/>
          <p:nvPr/>
        </p:nvSpPr>
        <p:spPr>
          <a:xfrm>
            <a:off x="7022592" y="3172968"/>
            <a:ext cx="329184" cy="329184"/>
          </a:xfrm>
          <a:prstGeom prst="ellipse">
            <a:avLst/>
          </a:prstGeom>
          <a:solidFill>
            <a:srgbClr val="974B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400800" y="3794760"/>
            <a:ext cx="1554480" cy="1051560"/>
          </a:xfrm>
          <a:prstGeom prst="roundRect">
            <a:avLst/>
          </a:prstGeom>
          <a:solidFill>
            <a:srgbClr val="EFDB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974B7E"/>
                </a:solidFill>
                <a:latin typeface="Aptos"/>
              </a:defRPr>
            </a:pPr>
            <a:r>
              <a:t>19 MAR</a:t>
            </a:r>
          </a:p>
          <a:p>
            <a:pPr algn="ctr">
              <a:defRPr sz="1400" b="1">
                <a:solidFill>
                  <a:srgbClr val="0E2B2F"/>
                </a:solidFill>
                <a:latin typeface="Aptos Display"/>
              </a:defRPr>
            </a:pPr>
            <a:r>
              <a:t>COMPONENT 2</a:t>
            </a:r>
          </a:p>
        </p:txBody>
      </p:sp>
      <p:sp>
        <p:nvSpPr>
          <p:cNvPr id="13" name="Oval 12"/>
          <p:cNvSpPr/>
          <p:nvPr/>
        </p:nvSpPr>
        <p:spPr>
          <a:xfrm>
            <a:off x="8759952" y="3172968"/>
            <a:ext cx="329184" cy="329184"/>
          </a:xfrm>
          <a:prstGeom prst="ellipse">
            <a:avLst/>
          </a:prstGeom>
          <a:solidFill>
            <a:srgbClr val="C254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8138160" y="1828800"/>
            <a:ext cx="1554480" cy="1051560"/>
          </a:xfrm>
          <a:prstGeom prst="roundRect">
            <a:avLst/>
          </a:prstGeom>
          <a:solidFill>
            <a:srgbClr val="F8DCC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C25425"/>
                </a:solidFill>
                <a:latin typeface="Aptos"/>
              </a:defRPr>
            </a:pPr>
            <a:r>
              <a:t>MAR–MAY</a:t>
            </a:r>
          </a:p>
          <a:p>
            <a:pPr algn="ctr">
              <a:defRPr sz="1400" b="1">
                <a:solidFill>
                  <a:srgbClr val="0E2B2F"/>
                </a:solidFill>
                <a:latin typeface="Aptos Display"/>
              </a:defRPr>
            </a:pPr>
            <a:r>
              <a:t>Reflect &amp; prepare</a:t>
            </a:r>
          </a:p>
        </p:txBody>
      </p:sp>
      <p:sp>
        <p:nvSpPr>
          <p:cNvPr id="15" name="Oval 14"/>
          <p:cNvSpPr/>
          <p:nvPr/>
        </p:nvSpPr>
        <p:spPr>
          <a:xfrm>
            <a:off x="10497312" y="3172968"/>
            <a:ext cx="329184" cy="329184"/>
          </a:xfrm>
          <a:prstGeom prst="ellipse">
            <a:avLst/>
          </a:prstGeom>
          <a:solidFill>
            <a:srgbClr val="C2542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9875520" y="3794760"/>
            <a:ext cx="1554480" cy="1051560"/>
          </a:xfrm>
          <a:prstGeom prst="roundRect">
            <a:avLst/>
          </a:prstGeom>
          <a:solidFill>
            <a:srgbClr val="F8DCC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C25425"/>
                </a:solidFill>
                <a:latin typeface="Aptos"/>
              </a:defRPr>
            </a:pPr>
            <a:r>
              <a:t>w/c 3 MAY</a:t>
            </a:r>
          </a:p>
          <a:p>
            <a:pPr algn="ctr">
              <a:defRPr sz="1400" b="1">
                <a:solidFill>
                  <a:srgbClr val="0E2B2F"/>
                </a:solidFill>
                <a:latin typeface="Aptos Display"/>
              </a:defRPr>
            </a:pPr>
            <a:r>
              <a:t>COMPONENT 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828800" y="5806440"/>
            <a:ext cx="8503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700">
                <a:solidFill>
                  <a:srgbClr val="4E7057"/>
                </a:solidFill>
                <a:latin typeface="Aptos"/>
              </a:defRPr>
            </a:pPr>
            <a:r>
              <a:t>The project develops over time — the stages overlap and build on each other.</a:t>
            </a:r>
          </a:p>
        </p:txBody>
      </p:sp>
      <p:sp>
        <p:nvSpPr>
          <p:cNvPr id="18" name="Rectangle 17"/>
          <p:cNvSpPr/>
          <p:nvPr/>
        </p:nvSpPr>
        <p:spPr>
          <a:xfrm>
            <a:off x="996696" y="5612204"/>
            <a:ext cx="6355080" cy="50292"/>
          </a:xfrm>
          <a:prstGeom prst="rect">
            <a:avLst/>
          </a:prstGeom>
          <a:solidFill>
            <a:srgbClr val="4E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Oval 18"/>
          <p:cNvSpPr/>
          <p:nvPr/>
        </p:nvSpPr>
        <p:spPr>
          <a:xfrm>
            <a:off x="922561" y="5571056"/>
            <a:ext cx="182880" cy="182880"/>
          </a:xfrm>
          <a:prstGeom prst="ellipse">
            <a:avLst/>
          </a:prstGeom>
          <a:solidFill>
            <a:srgbClr val="4E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7225530" y="5532120"/>
            <a:ext cx="182880" cy="182880"/>
          </a:xfrm>
          <a:prstGeom prst="ellipse">
            <a:avLst/>
          </a:prstGeom>
          <a:solidFill>
            <a:srgbClr val="4E70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3383" y="5212080"/>
            <a:ext cx="63550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4E7057"/>
                </a:solidFill>
                <a:latin typeface="Aptos"/>
              </a:defRPr>
            </a:pPr>
            <a:r>
              <a:t>SUPERVISION — from Week 2 throughout your project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20040"/>
            <a:ext cx="107899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900" b="1">
                <a:solidFill>
                  <a:srgbClr val="0E2B2F"/>
                </a:solidFill>
                <a:latin typeface="Aptos Display"/>
              </a:defRPr>
            </a:pPr>
            <a:r>
              <a:t>Planning your project: the Gantt chart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941832"/>
            <a:ext cx="274320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38912" y="1207008"/>
            <a:ext cx="11292840" cy="443484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685800" y="5806440"/>
            <a:ext cx="10835640" cy="621792"/>
          </a:xfrm>
          <a:prstGeom prst="roundRect">
            <a:avLst/>
          </a:prstGeom>
          <a:solidFill>
            <a:srgbClr val="DFE6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4E7057"/>
                </a:solidFill>
                <a:latin typeface="Aptos"/>
              </a:defRPr>
            </a:pPr>
            <a:r>
              <a:t>Activities overlap  •  Supervision runs alongside the project  •  Key breaks and deadlines are visible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384048"/>
            <a:ext cx="106984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Project supervision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69848"/>
            <a:ext cx="233172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66928" y="1417320"/>
            <a:ext cx="3886200" cy="4389120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4800600" y="1417320"/>
            <a:ext cx="6720840" cy="1143000"/>
          </a:xfrm>
          <a:prstGeom prst="roundRect">
            <a:avLst/>
          </a:prstGeom>
          <a:solidFill>
            <a:srgbClr val="DFE6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01168" rIns="182880" rtlCol="0" anchor="ctr"/>
          <a:lstStyle/>
          <a:p>
            <a:pPr algn="ctr">
              <a:defRPr sz="1500" b="1">
                <a:solidFill>
                  <a:srgbClr val="4E7057"/>
                </a:solidFill>
                <a:latin typeface="Aptos"/>
              </a:defRPr>
            </a:pPr>
            <a:r>
              <a:t>FROM WEEK 2</a:t>
            </a:r>
          </a:p>
          <a:p>
            <a:pPr>
              <a:spcBef>
                <a:spcPts val="500"/>
              </a:spcBef>
              <a:defRPr sz="1500">
                <a:solidFill>
                  <a:srgbClr val="0E2B2F"/>
                </a:solidFill>
                <a:latin typeface="Aptos"/>
              </a:defRPr>
            </a:pPr>
            <a:r>
              <a:t>Supervision begins early and continues throughout your project.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800600" y="2770632"/>
            <a:ext cx="6720840" cy="1143000"/>
          </a:xfrm>
          <a:prstGeom prst="roundRect">
            <a:avLst/>
          </a:prstGeom>
          <a:solidFill>
            <a:srgbClr val="EFDB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01168" rIns="182880" rtlCol="0" anchor="ctr"/>
          <a:lstStyle/>
          <a:p>
            <a:pPr algn="ctr">
              <a:defRPr sz="1500" b="1">
                <a:solidFill>
                  <a:srgbClr val="974B7E"/>
                </a:solidFill>
                <a:latin typeface="Aptos"/>
              </a:defRPr>
            </a:pPr>
            <a:r>
              <a:t>YOUR SUPERVISOR</a:t>
            </a:r>
          </a:p>
          <a:p>
            <a:pPr>
              <a:spcBef>
                <a:spcPts val="500"/>
              </a:spcBef>
              <a:defRPr sz="1500">
                <a:solidFill>
                  <a:srgbClr val="0E2B2F"/>
                </a:solidFill>
                <a:latin typeface="Aptos"/>
              </a:defRPr>
            </a:pPr>
            <a:r>
              <a:t>A supportive critical friend — guidance, discussion and developmental feedback.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800600" y="4123944"/>
            <a:ext cx="6720840" cy="1143000"/>
          </a:xfrm>
          <a:prstGeom prst="roundRect">
            <a:avLst/>
          </a:prstGeom>
          <a:solidFill>
            <a:srgbClr val="F8DCC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201168" rIns="182880" rtlCol="0" anchor="ctr"/>
          <a:lstStyle/>
          <a:p>
            <a:pPr algn="ctr">
              <a:defRPr sz="1500" b="1">
                <a:solidFill>
                  <a:srgbClr val="C25425"/>
                </a:solidFill>
                <a:latin typeface="Aptos"/>
              </a:defRPr>
            </a:pPr>
            <a:r>
              <a:t>YOUR RESPONSIBILITY</a:t>
            </a:r>
          </a:p>
          <a:p>
            <a:pPr>
              <a:spcBef>
                <a:spcPts val="500"/>
              </a:spcBef>
              <a:defRPr sz="1500">
                <a:solidFill>
                  <a:srgbClr val="0E2B2F"/>
                </a:solidFill>
                <a:latin typeface="Aptos"/>
              </a:defRPr>
            </a:pPr>
            <a:r>
              <a:t>Come prepared, ask questions, act on feedback and take ownership of your progress.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892040" y="5623560"/>
            <a:ext cx="6400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4E7057"/>
                </a:solidFill>
                <a:latin typeface="Aptos Display"/>
              </a:defRPr>
            </a:pPr>
            <a:r>
              <a:t>Independent ≠ unsupported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ide_warm_cozy_café_scene_in_a_stylized_3d_cgi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20624"/>
            <a:ext cx="10698480" cy="6217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An interest is not yet a project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97280"/>
            <a:ext cx="315468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777240" y="1874519"/>
            <a:ext cx="2880360" cy="2331720"/>
          </a:xfrm>
          <a:prstGeom prst="roundRect">
            <a:avLst/>
          </a:prstGeom>
          <a:solidFill>
            <a:srgbClr val="EFDBE8"/>
          </a:solidFill>
          <a:ln w="1524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2000" b="1">
                <a:solidFill>
                  <a:srgbClr val="974B7E"/>
                </a:solidFill>
                <a:latin typeface="Aptos Display"/>
              </a:defRPr>
            </a:pPr>
            <a:r>
              <a:t>AREA OF</a:t>
            </a:r>
            <a:br>
              <a:rPr/>
            </a:br>
            <a:r>
              <a:t>INTEREST</a:t>
            </a:r>
          </a:p>
          <a:p>
            <a:pPr algn="ctr">
              <a:spcBef>
                <a:spcPts val="1200"/>
              </a:spcBef>
              <a:defRPr sz="1500">
                <a:solidFill>
                  <a:srgbClr val="0E2B2F"/>
                </a:solidFill>
                <a:latin typeface="Aptos"/>
              </a:defRPr>
            </a:pPr>
            <a:r>
              <a:t>Something broad</a:t>
            </a:r>
            <a:br>
              <a:rPr/>
            </a:br>
            <a:r>
              <a:t>that interests you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26280" y="1874519"/>
            <a:ext cx="2880360" cy="2331720"/>
          </a:xfrm>
          <a:prstGeom prst="roundRect">
            <a:avLst/>
          </a:prstGeom>
          <a:solidFill>
            <a:srgbClr val="DFE6D6"/>
          </a:solidFill>
          <a:ln w="1524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2000" b="1">
                <a:solidFill>
                  <a:srgbClr val="4E7057"/>
                </a:solidFill>
                <a:latin typeface="Aptos Display"/>
              </a:defRPr>
            </a:pPr>
            <a:r>
              <a:t>H&amp;SC PROBLEM</a:t>
            </a:r>
            <a:br/>
            <a:r>
              <a:t>/ ISSUE</a:t>
            </a:r>
          </a:p>
          <a:p>
            <a:pPr algn="ctr">
              <a:spcBef>
                <a:spcPts val="1200"/>
              </a:spcBef>
              <a:defRPr sz="1500">
                <a:solidFill>
                  <a:srgbClr val="0E2B2F"/>
                </a:solidFill>
                <a:latin typeface="Aptos"/>
              </a:defRPr>
            </a:pPr>
            <a:r>
              <a:t>What is the specific</a:t>
            </a:r>
            <a:br/>
            <a:r>
              <a:t>problem or issue?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75320" y="1874519"/>
            <a:ext cx="2880360" cy="2331720"/>
          </a:xfrm>
          <a:prstGeom prst="roundRect">
            <a:avLst/>
          </a:prstGeom>
          <a:solidFill>
            <a:srgbClr val="F8DCC7"/>
          </a:solidFill>
          <a:ln w="15240">
            <a:solidFill>
              <a:srgbClr val="C2542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2000" b="1">
                <a:solidFill>
                  <a:srgbClr val="C25425"/>
                </a:solidFill>
                <a:latin typeface="Aptos Display"/>
              </a:defRPr>
            </a:pPr>
            <a:r>
              <a:t>FOCUSED</a:t>
            </a:r>
            <a:br/>
            <a:r>
              <a:t>PROJECT</a:t>
            </a:r>
          </a:p>
          <a:p>
            <a:pPr algn="ctr">
              <a:spcBef>
                <a:spcPts val="1200"/>
              </a:spcBef>
              <a:defRPr sz="1500">
                <a:solidFill>
                  <a:srgbClr val="0E2B2F"/>
                </a:solidFill>
                <a:latin typeface="Aptos"/>
              </a:defRPr>
            </a:pPr>
            <a:r>
              <a:t>A clear, manageable</a:t>
            </a:r>
            <a:br/>
            <a:r>
              <a:t>area to investigate</a:t>
            </a:r>
          </a:p>
        </p:txBody>
      </p:sp>
      <p:sp>
        <p:nvSpPr>
          <p:cNvPr id="7" name="Right Arrow 6"/>
          <p:cNvSpPr/>
          <p:nvPr/>
        </p:nvSpPr>
        <p:spPr>
          <a:xfrm>
            <a:off x="3822191" y="2697480"/>
            <a:ext cx="502920" cy="502920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ight Arrow 7"/>
          <p:cNvSpPr/>
          <p:nvPr/>
        </p:nvSpPr>
        <p:spPr>
          <a:xfrm>
            <a:off x="7571231" y="2697480"/>
            <a:ext cx="502920" cy="502920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1143000" y="4983480"/>
            <a:ext cx="9921240" cy="914400"/>
          </a:xfrm>
          <a:prstGeom prst="roundRect">
            <a:avLst/>
          </a:prstGeom>
          <a:solidFill>
            <a:srgbClr val="F4ED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900" b="1">
                <a:solidFill>
                  <a:srgbClr val="0E2B2F"/>
                </a:solidFill>
                <a:latin typeface="Aptos"/>
              </a:defRPr>
            </a:pPr>
            <a:r>
              <a:t>Today we are starting the narrowing process — not writing your final research question.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114800" y="6099048"/>
            <a:ext cx="3977639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4E7057"/>
                </a:solidFill>
                <a:latin typeface="Aptos"/>
              </a:defRPr>
            </a:pPr>
            <a:r>
              <a:t>BROAD  →  CLEARER  →  FOCUSED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9" grpId="0" animBg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20624"/>
            <a:ext cx="1078992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Activity: Is this a project yet?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97280"/>
            <a:ext cx="288036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3703320" y="1691640"/>
            <a:ext cx="4800600" cy="1143000"/>
          </a:xfrm>
          <a:prstGeom prst="roundRect">
            <a:avLst/>
          </a:prstGeom>
          <a:solidFill>
            <a:srgbClr val="EFDBE8"/>
          </a:solidFill>
          <a:ln w="1651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900" b="1">
                <a:solidFill>
                  <a:srgbClr val="974B7E"/>
                </a:solidFill>
                <a:latin typeface="Aptos Display"/>
              </a:defRPr>
            </a:pPr>
            <a:r>
              <a:t>MENTAL HEALTH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3246120"/>
            <a:ext cx="2971800" cy="1417320"/>
          </a:xfrm>
          <a:prstGeom prst="roundRect">
            <a:avLst/>
          </a:prstGeom>
          <a:solidFill>
            <a:srgbClr val="EFDBE8"/>
          </a:solidFill>
          <a:ln w="1397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974B7E"/>
                </a:solidFill>
                <a:latin typeface="Aptos Display"/>
              </a:defRPr>
            </a:pPr>
            <a:r>
              <a:t>TOO BROAD?</a:t>
            </a:r>
          </a:p>
          <a:p>
            <a:pPr algn="ctr">
              <a:spcBef>
                <a:spcPts val="800"/>
              </a:spcBef>
              <a:defRPr sz="1350">
                <a:solidFill>
                  <a:srgbClr val="0E2B2F"/>
                </a:solidFill>
                <a:latin typeface="Aptos"/>
              </a:defRPr>
            </a:pPr>
            <a:r>
              <a:t>What makes it too broad?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160520" y="3246120"/>
            <a:ext cx="2971800" cy="1417320"/>
          </a:xfrm>
          <a:prstGeom prst="roundRect">
            <a:avLst/>
          </a:prstGeom>
          <a:solidFill>
            <a:srgbClr val="DFE6D6"/>
          </a:solidFill>
          <a:ln w="1397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4E7057"/>
                </a:solidFill>
                <a:latin typeface="Aptos Display"/>
              </a:defRPr>
            </a:pPr>
            <a:r>
              <a:t>POTENTIALLY</a:t>
            </a:r>
            <a:br>
              <a:rPr/>
            </a:br>
            <a:r>
              <a:t>WORKABLE?</a:t>
            </a:r>
          </a:p>
          <a:p>
            <a:pPr algn="ctr">
              <a:spcBef>
                <a:spcPts val="800"/>
              </a:spcBef>
              <a:defRPr sz="1350">
                <a:solidFill>
                  <a:srgbClr val="0E2B2F"/>
                </a:solidFill>
                <a:latin typeface="Aptos"/>
              </a:defRPr>
            </a:pPr>
            <a:r>
              <a:t>What might make it workable?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635240" y="3246120"/>
            <a:ext cx="2971800" cy="1417320"/>
          </a:xfrm>
          <a:prstGeom prst="roundRect">
            <a:avLst/>
          </a:prstGeom>
          <a:solidFill>
            <a:srgbClr val="F8EBC4"/>
          </a:solidFill>
          <a:ln w="13970">
            <a:solidFill>
              <a:srgbClr val="966E2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966E26"/>
                </a:solidFill>
                <a:latin typeface="Aptos Display"/>
              </a:defRPr>
            </a:pPr>
            <a:r>
              <a:t>PROBLEMATIC?</a:t>
            </a:r>
          </a:p>
          <a:p>
            <a:pPr algn="ctr">
              <a:spcBef>
                <a:spcPts val="800"/>
              </a:spcBef>
              <a:defRPr sz="1350">
                <a:solidFill>
                  <a:srgbClr val="0E2B2F"/>
                </a:solidFill>
                <a:latin typeface="Aptos"/>
              </a:defRPr>
            </a:pPr>
            <a:r>
              <a:t>What problems can you see?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28800" y="5166360"/>
            <a:ext cx="8549640" cy="822960"/>
          </a:xfrm>
          <a:prstGeom prst="roundRect">
            <a:avLst/>
          </a:prstGeom>
          <a:solidFill>
            <a:srgbClr val="F4ED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100" b="1">
                <a:solidFill>
                  <a:srgbClr val="0E2B2F"/>
                </a:solidFill>
                <a:latin typeface="Aptos Display"/>
              </a:defRPr>
            </a:pPr>
            <a:r>
              <a:t>What would you need to narrow?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63240" y="6153912"/>
            <a:ext cx="608076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50" i="1">
                <a:solidFill>
                  <a:srgbClr val="4E7057"/>
                </a:solidFill>
                <a:latin typeface="Aptos"/>
              </a:defRPr>
            </a:pPr>
            <a:r>
              <a:t>Talk first — we’ll reveal the developed example next.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20624"/>
            <a:ext cx="107899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Watch the focus develop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97280"/>
            <a:ext cx="265176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02920" y="1874519"/>
            <a:ext cx="2788920" cy="2240280"/>
          </a:xfrm>
          <a:prstGeom prst="roundRect">
            <a:avLst/>
          </a:prstGeom>
          <a:solidFill>
            <a:srgbClr val="EFDBE8"/>
          </a:solidFill>
          <a:ln w="1524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800" b="1">
                <a:solidFill>
                  <a:srgbClr val="974B7E"/>
                </a:solidFill>
                <a:latin typeface="Aptos Display"/>
              </a:defRPr>
            </a:pPr>
            <a:r>
              <a:t>MENTAL HEALTH</a:t>
            </a:r>
          </a:p>
          <a:p>
            <a:pPr algn="ctr">
              <a:spcBef>
                <a:spcPts val="12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Broad area of interest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251960" y="1874519"/>
            <a:ext cx="3063240" cy="2240280"/>
          </a:xfrm>
          <a:prstGeom prst="roundRect">
            <a:avLst/>
          </a:prstGeom>
          <a:solidFill>
            <a:srgbClr val="DFE6D6"/>
          </a:solidFill>
          <a:ln w="1524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800" b="1">
                <a:solidFill>
                  <a:srgbClr val="4E7057"/>
                </a:solidFill>
                <a:latin typeface="Aptos Display"/>
              </a:defRPr>
            </a:pPr>
            <a:r>
              <a:t>MENTAL HEALTH</a:t>
            </a:r>
            <a:br/>
            <a:r>
              <a:t>IN YOUNG PEOPLE</a:t>
            </a:r>
          </a:p>
          <a:p>
            <a:pPr algn="ctr">
              <a:spcBef>
                <a:spcPts val="12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A population is now clearer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183879" y="1874519"/>
            <a:ext cx="3429000" cy="2240280"/>
          </a:xfrm>
          <a:prstGeom prst="roundRect">
            <a:avLst/>
          </a:prstGeom>
          <a:solidFill>
            <a:srgbClr val="F8DCC7"/>
          </a:solidFill>
          <a:ln w="15240">
            <a:solidFill>
              <a:srgbClr val="C2542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rIns="164592" rtlCol="0" anchor="ctr"/>
          <a:lstStyle/>
          <a:p>
            <a:pPr algn="ctr">
              <a:defRPr sz="1650" b="1">
                <a:solidFill>
                  <a:srgbClr val="C25425"/>
                </a:solidFill>
                <a:latin typeface="Aptos Display"/>
              </a:defRPr>
            </a:pPr>
            <a:r>
              <a:t>SOCIAL MEDIA USE &amp;</a:t>
            </a:r>
            <a:br/>
            <a:r>
              <a:t>ADOLESCENT MENTAL HEALTH</a:t>
            </a:r>
          </a:p>
          <a:p>
            <a:pPr algn="ctr">
              <a:spcBef>
                <a:spcPts val="1200"/>
              </a:spcBef>
              <a:defRPr sz="1400">
                <a:solidFill>
                  <a:srgbClr val="0E2B2F"/>
                </a:solidFill>
                <a:latin typeface="Aptos"/>
              </a:defRPr>
            </a:pPr>
            <a:r>
              <a:t>A more focused issue to investigate</a:t>
            </a:r>
          </a:p>
        </p:txBody>
      </p:sp>
      <p:sp>
        <p:nvSpPr>
          <p:cNvPr id="7" name="Right Arrow 6"/>
          <p:cNvSpPr/>
          <p:nvPr/>
        </p:nvSpPr>
        <p:spPr>
          <a:xfrm>
            <a:off x="3493008" y="2724912"/>
            <a:ext cx="502920" cy="502920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ight Arrow 7"/>
          <p:cNvSpPr/>
          <p:nvPr/>
        </p:nvSpPr>
        <p:spPr>
          <a:xfrm>
            <a:off x="7543800" y="2724912"/>
            <a:ext cx="502920" cy="502920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1051560" y="4846320"/>
            <a:ext cx="10058400" cy="1051560"/>
          </a:xfrm>
          <a:prstGeom prst="roundRect">
            <a:avLst/>
          </a:prstGeom>
          <a:solidFill>
            <a:srgbClr val="F4ED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>
                <a:solidFill>
                  <a:srgbClr val="0E2B2F"/>
                </a:solidFill>
                <a:latin typeface="Aptos"/>
              </a:defRPr>
            </a:pPr>
            <a:r>
              <a:t>The aim is not to make the title sound clever.</a:t>
            </a:r>
          </a:p>
          <a:p>
            <a:pPr algn="ctr">
              <a:spcBef>
                <a:spcPts val="400"/>
              </a:spcBef>
              <a:defRPr sz="1900" b="1">
                <a:solidFill>
                  <a:srgbClr val="4E7057"/>
                </a:solidFill>
                <a:latin typeface="Aptos Display"/>
              </a:defRPr>
            </a:pPr>
            <a:r>
              <a:t>It is to make the problem possible to investigate.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20624"/>
            <a:ext cx="107899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Another one…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97280"/>
            <a:ext cx="1874519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502920" y="1874519"/>
            <a:ext cx="2423160" cy="2148840"/>
          </a:xfrm>
          <a:prstGeom prst="roundRect">
            <a:avLst/>
          </a:prstGeom>
          <a:solidFill>
            <a:srgbClr val="EFDBE8"/>
          </a:solidFill>
          <a:ln w="1524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2100" b="1">
                <a:solidFill>
                  <a:srgbClr val="974B7E"/>
                </a:solidFill>
                <a:latin typeface="Aptos Display"/>
              </a:defRPr>
            </a:pPr>
            <a:r>
              <a:t>DEMENTIA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703320" y="1874519"/>
            <a:ext cx="2971800" cy="2148840"/>
          </a:xfrm>
          <a:prstGeom prst="roundRect">
            <a:avLst/>
          </a:prstGeom>
          <a:solidFill>
            <a:srgbClr val="DFE6D6"/>
          </a:solidFill>
          <a:ln w="1524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2100" b="1">
                <a:solidFill>
                  <a:srgbClr val="4E7057"/>
                </a:solidFill>
                <a:latin typeface="Aptos Display"/>
              </a:defRPr>
            </a:pPr>
            <a:r>
              <a:t>CARE FOR PEOPLE</a:t>
            </a:r>
            <a:br/>
            <a:r>
              <a:t>WITH DEMENTIA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635240" y="1874519"/>
            <a:ext cx="3703320" cy="2148840"/>
          </a:xfrm>
          <a:prstGeom prst="roundRect">
            <a:avLst/>
          </a:prstGeom>
          <a:solidFill>
            <a:srgbClr val="F8DCC7"/>
          </a:solidFill>
          <a:ln w="15240">
            <a:solidFill>
              <a:srgbClr val="C2542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650" b="1">
                <a:solidFill>
                  <a:srgbClr val="C25425"/>
                </a:solidFill>
                <a:latin typeface="Aptos Display"/>
              </a:defRPr>
            </a:pPr>
            <a:r>
              <a:t>PERSON-CENTRED APPROACHES &amp;</a:t>
            </a:r>
            <a:br>
              <a:rPr/>
            </a:br>
            <a:r>
              <a:t>AGITATION IN RESIDENTIAL</a:t>
            </a:r>
            <a:br>
              <a:rPr/>
            </a:br>
            <a:r>
              <a:t>DEMENTIA CARE</a:t>
            </a:r>
          </a:p>
        </p:txBody>
      </p:sp>
      <p:sp>
        <p:nvSpPr>
          <p:cNvPr id="7" name="Right Arrow 6"/>
          <p:cNvSpPr/>
          <p:nvPr/>
        </p:nvSpPr>
        <p:spPr>
          <a:xfrm>
            <a:off x="3017520" y="2679192"/>
            <a:ext cx="502920" cy="502920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ight Arrow 7"/>
          <p:cNvSpPr/>
          <p:nvPr/>
        </p:nvSpPr>
        <p:spPr>
          <a:xfrm>
            <a:off x="6903720" y="2679192"/>
            <a:ext cx="502920" cy="502920"/>
          </a:xfrm>
          <a:prstGeom prst="rightArrow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1417320" y="4846320"/>
            <a:ext cx="9326880" cy="960120"/>
          </a:xfrm>
          <a:prstGeom prst="roundRect">
            <a:avLst/>
          </a:prstGeom>
          <a:solidFill>
            <a:srgbClr val="F4ED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100" b="1">
                <a:solidFill>
                  <a:srgbClr val="0E2B2F"/>
                </a:solidFill>
                <a:latin typeface="Aptos Display"/>
              </a:defRPr>
            </a:pPr>
            <a:r>
              <a:t>What has become clearer at each stage?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40280" y="6053328"/>
            <a:ext cx="7726679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4E7057"/>
                </a:solidFill>
                <a:latin typeface="Aptos"/>
              </a:defRPr>
            </a:pPr>
            <a:r>
              <a:t>Population  •  Setting  •  Approach  •  Outcome / issue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20624"/>
            <a:ext cx="1078992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Can we rescue this one?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97280"/>
            <a:ext cx="251460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1920240" y="1600200"/>
            <a:ext cx="8366760" cy="1234440"/>
          </a:xfrm>
          <a:prstGeom prst="roundRect">
            <a:avLst/>
          </a:prstGeom>
          <a:solidFill>
            <a:srgbClr val="EFDBE8"/>
          </a:solidFill>
          <a:ln w="1651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600" b="1">
                <a:solidFill>
                  <a:srgbClr val="974B7E"/>
                </a:solidFill>
                <a:latin typeface="Aptos Display"/>
              </a:defRPr>
            </a:pPr>
            <a:r>
              <a:t>“Why are NHS waiting lists so bad?”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3337560"/>
            <a:ext cx="3154680" cy="1600200"/>
          </a:xfrm>
          <a:prstGeom prst="roundRect">
            <a:avLst/>
          </a:prstGeom>
          <a:solidFill>
            <a:srgbClr val="F8DCC7"/>
          </a:solidFill>
          <a:ln w="13970">
            <a:solidFill>
              <a:srgbClr val="C2542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650" b="1">
                <a:solidFill>
                  <a:srgbClr val="C25425"/>
                </a:solidFill>
                <a:latin typeface="Aptos Display"/>
              </a:defRPr>
            </a:pPr>
            <a:r>
              <a:t>WHAT IS LOADED</a:t>
            </a:r>
            <a:br>
              <a:rPr/>
            </a:br>
            <a:r>
              <a:t>ABOUT THE WORDING?</a:t>
            </a:r>
          </a:p>
          <a:p>
            <a:pPr algn="ctr">
              <a:spcBef>
                <a:spcPts val="800"/>
              </a:spcBef>
              <a:defRPr sz="1300">
                <a:solidFill>
                  <a:srgbClr val="0E2B2F"/>
                </a:solidFill>
                <a:latin typeface="Aptos"/>
              </a:defRPr>
            </a:pPr>
            <a:r>
              <a:t>What assumption is already built into the question?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160520" y="3337560"/>
            <a:ext cx="3154680" cy="1600200"/>
          </a:xfrm>
          <a:prstGeom prst="roundRect">
            <a:avLst/>
          </a:prstGeom>
          <a:solidFill>
            <a:srgbClr val="DFE6D6"/>
          </a:solidFill>
          <a:ln w="1397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650" b="1">
                <a:solidFill>
                  <a:srgbClr val="4E7057"/>
                </a:solidFill>
                <a:latin typeface="Aptos Display"/>
              </a:defRPr>
            </a:pPr>
            <a:r>
              <a:t>WHAT IS</a:t>
            </a:r>
            <a:br>
              <a:rPr/>
            </a:br>
            <a:r>
              <a:t>TOO BROAD?</a:t>
            </a:r>
          </a:p>
          <a:p>
            <a:pPr algn="ctr">
              <a:spcBef>
                <a:spcPts val="800"/>
              </a:spcBef>
              <a:defRPr sz="1300">
                <a:solidFill>
                  <a:srgbClr val="0E2B2F"/>
                </a:solidFill>
                <a:latin typeface="Aptos"/>
              </a:defRPr>
            </a:pPr>
            <a:r>
              <a:t>What would need narrowing to make it manageable?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26679" y="3337560"/>
            <a:ext cx="3154680" cy="1600200"/>
          </a:xfrm>
          <a:prstGeom prst="roundRect">
            <a:avLst/>
          </a:prstGeom>
          <a:solidFill>
            <a:srgbClr val="F8EBC4"/>
          </a:solidFill>
          <a:ln w="13970">
            <a:solidFill>
              <a:srgbClr val="966E2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46304" rIns="146304" rtlCol="0" anchor="ctr"/>
          <a:lstStyle/>
          <a:p>
            <a:pPr algn="ctr">
              <a:defRPr sz="1650" b="1">
                <a:solidFill>
                  <a:srgbClr val="966E26"/>
                </a:solidFill>
                <a:latin typeface="Aptos Display"/>
              </a:defRPr>
            </a:pPr>
            <a:r>
              <a:t>WHAT H&amp;SC ISSUE</a:t>
            </a:r>
            <a:br>
              <a:rPr/>
            </a:br>
            <a:r>
              <a:t>COULD SIT UNDERNEATH IT?</a:t>
            </a:r>
          </a:p>
          <a:p>
            <a:pPr algn="ctr">
              <a:spcBef>
                <a:spcPts val="800"/>
              </a:spcBef>
              <a:defRPr sz="1300">
                <a:solidFill>
                  <a:srgbClr val="0E2B2F"/>
                </a:solidFill>
                <a:latin typeface="Aptos"/>
              </a:defRPr>
            </a:pPr>
            <a:r>
              <a:t>What is the actual problem we might investigate?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371600" y="5440680"/>
            <a:ext cx="9464040" cy="713232"/>
          </a:xfrm>
          <a:prstGeom prst="roundRect">
            <a:avLst/>
          </a:prstGeom>
          <a:solidFill>
            <a:srgbClr val="F4ED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0E2B2F"/>
                </a:solidFill>
                <a:latin typeface="Aptos"/>
              </a:defRPr>
            </a:pPr>
            <a:r>
              <a:t>The aim is neutral academic framing and a manageable scope.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368" y="420624"/>
            <a:ext cx="10789920" cy="6583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100" b="1">
                <a:solidFill>
                  <a:srgbClr val="0E2B2F"/>
                </a:solidFill>
                <a:latin typeface="Aptos Display"/>
              </a:defRPr>
            </a:pPr>
            <a:r>
              <a:t>And is this Health &amp; Social Care?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097280"/>
            <a:ext cx="3291840" cy="54864"/>
          </a:xfrm>
          <a:prstGeom prst="roundRect">
            <a:avLst/>
          </a:prstGeom>
          <a:solidFill>
            <a:srgbClr val="DE9D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1508760" y="1627632"/>
            <a:ext cx="9189720" cy="1325880"/>
          </a:xfrm>
          <a:prstGeom prst="roundRect">
            <a:avLst/>
          </a:prstGeom>
          <a:solidFill>
            <a:srgbClr val="EFDBE8"/>
          </a:solidFill>
          <a:ln w="16510">
            <a:solidFill>
              <a:srgbClr val="974B7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300" b="1">
                <a:solidFill>
                  <a:srgbClr val="974B7E"/>
                </a:solidFill>
                <a:latin typeface="Aptos Display"/>
              </a:defRPr>
            </a:pPr>
            <a:r>
              <a:t>“Does social media make teenagers buy more expensive clothes?”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143000" y="3401568"/>
            <a:ext cx="4343400" cy="1417320"/>
          </a:xfrm>
          <a:prstGeom prst="roundRect">
            <a:avLst/>
          </a:prstGeom>
          <a:solidFill>
            <a:srgbClr val="DFE6D6"/>
          </a:solidFill>
          <a:ln w="1397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4E7057"/>
                </a:solidFill>
                <a:latin typeface="Aptos Display"/>
              </a:defRPr>
            </a:pPr>
            <a:r>
              <a:t>POTENTIAL RESEARCH TOPIC?</a:t>
            </a:r>
          </a:p>
          <a:p>
            <a:pPr algn="ctr">
              <a:spcBef>
                <a:spcPts val="800"/>
              </a:spcBef>
              <a:defRPr sz="2600" b="1">
                <a:solidFill>
                  <a:srgbClr val="4E7057"/>
                </a:solidFill>
                <a:latin typeface="Aptos Display"/>
              </a:defRPr>
            </a:pPr>
            <a:r>
              <a:t>YES.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693408" y="3401568"/>
            <a:ext cx="4343400" cy="1417320"/>
          </a:xfrm>
          <a:prstGeom prst="roundRect">
            <a:avLst/>
          </a:prstGeom>
          <a:solidFill>
            <a:srgbClr val="F8DCC7"/>
          </a:solidFill>
          <a:ln w="13970">
            <a:solidFill>
              <a:srgbClr val="C2542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C25425"/>
                </a:solidFill>
                <a:latin typeface="Aptos Display"/>
              </a:defRPr>
            </a:pPr>
            <a:r>
              <a:t>AUTOMATICALLY SUITABLE</a:t>
            </a:r>
            <a:br>
              <a:rPr/>
            </a:br>
            <a:r>
              <a:t>FOR THIS MODULE?</a:t>
            </a:r>
          </a:p>
          <a:p>
            <a:pPr algn="ctr">
              <a:spcBef>
                <a:spcPts val="600"/>
              </a:spcBef>
              <a:defRPr sz="2600" b="1">
                <a:solidFill>
                  <a:srgbClr val="C25425"/>
                </a:solidFill>
                <a:latin typeface="Aptos Display"/>
              </a:defRPr>
            </a:pPr>
            <a:r>
              <a:t>NO.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874519" y="5394960"/>
            <a:ext cx="8458200" cy="822960"/>
          </a:xfrm>
          <a:prstGeom prst="roundRect">
            <a:avLst/>
          </a:prstGeom>
          <a:solidFill>
            <a:srgbClr val="F4ED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100" b="1">
                <a:solidFill>
                  <a:srgbClr val="0E2B2F"/>
                </a:solidFill>
                <a:latin typeface="Aptos Display"/>
              </a:defRPr>
            </a:pPr>
            <a:r>
              <a:t>The H&amp;SC relevance must be meaningful.</a:t>
            </a:r>
          </a:p>
        </p:txBody>
      </p:sp>
      <p:sp>
        <p:nvSpPr>
          <p:cNvPr id="8" name="Rounded Rectangle 4">
            <a:extLst>
              <a:ext uri="{FF2B5EF4-FFF2-40B4-BE49-F238E27FC236}">
                <a16:creationId xmlns:a16="http://schemas.microsoft.com/office/drawing/2014/main" id="{FCA8460B-ED6B-F3E9-E587-C8AEF299E636}"/>
              </a:ext>
            </a:extLst>
          </p:cNvPr>
          <p:cNvSpPr/>
          <p:nvPr/>
        </p:nvSpPr>
        <p:spPr>
          <a:xfrm>
            <a:off x="1155192" y="3401568"/>
            <a:ext cx="4343400" cy="1417320"/>
          </a:xfrm>
          <a:prstGeom prst="roundRect">
            <a:avLst/>
          </a:prstGeom>
          <a:solidFill>
            <a:srgbClr val="DFE6D6"/>
          </a:solidFill>
          <a:ln w="1397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4E7057"/>
                </a:solidFill>
                <a:latin typeface="Aptos Display"/>
              </a:defRPr>
            </a:pPr>
            <a:r>
              <a:t>POTENTIAL RESEARCH TOPIC?</a:t>
            </a:r>
          </a:p>
          <a:p>
            <a:pPr algn="ctr">
              <a:spcBef>
                <a:spcPts val="800"/>
              </a:spcBef>
              <a:defRPr sz="2600" b="1">
                <a:solidFill>
                  <a:srgbClr val="4E7057"/>
                </a:solidFill>
                <a:latin typeface="Aptos Display"/>
              </a:defRPr>
            </a:pPr>
            <a:r>
              <a:t>YES.</a:t>
            </a:r>
          </a:p>
        </p:txBody>
      </p:sp>
      <p:sp>
        <p:nvSpPr>
          <p:cNvPr id="9" name="Rounded Rectangle 4">
            <a:extLst>
              <a:ext uri="{FF2B5EF4-FFF2-40B4-BE49-F238E27FC236}">
                <a16:creationId xmlns:a16="http://schemas.microsoft.com/office/drawing/2014/main" id="{B323C8AF-7538-6290-A5B7-E0AD4496145B}"/>
              </a:ext>
            </a:extLst>
          </p:cNvPr>
          <p:cNvSpPr/>
          <p:nvPr/>
        </p:nvSpPr>
        <p:spPr>
          <a:xfrm>
            <a:off x="1155192" y="3401568"/>
            <a:ext cx="4343400" cy="1417320"/>
          </a:xfrm>
          <a:prstGeom prst="roundRect">
            <a:avLst/>
          </a:prstGeom>
          <a:solidFill>
            <a:srgbClr val="DFE6D6"/>
          </a:solidFill>
          <a:ln w="13970">
            <a:solidFill>
              <a:srgbClr val="4E705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4E7057"/>
                </a:solidFill>
                <a:latin typeface="Aptos Display"/>
              </a:defRPr>
            </a:pPr>
            <a:r>
              <a:t>POTENTIAL RESEARCH TOPIC?</a:t>
            </a:r>
          </a:p>
          <a:p>
            <a:pPr algn="ctr">
              <a:spcBef>
                <a:spcPts val="800"/>
              </a:spcBef>
              <a:defRPr sz="2600" b="1">
                <a:solidFill>
                  <a:srgbClr val="4E7057"/>
                </a:solidFill>
                <a:latin typeface="Aptos Display"/>
              </a:defRPr>
            </a:pPr>
            <a:r>
              <a:t>YES.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allAtOnce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clean_powerpoint_style_slide_presentation_tem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270638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313A40"/>
                </a:solidFill>
                <a:latin typeface="Aptos Display"/>
              </a:defRPr>
            </a:pPr>
            <a:r>
              <a:rPr sz="3200"/>
              <a:t>Before Week 2</a:t>
            </a:r>
          </a:p>
        </p:txBody>
      </p:sp>
      <p:sp>
        <p:nvSpPr>
          <p:cNvPr id="4" name="Oval 3"/>
          <p:cNvSpPr/>
          <p:nvPr/>
        </p:nvSpPr>
        <p:spPr>
          <a:xfrm>
            <a:off x="1143000" y="1417320"/>
            <a:ext cx="594360" cy="594360"/>
          </a:xfrm>
          <a:prstGeom prst="ellipse">
            <a:avLst/>
          </a:prstGeom>
          <a:solidFill>
            <a:srgbClr val="4C84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313A40"/>
                </a:solidFill>
              </a:defRPr>
            </a:pPr>
            <a: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65960" y="1399032"/>
            <a:ext cx="378885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313A40"/>
                </a:solidFill>
              </a:defRPr>
            </a:pPr>
            <a:r>
              <a:rPr sz="2400"/>
              <a:t>Read the Student Handbook</a:t>
            </a:r>
          </a:p>
        </p:txBody>
      </p:sp>
      <p:sp>
        <p:nvSpPr>
          <p:cNvPr id="6" name="Oval 5"/>
          <p:cNvSpPr/>
          <p:nvPr/>
        </p:nvSpPr>
        <p:spPr>
          <a:xfrm>
            <a:off x="1143000" y="2423160"/>
            <a:ext cx="594360" cy="594360"/>
          </a:xfrm>
          <a:prstGeom prst="ellipse">
            <a:avLst/>
          </a:prstGeom>
          <a:solidFill>
            <a:srgbClr val="DDB2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313A40"/>
                </a:solidFill>
              </a:defRPr>
            </a:pPr>
            <a:r>
              <a:t>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65960" y="2404872"/>
            <a:ext cx="5447838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313A40"/>
                </a:solidFill>
              </a:defRPr>
            </a:pPr>
            <a:r>
              <a:rPr sz="2400"/>
              <a:t>Explore a potential H&amp;SC problem / issue</a:t>
            </a:r>
          </a:p>
        </p:txBody>
      </p:sp>
      <p:sp>
        <p:nvSpPr>
          <p:cNvPr id="8" name="Oval 7"/>
          <p:cNvSpPr/>
          <p:nvPr/>
        </p:nvSpPr>
        <p:spPr>
          <a:xfrm>
            <a:off x="1143000" y="3429000"/>
            <a:ext cx="594360" cy="594360"/>
          </a:xfrm>
          <a:prstGeom prst="ellipse">
            <a:avLst/>
          </a:prstGeom>
          <a:solidFill>
            <a:srgbClr val="D5856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313A40"/>
                </a:solidFill>
              </a:defRPr>
            </a:pPr>
            <a:r>
              <a:t>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65960" y="3410712"/>
            <a:ext cx="388523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313A40"/>
                </a:solidFill>
              </a:defRPr>
            </a:pPr>
            <a:r>
              <a:rPr sz="2400"/>
              <a:t>Do some preliminary reading</a:t>
            </a:r>
          </a:p>
        </p:txBody>
      </p:sp>
      <p:sp>
        <p:nvSpPr>
          <p:cNvPr id="10" name="Oval 9"/>
          <p:cNvSpPr/>
          <p:nvPr/>
        </p:nvSpPr>
        <p:spPr>
          <a:xfrm>
            <a:off x="1143000" y="4434840"/>
            <a:ext cx="594360" cy="594360"/>
          </a:xfrm>
          <a:prstGeom prst="ellipse">
            <a:avLst/>
          </a:prstGeom>
          <a:solidFill>
            <a:srgbClr val="AD9DB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313A40"/>
                </a:solidFill>
              </a:defRPr>
            </a:pPr>
            <a:r>
              <a:t>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65960" y="4416552"/>
            <a:ext cx="873790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 b="1">
                <a:solidFill>
                  <a:srgbClr val="313A40"/>
                </a:solidFill>
              </a:defRPr>
            </a:pPr>
            <a:r>
              <a:rPr sz="2400"/>
              <a:t>Be ready to explain what you are considering — and why it matters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788920" y="5577840"/>
            <a:ext cx="6583680" cy="621792"/>
          </a:xfrm>
          <a:prstGeom prst="roundRect">
            <a:avLst/>
          </a:prstGeom>
          <a:solidFill>
            <a:srgbClr val="DEEB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313A40"/>
                </a:solidFill>
                <a:latin typeface="Aptos"/>
              </a:defRPr>
            </a:pPr>
            <a:r>
              <a:t>You do NOT need a final title, research question, aim or objectives.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384280" y="6446520"/>
            <a:ext cx="411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9DB5A4"/>
                </a:solidFill>
              </a:defRPr>
            </a:pPr>
            <a:r>
              <a:t>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Donna Morgan</dc:creator>
  <cp:keywords/>
  <dc:description>generated using python-pptx</dc:description>
  <cp:revision>1</cp:revision>
  <dcterms:created xsi:type="dcterms:W3CDTF">2013-01-27T09:14:16Z</dcterms:created>
  <dcterms:modified xsi:type="dcterms:W3CDTF">2026-10-02T10:54:09Z</dcterms:modified>
  <cp:category/>
</cp:coreProperties>
</file>