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PH"/>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44300C-F232-4537-A90A-7DD25BDBC463}" type="datetimeFigureOut">
              <a:rPr lang="en-PH" smtClean="0"/>
              <a:t>16/12/2019</a:t>
            </a:fld>
            <a:endParaRPr lang="en-PH"/>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PH"/>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H"/>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PH"/>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CDB910-FC4B-49A8-9CBD-6CCA0C606851}" type="slidenum">
              <a:rPr lang="en-PH" smtClean="0"/>
              <a:t>‹#›</a:t>
            </a:fld>
            <a:endParaRPr lang="en-PH"/>
          </a:p>
        </p:txBody>
      </p:sp>
    </p:spTree>
    <p:extLst>
      <p:ext uri="{BB962C8B-B14F-4D97-AF65-F5344CB8AC3E}">
        <p14:creationId xmlns:p14="http://schemas.microsoft.com/office/powerpoint/2010/main" val="1600074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57200"/>
            <a:ext cx="7772400" cy="1470025"/>
          </a:xfrm>
        </p:spPr>
        <p:txBody>
          <a:bodyPr/>
          <a:lstStyle>
            <a:lvl1pPr algn="r">
              <a:defRPr/>
            </a:lvl1pPr>
          </a:lstStyle>
          <a:p>
            <a:r>
              <a:rPr lang="en-US" dirty="0"/>
              <a:t>Click to edit Master title style</a:t>
            </a:r>
          </a:p>
        </p:txBody>
      </p:sp>
      <p:sp>
        <p:nvSpPr>
          <p:cNvPr id="3" name="Subtitle 2"/>
          <p:cNvSpPr>
            <a:spLocks noGrp="1"/>
          </p:cNvSpPr>
          <p:nvPr>
            <p:ph type="subTitle" idx="1"/>
          </p:nvPr>
        </p:nvSpPr>
        <p:spPr>
          <a:xfrm>
            <a:off x="685800" y="1981200"/>
            <a:ext cx="7772400" cy="838200"/>
          </a:xfrm>
        </p:spPr>
        <p:txBody>
          <a:bodyPr/>
          <a:lstStyle>
            <a:lvl1pPr marL="0" indent="0" algn="r">
              <a:buNone/>
              <a:defRPr b="1">
                <a:solidFill>
                  <a:schemeClr val="accent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a:t>Click to edit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1447800"/>
            <a:ext cx="5111750" cy="467836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743200"/>
            <a:ext cx="3008313" cy="33829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1070" y="4800600"/>
            <a:ext cx="8248836"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hasCustomPrompt="1"/>
          </p:nvPr>
        </p:nvSpPr>
        <p:spPr>
          <a:xfrm>
            <a:off x="411070" y="1371599"/>
            <a:ext cx="8248836" cy="33559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4" name="Text Placeholder 3"/>
          <p:cNvSpPr>
            <a:spLocks noGrp="1"/>
          </p:cNvSpPr>
          <p:nvPr>
            <p:ph type="body" sz="half" idx="2"/>
          </p:nvPr>
        </p:nvSpPr>
        <p:spPr>
          <a:xfrm>
            <a:off x="411070" y="5367338"/>
            <a:ext cx="8248836"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6629400" y="1371600"/>
            <a:ext cx="2057400" cy="4754563"/>
          </a:xfrm>
        </p:spPr>
        <p:txBody>
          <a:bodyPr vert="eaVert"/>
          <a:lstStyle/>
          <a:p>
            <a:r>
              <a:rPr lang="en-US" dirty="0"/>
              <a:t>Click to edit title style</a:t>
            </a:r>
          </a:p>
        </p:txBody>
      </p:sp>
      <p:sp>
        <p:nvSpPr>
          <p:cNvPr id="3" name="Vertical Text Placeholder 2"/>
          <p:cNvSpPr>
            <a:spLocks noGrp="1"/>
          </p:cNvSpPr>
          <p:nvPr>
            <p:ph type="body" orient="vert" idx="1"/>
          </p:nvPr>
        </p:nvSpPr>
        <p:spPr>
          <a:xfrm>
            <a:off x="457200" y="1371600"/>
            <a:ext cx="6019800" cy="47545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143000"/>
          </a:xfrm>
          <a:prstGeom prst="rect">
            <a:avLst/>
          </a:prstGeom>
        </p:spPr>
        <p:txBody>
          <a:bodyPr vert="horz" lIns="91440" tIns="45720" rIns="91440" bIns="45720" rtlCol="0" anchor="ctr">
            <a:normAutofit/>
          </a:bodyPr>
          <a:lstStyle/>
          <a:p>
            <a:r>
              <a:rPr lang="en-US" dirty="0"/>
              <a:t>Click to edit title style</a:t>
            </a:r>
          </a:p>
        </p:txBody>
      </p:sp>
      <p:sp>
        <p:nvSpPr>
          <p:cNvPr id="3" name="Text Placeholder 2"/>
          <p:cNvSpPr>
            <a:spLocks noGrp="1"/>
          </p:cNvSpPr>
          <p:nvPr>
            <p:ph type="body" idx="1"/>
          </p:nvPr>
        </p:nvSpPr>
        <p:spPr>
          <a:xfrm>
            <a:off x="457200" y="1447800"/>
            <a:ext cx="8229600" cy="46783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12/16/2019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spcBef>
          <a:spcPct val="0"/>
        </a:spcBef>
        <a:buNone/>
        <a:defRPr sz="4400" kern="1200">
          <a:solidFill>
            <a:schemeClr val="bg1"/>
          </a:solidFill>
          <a:effectLst>
            <a:outerShdw blurRad="38100" dist="38100" dir="2700000" algn="tl">
              <a:srgbClr val="000000">
                <a:alpha val="43137"/>
              </a:srgbClr>
            </a:outerShdw>
          </a:effectLst>
          <a:latin typeface="Arial Black"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ancientresource.com/lots/ancient-coins/augustus-caesar.html" TargetMode="External"/><Relationship Id="rId2" Type="http://schemas.openxmlformats.org/officeDocument/2006/relationships/hyperlink" Target="https://commons.wikimedia.org/wiki/File:Roman_Empire_under_Caesar_Augustus.png" TargetMode="External"/><Relationship Id="rId1" Type="http://schemas.openxmlformats.org/officeDocument/2006/relationships/slideLayout" Target="../slideLayouts/slideLayout2.xml"/><Relationship Id="rId6" Type="http://schemas.openxmlformats.org/officeDocument/2006/relationships/hyperlink" Target="https://collections.rmg.co.uk/collections/objects/11743.html" TargetMode="External"/><Relationship Id="rId5" Type="http://schemas.openxmlformats.org/officeDocument/2006/relationships/hyperlink" Target="http://www.ancientresource.com/lots/greek/cleopatravii-egypt-coins.html" TargetMode="External"/><Relationship Id="rId4" Type="http://schemas.openxmlformats.org/officeDocument/2006/relationships/hyperlink" Target="http://www.ancientresource.com/lots/ancient-coins/marc-anton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57200"/>
            <a:ext cx="8305800" cy="1470025"/>
          </a:xfrm>
        </p:spPr>
        <p:txBody>
          <a:bodyPr>
            <a:normAutofit fontScale="90000"/>
          </a:bodyPr>
          <a:lstStyle/>
          <a:p>
            <a:r>
              <a:rPr lang="en-PH" sz="4800" dirty="0"/>
              <a:t>Augustus and the Final  war of the Roman Republic</a:t>
            </a:r>
          </a:p>
        </p:txBody>
      </p:sp>
      <p:sp>
        <p:nvSpPr>
          <p:cNvPr id="3" name="Subtitle 2"/>
          <p:cNvSpPr>
            <a:spLocks noGrp="1"/>
          </p:cNvSpPr>
          <p:nvPr>
            <p:ph type="subTitle" idx="1"/>
          </p:nvPr>
        </p:nvSpPr>
        <p:spPr>
          <a:xfrm>
            <a:off x="685800" y="1676400"/>
            <a:ext cx="7772400" cy="838200"/>
          </a:xfrm>
        </p:spPr>
        <p:txBody>
          <a:bodyPr/>
          <a:lstStyle/>
          <a:p>
            <a:r>
              <a:rPr lang="en-PH" dirty="0"/>
              <a:t>Presentation by Tyler Johns</a:t>
            </a:r>
          </a:p>
        </p:txBody>
      </p:sp>
    </p:spTree>
    <p:extLst>
      <p:ext uri="{BB962C8B-B14F-4D97-AF65-F5344CB8AC3E}">
        <p14:creationId xmlns:p14="http://schemas.microsoft.com/office/powerpoint/2010/main" val="4182778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Introduction</a:t>
            </a:r>
          </a:p>
        </p:txBody>
      </p:sp>
      <p:pic>
        <p:nvPicPr>
          <p:cNvPr id="5" name="Content Placeholder 4" descr="A picture containing text, map&#10;&#10;Description automatically generated">
            <a:extLst>
              <a:ext uri="{FF2B5EF4-FFF2-40B4-BE49-F238E27FC236}">
                <a16:creationId xmlns:a16="http://schemas.microsoft.com/office/drawing/2014/main" id="{2273C5A0-97AB-43BC-8F71-9BD160F7DA6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332"/>
          <a:stretch/>
        </p:blipFill>
        <p:spPr>
          <a:xfrm>
            <a:off x="1905000" y="3429000"/>
            <a:ext cx="5181601" cy="326909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C3FB4BA5-36C7-4FFB-86CA-5852AB94EC4C}"/>
              </a:ext>
            </a:extLst>
          </p:cNvPr>
          <p:cNvSpPr txBox="1"/>
          <p:nvPr/>
        </p:nvSpPr>
        <p:spPr>
          <a:xfrm>
            <a:off x="1905000" y="1828800"/>
            <a:ext cx="5181601" cy="1077218"/>
          </a:xfrm>
          <a:prstGeom prst="rect">
            <a:avLst/>
          </a:prstGeom>
          <a:noFill/>
        </p:spPr>
        <p:txBody>
          <a:bodyPr wrap="square" rtlCol="0">
            <a:spAutoFit/>
          </a:bodyPr>
          <a:lstStyle/>
          <a:p>
            <a:r>
              <a:rPr lang="en-GB" sz="1600" dirty="0"/>
              <a:t>This presentation aims to inform you about Augustus and the final war of the Roman Republic and the political reason for why the war started, how the war was fought and the ethnics of the strategies used in the war. </a:t>
            </a:r>
          </a:p>
        </p:txBody>
      </p:sp>
    </p:spTree>
    <p:extLst>
      <p:ext uri="{BB962C8B-B14F-4D97-AF65-F5344CB8AC3E}">
        <p14:creationId xmlns:p14="http://schemas.microsoft.com/office/powerpoint/2010/main" val="2692692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PH" dirty="0"/>
              <a:t>Augustus</a:t>
            </a:r>
          </a:p>
        </p:txBody>
      </p:sp>
      <p:pic>
        <p:nvPicPr>
          <p:cNvPr id="5" name="Content Placeholder 4" descr="A close up of a coin&#10;&#10;Description automatically generated">
            <a:extLst>
              <a:ext uri="{FF2B5EF4-FFF2-40B4-BE49-F238E27FC236}">
                <a16:creationId xmlns:a16="http://schemas.microsoft.com/office/drawing/2014/main" id="{F71DA79E-BD08-41C9-B503-8CCC702595F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7289" b="89796" l="5090" r="94012">
                        <a14:foregroundMark x1="67216" y1="12536" x2="89371" y2="27988"/>
                        <a14:foregroundMark x1="89371" y1="27988" x2="91916" y2="74344"/>
                        <a14:foregroundMark x1="91916" y1="74344" x2="68862" y2="90379"/>
                        <a14:foregroundMark x1="68862" y1="90379" x2="62126" y2="85423"/>
                        <a14:foregroundMark x1="92814" y1="49271" x2="92814" y2="49271"/>
                        <a14:foregroundMark x1="94012" y1="58601" x2="94012" y2="58601"/>
                        <a14:foregroundMark x1="94012" y1="56851" x2="94012" y2="56851"/>
                        <a14:foregroundMark x1="71108" y1="11662" x2="71108" y2="11662"/>
                        <a14:foregroundMark x1="72006" y1="7289" x2="72006" y2="7289"/>
                        <a14:foregroundMark x1="72006" y1="7289" x2="72006" y2="7289"/>
                        <a14:foregroundMark x1="81587" y1="86297" x2="81587" y2="86297"/>
                        <a14:foregroundMark x1="18114" y1="53644" x2="17665" y2="46939"/>
                        <a14:foregroundMark x1="5090" y1="57726" x2="5090" y2="57726"/>
                        <a14:foregroundMark x1="19760" y1="86297" x2="19760" y2="86297"/>
                      </a14:backgroundRemoval>
                    </a14:imgEffect>
                  </a14:imgLayer>
                </a14:imgProps>
              </a:ext>
              <a:ext uri="{28A0092B-C50C-407E-A947-70E740481C1C}">
                <a14:useLocalDpi xmlns:a14="http://schemas.microsoft.com/office/drawing/2010/main" val="0"/>
              </a:ext>
            </a:extLst>
          </a:blip>
          <a:stretch>
            <a:fillRect/>
          </a:stretch>
        </p:blipFill>
        <p:spPr>
          <a:xfrm>
            <a:off x="1179549" y="3276600"/>
            <a:ext cx="6784901" cy="3483864"/>
          </a:xfrm>
        </p:spPr>
      </p:pic>
      <p:sp>
        <p:nvSpPr>
          <p:cNvPr id="6" name="TextBox 5">
            <a:extLst>
              <a:ext uri="{FF2B5EF4-FFF2-40B4-BE49-F238E27FC236}">
                <a16:creationId xmlns:a16="http://schemas.microsoft.com/office/drawing/2014/main" id="{3CC82877-3EC6-40E2-8227-2EDED07934F7}"/>
              </a:ext>
            </a:extLst>
          </p:cNvPr>
          <p:cNvSpPr txBox="1"/>
          <p:nvPr/>
        </p:nvSpPr>
        <p:spPr>
          <a:xfrm>
            <a:off x="1371600" y="1524000"/>
            <a:ext cx="6324600" cy="1754326"/>
          </a:xfrm>
          <a:prstGeom prst="rect">
            <a:avLst/>
          </a:prstGeom>
          <a:noFill/>
        </p:spPr>
        <p:txBody>
          <a:bodyPr wrap="square" rtlCol="0">
            <a:spAutoFit/>
          </a:bodyPr>
          <a:lstStyle/>
          <a:p>
            <a:r>
              <a:rPr lang="en-GB" dirty="0"/>
              <a:t>Augustus, born Gaius Octavius was the great nephew of Julius Caesar and was named his adopted son in Caesar's Will after his assassination in 44 BC.</a:t>
            </a:r>
          </a:p>
          <a:p>
            <a:r>
              <a:rPr lang="en-GB" dirty="0"/>
              <a:t>Augustus was the first Roman Imperator and Emperor of Rome after taking politically powerful jobs which allowed him to manipulate the senate into taking Rome as Emperor</a:t>
            </a:r>
          </a:p>
        </p:txBody>
      </p:sp>
    </p:spTree>
    <p:extLst>
      <p:ext uri="{BB962C8B-B14F-4D97-AF65-F5344CB8AC3E}">
        <p14:creationId xmlns:p14="http://schemas.microsoft.com/office/powerpoint/2010/main" val="1541604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Mark Antony </a:t>
            </a:r>
          </a:p>
        </p:txBody>
      </p:sp>
      <p:pic>
        <p:nvPicPr>
          <p:cNvPr id="5" name="Content Placeholder 4" descr="A close up of a coin&#10;&#10;Description automatically generated">
            <a:extLst>
              <a:ext uri="{FF2B5EF4-FFF2-40B4-BE49-F238E27FC236}">
                <a16:creationId xmlns:a16="http://schemas.microsoft.com/office/drawing/2014/main" id="{A15587BB-C273-4E49-9570-C9D6516F063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backgroundRemoval t="6681" b="89562" l="2778" r="94979">
                        <a14:foregroundMark x1="10363" y1="18580" x2="25107" y2="14196"/>
                        <a14:foregroundMark x1="25107" y1="14196" x2="29915" y2="22756"/>
                        <a14:foregroundMark x1="29915" y1="22756" x2="38141" y2="60752"/>
                        <a14:foregroundMark x1="38141" y1="60752" x2="37179" y2="77453"/>
                        <a14:foregroundMark x1="37179" y1="77453" x2="27885" y2="82672"/>
                        <a14:foregroundMark x1="27885" y1="82672" x2="21368" y2="77035"/>
                        <a14:foregroundMark x1="21368" y1="77035" x2="20299" y2="57829"/>
                        <a14:foregroundMark x1="73397" y1="61169" x2="67842" y2="55324"/>
                        <a14:foregroundMark x1="67842" y1="55324" x2="72115" y2="35908"/>
                        <a14:foregroundMark x1="72115" y1="35908" x2="77778" y2="31733"/>
                        <a14:foregroundMark x1="77778" y1="31733" x2="82799" y2="38413"/>
                        <a14:foregroundMark x1="82799" y1="38413" x2="82799" y2="56159"/>
                        <a14:foregroundMark x1="82799" y1="56159" x2="74573" y2="62213"/>
                        <a14:foregroundMark x1="74573" y1="62213" x2="64530" y2="53445"/>
                        <a14:foregroundMark x1="64530" y1="53445" x2="66453" y2="30689"/>
                        <a14:foregroundMark x1="66453" y1="30689" x2="76709" y2="24008"/>
                        <a14:foregroundMark x1="76709" y1="24008" x2="85150" y2="26722"/>
                        <a14:foregroundMark x1="85150" y1="26722" x2="85791" y2="46138"/>
                        <a14:foregroundMark x1="85791" y1="46138" x2="73291" y2="49061"/>
                        <a14:foregroundMark x1="73291" y1="49061" x2="68162" y2="41336"/>
                        <a14:foregroundMark x1="68162" y1="41336" x2="69338" y2="27975"/>
                        <a14:foregroundMark x1="69338" y1="27975" x2="75427" y2="19207"/>
                        <a14:foregroundMark x1="75427" y1="19207" x2="80876" y2="21086"/>
                        <a14:foregroundMark x1="62821" y1="40084" x2="62821" y2="40084"/>
                        <a14:foregroundMark x1="61752" y1="35491" x2="60043" y2="31524"/>
                        <a14:foregroundMark x1="58120" y1="40084" x2="57372" y2="47182"/>
                        <a14:foregroundMark x1="57372" y1="54697" x2="57585" y2="59916"/>
                        <a14:foregroundMark x1="57906" y1="61378" x2="58226" y2="63466"/>
                        <a14:foregroundMark x1="61966" y1="66806" x2="67521" y2="67850"/>
                        <a14:foregroundMark x1="69338" y1="68476" x2="75214" y2="70564"/>
                        <a14:foregroundMark x1="75962" y1="70981" x2="78312" y2="70981"/>
                        <a14:foregroundMark x1="80769" y1="69520" x2="88355" y2="66180"/>
                        <a14:foregroundMark x1="89744" y1="64509" x2="91453" y2="49896"/>
                        <a14:foregroundMark x1="91453" y1="49896" x2="89209" y2="25678"/>
                        <a14:foregroundMark x1="89209" y1="25678" x2="84402" y2="18580"/>
                        <a14:foregroundMark x1="84402" y1="18580" x2="83547" y2="17954"/>
                        <a14:foregroundMark x1="81944" y1="10856" x2="68910" y2="6889"/>
                        <a14:foregroundMark x1="68910" y1="6889" x2="63782" y2="10230"/>
                        <a14:foregroundMark x1="95299" y1="54071" x2="94979" y2="34447"/>
                        <a14:foregroundMark x1="85043" y1="86013" x2="78739" y2="88518"/>
                        <a14:foregroundMark x1="78739" y1="88518" x2="61538" y2="83507"/>
                        <a14:foregroundMark x1="9509" y1="72651" x2="6197" y2="59499"/>
                        <a14:foregroundMark x1="6197" y1="59499" x2="5021" y2="47808"/>
                        <a14:foregroundMark x1="5021" y1="47808" x2="6303" y2="36117"/>
                        <a14:foregroundMark x1="6303" y1="36117" x2="9722" y2="26722"/>
                        <a14:foregroundMark x1="9722" y1="26722" x2="10470" y2="26722"/>
                        <a14:foregroundMark x1="9081" y1="70355" x2="4808" y2="61378"/>
                        <a14:foregroundMark x1="4808" y1="61378" x2="3953" y2="50104"/>
                        <a14:foregroundMark x1="3953" y1="50104" x2="6624" y2="36743"/>
                        <a14:foregroundMark x1="6624" y1="36743" x2="10150" y2="27349"/>
                        <a14:foregroundMark x1="10150" y1="27349" x2="10256" y2="27349"/>
                        <a14:foregroundMark x1="4487" y1="63674" x2="2778" y2="51148"/>
                        <a14:foregroundMark x1="2778" y1="51148" x2="9615" y2="35073"/>
                      </a14:backgroundRemoval>
                    </a14:imgEffect>
                  </a14:imgLayer>
                </a14:imgProps>
              </a:ext>
              <a:ext uri="{28A0092B-C50C-407E-A947-70E740481C1C}">
                <a14:useLocalDpi xmlns:a14="http://schemas.microsoft.com/office/drawing/2010/main" val="0"/>
              </a:ext>
            </a:extLst>
          </a:blip>
          <a:stretch>
            <a:fillRect/>
          </a:stretch>
        </p:blipFill>
        <p:spPr>
          <a:xfrm>
            <a:off x="2286000" y="4114800"/>
            <a:ext cx="4800600" cy="2456717"/>
          </a:xfrm>
        </p:spPr>
      </p:pic>
      <p:sp>
        <p:nvSpPr>
          <p:cNvPr id="6" name="TextBox 5">
            <a:extLst>
              <a:ext uri="{FF2B5EF4-FFF2-40B4-BE49-F238E27FC236}">
                <a16:creationId xmlns:a16="http://schemas.microsoft.com/office/drawing/2014/main" id="{FFF3AB1D-796C-48F6-87F3-F5DF27CA8A91}"/>
              </a:ext>
            </a:extLst>
          </p:cNvPr>
          <p:cNvSpPr txBox="1"/>
          <p:nvPr/>
        </p:nvSpPr>
        <p:spPr>
          <a:xfrm>
            <a:off x="1953357" y="1806476"/>
            <a:ext cx="5237285" cy="2308324"/>
          </a:xfrm>
          <a:prstGeom prst="rect">
            <a:avLst/>
          </a:prstGeom>
          <a:noFill/>
        </p:spPr>
        <p:txBody>
          <a:bodyPr wrap="square" rtlCol="0">
            <a:spAutoFit/>
          </a:bodyPr>
          <a:lstStyle/>
          <a:p>
            <a:r>
              <a:rPr lang="en-GB" dirty="0"/>
              <a:t>Mark Antony was a Roman politician and general who played a significant role in the formation of the Roman Empire with his actions against Augustus.</a:t>
            </a:r>
          </a:p>
          <a:p>
            <a:endParaRPr lang="en-GB" dirty="0"/>
          </a:p>
          <a:p>
            <a:r>
              <a:rPr lang="en-GB" dirty="0"/>
              <a:t>Antony after the war with the Liberators was assigned Rome's eastern provinces, including the right to trade with Egypt, which was then ruled by Cleopatra VII </a:t>
            </a:r>
            <a:r>
              <a:rPr lang="en-GB" dirty="0" err="1"/>
              <a:t>Philopator</a:t>
            </a:r>
            <a:endParaRPr lang="en-GB" dirty="0"/>
          </a:p>
        </p:txBody>
      </p:sp>
    </p:spTree>
    <p:extLst>
      <p:ext uri="{BB962C8B-B14F-4D97-AF65-F5344CB8AC3E}">
        <p14:creationId xmlns:p14="http://schemas.microsoft.com/office/powerpoint/2010/main" val="912387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PH" dirty="0"/>
              <a:t>Cleopatra VII </a:t>
            </a:r>
            <a:r>
              <a:rPr lang="en-PH" dirty="0" err="1"/>
              <a:t>Philopator</a:t>
            </a:r>
            <a:endParaRPr lang="en-PH" dirty="0"/>
          </a:p>
        </p:txBody>
      </p:sp>
      <p:pic>
        <p:nvPicPr>
          <p:cNvPr id="5" name="Content Placeholder 4" descr="A picture containing animal, photo, different, sitting&#10;&#10;Description automatically generated">
            <a:extLst>
              <a:ext uri="{FF2B5EF4-FFF2-40B4-BE49-F238E27FC236}">
                <a16:creationId xmlns:a16="http://schemas.microsoft.com/office/drawing/2014/main" id="{3792B8E6-73C0-4167-A42E-F7921A3A6326}"/>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backgroundRemoval t="2920" b="48384" l="3434" r="95758">
                        <a14:foregroundMark x1="36566" y1="40042" x2="23535" y2="36392"/>
                        <a14:foregroundMark x1="23535" y1="36392" x2="14848" y2="25130"/>
                        <a14:foregroundMark x1="14848" y1="25130" x2="17980" y2="13452"/>
                        <a14:foregroundMark x1="17980" y1="13452" x2="27172" y2="9281"/>
                        <a14:foregroundMark x1="27172" y1="9281" x2="34848" y2="16267"/>
                        <a14:foregroundMark x1="34848" y1="16267" x2="35556" y2="30344"/>
                        <a14:foregroundMark x1="35556" y1="30344" x2="28384" y2="36288"/>
                        <a14:foregroundMark x1="66970" y1="7716" x2="77172" y2="6674"/>
                        <a14:foregroundMark x1="77172" y1="6674" x2="88283" y2="10323"/>
                        <a14:foregroundMark x1="88283" y1="10323" x2="91515" y2="21794"/>
                        <a14:foregroundMark x1="91515" y1="21794" x2="91717" y2="33577"/>
                        <a14:foregroundMark x1="91717" y1="33577" x2="88081" y2="43900"/>
                        <a14:foregroundMark x1="88081" y1="43900" x2="77374" y2="46507"/>
                        <a14:foregroundMark x1="77374" y1="46507" x2="66465" y2="45255"/>
                        <a14:foregroundMark x1="66465" y1="45255" x2="58384" y2="39103"/>
                        <a14:foregroundMark x1="58384" y1="39103" x2="53030" y2="28884"/>
                        <a14:foregroundMark x1="53030" y1="28884" x2="52525" y2="22419"/>
                        <a14:foregroundMark x1="37980" y1="10949" x2="45657" y2="18248"/>
                        <a14:foregroundMark x1="45657" y1="18248" x2="45657" y2="31491"/>
                        <a14:foregroundMark x1="45657" y1="31491" x2="39596" y2="40772"/>
                        <a14:foregroundMark x1="39596" y1="40772" x2="19192" y2="46194"/>
                        <a14:foregroundMark x1="19192" y1="46194" x2="17071" y2="42961"/>
                        <a14:foregroundMark x1="7374" y1="35975" x2="3030" y2="26277"/>
                        <a14:foregroundMark x1="3030" y1="26277" x2="3651" y2="18345"/>
                        <a14:foregroundMark x1="5741" y1="14877" x2="13232" y2="10636"/>
                        <a14:foregroundMark x1="13232" y1="10636" x2="17374" y2="10636"/>
                        <a14:foregroundMark x1="19798" y1="47654" x2="30606" y2="48384"/>
                        <a14:foregroundMark x1="30606" y1="48384" x2="40000" y2="42649"/>
                        <a14:foregroundMark x1="40000" y1="42649" x2="46566" y2="34202"/>
                        <a14:foregroundMark x1="45040" y1="13452" x2="44937" y2="12053"/>
                        <a14:foregroundMark x1="45154" y1="15010" x2="45090" y2="14127"/>
                        <a14:foregroundMark x1="46566" y1="34202" x2="45175" y2="15292"/>
                        <a14:foregroundMark x1="28889" y1="4797" x2="18540" y2="3340"/>
                        <a14:foregroundMark x1="33232" y1="6257" x2="25253" y2="2920"/>
                        <a14:foregroundMark x1="94242" y1="18457" x2="95758" y2="29510"/>
                        <a14:foregroundMark x1="95758" y1="29510" x2="93535" y2="38165"/>
                        <a14:foregroundMark x1="54040" y1="33472" x2="52121" y2="21481"/>
                        <a14:foregroundMark x1="52121" y1="21481" x2="58384" y2="15328"/>
                        <a14:foregroundMark x1="52525" y1="29614" x2="52525" y2="29614"/>
                        <a14:foregroundMark x1="52727" y1="25235" x2="52727" y2="25235"/>
                        <a14:foregroundMark x1="53131" y1="23879" x2="53434" y2="21481"/>
                        <a14:foregroundMark x1="53636" y1="19187" x2="53636" y2="19187"/>
                        <a14:foregroundMark x1="54141" y1="18665" x2="54141" y2="18665"/>
                        <a14:foregroundMark x1="53838" y1="18665" x2="53838" y2="18665"/>
                        <a14:foregroundMark x1="53838" y1="18874" x2="53838" y2="18874"/>
                        <a14:foregroundMark x1="53636" y1="18874" x2="53636" y2="18874"/>
                        <a14:foregroundMark x1="53434" y1="18874" x2="53434" y2="18874"/>
                        <a14:foregroundMark x1="52929" y1="18457" x2="52929" y2="18457"/>
                        <a14:foregroundMark x1="52929" y1="18457" x2="52929" y2="18457"/>
                        <a14:backgroundMark x1="43838" y1="9072" x2="43838" y2="9072"/>
                        <a14:backgroundMark x1="43434" y1="9072" x2="43434" y2="9072"/>
                        <a14:backgroundMark x1="43232" y1="9072" x2="43232" y2="9072"/>
                        <a14:backgroundMark x1="45253" y1="11887" x2="42727" y2="6257"/>
                        <a14:backgroundMark x1="17374" y1="3233" x2="17374" y2="3233"/>
                        <a14:backgroundMark x1="17778" y1="3441" x2="17778" y2="3441"/>
                        <a14:backgroundMark x1="17778" y1="3233" x2="17778" y2="3233"/>
                        <a14:backgroundMark x1="18283" y1="3024" x2="17273" y2="3441"/>
                        <a14:backgroundMark x1="4141" y1="15850" x2="3030" y2="17205"/>
                        <a14:backgroundMark x1="4848" y1="10949" x2="3232" y2="18248"/>
                        <a14:backgroundMark x1="40909" y1="6257" x2="42222" y2="6048"/>
                        <a14:backgroundMark x1="42929" y1="9281" x2="43131" y2="6465"/>
                        <a14:backgroundMark x1="43131" y1="8133" x2="42323" y2="6986"/>
                        <a14:backgroundMark x1="44040" y1="11157" x2="44949" y2="11157"/>
                        <a14:backgroundMark x1="44545" y1="13243" x2="45051" y2="10636"/>
                        <a14:backgroundMark x1="45051" y1="14181" x2="45051" y2="10949"/>
                        <a14:backgroundMark x1="45657" y1="13764" x2="45859" y2="10740"/>
                        <a14:backgroundMark x1="45051" y1="13243" x2="44949" y2="12513"/>
                        <a14:backgroundMark x1="45455" y1="13764" x2="45455" y2="13764"/>
                        <a14:backgroundMark x1="45455" y1="13764" x2="45455" y2="13764"/>
                        <a14:backgroundMark x1="45051" y1="13452" x2="45051" y2="13452"/>
                        <a14:backgroundMark x1="45051" y1="13452" x2="45051" y2="13452"/>
                        <a14:backgroundMark x1="45455" y1="13556" x2="45253" y2="14181"/>
                      </a14:backgroundRemoval>
                    </a14:imgEffect>
                  </a14:imgLayer>
                </a14:imgProps>
              </a:ext>
              <a:ext uri="{28A0092B-C50C-407E-A947-70E740481C1C}">
                <a14:useLocalDpi xmlns:a14="http://schemas.microsoft.com/office/drawing/2010/main" val="0"/>
              </a:ext>
            </a:extLst>
          </a:blip>
          <a:srcRect b="47879"/>
          <a:stretch/>
        </p:blipFill>
        <p:spPr>
          <a:xfrm>
            <a:off x="2157204" y="4191000"/>
            <a:ext cx="4829592" cy="2438400"/>
          </a:xfrm>
        </p:spPr>
      </p:pic>
      <p:sp>
        <p:nvSpPr>
          <p:cNvPr id="6" name="TextBox 5">
            <a:extLst>
              <a:ext uri="{FF2B5EF4-FFF2-40B4-BE49-F238E27FC236}">
                <a16:creationId xmlns:a16="http://schemas.microsoft.com/office/drawing/2014/main" id="{30D3148C-FB67-4198-B045-39ADB4BD30DF}"/>
              </a:ext>
            </a:extLst>
          </p:cNvPr>
          <p:cNvSpPr txBox="1"/>
          <p:nvPr/>
        </p:nvSpPr>
        <p:spPr>
          <a:xfrm>
            <a:off x="2157204" y="1600200"/>
            <a:ext cx="4700796" cy="2585323"/>
          </a:xfrm>
          <a:prstGeom prst="rect">
            <a:avLst/>
          </a:prstGeom>
          <a:noFill/>
        </p:spPr>
        <p:txBody>
          <a:bodyPr wrap="square" rtlCol="0">
            <a:spAutoFit/>
          </a:bodyPr>
          <a:lstStyle/>
          <a:p>
            <a:r>
              <a:rPr lang="en-GB" dirty="0"/>
              <a:t>Cleopatra was one of the last active rulers of ancient Egypt and had quite an interesting death where she committed suicide with her current Husband at the time Mark Antony.</a:t>
            </a:r>
          </a:p>
          <a:p>
            <a:endParaRPr lang="en-GB" dirty="0"/>
          </a:p>
          <a:p>
            <a:r>
              <a:rPr lang="en-GB" dirty="0"/>
              <a:t>Cleopatra when she ascended to the Egyptian throne was destined to have a deep relationship with the Romans because she inherited her father’s debt to the Romans.</a:t>
            </a:r>
          </a:p>
        </p:txBody>
      </p:sp>
    </p:spTree>
    <p:extLst>
      <p:ext uri="{BB962C8B-B14F-4D97-AF65-F5344CB8AC3E}">
        <p14:creationId xmlns:p14="http://schemas.microsoft.com/office/powerpoint/2010/main" val="296020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Overview of the War</a:t>
            </a:r>
          </a:p>
        </p:txBody>
      </p:sp>
      <p:pic>
        <p:nvPicPr>
          <p:cNvPr id="2050" name="Picture 2">
            <a:extLst>
              <a:ext uri="{FF2B5EF4-FFF2-40B4-BE49-F238E27FC236}">
                <a16:creationId xmlns:a16="http://schemas.microsoft.com/office/drawing/2014/main" id="{6A3355A9-9B86-409C-BD81-D7F8F85AC2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59930" y="3581400"/>
            <a:ext cx="4024140" cy="28319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F64A2D-8F20-4123-817E-9EDD68F062B8}"/>
              </a:ext>
            </a:extLst>
          </p:cNvPr>
          <p:cNvSpPr txBox="1"/>
          <p:nvPr/>
        </p:nvSpPr>
        <p:spPr>
          <a:xfrm>
            <a:off x="1981200" y="1447800"/>
            <a:ext cx="5029200" cy="1754326"/>
          </a:xfrm>
          <a:prstGeom prst="rect">
            <a:avLst/>
          </a:prstGeom>
          <a:noFill/>
        </p:spPr>
        <p:txBody>
          <a:bodyPr wrap="square" rtlCol="0">
            <a:spAutoFit/>
          </a:bodyPr>
          <a:lstStyle/>
          <a:p>
            <a:r>
              <a:rPr lang="en-GB" dirty="0"/>
              <a:t>The final war of the Roman Republic was heavily delayed by both Augustus and Antony as they both deployed the Fabian strategy which involves wearing down the opponents for one decisive battle which was won by Augustus which his superior navel force.</a:t>
            </a:r>
          </a:p>
        </p:txBody>
      </p:sp>
    </p:spTree>
    <p:extLst>
      <p:ext uri="{BB962C8B-B14F-4D97-AF65-F5344CB8AC3E}">
        <p14:creationId xmlns:p14="http://schemas.microsoft.com/office/powerpoint/2010/main" val="981837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Tactical decision</a:t>
            </a:r>
          </a:p>
        </p:txBody>
      </p:sp>
      <p:sp>
        <p:nvSpPr>
          <p:cNvPr id="3" name="Content Placeholder 2"/>
          <p:cNvSpPr>
            <a:spLocks noGrp="1"/>
          </p:cNvSpPr>
          <p:nvPr>
            <p:ph idx="1"/>
          </p:nvPr>
        </p:nvSpPr>
        <p:spPr>
          <a:xfrm>
            <a:off x="762000" y="1866901"/>
            <a:ext cx="7772400" cy="1447800"/>
          </a:xfrm>
        </p:spPr>
        <p:txBody>
          <a:bodyPr>
            <a:normAutofit lnSpcReduction="10000"/>
          </a:bodyPr>
          <a:lstStyle/>
          <a:p>
            <a:pPr marL="0" indent="0">
              <a:buNone/>
            </a:pPr>
            <a:r>
              <a:rPr lang="en-PH" sz="2400" dirty="0">
                <a:solidFill>
                  <a:schemeClr val="tx1"/>
                </a:solidFill>
              </a:rPr>
              <a:t>To explain the Fabian strategy even more, it is when frontal assaults are ignored in exchange for a war of attrition, resources and cunning. In this strategy key targets would be supply lines and scouts to disrupt the enemy.   </a:t>
            </a:r>
          </a:p>
        </p:txBody>
      </p:sp>
    </p:spTree>
    <p:extLst>
      <p:ext uri="{BB962C8B-B14F-4D97-AF65-F5344CB8AC3E}">
        <p14:creationId xmlns:p14="http://schemas.microsoft.com/office/powerpoint/2010/main" val="1065427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The Ethnics of the war</a:t>
            </a:r>
          </a:p>
        </p:txBody>
      </p:sp>
      <p:sp>
        <p:nvSpPr>
          <p:cNvPr id="3" name="Content Placeholder 2"/>
          <p:cNvSpPr>
            <a:spLocks noGrp="1"/>
          </p:cNvSpPr>
          <p:nvPr>
            <p:ph idx="1"/>
          </p:nvPr>
        </p:nvSpPr>
        <p:spPr>
          <a:xfrm>
            <a:off x="647700" y="2171700"/>
            <a:ext cx="7848600" cy="2514600"/>
          </a:xfrm>
        </p:spPr>
        <p:txBody>
          <a:bodyPr>
            <a:normAutofit/>
          </a:bodyPr>
          <a:lstStyle/>
          <a:p>
            <a:pPr marL="0" indent="0">
              <a:buNone/>
            </a:pPr>
            <a:r>
              <a:rPr lang="en-PH" sz="2400" dirty="0">
                <a:solidFill>
                  <a:schemeClr val="tx1"/>
                </a:solidFill>
              </a:rPr>
              <a:t>The Fabian strategy cannot be called the most ethnical strategy used in war because it delays the end of a war and causes an excess amount of casualties which because of a lack of direct combat, they are often caused though starvation or dehydration because of the emphasizes on taking out supply lines.  </a:t>
            </a:r>
          </a:p>
        </p:txBody>
      </p:sp>
    </p:spTree>
    <p:extLst>
      <p:ext uri="{BB962C8B-B14F-4D97-AF65-F5344CB8AC3E}">
        <p14:creationId xmlns:p14="http://schemas.microsoft.com/office/powerpoint/2010/main" val="297685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a:t>The political reason</a:t>
            </a:r>
          </a:p>
        </p:txBody>
      </p:sp>
      <p:sp>
        <p:nvSpPr>
          <p:cNvPr id="3" name="Content Placeholder 2"/>
          <p:cNvSpPr>
            <a:spLocks noGrp="1"/>
          </p:cNvSpPr>
          <p:nvPr>
            <p:ph idx="1"/>
          </p:nvPr>
        </p:nvSpPr>
        <p:spPr>
          <a:xfrm>
            <a:off x="762000" y="2133600"/>
            <a:ext cx="7848600" cy="1676400"/>
          </a:xfrm>
        </p:spPr>
        <p:txBody>
          <a:bodyPr>
            <a:normAutofit/>
          </a:bodyPr>
          <a:lstStyle/>
          <a:p>
            <a:pPr marL="0" indent="0">
              <a:buNone/>
            </a:pPr>
            <a:r>
              <a:rPr lang="en-PH" sz="2000" dirty="0">
                <a:solidFill>
                  <a:schemeClr val="tx1"/>
                </a:solidFill>
              </a:rPr>
              <a:t>Now what was named one of the biggest reasons why the war was started was because of Mark Antony had an adulterous relationship with Cleopatra whilst he was married to Augustus’s Sister, but to continue to this, another reason why the war was started was because of then political tension of the period of time.</a:t>
            </a:r>
          </a:p>
        </p:txBody>
      </p:sp>
      <p:pic>
        <p:nvPicPr>
          <p:cNvPr id="4" name="Content Placeholder 4" descr="A picture containing text, map&#10;&#10;Description automatically generated">
            <a:extLst>
              <a:ext uri="{FF2B5EF4-FFF2-40B4-BE49-F238E27FC236}">
                <a16:creationId xmlns:a16="http://schemas.microsoft.com/office/drawing/2014/main" id="{595AC83A-8C46-4CC0-AA26-16C0EA66DB96}"/>
              </a:ext>
            </a:extLst>
          </p:cNvPr>
          <p:cNvPicPr>
            <a:picLocks noChangeAspect="1"/>
          </p:cNvPicPr>
          <p:nvPr/>
        </p:nvPicPr>
        <p:blipFill rotWithShape="1">
          <a:blip r:embed="rId2">
            <a:extLst>
              <a:ext uri="{28A0092B-C50C-407E-A947-70E740481C1C}">
                <a14:useLocalDpi xmlns:a14="http://schemas.microsoft.com/office/drawing/2010/main" val="0"/>
              </a:ext>
            </a:extLst>
          </a:blip>
          <a:srcRect l="1332"/>
          <a:stretch/>
        </p:blipFill>
        <p:spPr>
          <a:xfrm>
            <a:off x="2133600" y="3886200"/>
            <a:ext cx="4419600" cy="278834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2772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a:t>Conclusion</a:t>
            </a:r>
            <a:endParaRPr lang="en-PH" dirty="0"/>
          </a:p>
        </p:txBody>
      </p:sp>
      <p:sp>
        <p:nvSpPr>
          <p:cNvPr id="3" name="Content Placeholder 2"/>
          <p:cNvSpPr>
            <a:spLocks noGrp="1"/>
          </p:cNvSpPr>
          <p:nvPr>
            <p:ph idx="1"/>
          </p:nvPr>
        </p:nvSpPr>
        <p:spPr>
          <a:xfrm>
            <a:off x="876300" y="2596663"/>
            <a:ext cx="7391400" cy="1371600"/>
          </a:xfrm>
        </p:spPr>
        <p:txBody>
          <a:bodyPr>
            <a:normAutofit/>
          </a:bodyPr>
          <a:lstStyle/>
          <a:p>
            <a:pPr marL="0" indent="0">
              <a:buNone/>
            </a:pPr>
            <a:r>
              <a:rPr lang="en-PH" sz="2000" dirty="0">
                <a:solidFill>
                  <a:schemeClr val="tx1"/>
                </a:solidFill>
              </a:rPr>
              <a:t>To conclude my presentation I wish to leave you all with a question and a topic to research, if you were to look at the final war of the Roman republic in an objective point of view who could be called the just fighter and if they fought a ethnical war.</a:t>
            </a:r>
          </a:p>
        </p:txBody>
      </p:sp>
    </p:spTree>
    <p:extLst>
      <p:ext uri="{BB962C8B-B14F-4D97-AF65-F5344CB8AC3E}">
        <p14:creationId xmlns:p14="http://schemas.microsoft.com/office/powerpoint/2010/main" val="2458069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PH" dirty="0" err="1"/>
              <a:t>Biblography</a:t>
            </a:r>
            <a:endParaRPr lang="en-PH" dirty="0"/>
          </a:p>
        </p:txBody>
      </p:sp>
      <p:sp>
        <p:nvSpPr>
          <p:cNvPr id="3" name="Content Placeholder 2"/>
          <p:cNvSpPr>
            <a:spLocks noGrp="1"/>
          </p:cNvSpPr>
          <p:nvPr>
            <p:ph idx="1"/>
          </p:nvPr>
        </p:nvSpPr>
        <p:spPr/>
        <p:txBody>
          <a:bodyPr>
            <a:normAutofit/>
          </a:bodyPr>
          <a:lstStyle/>
          <a:p>
            <a:r>
              <a:rPr lang="en-GB" sz="1000" u="sng" dirty="0">
                <a:solidFill>
                  <a:schemeClr val="tx1"/>
                </a:solidFill>
                <a:hlinkClick r:id="rId2">
                  <a:extLst>
                    <a:ext uri="{A12FA001-AC4F-418D-AE19-62706E023703}">
                      <ahyp:hlinkClr xmlns:ahyp="http://schemas.microsoft.com/office/drawing/2018/hyperlinkcolor" val="tx"/>
                    </a:ext>
                  </a:extLst>
                </a:hlinkClick>
              </a:rPr>
              <a:t>All in chronological order</a:t>
            </a:r>
          </a:p>
          <a:p>
            <a:r>
              <a:rPr lang="en-GB" sz="800" dirty="0">
                <a:hlinkClick r:id="rId2">
                  <a:extLst>
                    <a:ext uri="{A12FA001-AC4F-418D-AE19-62706E023703}">
                      <ahyp:hlinkClr xmlns:ahyp="http://schemas.microsoft.com/office/drawing/2018/hyperlinkcolor" val="tx"/>
                    </a:ext>
                  </a:extLst>
                </a:hlinkClick>
              </a:rPr>
              <a:t>https://commons.wikimedia.org/wiki/File:Roman_Empire_under_Caesar_Augustus.png</a:t>
            </a:r>
            <a:endParaRPr lang="en-GB" sz="800" dirty="0"/>
          </a:p>
          <a:p>
            <a:r>
              <a:rPr lang="en-GB" sz="800" dirty="0">
                <a:hlinkClick r:id="rId3"/>
              </a:rPr>
              <a:t>http://www.ancientresource.com/lots/ancient-coins/augustus-caesar.html</a:t>
            </a:r>
            <a:endParaRPr lang="en-GB" sz="800" dirty="0"/>
          </a:p>
          <a:p>
            <a:r>
              <a:rPr lang="en-GB" sz="800" dirty="0">
                <a:hlinkClick r:id="rId4"/>
              </a:rPr>
              <a:t>http://www.ancientresource.com/lots/ancient-coins/marc-antony.html</a:t>
            </a:r>
            <a:endParaRPr lang="en-GB" sz="800" dirty="0"/>
          </a:p>
          <a:p>
            <a:r>
              <a:rPr lang="en-GB" sz="800" dirty="0">
                <a:hlinkClick r:id="rId5"/>
              </a:rPr>
              <a:t>http://www.ancientresource.com/lots/greek/cleopatravii-egypt-coins.html</a:t>
            </a:r>
            <a:endParaRPr lang="en-GB" sz="800" dirty="0"/>
          </a:p>
          <a:p>
            <a:r>
              <a:rPr lang="en-GB" sz="800" dirty="0">
                <a:hlinkClick r:id="rId6"/>
              </a:rPr>
              <a:t>https://collections.rmg.co.uk/collections/objects/11743.html</a:t>
            </a:r>
            <a:endParaRPr lang="en-GB" sz="800" dirty="0"/>
          </a:p>
        </p:txBody>
      </p:sp>
    </p:spTree>
    <p:extLst>
      <p:ext uri="{BB962C8B-B14F-4D97-AF65-F5344CB8AC3E}">
        <p14:creationId xmlns:p14="http://schemas.microsoft.com/office/powerpoint/2010/main" val="3330513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1152</TotalTime>
  <Words>535</Words>
  <Application>Microsoft Office PowerPoint</Application>
  <PresentationFormat>On-screen Show (4:3)</PresentationFormat>
  <Paragraphs>32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Arial Black</vt:lpstr>
      <vt:lpstr>Calibri</vt:lpstr>
      <vt:lpstr>Office Theme</vt:lpstr>
      <vt:lpstr>Augustus and the Final  war of the Roman Republic</vt:lpstr>
      <vt:lpstr>Introduction</vt:lpstr>
      <vt:lpstr>Augustus</vt:lpstr>
      <vt:lpstr>Mark Antony </vt:lpstr>
      <vt:lpstr>Cleopatra VII Philopator</vt:lpstr>
      <vt:lpstr>Overview of the War</vt:lpstr>
      <vt:lpstr>Tactical decision</vt:lpstr>
      <vt:lpstr>The Ethnics of the war</vt:lpstr>
      <vt:lpstr>The political reason</vt:lpstr>
      <vt:lpstr>Conclusion</vt:lpstr>
      <vt:lpstr>Biblography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Tyler</dc:creator>
  <cp:lastModifiedBy>johnstyler.jt@gmail.com</cp:lastModifiedBy>
  <cp:revision>24</cp:revision>
  <dcterms:created xsi:type="dcterms:W3CDTF">2006-08-16T00:00:00Z</dcterms:created>
  <dcterms:modified xsi:type="dcterms:W3CDTF">2019-12-17T11:03:15Z</dcterms:modified>
</cp:coreProperties>
</file>