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8" r:id="rId7"/>
    <p:sldId id="259" r:id="rId8"/>
    <p:sldId id="260" r:id="rId9"/>
    <p:sldId id="261" r:id="rId10"/>
    <p:sldId id="262" r:id="rId11"/>
    <p:sldId id="263" r:id="rId12"/>
    <p:sldId id="264" r:id="rId13"/>
    <p:sldId id="270"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p:scale>
          <a:sx n="68" d="100"/>
          <a:sy n="68" d="100"/>
        </p:scale>
        <p:origin x="606"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1" Type="http://schemas.openxmlformats.org/officeDocument/2006/relationships/hyperlink" Target="https://www.weforum.org/communities/technology-pioneers" TargetMode="External"/></Relationships>
</file>

<file path=ppt/diagrams/_rels/data2.xml.rels><?xml version="1.0" encoding="UTF-8" standalone="yes"?>
<Relationships xmlns="http://schemas.openxmlformats.org/package/2006/relationships"><Relationship Id="rId2" Type="http://schemas.openxmlformats.org/officeDocument/2006/relationships/hyperlink" Target="https://www.pewresearch.org/internet/fact-sheet/internet-broadband/" TargetMode="External"/><Relationship Id="rId1" Type="http://schemas.openxmlformats.org/officeDocument/2006/relationships/hyperlink" Target="https://www.washingtonpost.com/graphics/2017/entertainment/tech-generations/"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weforum.org/communities/technology-pioneers"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www.pewresearch.org/internet/fact-sheet/internet-broadband/" TargetMode="External"/><Relationship Id="rId1" Type="http://schemas.openxmlformats.org/officeDocument/2006/relationships/hyperlink" Target="https://www.washingtonpost.com/graphics/2017/entertainment/tech-generations/"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FA6EBC-453F-4A2F-8E98-F182769F72BE}" type="doc">
      <dgm:prSet loTypeId="urn:microsoft.com/office/officeart/2005/8/layout/process5" loCatId="process" qsTypeId="urn:microsoft.com/office/officeart/2005/8/quickstyle/simple1" qsCatId="simple" csTypeId="urn:microsoft.com/office/officeart/2005/8/colors/colorful2" csCatId="colorful"/>
      <dgm:spPr/>
      <dgm:t>
        <a:bodyPr/>
        <a:lstStyle/>
        <a:p>
          <a:endParaRPr lang="en-US"/>
        </a:p>
      </dgm:t>
    </dgm:pt>
    <dgm:pt modelId="{FF277718-B220-46A7-858E-018A0E5F946E}">
      <dgm:prSet/>
      <dgm:spPr/>
      <dgm:t>
        <a:bodyPr/>
        <a:lstStyle/>
        <a:p>
          <a:r>
            <a:rPr lang="en-GB" b="0" i="0"/>
            <a:t>Innovation is critical to the future well-being of society and to driving economic growth.</a:t>
          </a:r>
          <a:endParaRPr lang="en-US"/>
        </a:p>
      </dgm:t>
    </dgm:pt>
    <dgm:pt modelId="{9DAEB59A-E02A-4452-856F-60BD2457A4BB}" type="parTrans" cxnId="{4B8D5E7A-E57A-4E05-859C-A23AFF1E3E3F}">
      <dgm:prSet/>
      <dgm:spPr/>
      <dgm:t>
        <a:bodyPr/>
        <a:lstStyle/>
        <a:p>
          <a:endParaRPr lang="en-US"/>
        </a:p>
      </dgm:t>
    </dgm:pt>
    <dgm:pt modelId="{8CD6F15D-D8FB-4BCE-99D8-212CD71CEB58}" type="sibTrans" cxnId="{4B8D5E7A-E57A-4E05-859C-A23AFF1E3E3F}">
      <dgm:prSet/>
      <dgm:spPr/>
      <dgm:t>
        <a:bodyPr/>
        <a:lstStyle/>
        <a:p>
          <a:endParaRPr lang="en-US"/>
        </a:p>
      </dgm:t>
    </dgm:pt>
    <dgm:pt modelId="{34748C77-5241-4581-AE4B-AEA8C82DDB70}">
      <dgm:prSet/>
      <dgm:spPr/>
      <dgm:t>
        <a:bodyPr/>
        <a:lstStyle/>
        <a:p>
          <a:r>
            <a:rPr lang="en-GB" b="0" i="0"/>
            <a:t>The World Economic Forum’s Technology Pioneer community is composed of early to growth-stage companies from around the world involved in the design, development and deployment of new technologies and innovations.</a:t>
          </a:r>
          <a:endParaRPr lang="en-US"/>
        </a:p>
      </dgm:t>
    </dgm:pt>
    <dgm:pt modelId="{CDEF1BE4-52ED-4CA2-8AD6-3FD18383C70F}" type="parTrans" cxnId="{FD5C97FC-E547-43E8-A6F9-3EBF502544F6}">
      <dgm:prSet/>
      <dgm:spPr/>
      <dgm:t>
        <a:bodyPr/>
        <a:lstStyle/>
        <a:p>
          <a:endParaRPr lang="en-US"/>
        </a:p>
      </dgm:t>
    </dgm:pt>
    <dgm:pt modelId="{9AF3F99D-37B4-4B40-B07F-D62BA35482E3}" type="sibTrans" cxnId="{FD5C97FC-E547-43E8-A6F9-3EBF502544F6}">
      <dgm:prSet/>
      <dgm:spPr/>
      <dgm:t>
        <a:bodyPr/>
        <a:lstStyle/>
        <a:p>
          <a:endParaRPr lang="en-US"/>
        </a:p>
      </dgm:t>
    </dgm:pt>
    <dgm:pt modelId="{1FE26134-7FAE-446E-8160-53992BF9C033}">
      <dgm:prSet/>
      <dgm:spPr/>
      <dgm:t>
        <a:bodyPr/>
        <a:lstStyle/>
        <a:p>
          <a:r>
            <a:rPr lang="en-GB" b="0" i="0"/>
            <a:t>Each year, the Forum recognizes a new cohort of </a:t>
          </a:r>
          <a:r>
            <a:rPr lang="en-GB" b="0" i="0">
              <a:hlinkClick xmlns:r="http://schemas.openxmlformats.org/officeDocument/2006/relationships" r:id="rId1"/>
            </a:rPr>
            <a:t>Technology Pioneers</a:t>
          </a:r>
          <a:r>
            <a:rPr lang="en-GB" b="0" i="0"/>
            <a:t> and incorporates them into its initiatives, activities, and events.</a:t>
          </a:r>
          <a:endParaRPr lang="en-US"/>
        </a:p>
      </dgm:t>
    </dgm:pt>
    <dgm:pt modelId="{C9812D71-CAF0-4806-A8F2-EBBBB3C9A0EE}" type="parTrans" cxnId="{736EE831-531D-44E9-83A9-B1C04AA6C61E}">
      <dgm:prSet/>
      <dgm:spPr/>
      <dgm:t>
        <a:bodyPr/>
        <a:lstStyle/>
        <a:p>
          <a:endParaRPr lang="en-US"/>
        </a:p>
      </dgm:t>
    </dgm:pt>
    <dgm:pt modelId="{A15E8C6C-5AC3-4629-9870-5978E9D0C8CB}" type="sibTrans" cxnId="{736EE831-531D-44E9-83A9-B1C04AA6C61E}">
      <dgm:prSet/>
      <dgm:spPr/>
      <dgm:t>
        <a:bodyPr/>
        <a:lstStyle/>
        <a:p>
          <a:endParaRPr lang="en-US"/>
        </a:p>
      </dgm:t>
    </dgm:pt>
    <dgm:pt modelId="{74D96884-A705-40CE-B3A2-9CD330AC3A66}" type="pres">
      <dgm:prSet presAssocID="{D9FA6EBC-453F-4A2F-8E98-F182769F72BE}" presName="diagram" presStyleCnt="0">
        <dgm:presLayoutVars>
          <dgm:dir/>
          <dgm:resizeHandles val="exact"/>
        </dgm:presLayoutVars>
      </dgm:prSet>
      <dgm:spPr/>
    </dgm:pt>
    <dgm:pt modelId="{E62C4A60-8DBA-49EC-8DA1-5B14A17E69BE}" type="pres">
      <dgm:prSet presAssocID="{FF277718-B220-46A7-858E-018A0E5F946E}" presName="node" presStyleLbl="node1" presStyleIdx="0" presStyleCnt="3">
        <dgm:presLayoutVars>
          <dgm:bulletEnabled val="1"/>
        </dgm:presLayoutVars>
      </dgm:prSet>
      <dgm:spPr/>
    </dgm:pt>
    <dgm:pt modelId="{009249EF-DBC0-407D-B35C-872A48066C78}" type="pres">
      <dgm:prSet presAssocID="{8CD6F15D-D8FB-4BCE-99D8-212CD71CEB58}" presName="sibTrans" presStyleLbl="sibTrans2D1" presStyleIdx="0" presStyleCnt="2"/>
      <dgm:spPr/>
    </dgm:pt>
    <dgm:pt modelId="{360DA027-894F-4FCF-B36B-6C60226C7A07}" type="pres">
      <dgm:prSet presAssocID="{8CD6F15D-D8FB-4BCE-99D8-212CD71CEB58}" presName="connectorText" presStyleLbl="sibTrans2D1" presStyleIdx="0" presStyleCnt="2"/>
      <dgm:spPr/>
    </dgm:pt>
    <dgm:pt modelId="{562C56E7-70BC-4883-9538-56238E98F443}" type="pres">
      <dgm:prSet presAssocID="{34748C77-5241-4581-AE4B-AEA8C82DDB70}" presName="node" presStyleLbl="node1" presStyleIdx="1" presStyleCnt="3">
        <dgm:presLayoutVars>
          <dgm:bulletEnabled val="1"/>
        </dgm:presLayoutVars>
      </dgm:prSet>
      <dgm:spPr/>
    </dgm:pt>
    <dgm:pt modelId="{99386DCF-0E8B-4E8A-8B95-A110F452D416}" type="pres">
      <dgm:prSet presAssocID="{9AF3F99D-37B4-4B40-B07F-D62BA35482E3}" presName="sibTrans" presStyleLbl="sibTrans2D1" presStyleIdx="1" presStyleCnt="2"/>
      <dgm:spPr/>
    </dgm:pt>
    <dgm:pt modelId="{4BC8BE47-D7E7-4248-A9A2-5C99B984425A}" type="pres">
      <dgm:prSet presAssocID="{9AF3F99D-37B4-4B40-B07F-D62BA35482E3}" presName="connectorText" presStyleLbl="sibTrans2D1" presStyleIdx="1" presStyleCnt="2"/>
      <dgm:spPr/>
    </dgm:pt>
    <dgm:pt modelId="{9171FD8B-0446-4349-99DA-84BC6DBF999C}" type="pres">
      <dgm:prSet presAssocID="{1FE26134-7FAE-446E-8160-53992BF9C033}" presName="node" presStyleLbl="node1" presStyleIdx="2" presStyleCnt="3">
        <dgm:presLayoutVars>
          <dgm:bulletEnabled val="1"/>
        </dgm:presLayoutVars>
      </dgm:prSet>
      <dgm:spPr/>
    </dgm:pt>
  </dgm:ptLst>
  <dgm:cxnLst>
    <dgm:cxn modelId="{A5662308-6040-4DF7-9503-87CFA5E3E2B6}" type="presOf" srcId="{9AF3F99D-37B4-4B40-B07F-D62BA35482E3}" destId="{4BC8BE47-D7E7-4248-A9A2-5C99B984425A}" srcOrd="1" destOrd="0" presId="urn:microsoft.com/office/officeart/2005/8/layout/process5"/>
    <dgm:cxn modelId="{736EE831-531D-44E9-83A9-B1C04AA6C61E}" srcId="{D9FA6EBC-453F-4A2F-8E98-F182769F72BE}" destId="{1FE26134-7FAE-446E-8160-53992BF9C033}" srcOrd="2" destOrd="0" parTransId="{C9812D71-CAF0-4806-A8F2-EBBBB3C9A0EE}" sibTransId="{A15E8C6C-5AC3-4629-9870-5978E9D0C8CB}"/>
    <dgm:cxn modelId="{253A0333-4CDF-4EEE-897F-5AFDBA3E91DD}" type="presOf" srcId="{34748C77-5241-4581-AE4B-AEA8C82DDB70}" destId="{562C56E7-70BC-4883-9538-56238E98F443}" srcOrd="0" destOrd="0" presId="urn:microsoft.com/office/officeart/2005/8/layout/process5"/>
    <dgm:cxn modelId="{1F1CA639-EE14-4214-8057-95D217944AC5}" type="presOf" srcId="{9AF3F99D-37B4-4B40-B07F-D62BA35482E3}" destId="{99386DCF-0E8B-4E8A-8B95-A110F452D416}" srcOrd="0" destOrd="0" presId="urn:microsoft.com/office/officeart/2005/8/layout/process5"/>
    <dgm:cxn modelId="{778BAC6F-5FF0-465A-BBB5-1263726A70AD}" type="presOf" srcId="{FF277718-B220-46A7-858E-018A0E5F946E}" destId="{E62C4A60-8DBA-49EC-8DA1-5B14A17E69BE}" srcOrd="0" destOrd="0" presId="urn:microsoft.com/office/officeart/2005/8/layout/process5"/>
    <dgm:cxn modelId="{4B8D5E7A-E57A-4E05-859C-A23AFF1E3E3F}" srcId="{D9FA6EBC-453F-4A2F-8E98-F182769F72BE}" destId="{FF277718-B220-46A7-858E-018A0E5F946E}" srcOrd="0" destOrd="0" parTransId="{9DAEB59A-E02A-4452-856F-60BD2457A4BB}" sibTransId="{8CD6F15D-D8FB-4BCE-99D8-212CD71CEB58}"/>
    <dgm:cxn modelId="{E1B4909B-82C3-464D-9C96-C724145ECB44}" type="presOf" srcId="{8CD6F15D-D8FB-4BCE-99D8-212CD71CEB58}" destId="{360DA027-894F-4FCF-B36B-6C60226C7A07}" srcOrd="1" destOrd="0" presId="urn:microsoft.com/office/officeart/2005/8/layout/process5"/>
    <dgm:cxn modelId="{F7B431AA-67D9-4B4D-BA2A-28AF62B2EA6F}" type="presOf" srcId="{8CD6F15D-D8FB-4BCE-99D8-212CD71CEB58}" destId="{009249EF-DBC0-407D-B35C-872A48066C78}" srcOrd="0" destOrd="0" presId="urn:microsoft.com/office/officeart/2005/8/layout/process5"/>
    <dgm:cxn modelId="{B05681EF-1B90-4E7B-BC6A-8DEA686F5BBF}" type="presOf" srcId="{D9FA6EBC-453F-4A2F-8E98-F182769F72BE}" destId="{74D96884-A705-40CE-B3A2-9CD330AC3A66}" srcOrd="0" destOrd="0" presId="urn:microsoft.com/office/officeart/2005/8/layout/process5"/>
    <dgm:cxn modelId="{18AC27FC-1281-4019-B510-F96706085590}" type="presOf" srcId="{1FE26134-7FAE-446E-8160-53992BF9C033}" destId="{9171FD8B-0446-4349-99DA-84BC6DBF999C}" srcOrd="0" destOrd="0" presId="urn:microsoft.com/office/officeart/2005/8/layout/process5"/>
    <dgm:cxn modelId="{FD5C97FC-E547-43E8-A6F9-3EBF502544F6}" srcId="{D9FA6EBC-453F-4A2F-8E98-F182769F72BE}" destId="{34748C77-5241-4581-AE4B-AEA8C82DDB70}" srcOrd="1" destOrd="0" parTransId="{CDEF1BE4-52ED-4CA2-8AD6-3FD18383C70F}" sibTransId="{9AF3F99D-37B4-4B40-B07F-D62BA35482E3}"/>
    <dgm:cxn modelId="{FCBB34B4-B05A-4BE9-ABA5-22E98ADF2953}" type="presParOf" srcId="{74D96884-A705-40CE-B3A2-9CD330AC3A66}" destId="{E62C4A60-8DBA-49EC-8DA1-5B14A17E69BE}" srcOrd="0" destOrd="0" presId="urn:microsoft.com/office/officeart/2005/8/layout/process5"/>
    <dgm:cxn modelId="{837D74D1-FA5E-4887-A062-0736D07FB06A}" type="presParOf" srcId="{74D96884-A705-40CE-B3A2-9CD330AC3A66}" destId="{009249EF-DBC0-407D-B35C-872A48066C78}" srcOrd="1" destOrd="0" presId="urn:microsoft.com/office/officeart/2005/8/layout/process5"/>
    <dgm:cxn modelId="{C2D4DF38-F0E2-4012-A59A-59D87C56BE6E}" type="presParOf" srcId="{009249EF-DBC0-407D-B35C-872A48066C78}" destId="{360DA027-894F-4FCF-B36B-6C60226C7A07}" srcOrd="0" destOrd="0" presId="urn:microsoft.com/office/officeart/2005/8/layout/process5"/>
    <dgm:cxn modelId="{D309FFED-0FE7-4519-8C30-F3D002C73B45}" type="presParOf" srcId="{74D96884-A705-40CE-B3A2-9CD330AC3A66}" destId="{562C56E7-70BC-4883-9538-56238E98F443}" srcOrd="2" destOrd="0" presId="urn:microsoft.com/office/officeart/2005/8/layout/process5"/>
    <dgm:cxn modelId="{884CFF58-A6A2-47E3-8ED7-220AE3B84E79}" type="presParOf" srcId="{74D96884-A705-40CE-B3A2-9CD330AC3A66}" destId="{99386DCF-0E8B-4E8A-8B95-A110F452D416}" srcOrd="3" destOrd="0" presId="urn:microsoft.com/office/officeart/2005/8/layout/process5"/>
    <dgm:cxn modelId="{A725DC25-C72C-42C0-8975-799EF0D35441}" type="presParOf" srcId="{99386DCF-0E8B-4E8A-8B95-A110F452D416}" destId="{4BC8BE47-D7E7-4248-A9A2-5C99B984425A}" srcOrd="0" destOrd="0" presId="urn:microsoft.com/office/officeart/2005/8/layout/process5"/>
    <dgm:cxn modelId="{7D1B05E2-B80D-4CDC-96D4-3B056AEBF844}" type="presParOf" srcId="{74D96884-A705-40CE-B3A2-9CD330AC3A66}" destId="{9171FD8B-0446-4349-99DA-84BC6DBF999C}"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BA4082-749A-4F9B-B43B-BA4F17B27D6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6D08589-F8D7-42A2-9327-163DB63FE36F}">
      <dgm:prSet/>
      <dgm:spPr/>
      <dgm:t>
        <a:bodyPr/>
        <a:lstStyle/>
        <a:p>
          <a:r>
            <a:rPr lang="en-GB" b="1" i="0"/>
            <a:t>Since the dotcom bubble burst back in 2000, technology has radically transformed our societies and our daily lives.</a:t>
          </a:r>
          <a:endParaRPr lang="en-US"/>
        </a:p>
      </dgm:t>
    </dgm:pt>
    <dgm:pt modelId="{ED780F7C-E504-47FA-AD99-9B04039BD55F}" type="parTrans" cxnId="{AF1E0F78-684C-4BB0-9C8E-71660C8E6D51}">
      <dgm:prSet/>
      <dgm:spPr/>
      <dgm:t>
        <a:bodyPr/>
        <a:lstStyle/>
        <a:p>
          <a:endParaRPr lang="en-US"/>
        </a:p>
      </dgm:t>
    </dgm:pt>
    <dgm:pt modelId="{0BD0BEEF-95E2-46C4-8D31-6B1C76EBED96}" type="sibTrans" cxnId="{AF1E0F78-684C-4BB0-9C8E-71660C8E6D51}">
      <dgm:prSet/>
      <dgm:spPr/>
      <dgm:t>
        <a:bodyPr/>
        <a:lstStyle/>
        <a:p>
          <a:endParaRPr lang="en-US"/>
        </a:p>
      </dgm:t>
    </dgm:pt>
    <dgm:pt modelId="{34B4863E-30E2-42FB-9962-EFCB3854F006}">
      <dgm:prSet/>
      <dgm:spPr/>
      <dgm:t>
        <a:bodyPr/>
        <a:lstStyle/>
        <a:p>
          <a:r>
            <a:rPr lang="en-GB" b="1" i="0"/>
            <a:t>From smartphones to social media and healthcare, here's a brief history of the 21st century's technological revolution.</a:t>
          </a:r>
          <a:endParaRPr lang="en-US"/>
        </a:p>
      </dgm:t>
    </dgm:pt>
    <dgm:pt modelId="{FE884A90-D69C-4360-93DE-E88827F2A554}" type="parTrans" cxnId="{E6B3422D-86AC-4F7D-BA7E-E61DB1EBA98B}">
      <dgm:prSet/>
      <dgm:spPr/>
      <dgm:t>
        <a:bodyPr/>
        <a:lstStyle/>
        <a:p>
          <a:endParaRPr lang="en-US"/>
        </a:p>
      </dgm:t>
    </dgm:pt>
    <dgm:pt modelId="{9E5AC608-CD6C-4852-A5C5-F961C849BFBE}" type="sibTrans" cxnId="{E6B3422D-86AC-4F7D-BA7E-E61DB1EBA98B}">
      <dgm:prSet/>
      <dgm:spPr/>
      <dgm:t>
        <a:bodyPr/>
        <a:lstStyle/>
        <a:p>
          <a:endParaRPr lang="en-US"/>
        </a:p>
      </dgm:t>
    </dgm:pt>
    <dgm:pt modelId="{C815E822-60CD-4FFE-A4CC-1C63EEA4945F}">
      <dgm:prSet/>
      <dgm:spPr/>
      <dgm:t>
        <a:bodyPr/>
        <a:lstStyle/>
        <a:p>
          <a:r>
            <a:rPr lang="en-GB" b="0" i="0"/>
            <a:t>Many more people are online today than they were at the start of the millennium. Looking at broadband access, in 2000, </a:t>
          </a:r>
          <a:r>
            <a:rPr lang="en-GB" b="0" i="0">
              <a:hlinkClick xmlns:r="http://schemas.openxmlformats.org/officeDocument/2006/relationships" r:id="rId1"/>
            </a:rPr>
            <a:t>just half</a:t>
          </a:r>
          <a:r>
            <a:rPr lang="en-GB" b="0" i="0"/>
            <a:t> of Americans had broadband access at home. Today, that number sits at </a:t>
          </a:r>
          <a:r>
            <a:rPr lang="en-GB" b="0" i="0">
              <a:hlinkClick xmlns:r="http://schemas.openxmlformats.org/officeDocument/2006/relationships" r:id="rId2"/>
            </a:rPr>
            <a:t>more than 90%</a:t>
          </a:r>
          <a:r>
            <a:rPr lang="en-GB" b="0" i="0"/>
            <a:t>.</a:t>
          </a:r>
          <a:endParaRPr lang="en-US"/>
        </a:p>
      </dgm:t>
    </dgm:pt>
    <dgm:pt modelId="{E8F3555C-7843-4AEE-8D39-F241A77FC9A1}" type="parTrans" cxnId="{8060849A-1F40-4D32-8497-73ADC1701C45}">
      <dgm:prSet/>
      <dgm:spPr/>
      <dgm:t>
        <a:bodyPr/>
        <a:lstStyle/>
        <a:p>
          <a:endParaRPr lang="en-US"/>
        </a:p>
      </dgm:t>
    </dgm:pt>
    <dgm:pt modelId="{C3D4F0B8-10B7-429C-AC6D-9AD33BED5CE0}" type="sibTrans" cxnId="{8060849A-1F40-4D32-8497-73ADC1701C45}">
      <dgm:prSet/>
      <dgm:spPr/>
      <dgm:t>
        <a:bodyPr/>
        <a:lstStyle/>
        <a:p>
          <a:endParaRPr lang="en-US"/>
        </a:p>
      </dgm:t>
    </dgm:pt>
    <dgm:pt modelId="{96EB8762-3CD4-4FFD-8547-B75866B3F4D1}" type="pres">
      <dgm:prSet presAssocID="{DEBA4082-749A-4F9B-B43B-BA4F17B27D6D}" presName="linear" presStyleCnt="0">
        <dgm:presLayoutVars>
          <dgm:animLvl val="lvl"/>
          <dgm:resizeHandles val="exact"/>
        </dgm:presLayoutVars>
      </dgm:prSet>
      <dgm:spPr/>
    </dgm:pt>
    <dgm:pt modelId="{8813F3A3-0FA6-40EA-B7F1-FE8378CCFB5B}" type="pres">
      <dgm:prSet presAssocID="{06D08589-F8D7-42A2-9327-163DB63FE36F}" presName="parentText" presStyleLbl="node1" presStyleIdx="0" presStyleCnt="3">
        <dgm:presLayoutVars>
          <dgm:chMax val="0"/>
          <dgm:bulletEnabled val="1"/>
        </dgm:presLayoutVars>
      </dgm:prSet>
      <dgm:spPr/>
    </dgm:pt>
    <dgm:pt modelId="{65D032DF-106E-4536-9A54-6966805FF54F}" type="pres">
      <dgm:prSet presAssocID="{0BD0BEEF-95E2-46C4-8D31-6B1C76EBED96}" presName="spacer" presStyleCnt="0"/>
      <dgm:spPr/>
    </dgm:pt>
    <dgm:pt modelId="{5F4AEBA0-E13B-49FB-A5A6-CB41617011A1}" type="pres">
      <dgm:prSet presAssocID="{34B4863E-30E2-42FB-9962-EFCB3854F006}" presName="parentText" presStyleLbl="node1" presStyleIdx="1" presStyleCnt="3">
        <dgm:presLayoutVars>
          <dgm:chMax val="0"/>
          <dgm:bulletEnabled val="1"/>
        </dgm:presLayoutVars>
      </dgm:prSet>
      <dgm:spPr/>
    </dgm:pt>
    <dgm:pt modelId="{C5E3241E-2195-4E66-B423-474E2EB84086}" type="pres">
      <dgm:prSet presAssocID="{9E5AC608-CD6C-4852-A5C5-F961C849BFBE}" presName="spacer" presStyleCnt="0"/>
      <dgm:spPr/>
    </dgm:pt>
    <dgm:pt modelId="{46151577-C3E2-4710-A3EE-DF2A5C83913B}" type="pres">
      <dgm:prSet presAssocID="{C815E822-60CD-4FFE-A4CC-1C63EEA4945F}" presName="parentText" presStyleLbl="node1" presStyleIdx="2" presStyleCnt="3">
        <dgm:presLayoutVars>
          <dgm:chMax val="0"/>
          <dgm:bulletEnabled val="1"/>
        </dgm:presLayoutVars>
      </dgm:prSet>
      <dgm:spPr/>
    </dgm:pt>
  </dgm:ptLst>
  <dgm:cxnLst>
    <dgm:cxn modelId="{FB3B5508-CD0C-4AC8-BE67-24F0C621BA37}" type="presOf" srcId="{DEBA4082-749A-4F9B-B43B-BA4F17B27D6D}" destId="{96EB8762-3CD4-4FFD-8547-B75866B3F4D1}" srcOrd="0" destOrd="0" presId="urn:microsoft.com/office/officeart/2005/8/layout/vList2"/>
    <dgm:cxn modelId="{6A24D60F-77EC-49EB-95F0-99ECFC4E45F1}" type="presOf" srcId="{C815E822-60CD-4FFE-A4CC-1C63EEA4945F}" destId="{46151577-C3E2-4710-A3EE-DF2A5C83913B}" srcOrd="0" destOrd="0" presId="urn:microsoft.com/office/officeart/2005/8/layout/vList2"/>
    <dgm:cxn modelId="{E6B3422D-86AC-4F7D-BA7E-E61DB1EBA98B}" srcId="{DEBA4082-749A-4F9B-B43B-BA4F17B27D6D}" destId="{34B4863E-30E2-42FB-9962-EFCB3854F006}" srcOrd="1" destOrd="0" parTransId="{FE884A90-D69C-4360-93DE-E88827F2A554}" sibTransId="{9E5AC608-CD6C-4852-A5C5-F961C849BFBE}"/>
    <dgm:cxn modelId="{AF1E0F78-684C-4BB0-9C8E-71660C8E6D51}" srcId="{DEBA4082-749A-4F9B-B43B-BA4F17B27D6D}" destId="{06D08589-F8D7-42A2-9327-163DB63FE36F}" srcOrd="0" destOrd="0" parTransId="{ED780F7C-E504-47FA-AD99-9B04039BD55F}" sibTransId="{0BD0BEEF-95E2-46C4-8D31-6B1C76EBED96}"/>
    <dgm:cxn modelId="{86094C84-F61E-4D59-A4FA-94971CEB0C87}" type="presOf" srcId="{34B4863E-30E2-42FB-9962-EFCB3854F006}" destId="{5F4AEBA0-E13B-49FB-A5A6-CB41617011A1}" srcOrd="0" destOrd="0" presId="urn:microsoft.com/office/officeart/2005/8/layout/vList2"/>
    <dgm:cxn modelId="{8060849A-1F40-4D32-8497-73ADC1701C45}" srcId="{DEBA4082-749A-4F9B-B43B-BA4F17B27D6D}" destId="{C815E822-60CD-4FFE-A4CC-1C63EEA4945F}" srcOrd="2" destOrd="0" parTransId="{E8F3555C-7843-4AEE-8D39-F241A77FC9A1}" sibTransId="{C3D4F0B8-10B7-429C-AC6D-9AD33BED5CE0}"/>
    <dgm:cxn modelId="{6475C9BF-BD81-45EE-983A-2003E525A99B}" type="presOf" srcId="{06D08589-F8D7-42A2-9327-163DB63FE36F}" destId="{8813F3A3-0FA6-40EA-B7F1-FE8378CCFB5B}" srcOrd="0" destOrd="0" presId="urn:microsoft.com/office/officeart/2005/8/layout/vList2"/>
    <dgm:cxn modelId="{126FF91B-31DB-4189-B99D-2C9288F03928}" type="presParOf" srcId="{96EB8762-3CD4-4FFD-8547-B75866B3F4D1}" destId="{8813F3A3-0FA6-40EA-B7F1-FE8378CCFB5B}" srcOrd="0" destOrd="0" presId="urn:microsoft.com/office/officeart/2005/8/layout/vList2"/>
    <dgm:cxn modelId="{25D3BF23-2554-461F-AF0F-C55EDECC224F}" type="presParOf" srcId="{96EB8762-3CD4-4FFD-8547-B75866B3F4D1}" destId="{65D032DF-106E-4536-9A54-6966805FF54F}" srcOrd="1" destOrd="0" presId="urn:microsoft.com/office/officeart/2005/8/layout/vList2"/>
    <dgm:cxn modelId="{0BD7F421-B8A8-412E-A002-0C985BDDCEA8}" type="presParOf" srcId="{96EB8762-3CD4-4FFD-8547-B75866B3F4D1}" destId="{5F4AEBA0-E13B-49FB-A5A6-CB41617011A1}" srcOrd="2" destOrd="0" presId="urn:microsoft.com/office/officeart/2005/8/layout/vList2"/>
    <dgm:cxn modelId="{0E5A6485-D310-44E9-91A1-2A8FFA788576}" type="presParOf" srcId="{96EB8762-3CD4-4FFD-8547-B75866B3F4D1}" destId="{C5E3241E-2195-4E66-B423-474E2EB84086}" srcOrd="3" destOrd="0" presId="urn:microsoft.com/office/officeart/2005/8/layout/vList2"/>
    <dgm:cxn modelId="{8B478E82-EB00-43F2-9F79-E140DD430823}" type="presParOf" srcId="{96EB8762-3CD4-4FFD-8547-B75866B3F4D1}" destId="{46151577-C3E2-4710-A3EE-DF2A5C83913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961BC8-B826-4D0B-B9F8-64450FAE8F2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4E923F3-12D7-44EC-9FAE-715951AAF893}">
      <dgm:prSet/>
      <dgm:spPr/>
      <dgm:t>
        <a:bodyPr/>
        <a:lstStyle/>
        <a:p>
          <a:r>
            <a:rPr lang="en-GB" b="1" i="0"/>
            <a:t>Digital crowdsourcing platform UpLink was created to address the world’s most pressing problems.</a:t>
          </a:r>
          <a:endParaRPr lang="en-US"/>
        </a:p>
      </dgm:t>
    </dgm:pt>
    <dgm:pt modelId="{AEB38058-1C77-4678-803F-FE77AD28D203}" type="parTrans" cxnId="{FC1A5285-33C9-4850-BB03-B81BB71B46D3}">
      <dgm:prSet/>
      <dgm:spPr/>
      <dgm:t>
        <a:bodyPr/>
        <a:lstStyle/>
        <a:p>
          <a:endParaRPr lang="en-US"/>
        </a:p>
      </dgm:t>
    </dgm:pt>
    <dgm:pt modelId="{426872B8-41D3-4F3C-9A1D-10DB77ACFC02}" type="sibTrans" cxnId="{FC1A5285-33C9-4850-BB03-B81BB71B46D3}">
      <dgm:prSet/>
      <dgm:spPr/>
      <dgm:t>
        <a:bodyPr/>
        <a:lstStyle/>
        <a:p>
          <a:endParaRPr lang="en-US"/>
        </a:p>
      </dgm:t>
    </dgm:pt>
    <dgm:pt modelId="{BFA32CE5-D456-4FE4-86B0-B1F6C1A8C45D}">
      <dgm:prSet/>
      <dgm:spPr/>
      <dgm:t>
        <a:bodyPr/>
        <a:lstStyle/>
        <a:p>
          <a:r>
            <a:rPr lang="en-GB" b="1" i="0"/>
            <a:t>The initiative seeks sustainable solutions to tackle issues such as climate change and social injustice.</a:t>
          </a:r>
          <a:endParaRPr lang="en-US"/>
        </a:p>
      </dgm:t>
    </dgm:pt>
    <dgm:pt modelId="{132643D0-E399-401C-8DBC-4953E7BBC725}" type="parTrans" cxnId="{DDCCD5F9-A294-45D4-AED7-286E5DC925B7}">
      <dgm:prSet/>
      <dgm:spPr/>
      <dgm:t>
        <a:bodyPr/>
        <a:lstStyle/>
        <a:p>
          <a:endParaRPr lang="en-US"/>
        </a:p>
      </dgm:t>
    </dgm:pt>
    <dgm:pt modelId="{053B4710-AE39-4F44-BE9D-CF2FF2F564CF}" type="sibTrans" cxnId="{DDCCD5F9-A294-45D4-AED7-286E5DC925B7}">
      <dgm:prSet/>
      <dgm:spPr/>
      <dgm:t>
        <a:bodyPr/>
        <a:lstStyle/>
        <a:p>
          <a:endParaRPr lang="en-US"/>
        </a:p>
      </dgm:t>
    </dgm:pt>
    <dgm:pt modelId="{0E5724CB-C855-466C-8619-467D3F1D1097}">
      <dgm:prSet/>
      <dgm:spPr/>
      <dgm:t>
        <a:bodyPr/>
        <a:lstStyle/>
        <a:p>
          <a:r>
            <a:rPr lang="en-GB" b="1" i="0"/>
            <a:t>Projects are also aimed at tackling the impact of the global coronavirus pandemic.</a:t>
          </a:r>
          <a:endParaRPr lang="en-US"/>
        </a:p>
      </dgm:t>
    </dgm:pt>
    <dgm:pt modelId="{A4A52871-3409-437C-87EE-C7E343EC1673}" type="parTrans" cxnId="{9E23809B-466A-4767-B1E3-B151C348C453}">
      <dgm:prSet/>
      <dgm:spPr/>
      <dgm:t>
        <a:bodyPr/>
        <a:lstStyle/>
        <a:p>
          <a:endParaRPr lang="en-US"/>
        </a:p>
      </dgm:t>
    </dgm:pt>
    <dgm:pt modelId="{2CCB2A7E-082F-48B1-B21A-7CBCF194F46C}" type="sibTrans" cxnId="{9E23809B-466A-4767-B1E3-B151C348C453}">
      <dgm:prSet/>
      <dgm:spPr/>
      <dgm:t>
        <a:bodyPr/>
        <a:lstStyle/>
        <a:p>
          <a:endParaRPr lang="en-US"/>
        </a:p>
      </dgm:t>
    </dgm:pt>
    <dgm:pt modelId="{CED50A30-A51F-449A-83B8-D8405B6F5ADF}" type="pres">
      <dgm:prSet presAssocID="{58961BC8-B826-4D0B-B9F8-64450FAE8F2B}" presName="hierChild1" presStyleCnt="0">
        <dgm:presLayoutVars>
          <dgm:chPref val="1"/>
          <dgm:dir/>
          <dgm:animOne val="branch"/>
          <dgm:animLvl val="lvl"/>
          <dgm:resizeHandles/>
        </dgm:presLayoutVars>
      </dgm:prSet>
      <dgm:spPr/>
    </dgm:pt>
    <dgm:pt modelId="{951E2DBA-B500-40A8-9379-FD8E52BB598C}" type="pres">
      <dgm:prSet presAssocID="{F4E923F3-12D7-44EC-9FAE-715951AAF893}" presName="hierRoot1" presStyleCnt="0"/>
      <dgm:spPr/>
    </dgm:pt>
    <dgm:pt modelId="{8E2F8114-425F-4121-86E4-35A74C296B64}" type="pres">
      <dgm:prSet presAssocID="{F4E923F3-12D7-44EC-9FAE-715951AAF893}" presName="composite" presStyleCnt="0"/>
      <dgm:spPr/>
    </dgm:pt>
    <dgm:pt modelId="{160086C1-DC72-4CE0-8616-0B896AF85EEB}" type="pres">
      <dgm:prSet presAssocID="{F4E923F3-12D7-44EC-9FAE-715951AAF893}" presName="background" presStyleLbl="node0" presStyleIdx="0" presStyleCnt="3"/>
      <dgm:spPr/>
    </dgm:pt>
    <dgm:pt modelId="{370C742F-4180-4D81-AAAC-4F6A28BF0912}" type="pres">
      <dgm:prSet presAssocID="{F4E923F3-12D7-44EC-9FAE-715951AAF893}" presName="text" presStyleLbl="fgAcc0" presStyleIdx="0" presStyleCnt="3">
        <dgm:presLayoutVars>
          <dgm:chPref val="3"/>
        </dgm:presLayoutVars>
      </dgm:prSet>
      <dgm:spPr/>
    </dgm:pt>
    <dgm:pt modelId="{22D03D71-5155-479D-8B0F-A6A012BBE4F2}" type="pres">
      <dgm:prSet presAssocID="{F4E923F3-12D7-44EC-9FAE-715951AAF893}" presName="hierChild2" presStyleCnt="0"/>
      <dgm:spPr/>
    </dgm:pt>
    <dgm:pt modelId="{62887E27-3988-4470-BC9C-CB64462A3FCD}" type="pres">
      <dgm:prSet presAssocID="{BFA32CE5-D456-4FE4-86B0-B1F6C1A8C45D}" presName="hierRoot1" presStyleCnt="0"/>
      <dgm:spPr/>
    </dgm:pt>
    <dgm:pt modelId="{60013F6F-1A9C-4784-AA71-4C3959A5432E}" type="pres">
      <dgm:prSet presAssocID="{BFA32CE5-D456-4FE4-86B0-B1F6C1A8C45D}" presName="composite" presStyleCnt="0"/>
      <dgm:spPr/>
    </dgm:pt>
    <dgm:pt modelId="{DDA7A5D8-9B02-4279-8718-E0E0BAC08DB6}" type="pres">
      <dgm:prSet presAssocID="{BFA32CE5-D456-4FE4-86B0-B1F6C1A8C45D}" presName="background" presStyleLbl="node0" presStyleIdx="1" presStyleCnt="3"/>
      <dgm:spPr/>
    </dgm:pt>
    <dgm:pt modelId="{DFF260C1-9946-44C6-97E7-64398525DF91}" type="pres">
      <dgm:prSet presAssocID="{BFA32CE5-D456-4FE4-86B0-B1F6C1A8C45D}" presName="text" presStyleLbl="fgAcc0" presStyleIdx="1" presStyleCnt="3">
        <dgm:presLayoutVars>
          <dgm:chPref val="3"/>
        </dgm:presLayoutVars>
      </dgm:prSet>
      <dgm:spPr/>
    </dgm:pt>
    <dgm:pt modelId="{9AB36735-38D7-4FD0-8C26-32EE9B777B51}" type="pres">
      <dgm:prSet presAssocID="{BFA32CE5-D456-4FE4-86B0-B1F6C1A8C45D}" presName="hierChild2" presStyleCnt="0"/>
      <dgm:spPr/>
    </dgm:pt>
    <dgm:pt modelId="{A4F23AB9-F854-451B-B38E-F157698F0380}" type="pres">
      <dgm:prSet presAssocID="{0E5724CB-C855-466C-8619-467D3F1D1097}" presName="hierRoot1" presStyleCnt="0"/>
      <dgm:spPr/>
    </dgm:pt>
    <dgm:pt modelId="{48EE927F-613F-48F7-BFBF-45EEF5E89FA7}" type="pres">
      <dgm:prSet presAssocID="{0E5724CB-C855-466C-8619-467D3F1D1097}" presName="composite" presStyleCnt="0"/>
      <dgm:spPr/>
    </dgm:pt>
    <dgm:pt modelId="{EE1427EE-54A5-40DA-9862-AEF20681F4BD}" type="pres">
      <dgm:prSet presAssocID="{0E5724CB-C855-466C-8619-467D3F1D1097}" presName="background" presStyleLbl="node0" presStyleIdx="2" presStyleCnt="3"/>
      <dgm:spPr/>
    </dgm:pt>
    <dgm:pt modelId="{6190164E-39B8-4CAF-8A37-E91434C407D3}" type="pres">
      <dgm:prSet presAssocID="{0E5724CB-C855-466C-8619-467D3F1D1097}" presName="text" presStyleLbl="fgAcc0" presStyleIdx="2" presStyleCnt="3">
        <dgm:presLayoutVars>
          <dgm:chPref val="3"/>
        </dgm:presLayoutVars>
      </dgm:prSet>
      <dgm:spPr/>
    </dgm:pt>
    <dgm:pt modelId="{6D994F20-BA38-45A5-8508-3BFAFAA15E2C}" type="pres">
      <dgm:prSet presAssocID="{0E5724CB-C855-466C-8619-467D3F1D1097}" presName="hierChild2" presStyleCnt="0"/>
      <dgm:spPr/>
    </dgm:pt>
  </dgm:ptLst>
  <dgm:cxnLst>
    <dgm:cxn modelId="{B4A2B218-14DB-479F-9F6A-AB15F49C5379}" type="presOf" srcId="{0E5724CB-C855-466C-8619-467D3F1D1097}" destId="{6190164E-39B8-4CAF-8A37-E91434C407D3}" srcOrd="0" destOrd="0" presId="urn:microsoft.com/office/officeart/2005/8/layout/hierarchy1"/>
    <dgm:cxn modelId="{32891C25-3050-4426-B599-87FCB2D9021D}" type="presOf" srcId="{58961BC8-B826-4D0B-B9F8-64450FAE8F2B}" destId="{CED50A30-A51F-449A-83B8-D8405B6F5ADF}" srcOrd="0" destOrd="0" presId="urn:microsoft.com/office/officeart/2005/8/layout/hierarchy1"/>
    <dgm:cxn modelId="{60D07D7E-40A6-45E7-AE05-7152976EFB63}" type="presOf" srcId="{F4E923F3-12D7-44EC-9FAE-715951AAF893}" destId="{370C742F-4180-4D81-AAAC-4F6A28BF0912}" srcOrd="0" destOrd="0" presId="urn:microsoft.com/office/officeart/2005/8/layout/hierarchy1"/>
    <dgm:cxn modelId="{FC1A5285-33C9-4850-BB03-B81BB71B46D3}" srcId="{58961BC8-B826-4D0B-B9F8-64450FAE8F2B}" destId="{F4E923F3-12D7-44EC-9FAE-715951AAF893}" srcOrd="0" destOrd="0" parTransId="{AEB38058-1C77-4678-803F-FE77AD28D203}" sibTransId="{426872B8-41D3-4F3C-9A1D-10DB77ACFC02}"/>
    <dgm:cxn modelId="{9E23809B-466A-4767-B1E3-B151C348C453}" srcId="{58961BC8-B826-4D0B-B9F8-64450FAE8F2B}" destId="{0E5724CB-C855-466C-8619-467D3F1D1097}" srcOrd="2" destOrd="0" parTransId="{A4A52871-3409-437C-87EE-C7E343EC1673}" sibTransId="{2CCB2A7E-082F-48B1-B21A-7CBCF194F46C}"/>
    <dgm:cxn modelId="{DEC156E7-9D44-4B4E-94C5-28A4A66FEF9C}" type="presOf" srcId="{BFA32CE5-D456-4FE4-86B0-B1F6C1A8C45D}" destId="{DFF260C1-9946-44C6-97E7-64398525DF91}" srcOrd="0" destOrd="0" presId="urn:microsoft.com/office/officeart/2005/8/layout/hierarchy1"/>
    <dgm:cxn modelId="{DDCCD5F9-A294-45D4-AED7-286E5DC925B7}" srcId="{58961BC8-B826-4D0B-B9F8-64450FAE8F2B}" destId="{BFA32CE5-D456-4FE4-86B0-B1F6C1A8C45D}" srcOrd="1" destOrd="0" parTransId="{132643D0-E399-401C-8DBC-4953E7BBC725}" sibTransId="{053B4710-AE39-4F44-BE9D-CF2FF2F564CF}"/>
    <dgm:cxn modelId="{03034054-7589-4DF1-A38A-5B8C142C33C5}" type="presParOf" srcId="{CED50A30-A51F-449A-83B8-D8405B6F5ADF}" destId="{951E2DBA-B500-40A8-9379-FD8E52BB598C}" srcOrd="0" destOrd="0" presId="urn:microsoft.com/office/officeart/2005/8/layout/hierarchy1"/>
    <dgm:cxn modelId="{317EA24C-46E7-4D2F-9A8C-3C97770FDD61}" type="presParOf" srcId="{951E2DBA-B500-40A8-9379-FD8E52BB598C}" destId="{8E2F8114-425F-4121-86E4-35A74C296B64}" srcOrd="0" destOrd="0" presId="urn:microsoft.com/office/officeart/2005/8/layout/hierarchy1"/>
    <dgm:cxn modelId="{1A8EAE91-263F-4C33-9738-72F41BF1E6FE}" type="presParOf" srcId="{8E2F8114-425F-4121-86E4-35A74C296B64}" destId="{160086C1-DC72-4CE0-8616-0B896AF85EEB}" srcOrd="0" destOrd="0" presId="urn:microsoft.com/office/officeart/2005/8/layout/hierarchy1"/>
    <dgm:cxn modelId="{3BA6D1B5-1802-4B88-BC7D-D171C3D97E20}" type="presParOf" srcId="{8E2F8114-425F-4121-86E4-35A74C296B64}" destId="{370C742F-4180-4D81-AAAC-4F6A28BF0912}" srcOrd="1" destOrd="0" presId="urn:microsoft.com/office/officeart/2005/8/layout/hierarchy1"/>
    <dgm:cxn modelId="{4C29AA67-278C-44C8-B751-D5D71D22ADBE}" type="presParOf" srcId="{951E2DBA-B500-40A8-9379-FD8E52BB598C}" destId="{22D03D71-5155-479D-8B0F-A6A012BBE4F2}" srcOrd="1" destOrd="0" presId="urn:microsoft.com/office/officeart/2005/8/layout/hierarchy1"/>
    <dgm:cxn modelId="{E4A3F9EB-E709-4282-A4B3-7ED2E62FB46F}" type="presParOf" srcId="{CED50A30-A51F-449A-83B8-D8405B6F5ADF}" destId="{62887E27-3988-4470-BC9C-CB64462A3FCD}" srcOrd="1" destOrd="0" presId="urn:microsoft.com/office/officeart/2005/8/layout/hierarchy1"/>
    <dgm:cxn modelId="{0BCCE2D9-2DBC-4114-A0C5-DE7DA8E04BE6}" type="presParOf" srcId="{62887E27-3988-4470-BC9C-CB64462A3FCD}" destId="{60013F6F-1A9C-4784-AA71-4C3959A5432E}" srcOrd="0" destOrd="0" presId="urn:microsoft.com/office/officeart/2005/8/layout/hierarchy1"/>
    <dgm:cxn modelId="{AEA6C06B-5F5F-4F7C-8851-90815E1EBC85}" type="presParOf" srcId="{60013F6F-1A9C-4784-AA71-4C3959A5432E}" destId="{DDA7A5D8-9B02-4279-8718-E0E0BAC08DB6}" srcOrd="0" destOrd="0" presId="urn:microsoft.com/office/officeart/2005/8/layout/hierarchy1"/>
    <dgm:cxn modelId="{C057F564-DA75-4328-94DF-4BB0803DC5B6}" type="presParOf" srcId="{60013F6F-1A9C-4784-AA71-4C3959A5432E}" destId="{DFF260C1-9946-44C6-97E7-64398525DF91}" srcOrd="1" destOrd="0" presId="urn:microsoft.com/office/officeart/2005/8/layout/hierarchy1"/>
    <dgm:cxn modelId="{C2C13C38-CD61-4D03-8413-B8C585BB631B}" type="presParOf" srcId="{62887E27-3988-4470-BC9C-CB64462A3FCD}" destId="{9AB36735-38D7-4FD0-8C26-32EE9B777B51}" srcOrd="1" destOrd="0" presId="urn:microsoft.com/office/officeart/2005/8/layout/hierarchy1"/>
    <dgm:cxn modelId="{79A4A1B3-4E6B-4A84-8704-B49A98D8556D}" type="presParOf" srcId="{CED50A30-A51F-449A-83B8-D8405B6F5ADF}" destId="{A4F23AB9-F854-451B-B38E-F157698F0380}" srcOrd="2" destOrd="0" presId="urn:microsoft.com/office/officeart/2005/8/layout/hierarchy1"/>
    <dgm:cxn modelId="{BDADCF7F-89BC-4EAE-8A76-701CDE687C7F}" type="presParOf" srcId="{A4F23AB9-F854-451B-B38E-F157698F0380}" destId="{48EE927F-613F-48F7-BFBF-45EEF5E89FA7}" srcOrd="0" destOrd="0" presId="urn:microsoft.com/office/officeart/2005/8/layout/hierarchy1"/>
    <dgm:cxn modelId="{7E376503-782E-482B-823D-DE1D1B2B5B4F}" type="presParOf" srcId="{48EE927F-613F-48F7-BFBF-45EEF5E89FA7}" destId="{EE1427EE-54A5-40DA-9862-AEF20681F4BD}" srcOrd="0" destOrd="0" presId="urn:microsoft.com/office/officeart/2005/8/layout/hierarchy1"/>
    <dgm:cxn modelId="{8818F68E-1A31-49F5-8A92-F2626E461733}" type="presParOf" srcId="{48EE927F-613F-48F7-BFBF-45EEF5E89FA7}" destId="{6190164E-39B8-4CAF-8A37-E91434C407D3}" srcOrd="1" destOrd="0" presId="urn:microsoft.com/office/officeart/2005/8/layout/hierarchy1"/>
    <dgm:cxn modelId="{64455CBA-A2CE-422B-BC42-0FFE9F245DB9}" type="presParOf" srcId="{A4F23AB9-F854-451B-B38E-F157698F0380}" destId="{6D994F20-BA38-45A5-8508-3BFAFAA15E2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C4A60-8DBA-49EC-8DA1-5B14A17E69BE}">
      <dsp:nvSpPr>
        <dsp:cNvPr id="0" name=""/>
        <dsp:cNvSpPr/>
      </dsp:nvSpPr>
      <dsp:spPr>
        <a:xfrm>
          <a:off x="8441" y="1104706"/>
          <a:ext cx="2523024" cy="151381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Innovation is critical to the future well-being of society and to driving economic growth.</a:t>
          </a:r>
          <a:endParaRPr lang="en-US" sz="1300" kern="1200"/>
        </a:p>
      </dsp:txBody>
      <dsp:txXfrm>
        <a:off x="52779" y="1149044"/>
        <a:ext cx="2434348" cy="1425138"/>
      </dsp:txXfrm>
    </dsp:sp>
    <dsp:sp modelId="{009249EF-DBC0-407D-B35C-872A48066C78}">
      <dsp:nvSpPr>
        <dsp:cNvPr id="0" name=""/>
        <dsp:cNvSpPr/>
      </dsp:nvSpPr>
      <dsp:spPr>
        <a:xfrm>
          <a:off x="2753491" y="1548758"/>
          <a:ext cx="534881" cy="62571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753491" y="1673900"/>
        <a:ext cx="374417" cy="375426"/>
      </dsp:txXfrm>
    </dsp:sp>
    <dsp:sp modelId="{562C56E7-70BC-4883-9538-56238E98F443}">
      <dsp:nvSpPr>
        <dsp:cNvPr id="0" name=""/>
        <dsp:cNvSpPr/>
      </dsp:nvSpPr>
      <dsp:spPr>
        <a:xfrm>
          <a:off x="3540675" y="1104706"/>
          <a:ext cx="2523024" cy="1513814"/>
        </a:xfrm>
        <a:prstGeom prst="roundRect">
          <a:avLst>
            <a:gd name="adj" fmla="val 10000"/>
          </a:avLst>
        </a:prstGeom>
        <a:solidFill>
          <a:schemeClr val="accent2">
            <a:hueOff val="-1696488"/>
            <a:satOff val="5592"/>
            <a:lumOff val="5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The World Economic Forum’s Technology Pioneer community is composed of early to growth-stage companies from around the world involved in the design, development and deployment of new technologies and innovations.</a:t>
          </a:r>
          <a:endParaRPr lang="en-US" sz="1300" kern="1200"/>
        </a:p>
      </dsp:txBody>
      <dsp:txXfrm>
        <a:off x="3585013" y="1149044"/>
        <a:ext cx="2434348" cy="1425138"/>
      </dsp:txXfrm>
    </dsp:sp>
    <dsp:sp modelId="{99386DCF-0E8B-4E8A-8B95-A110F452D416}">
      <dsp:nvSpPr>
        <dsp:cNvPr id="0" name=""/>
        <dsp:cNvSpPr/>
      </dsp:nvSpPr>
      <dsp:spPr>
        <a:xfrm>
          <a:off x="6285725" y="1548758"/>
          <a:ext cx="534881" cy="625710"/>
        </a:xfrm>
        <a:prstGeom prst="rightArrow">
          <a:avLst>
            <a:gd name="adj1" fmla="val 60000"/>
            <a:gd name="adj2" fmla="val 50000"/>
          </a:avLst>
        </a:prstGeom>
        <a:solidFill>
          <a:schemeClr val="accent2">
            <a:hueOff val="-3392975"/>
            <a:satOff val="11185"/>
            <a:lumOff val="1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6285725" y="1673900"/>
        <a:ext cx="374417" cy="375426"/>
      </dsp:txXfrm>
    </dsp:sp>
    <dsp:sp modelId="{9171FD8B-0446-4349-99DA-84BC6DBF999C}">
      <dsp:nvSpPr>
        <dsp:cNvPr id="0" name=""/>
        <dsp:cNvSpPr/>
      </dsp:nvSpPr>
      <dsp:spPr>
        <a:xfrm>
          <a:off x="7072909" y="1104706"/>
          <a:ext cx="2523024" cy="1513814"/>
        </a:xfrm>
        <a:prstGeom prst="roundRect">
          <a:avLst>
            <a:gd name="adj" fmla="val 10000"/>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Each year, the Forum recognizes a new cohort of </a:t>
          </a:r>
          <a:r>
            <a:rPr lang="en-GB" sz="1300" b="0" i="0" kern="1200">
              <a:hlinkClick xmlns:r="http://schemas.openxmlformats.org/officeDocument/2006/relationships" r:id="rId1"/>
            </a:rPr>
            <a:t>Technology Pioneers</a:t>
          </a:r>
          <a:r>
            <a:rPr lang="en-GB" sz="1300" b="0" i="0" kern="1200"/>
            <a:t> and incorporates them into its initiatives, activities, and events.</a:t>
          </a:r>
          <a:endParaRPr lang="en-US" sz="1300" kern="1200"/>
        </a:p>
      </dsp:txBody>
      <dsp:txXfrm>
        <a:off x="7117247" y="1149044"/>
        <a:ext cx="2434348" cy="1425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13F3A3-0FA6-40EA-B7F1-FE8378CCFB5B}">
      <dsp:nvSpPr>
        <dsp:cNvPr id="0" name=""/>
        <dsp:cNvSpPr/>
      </dsp:nvSpPr>
      <dsp:spPr>
        <a:xfrm>
          <a:off x="0" y="46324"/>
          <a:ext cx="9604375" cy="116795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0" kern="1200"/>
            <a:t>Since the dotcom bubble burst back in 2000, technology has radically transformed our societies and our daily lives.</a:t>
          </a:r>
          <a:endParaRPr lang="en-US" sz="2200" kern="1200"/>
        </a:p>
      </dsp:txBody>
      <dsp:txXfrm>
        <a:off x="57015" y="103339"/>
        <a:ext cx="9490345" cy="1053922"/>
      </dsp:txXfrm>
    </dsp:sp>
    <dsp:sp modelId="{5F4AEBA0-E13B-49FB-A5A6-CB41617011A1}">
      <dsp:nvSpPr>
        <dsp:cNvPr id="0" name=""/>
        <dsp:cNvSpPr/>
      </dsp:nvSpPr>
      <dsp:spPr>
        <a:xfrm>
          <a:off x="0" y="1277637"/>
          <a:ext cx="9604375" cy="1167952"/>
        </a:xfrm>
        <a:prstGeom prst="roundRect">
          <a:avLst/>
        </a:prstGeom>
        <a:solidFill>
          <a:schemeClr val="accent2">
            <a:hueOff val="-1696488"/>
            <a:satOff val="5592"/>
            <a:lumOff val="5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0" kern="1200"/>
            <a:t>From smartphones to social media and healthcare, here's a brief history of the 21st century's technological revolution.</a:t>
          </a:r>
          <a:endParaRPr lang="en-US" sz="2200" kern="1200"/>
        </a:p>
      </dsp:txBody>
      <dsp:txXfrm>
        <a:off x="57015" y="1334652"/>
        <a:ext cx="9490345" cy="1053922"/>
      </dsp:txXfrm>
    </dsp:sp>
    <dsp:sp modelId="{46151577-C3E2-4710-A3EE-DF2A5C83913B}">
      <dsp:nvSpPr>
        <dsp:cNvPr id="0" name=""/>
        <dsp:cNvSpPr/>
      </dsp:nvSpPr>
      <dsp:spPr>
        <a:xfrm>
          <a:off x="0" y="2508949"/>
          <a:ext cx="9604375" cy="1167952"/>
        </a:xfrm>
        <a:prstGeom prst="roundRect">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Many more people are online today than they were at the start of the millennium. Looking at broadband access, in 2000, </a:t>
          </a:r>
          <a:r>
            <a:rPr lang="en-GB" sz="2200" b="0" i="0" kern="1200">
              <a:hlinkClick xmlns:r="http://schemas.openxmlformats.org/officeDocument/2006/relationships" r:id="rId1"/>
            </a:rPr>
            <a:t>just half</a:t>
          </a:r>
          <a:r>
            <a:rPr lang="en-GB" sz="2200" b="0" i="0" kern="1200"/>
            <a:t> of Americans had broadband access at home. Today, that number sits at </a:t>
          </a:r>
          <a:r>
            <a:rPr lang="en-GB" sz="2200" b="0" i="0" kern="1200">
              <a:hlinkClick xmlns:r="http://schemas.openxmlformats.org/officeDocument/2006/relationships" r:id="rId2"/>
            </a:rPr>
            <a:t>more than 90%</a:t>
          </a:r>
          <a:r>
            <a:rPr lang="en-GB" sz="2200" b="0" i="0" kern="1200"/>
            <a:t>.</a:t>
          </a:r>
          <a:endParaRPr lang="en-US" sz="2200" kern="1200"/>
        </a:p>
      </dsp:txBody>
      <dsp:txXfrm>
        <a:off x="57015" y="2565964"/>
        <a:ext cx="9490345" cy="10539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086C1-DC72-4CE0-8616-0B896AF85EEB}">
      <dsp:nvSpPr>
        <dsp:cNvPr id="0" name=""/>
        <dsp:cNvSpPr/>
      </dsp:nvSpPr>
      <dsp:spPr>
        <a:xfrm>
          <a:off x="0" y="861407"/>
          <a:ext cx="2701230" cy="1715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0C742F-4180-4D81-AAAC-4F6A28BF0912}">
      <dsp:nvSpPr>
        <dsp:cNvPr id="0" name=""/>
        <dsp:cNvSpPr/>
      </dsp:nvSpPr>
      <dsp:spPr>
        <a:xfrm>
          <a:off x="300136" y="1146537"/>
          <a:ext cx="2701230" cy="171528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Digital crowdsourcing platform UpLink was created to address the world’s most pressing problems.</a:t>
          </a:r>
          <a:endParaRPr lang="en-US" sz="1900" kern="1200"/>
        </a:p>
      </dsp:txBody>
      <dsp:txXfrm>
        <a:off x="350375" y="1196776"/>
        <a:ext cx="2600752" cy="1614803"/>
      </dsp:txXfrm>
    </dsp:sp>
    <dsp:sp modelId="{DDA7A5D8-9B02-4279-8718-E0E0BAC08DB6}">
      <dsp:nvSpPr>
        <dsp:cNvPr id="0" name=""/>
        <dsp:cNvSpPr/>
      </dsp:nvSpPr>
      <dsp:spPr>
        <a:xfrm>
          <a:off x="3301503" y="861407"/>
          <a:ext cx="2701230" cy="1715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F260C1-9946-44C6-97E7-64398525DF91}">
      <dsp:nvSpPr>
        <dsp:cNvPr id="0" name=""/>
        <dsp:cNvSpPr/>
      </dsp:nvSpPr>
      <dsp:spPr>
        <a:xfrm>
          <a:off x="3601640" y="1146537"/>
          <a:ext cx="2701230" cy="171528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The initiative seeks sustainable solutions to tackle issues such as climate change and social injustice.</a:t>
          </a:r>
          <a:endParaRPr lang="en-US" sz="1900" kern="1200"/>
        </a:p>
      </dsp:txBody>
      <dsp:txXfrm>
        <a:off x="3651879" y="1196776"/>
        <a:ext cx="2600752" cy="1614803"/>
      </dsp:txXfrm>
    </dsp:sp>
    <dsp:sp modelId="{EE1427EE-54A5-40DA-9862-AEF20681F4BD}">
      <dsp:nvSpPr>
        <dsp:cNvPr id="0" name=""/>
        <dsp:cNvSpPr/>
      </dsp:nvSpPr>
      <dsp:spPr>
        <a:xfrm>
          <a:off x="6603007" y="861407"/>
          <a:ext cx="2701230" cy="1715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90164E-39B8-4CAF-8A37-E91434C407D3}">
      <dsp:nvSpPr>
        <dsp:cNvPr id="0" name=""/>
        <dsp:cNvSpPr/>
      </dsp:nvSpPr>
      <dsp:spPr>
        <a:xfrm>
          <a:off x="6903144" y="1146537"/>
          <a:ext cx="2701230" cy="171528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Projects are also aimed at tackling the impact of the global coronavirus pandemic.</a:t>
          </a:r>
          <a:endParaRPr lang="en-US" sz="1900" kern="1200"/>
        </a:p>
      </dsp:txBody>
      <dsp:txXfrm>
        <a:off x="6953383" y="1196776"/>
        <a:ext cx="2600752" cy="161480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BBF3C9-2544-466D-B7E3-C923D06B77AC}" type="datetimeFigureOut">
              <a:rPr lang="en-GB" smtClean="0"/>
              <a:t>19/07/2023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FBCE3F03-3C85-476B-9DBF-6B87AE69FE0B}"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1704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BBF3C9-2544-466D-B7E3-C923D06B77AC}"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E3F03-3C85-476B-9DBF-6B87AE69FE0B}"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7511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BBF3C9-2544-466D-B7E3-C923D06B77AC}"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E3F03-3C85-476B-9DBF-6B87AE69FE0B}"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5563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BBF3C9-2544-466D-B7E3-C923D06B77AC}"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CE3F03-3C85-476B-9DBF-6B87AE69FE0B}"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4996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BBF3C9-2544-466D-B7E3-C923D06B77AC}" type="datetimeFigureOut">
              <a:rPr lang="en-GB" smtClean="0"/>
              <a:t>19/07/2023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E3F03-3C85-476B-9DBF-6B87AE69FE0B}"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5613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BBF3C9-2544-466D-B7E3-C923D06B77AC}" type="datetimeFigureOut">
              <a:rPr lang="en-GB" smtClean="0"/>
              <a:t>19/07/2023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CE3F03-3C85-476B-9DBF-6B87AE69FE0B}"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9111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BBF3C9-2544-466D-B7E3-C923D06B77AC}" type="datetimeFigureOut">
              <a:rPr lang="en-GB" smtClean="0"/>
              <a:t>19/07/2023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CE3F03-3C85-476B-9DBF-6B87AE69FE0B}" type="slidenum">
              <a:rPr lang="en-GB" smtClean="0"/>
              <a:t>‹#›</a:t>
            </a:fld>
            <a:endParaRPr lang="en-GB"/>
          </a:p>
        </p:txBody>
      </p:sp>
    </p:spTree>
    <p:extLst>
      <p:ext uri="{BB962C8B-B14F-4D97-AF65-F5344CB8AC3E}">
        <p14:creationId xmlns:p14="http://schemas.microsoft.com/office/powerpoint/2010/main" val="1013596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BBF3C9-2544-466D-B7E3-C923D06B77AC}"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CE3F03-3C85-476B-9DBF-6B87AE69FE0B}"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690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BBBF3C9-2544-466D-B7E3-C923D06B77AC}" type="datetimeFigureOut">
              <a:rPr lang="en-GB" smtClean="0"/>
              <a:t>19/07/2023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FBCE3F03-3C85-476B-9DBF-6B87AE69FE0B}"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147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BBF3C9-2544-466D-B7E3-C923D06B77AC}"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E3F03-3C85-476B-9DBF-6B87AE69FE0B}"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98528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BBF3C9-2544-466D-B7E3-C923D06B77AC}"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CE3F03-3C85-476B-9DBF-6B87AE69FE0B}"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7732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BBBF3C9-2544-466D-B7E3-C923D06B77AC}" type="datetimeFigureOut">
              <a:rPr lang="en-GB" smtClean="0"/>
              <a:t>19/07/2023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BCE3F03-3C85-476B-9DBF-6B87AE69FE0B}"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21431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inmajimena.com/el-futuro-del-global-retail/"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hyperlink" Target="https://pxhere.com/ko/photo/638728"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here2there.ca/developing-lessons-learned/"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C201-807D-3753-5B85-C0379D28CAE6}"/>
              </a:ext>
            </a:extLst>
          </p:cNvPr>
          <p:cNvSpPr>
            <a:spLocks noGrp="1"/>
          </p:cNvSpPr>
          <p:nvPr>
            <p:ph type="ctrTitle"/>
          </p:nvPr>
        </p:nvSpPr>
        <p:spPr/>
        <p:txBody>
          <a:bodyPr>
            <a:normAutofit/>
          </a:bodyPr>
          <a:lstStyle/>
          <a:p>
            <a:r>
              <a:rPr lang="en-GB" dirty="0"/>
              <a:t>Student Name: Mohammed Taher</a:t>
            </a:r>
          </a:p>
        </p:txBody>
      </p:sp>
      <p:sp>
        <p:nvSpPr>
          <p:cNvPr id="3" name="Subtitle 2">
            <a:extLst>
              <a:ext uri="{FF2B5EF4-FFF2-40B4-BE49-F238E27FC236}">
                <a16:creationId xmlns:a16="http://schemas.microsoft.com/office/drawing/2014/main" id="{774CBB86-5AFD-8D43-AA0C-E084B0980D7F}"/>
              </a:ext>
            </a:extLst>
          </p:cNvPr>
          <p:cNvSpPr>
            <a:spLocks noGrp="1"/>
          </p:cNvSpPr>
          <p:nvPr>
            <p:ph type="subTitle" idx="1"/>
          </p:nvPr>
        </p:nvSpPr>
        <p:spPr/>
        <p:txBody>
          <a:bodyPr/>
          <a:lstStyle/>
          <a:p>
            <a:r>
              <a:rPr lang="en-GB" dirty="0"/>
              <a:t>Student ID: 2206965</a:t>
            </a:r>
          </a:p>
        </p:txBody>
      </p:sp>
    </p:spTree>
    <p:extLst>
      <p:ext uri="{BB962C8B-B14F-4D97-AF65-F5344CB8AC3E}">
        <p14:creationId xmlns:p14="http://schemas.microsoft.com/office/powerpoint/2010/main" val="158767993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A map of the world&#10;&#10;Description automatically generated">
            <a:extLst>
              <a:ext uri="{FF2B5EF4-FFF2-40B4-BE49-F238E27FC236}">
                <a16:creationId xmlns:a16="http://schemas.microsoft.com/office/drawing/2014/main" id="{BE3CF130-DA0B-71C3-74E6-3350C7FF2C3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519" t="5110" r="1" b="3716"/>
          <a:stretch/>
        </p:blipFill>
        <p:spPr>
          <a:xfrm>
            <a:off x="2" y="10"/>
            <a:ext cx="12191695" cy="6857990"/>
          </a:xfrm>
          <a:prstGeom prst="rect">
            <a:avLst/>
          </a:prstGeom>
        </p:spPr>
      </p:pic>
      <p:sp>
        <p:nvSpPr>
          <p:cNvPr id="10" name="Rectangle 9">
            <a:extLst>
              <a:ext uri="{FF2B5EF4-FFF2-40B4-BE49-F238E27FC236}">
                <a16:creationId xmlns:a16="http://schemas.microsoft.com/office/drawing/2014/main" id="{368B8211-0B9F-4516-8771-3316E00DB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8135F-C53F-98CF-AED1-B240E618C030}"/>
              </a:ext>
            </a:extLst>
          </p:cNvPr>
          <p:cNvSpPr>
            <a:spLocks noGrp="1"/>
          </p:cNvSpPr>
          <p:nvPr>
            <p:ph type="title"/>
          </p:nvPr>
        </p:nvSpPr>
        <p:spPr>
          <a:xfrm>
            <a:off x="4063421" y="804520"/>
            <a:ext cx="6815731" cy="1049235"/>
          </a:xfrm>
        </p:spPr>
        <p:txBody>
          <a:bodyPr>
            <a:normAutofit/>
          </a:bodyPr>
          <a:lstStyle/>
          <a:p>
            <a:r>
              <a:rPr lang="en-GB">
                <a:solidFill>
                  <a:srgbClr val="FFFFFE"/>
                </a:solidFill>
                <a:effectLst/>
                <a:latin typeface="Calibri" panose="020F0502020204030204" pitchFamily="34" charset="0"/>
                <a:ea typeface="Calibri" panose="020F0502020204030204" pitchFamily="34" charset="0"/>
                <a:cs typeface="Times New Roman" panose="02020603050405020304" pitchFamily="18" charset="0"/>
              </a:rPr>
              <a:t>How Innovation Change the world.</a:t>
            </a:r>
            <a:endParaRPr lang="en-GB">
              <a:solidFill>
                <a:srgbClr val="FFFFFE"/>
              </a:solidFill>
            </a:endParaRPr>
          </a:p>
        </p:txBody>
      </p:sp>
      <p:cxnSp>
        <p:nvCxnSpPr>
          <p:cNvPr id="12" name="Straight Connector 11">
            <a:extLst>
              <a:ext uri="{FF2B5EF4-FFF2-40B4-BE49-F238E27FC236}">
                <a16:creationId xmlns:a16="http://schemas.microsoft.com/office/drawing/2014/main" id="{B7582E73-8B46-4A0E-944E-58357C8088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789" y="1847088"/>
            <a:ext cx="6813363" cy="0"/>
          </a:xfrm>
          <a:prstGeom prst="line">
            <a:avLst/>
          </a:prstGeom>
          <a:ln w="31750">
            <a:solidFill>
              <a:srgbClr val="90EBFF"/>
            </a:solidFill>
          </a:ln>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2C7A096E-A20C-F545-CBCF-15EFCE2BE8F8}"/>
              </a:ext>
            </a:extLst>
          </p:cNvPr>
          <p:cNvSpPr>
            <a:spLocks noGrp="1"/>
          </p:cNvSpPr>
          <p:nvPr>
            <p:ph idx="1"/>
          </p:nvPr>
        </p:nvSpPr>
        <p:spPr>
          <a:xfrm>
            <a:off x="4063421" y="2015733"/>
            <a:ext cx="6815731" cy="4021267"/>
          </a:xfrm>
        </p:spPr>
        <p:txBody>
          <a:bodyPr>
            <a:normAutofit/>
          </a:bodyPr>
          <a:lstStyle/>
          <a:p>
            <a:pPr marL="0" indent="0">
              <a:buClr>
                <a:srgbClr val="90EBFF"/>
              </a:buClr>
              <a:buNone/>
            </a:pPr>
            <a:endParaRPr lang="en-GB" b="0" i="0">
              <a:solidFill>
                <a:srgbClr val="FFFFFE"/>
              </a:solidFill>
              <a:effectLst/>
              <a:latin typeface="AkkuratLLWeb"/>
            </a:endParaRPr>
          </a:p>
          <a:p>
            <a:pPr>
              <a:buClr>
                <a:srgbClr val="90EBFF"/>
              </a:buClr>
            </a:pPr>
            <a:endParaRPr lang="en-GB">
              <a:solidFill>
                <a:srgbClr val="FFFFFE"/>
              </a:solidFill>
            </a:endParaRPr>
          </a:p>
        </p:txBody>
      </p:sp>
    </p:spTree>
    <p:extLst>
      <p:ext uri="{BB962C8B-B14F-4D97-AF65-F5344CB8AC3E}">
        <p14:creationId xmlns:p14="http://schemas.microsoft.com/office/powerpoint/2010/main" val="2917945889"/>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EB5E988-E166-4B57-CF2E-3EA6E1082D6B}"/>
              </a:ext>
            </a:extLst>
          </p:cNvPr>
          <p:cNvGraphicFramePr>
            <a:graphicFrameLocks noGrp="1"/>
          </p:cNvGraphicFramePr>
          <p:nvPr>
            <p:ph idx="1"/>
            <p:extLst>
              <p:ext uri="{D42A27DB-BD31-4B8C-83A1-F6EECF244321}">
                <p14:modId xmlns:p14="http://schemas.microsoft.com/office/powerpoint/2010/main" val="320008322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572974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A346A-C621-D132-F47B-C1DBBE4F3A1D}"/>
              </a:ext>
            </a:extLst>
          </p:cNvPr>
          <p:cNvSpPr>
            <a:spLocks noGrp="1"/>
          </p:cNvSpPr>
          <p:nvPr>
            <p:ph type="title"/>
          </p:nvPr>
        </p:nvSpPr>
        <p:spPr/>
        <p:txBody>
          <a:bodyPr>
            <a:normAutofit/>
          </a:bodyPr>
          <a:lstStyle/>
          <a:p>
            <a:r>
              <a:rPr lang="en-GB" sz="2200" b="1" i="0">
                <a:effectLst/>
                <a:latin typeface="AkkuratLLWeb"/>
              </a:rPr>
              <a:t>How has technology changed - and changed us - in the past 20 years?</a:t>
            </a:r>
            <a:br>
              <a:rPr lang="en-GB" sz="2200" b="1" i="0">
                <a:effectLst/>
                <a:latin typeface="AkkuratLLWeb"/>
              </a:rPr>
            </a:br>
            <a:endParaRPr lang="en-GB" sz="2200"/>
          </a:p>
        </p:txBody>
      </p:sp>
      <p:graphicFrame>
        <p:nvGraphicFramePr>
          <p:cNvPr id="7" name="Content Placeholder 2">
            <a:extLst>
              <a:ext uri="{FF2B5EF4-FFF2-40B4-BE49-F238E27FC236}">
                <a16:creationId xmlns:a16="http://schemas.microsoft.com/office/drawing/2014/main" id="{05156FC6-F82F-EEBE-6598-733D954228B9}"/>
              </a:ext>
            </a:extLst>
          </p:cNvPr>
          <p:cNvGraphicFramePr>
            <a:graphicFrameLocks noGrp="1"/>
          </p:cNvGraphicFramePr>
          <p:nvPr>
            <p:ph idx="1"/>
            <p:extLst>
              <p:ext uri="{D42A27DB-BD31-4B8C-83A1-F6EECF244321}">
                <p14:modId xmlns:p14="http://schemas.microsoft.com/office/powerpoint/2010/main" val="3128607676"/>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29643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CA7DD5-95C5-1F03-CABD-8EFE8922086F}"/>
              </a:ext>
            </a:extLst>
          </p:cNvPr>
          <p:cNvSpPr>
            <a:spLocks noGrp="1"/>
          </p:cNvSpPr>
          <p:nvPr>
            <p:ph type="title"/>
          </p:nvPr>
        </p:nvSpPr>
        <p:spPr>
          <a:xfrm>
            <a:off x="1451579" y="804519"/>
            <a:ext cx="9603275" cy="1049235"/>
          </a:xfrm>
        </p:spPr>
        <p:txBody>
          <a:bodyPr>
            <a:normAutofit/>
          </a:bodyPr>
          <a:lstStyle/>
          <a:p>
            <a:r>
              <a:rPr lang="en-GB" sz="2200" b="1" i="0">
                <a:effectLst/>
                <a:latin typeface="AkkuratLLWeb"/>
              </a:rPr>
              <a:t>innovative projects helping to save the planet and make the world a better place</a:t>
            </a:r>
            <a:br>
              <a:rPr lang="en-GB" sz="2200" b="1" i="0">
                <a:effectLst/>
                <a:latin typeface="AkkuratLLWeb"/>
              </a:rPr>
            </a:br>
            <a:endParaRPr lang="en-GB" sz="2200"/>
          </a:p>
        </p:txBody>
      </p:sp>
      <p:cxnSp>
        <p:nvCxnSpPr>
          <p:cNvPr id="22"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24" name="Content Placeholder 2">
            <a:extLst>
              <a:ext uri="{FF2B5EF4-FFF2-40B4-BE49-F238E27FC236}">
                <a16:creationId xmlns:a16="http://schemas.microsoft.com/office/drawing/2014/main" id="{3FC2B29A-7A1D-B758-6ED9-27E16D884127}"/>
              </a:ext>
            </a:extLst>
          </p:cNvPr>
          <p:cNvGraphicFramePr>
            <a:graphicFrameLocks noGrp="1"/>
          </p:cNvGraphicFramePr>
          <p:nvPr>
            <p:ph idx="1"/>
            <p:extLst>
              <p:ext uri="{D42A27DB-BD31-4B8C-83A1-F6EECF244321}">
                <p14:modId xmlns:p14="http://schemas.microsoft.com/office/powerpoint/2010/main" val="345377820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85133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5F3B58FC-BE51-3836-CEEB-AC3AC4E4119E}"/>
              </a:ext>
            </a:extLst>
          </p:cNvPr>
          <p:cNvSpPr>
            <a:spLocks noGrp="1"/>
          </p:cNvSpPr>
          <p:nvPr>
            <p:ph type="title"/>
          </p:nvPr>
        </p:nvSpPr>
        <p:spPr>
          <a:xfrm>
            <a:off x="1451580" y="804520"/>
            <a:ext cx="3530157" cy="1049235"/>
          </a:xfrm>
        </p:spPr>
        <p:txBody>
          <a:bodyPr>
            <a:normAutofit/>
          </a:bodyPr>
          <a:lstStyle/>
          <a:p>
            <a:r>
              <a:rPr lang="en-GB" sz="1800" b="0" i="0">
                <a:effectLst/>
                <a:latin typeface="ReithSerif"/>
              </a:rPr>
              <a:t>Wind-powered rail Is  one of the best innovation so far</a:t>
            </a:r>
            <a:br>
              <a:rPr lang="en-GB" sz="1800" b="0" i="0">
                <a:effectLst/>
                <a:latin typeface="ReithSerif"/>
              </a:rPr>
            </a:br>
            <a:endParaRPr lang="en-GB" sz="1800"/>
          </a:p>
        </p:txBody>
      </p:sp>
      <p:sp>
        <p:nvSpPr>
          <p:cNvPr id="21" name="Rectangle 20">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EE1B81E8-9D5F-2529-CBBD-1EFBF940E3E3}"/>
              </a:ext>
            </a:extLst>
          </p:cNvPr>
          <p:cNvSpPr>
            <a:spLocks noGrp="1"/>
          </p:cNvSpPr>
          <p:nvPr>
            <p:ph idx="1"/>
          </p:nvPr>
        </p:nvSpPr>
        <p:spPr>
          <a:xfrm>
            <a:off x="1451581" y="2015732"/>
            <a:ext cx="3526523" cy="3450613"/>
          </a:xfrm>
        </p:spPr>
        <p:txBody>
          <a:bodyPr>
            <a:normAutofit/>
          </a:bodyPr>
          <a:lstStyle/>
          <a:p>
            <a:pPr>
              <a:buClr>
                <a:srgbClr val="5281B7"/>
              </a:buClr>
            </a:pPr>
            <a:r>
              <a:rPr lang="en-GB" b="0" i="0" dirty="0">
                <a:effectLst/>
                <a:latin typeface="ReithSans"/>
              </a:rPr>
              <a:t>Dutch trains now run 100% on wind power. The Netherlands had aimed to achieve this ambitious goal by 2018, but ticked the box early in January.</a:t>
            </a:r>
          </a:p>
          <a:p>
            <a:pPr marL="0" indent="0">
              <a:buClr>
                <a:srgbClr val="5281B7"/>
              </a:buClr>
              <a:buNone/>
            </a:pPr>
            <a:endParaRPr lang="en-GB" dirty="0"/>
          </a:p>
        </p:txBody>
      </p:sp>
      <p:grpSp>
        <p:nvGrpSpPr>
          <p:cNvPr id="23" name="Group 22">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24" name="Rectangle 23">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wind turbines in a field&#10;&#10;Description automatically generated">
            <a:extLst>
              <a:ext uri="{FF2B5EF4-FFF2-40B4-BE49-F238E27FC236}">
                <a16:creationId xmlns:a16="http://schemas.microsoft.com/office/drawing/2014/main" id="{A397B853-0B23-6EC2-DEEC-08B5684EC38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428" r="22517" b="2"/>
          <a:stretch/>
        </p:blipFill>
        <p:spPr>
          <a:xfrm>
            <a:off x="6093926" y="1116345"/>
            <a:ext cx="4821551" cy="3866172"/>
          </a:xfrm>
          <a:prstGeom prst="rect">
            <a:avLst/>
          </a:prstGeom>
        </p:spPr>
      </p:pic>
      <p:pic>
        <p:nvPicPr>
          <p:cNvPr id="27" name="Picture 26">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818918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F03FC-BFC6-CA9C-C66D-C2FA9413F6D1}"/>
              </a:ext>
            </a:extLst>
          </p:cNvPr>
          <p:cNvSpPr>
            <a:spLocks noGrp="1"/>
          </p:cNvSpPr>
          <p:nvPr>
            <p:ph type="title"/>
          </p:nvPr>
        </p:nvSpPr>
        <p:spPr>
          <a:xfrm>
            <a:off x="849683" y="1240076"/>
            <a:ext cx="2727813" cy="4584527"/>
          </a:xfrm>
        </p:spPr>
        <p:txBody>
          <a:bodyPr>
            <a:normAutofit/>
          </a:bodyPr>
          <a:lstStyle/>
          <a:p>
            <a:r>
              <a:rPr lang="en-GB">
                <a:solidFill>
                  <a:srgbClr val="FFFFFF"/>
                </a:solidFill>
              </a:rPr>
              <a:t>Moving forward from failure</a:t>
            </a:r>
          </a:p>
        </p:txBody>
      </p:sp>
      <p:sp>
        <p:nvSpPr>
          <p:cNvPr id="3" name="Content Placeholder 2">
            <a:extLst>
              <a:ext uri="{FF2B5EF4-FFF2-40B4-BE49-F238E27FC236}">
                <a16:creationId xmlns:a16="http://schemas.microsoft.com/office/drawing/2014/main" id="{3AFE05A3-E3C1-00EE-CA95-5D37AB1794D8}"/>
              </a:ext>
            </a:extLst>
          </p:cNvPr>
          <p:cNvSpPr>
            <a:spLocks noGrp="1"/>
          </p:cNvSpPr>
          <p:nvPr>
            <p:ph idx="1"/>
          </p:nvPr>
        </p:nvSpPr>
        <p:spPr>
          <a:xfrm>
            <a:off x="4705594" y="1240077"/>
            <a:ext cx="6034827" cy="4916465"/>
          </a:xfrm>
        </p:spPr>
        <p:txBody>
          <a:bodyPr anchor="t">
            <a:normAutofit/>
          </a:bodyPr>
          <a:lstStyle/>
          <a:p>
            <a:r>
              <a:rPr lang="en-GB" b="0" i="0">
                <a:effectLst/>
                <a:latin typeface="Source Sans Pro" panose="020B0503030403020204" pitchFamily="34" charset="0"/>
              </a:rPr>
              <a:t>organizations and individuals tend to focus on learning from success, research has shown that failure can yield crucial insights in various contexts that range from small mistakes and errors, product recalls, accidents, and medical errors to large-scale disasters. </a:t>
            </a:r>
          </a:p>
          <a:p>
            <a:r>
              <a:rPr lang="en-GB" b="0" i="0">
                <a:effectLst/>
                <a:latin typeface="Source Sans Pro" panose="020B0503030403020204" pitchFamily="34" charset="0"/>
              </a:rPr>
              <a:t>Opportunity to learn from failure mostly takes the shape of more information about errors and failures that are generated by one’s own and others’ prior failures or near-failures</a:t>
            </a:r>
          </a:p>
          <a:p>
            <a:pPr marL="0" indent="0">
              <a:buNone/>
            </a:pPr>
            <a:endParaRPr lang="en-GB" dirty="0"/>
          </a:p>
        </p:txBody>
      </p:sp>
    </p:spTree>
    <p:extLst>
      <p:ext uri="{BB962C8B-B14F-4D97-AF65-F5344CB8AC3E}">
        <p14:creationId xmlns:p14="http://schemas.microsoft.com/office/powerpoint/2010/main" val="84482437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9AB23145-EEEC-5544-8AE1-75D6A83E9104}"/>
              </a:ext>
            </a:extLst>
          </p:cNvPr>
          <p:cNvPicPr>
            <a:picLocks noChangeAspect="1"/>
          </p:cNvPicPr>
          <p:nvPr/>
        </p:nvPicPr>
        <p:blipFill rotWithShape="1">
          <a:blip r:embed="rId2">
            <a:alphaModFix amt="50000"/>
          </a:blip>
          <a:srcRect t="8534" r="-1" b="-1"/>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9E44A67-C015-B9EE-3612-EDAB1D2F2F34}"/>
              </a:ext>
            </a:extLst>
          </p:cNvPr>
          <p:cNvSpPr>
            <a:spLocks noGrp="1"/>
          </p:cNvSpPr>
          <p:nvPr>
            <p:ph type="title"/>
          </p:nvPr>
        </p:nvSpPr>
        <p:spPr>
          <a:xfrm>
            <a:off x="1130271" y="1193800"/>
            <a:ext cx="3193050" cy="4699000"/>
          </a:xfrm>
        </p:spPr>
        <p:txBody>
          <a:bodyPr anchor="ctr">
            <a:normAutofit/>
          </a:bodyPr>
          <a:lstStyle/>
          <a:p>
            <a:r>
              <a:rPr lang="en-GB" dirty="0"/>
              <a:t>How Thomas </a:t>
            </a:r>
            <a:r>
              <a:rPr lang="en-GB" dirty="0" err="1"/>
              <a:t>edison</a:t>
            </a:r>
            <a:r>
              <a:rPr lang="en-GB" dirty="0"/>
              <a:t> succeed from failure?</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623613-2218-6B0B-15D1-3016120D610A}"/>
              </a:ext>
            </a:extLst>
          </p:cNvPr>
          <p:cNvSpPr>
            <a:spLocks noGrp="1"/>
          </p:cNvSpPr>
          <p:nvPr>
            <p:ph idx="1"/>
          </p:nvPr>
        </p:nvSpPr>
        <p:spPr>
          <a:xfrm>
            <a:off x="4976636" y="1193800"/>
            <a:ext cx="6085091" cy="4699000"/>
          </a:xfrm>
        </p:spPr>
        <p:txBody>
          <a:bodyPr anchor="ctr">
            <a:normAutofit/>
          </a:bodyPr>
          <a:lstStyle/>
          <a:p>
            <a:pPr>
              <a:lnSpc>
                <a:spcPct val="110000"/>
              </a:lnSpc>
            </a:pPr>
            <a:r>
              <a:rPr lang="en-GB" b="0" i="0">
                <a:effectLst/>
                <a:latin typeface="Arial" panose="020B0604020202020204" pitchFamily="34" charset="0"/>
              </a:rPr>
              <a:t>Thomas Edison is widely considered to be one of the greatest inventive geniuses who ever lived. Therefore, his total output of 1,093 patents was used to study the trajectory of his creative career, including both failures and triumphs. </a:t>
            </a:r>
          </a:p>
          <a:p>
            <a:pPr>
              <a:lnSpc>
                <a:spcPct val="110000"/>
              </a:lnSpc>
            </a:pPr>
            <a:r>
              <a:rPr lang="en-GB" b="0" i="0">
                <a:effectLst/>
                <a:latin typeface="Arial" panose="020B0604020202020204" pitchFamily="34" charset="0"/>
              </a:rPr>
              <a:t>The study specifically examined 2 hypotheses about how the creative process operates across the career course. </a:t>
            </a:r>
          </a:p>
          <a:p>
            <a:pPr>
              <a:lnSpc>
                <a:spcPct val="110000"/>
              </a:lnSpc>
            </a:pPr>
            <a:r>
              <a:rPr lang="en-GB" b="0" i="0">
                <a:effectLst/>
                <a:latin typeface="Arial" panose="020B0604020202020204" pitchFamily="34" charset="0"/>
              </a:rPr>
              <a:t> First, creativity will incorporate some form of blind-variation and selective-retention. Second, creative productivity will be enhanced by engagement in a “network of enterprises</a:t>
            </a:r>
            <a:endParaRPr lang="en-GB"/>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671523158"/>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15">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800BF3B-7C4D-C4F3-0F37-80322F95D540}"/>
              </a:ext>
            </a:extLst>
          </p:cNvPr>
          <p:cNvSpPr>
            <a:spLocks noGrp="1"/>
          </p:cNvSpPr>
          <p:nvPr>
            <p:ph type="title"/>
          </p:nvPr>
        </p:nvSpPr>
        <p:spPr>
          <a:xfrm>
            <a:off x="1451580" y="804520"/>
            <a:ext cx="3530157" cy="1049235"/>
          </a:xfrm>
        </p:spPr>
        <p:txBody>
          <a:bodyPr>
            <a:normAutofit/>
          </a:bodyPr>
          <a:lstStyle/>
          <a:p>
            <a:r>
              <a:rPr lang="en-GB" sz="1800" kern="0">
                <a:effectLst/>
                <a:latin typeface="Segoe UI" panose="020B0502040204020203" pitchFamily="34" charset="0"/>
                <a:ea typeface="Times New Roman" panose="02020603050405020304" pitchFamily="18" charset="0"/>
                <a:cs typeface="Times New Roman" panose="02020603050405020304" pitchFamily="18" charset="0"/>
              </a:rPr>
              <a:t>How successful ideas may originate from failure?</a:t>
            </a:r>
            <a:br>
              <a:rPr lang="en-GB" sz="1800" kern="100">
                <a:effectLst/>
                <a:latin typeface="Calibri" panose="020F0502020204030204" pitchFamily="34" charset="0"/>
                <a:ea typeface="Calibri" panose="020F0502020204030204" pitchFamily="34" charset="0"/>
                <a:cs typeface="Times New Roman" panose="02020603050405020304" pitchFamily="18" charset="0"/>
              </a:rPr>
            </a:br>
            <a:endParaRPr lang="en-GB" sz="1800"/>
          </a:p>
        </p:txBody>
      </p:sp>
      <p:sp>
        <p:nvSpPr>
          <p:cNvPr id="18" name="Rectangle 17">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D99F0FAE-5143-8A8C-0D01-83DE9222238D}"/>
              </a:ext>
            </a:extLst>
          </p:cNvPr>
          <p:cNvSpPr>
            <a:spLocks noGrp="1"/>
          </p:cNvSpPr>
          <p:nvPr>
            <p:ph idx="1"/>
          </p:nvPr>
        </p:nvSpPr>
        <p:spPr>
          <a:xfrm>
            <a:off x="1451581" y="2015732"/>
            <a:ext cx="3526523" cy="3450613"/>
          </a:xfrm>
        </p:spPr>
        <p:txBody>
          <a:bodyPr>
            <a:normAutofit/>
          </a:bodyPr>
          <a:lstStyle/>
          <a:p>
            <a:r>
              <a:rPr lang="en-GB" kern="0">
                <a:effectLst/>
                <a:latin typeface="Segoe UI" panose="020B0502040204020203" pitchFamily="34" charset="0"/>
                <a:ea typeface="Times New Roman" panose="02020603050405020304" pitchFamily="18" charset="0"/>
              </a:rPr>
              <a:t>Successful ideas often originate from failure because failure provides valuable feedback and learning experiences that can lead to innovation and improvement. Here's how failure can be a catalyst for successful ideas</a:t>
            </a:r>
            <a:endParaRPr lang="en-GB" dirty="0"/>
          </a:p>
        </p:txBody>
      </p:sp>
      <p:grpSp>
        <p:nvGrpSpPr>
          <p:cNvPr id="20" name="Group 19">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21" name="Rectangle 20">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8" name="Picture 7" descr="A chalkboard with arrows pointing to success&#10;&#10;Description automatically generated">
            <a:extLst>
              <a:ext uri="{FF2B5EF4-FFF2-40B4-BE49-F238E27FC236}">
                <a16:creationId xmlns:a16="http://schemas.microsoft.com/office/drawing/2014/main" id="{03A93F08-02A8-70D2-8692-C0201F0211E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042" r="3713"/>
          <a:stretch/>
        </p:blipFill>
        <p:spPr>
          <a:xfrm>
            <a:off x="6093926" y="1116345"/>
            <a:ext cx="4821551" cy="3866172"/>
          </a:xfrm>
          <a:prstGeom prst="rect">
            <a:avLst/>
          </a:prstGeom>
        </p:spPr>
      </p:pic>
      <p:pic>
        <p:nvPicPr>
          <p:cNvPr id="24" name="Picture 23">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15D98E4-B8F7-4442-3FF6-98596AC7A97B}"/>
              </a:ext>
            </a:extLst>
          </p:cNvPr>
          <p:cNvSpPr txBox="1"/>
          <p:nvPr/>
        </p:nvSpPr>
        <p:spPr>
          <a:xfrm>
            <a:off x="8460959" y="4782462"/>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ere2there.ca/developing-lessons-learne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135752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1BBE8-F788-5633-D107-87B233BE68A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AAB8E54F-FD2D-77B4-CEAF-1C5A9A8E8B2F}"/>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Innovation has proven to be a transformative force, reshaping the world in profound ways. By enhancing productivity, improving quality of life. Creativity and innovation have evolved as fundamental pillars of societal development, bringing about positive impacts, recognizing their importance, and reaping numerous benefits. </a:t>
            </a:r>
            <a:r>
              <a:rPr lang="en-GB" sz="1800" dirty="0">
                <a:latin typeface="Calibri" panose="020F0502020204030204" pitchFamily="34" charset="0"/>
                <a:ea typeface="Calibri" panose="020F0502020204030204" pitchFamily="34" charset="0"/>
                <a:cs typeface="Times New Roman" panose="02020603050405020304" pitchFamily="18" charset="0"/>
              </a:rPr>
              <a:t>H</a:t>
            </a:r>
            <a:r>
              <a:rPr lang="en-GB" sz="1800" dirty="0">
                <a:effectLst/>
                <a:latin typeface="Calibri" panose="020F0502020204030204" pitchFamily="34" charset="0"/>
                <a:ea typeface="Calibri" panose="020F0502020204030204" pitchFamily="34" charset="0"/>
                <a:cs typeface="Times New Roman" panose="02020603050405020304" pitchFamily="18" charset="0"/>
              </a:rPr>
              <a:t>owever </a:t>
            </a:r>
            <a:r>
              <a:rPr lang="en-GB" sz="1800" kern="0" dirty="0">
                <a:solidFill>
                  <a:srgbClr val="3B4246"/>
                </a:solidFill>
                <a:effectLst/>
                <a:latin typeface="Segoe UI" panose="020B0502040204020203" pitchFamily="34" charset="0"/>
                <a:ea typeface="Times New Roman" panose="02020603050405020304" pitchFamily="18" charset="0"/>
                <a:cs typeface="Times New Roman" panose="02020603050405020304" pitchFamily="18" charset="0"/>
              </a:rPr>
              <a:t>Moving forward with failure is not easy, but it can be a transformative experience that leads to personal growth and success. By adopting a positive mindset, learning from your mistakes, and persisting in your efforts, you can overcome failure and achieve your goals in the long run.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4734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2" name="Rectangle 7">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3" name="Picture 9">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11">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13">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6" name="Rectangle 15">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7">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Rectangle 1">
            <a:extLst>
              <a:ext uri="{FF2B5EF4-FFF2-40B4-BE49-F238E27FC236}">
                <a16:creationId xmlns:a16="http://schemas.microsoft.com/office/drawing/2014/main" id="{15BD6275-E35C-C2FE-38EF-2F208BA6D498}"/>
              </a:ext>
            </a:extLst>
          </p:cNvPr>
          <p:cNvSpPr>
            <a:spLocks noChangeArrowheads="1"/>
          </p:cNvSpPr>
          <p:nvPr/>
        </p:nvSpPr>
        <p:spPr bwMode="auto">
          <a:xfrm>
            <a:off x="1452616" y="962902"/>
            <a:ext cx="4176384" cy="238082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0" numCol="1" rtlCol="0" anchor="b" anchorCtr="0" compatLnSpc="1">
            <a:prstTxWarp prst="textNoShape">
              <a:avLst/>
            </a:prstTxWarp>
            <a:normAutofit/>
          </a:bodyPr>
          <a:lstStyle/>
          <a:p>
            <a:pPr marL="0" marR="0" lvl="0" indent="0" defTabSz="914400" fontAlgn="base">
              <a:lnSpc>
                <a:spcPct val="90000"/>
              </a:lnSpc>
              <a:spcBef>
                <a:spcPct val="0"/>
              </a:spcBef>
              <a:spcAft>
                <a:spcPts val="600"/>
              </a:spcAft>
              <a:buClrTx/>
              <a:buSzTx/>
              <a:tabLst/>
            </a:pPr>
            <a:r>
              <a:rPr kumimoji="0" lang="en-US" altLang="en-US" sz="4800" u="none" strike="noStrike" cap="all" normalizeH="0" baseline="0">
                <a:ln>
                  <a:noFill/>
                </a:ln>
                <a:latin typeface="+mj-lt"/>
                <a:ea typeface="+mj-ea"/>
                <a:cs typeface="+mj-cs"/>
              </a:rPr>
              <a:t>References</a:t>
            </a:r>
          </a:p>
          <a:p>
            <a:pPr marL="0" marR="0" lvl="0" indent="0" defTabSz="914400" fontAlgn="base">
              <a:lnSpc>
                <a:spcPct val="90000"/>
              </a:lnSpc>
              <a:spcBef>
                <a:spcPct val="0"/>
              </a:spcBef>
              <a:spcAft>
                <a:spcPts val="600"/>
              </a:spcAft>
              <a:buClrTx/>
              <a:buSzTx/>
              <a:tabLst/>
            </a:pPr>
            <a:endParaRPr kumimoji="0" lang="en-US" altLang="en-US" sz="4800" u="none" strike="noStrike" cap="all" normalizeH="0" baseline="0">
              <a:ln>
                <a:noFill/>
              </a:ln>
              <a:latin typeface="+mj-lt"/>
              <a:ea typeface="+mj-ea"/>
              <a:cs typeface="+mj-cs"/>
            </a:endParaRPr>
          </a:p>
        </p:txBody>
      </p:sp>
      <p:cxnSp>
        <p:nvCxnSpPr>
          <p:cNvPr id="38" name="Straight Connector 19">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9" name="Picture 21">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0" name="Straight Connector 23">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2" name="Table 1">
            <a:extLst>
              <a:ext uri="{FF2B5EF4-FFF2-40B4-BE49-F238E27FC236}">
                <a16:creationId xmlns:a16="http://schemas.microsoft.com/office/drawing/2014/main" id="{AC2CC22E-A68E-8847-8889-D1117E917FDD}"/>
              </a:ext>
            </a:extLst>
          </p:cNvPr>
          <p:cNvGraphicFramePr>
            <a:graphicFrameLocks noGrp="1"/>
          </p:cNvGraphicFramePr>
          <p:nvPr>
            <p:extLst>
              <p:ext uri="{D42A27DB-BD31-4B8C-83A1-F6EECF244321}">
                <p14:modId xmlns:p14="http://schemas.microsoft.com/office/powerpoint/2010/main" val="550119129"/>
              </p:ext>
            </p:extLst>
          </p:nvPr>
        </p:nvGraphicFramePr>
        <p:xfrm>
          <a:off x="5809957" y="2120403"/>
          <a:ext cx="5643872" cy="2704813"/>
        </p:xfrm>
        <a:graphic>
          <a:graphicData uri="http://schemas.openxmlformats.org/drawingml/2006/table">
            <a:tbl>
              <a:tblPr firstRow="1" firstCol="1" bandRow="1"/>
              <a:tblGrid>
                <a:gridCol w="245199">
                  <a:extLst>
                    <a:ext uri="{9D8B030D-6E8A-4147-A177-3AD203B41FA5}">
                      <a16:colId xmlns:a16="http://schemas.microsoft.com/office/drawing/2014/main" val="433064264"/>
                    </a:ext>
                  </a:extLst>
                </a:gridCol>
                <a:gridCol w="5398673">
                  <a:extLst>
                    <a:ext uri="{9D8B030D-6E8A-4147-A177-3AD203B41FA5}">
                      <a16:colId xmlns:a16="http://schemas.microsoft.com/office/drawing/2014/main" val="1431021103"/>
                    </a:ext>
                  </a:extLst>
                </a:gridCol>
              </a:tblGrid>
              <a:tr h="526819">
                <a:tc>
                  <a:txBody>
                    <a:bodyPr/>
                    <a:lstStyle/>
                    <a:p>
                      <a:pPr algn="l" fontAlgn="t">
                        <a:lnSpc>
                          <a:spcPct val="107000"/>
                        </a:lnSpc>
                        <a:spcBef>
                          <a:spcPts val="0"/>
                        </a:spcBef>
                        <a:spcAft>
                          <a:spcPts val="800"/>
                        </a:spcAft>
                      </a:pPr>
                      <a:r>
                        <a:rPr lang="en-US"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[1] </a:t>
                      </a:r>
                      <a:endParaRPr lang="en-US" sz="1700" b="0" i="0" u="none" strike="noStrike">
                        <a:effectLst/>
                        <a:latin typeface="Arial" panose="020B0604020202020204" pitchFamily="34" charset="0"/>
                      </a:endParaRPr>
                    </a:p>
                  </a:txBody>
                  <a:tcPr marL="9093" marR="9093" marT="9093" marB="909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S. Yoon, " Fourth Industrial Revolution," Lead, Innovator Communities, World Economic Forum Geneva, 10 May </a:t>
                      </a:r>
                      <a:r>
                        <a:rPr lang="en-US" sz="1100" b="0" i="0" u="none" strike="noStrike" kern="100" dirty="0" err="1">
                          <a:effectLst/>
                          <a:latin typeface="Calibri" panose="020F0502020204030204" pitchFamily="34" charset="0"/>
                          <a:ea typeface="Calibri" panose="020F0502020204030204" pitchFamily="34" charset="0"/>
                          <a:cs typeface="Times New Roman" panose="02020603050405020304" pitchFamily="18" charset="0"/>
                        </a:rPr>
                        <a:t>May</a:t>
                      </a:r>
                      <a:r>
                        <a:rPr lang="en-US" sz="11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 2022. [Online]. </a:t>
                      </a:r>
                      <a:endParaRPr lang="en-US" sz="1700" b="0" i="0" u="none" strike="noStrike" dirty="0">
                        <a:effectLst/>
                        <a:latin typeface="Arial" panose="020B0604020202020204" pitchFamily="34" charset="0"/>
                      </a:endParaRPr>
                    </a:p>
                  </a:txBody>
                  <a:tcPr marL="9093" marR="9093" marT="9093" marB="9093">
                    <a:lnL>
                      <a:noFill/>
                    </a:lnL>
                    <a:lnR>
                      <a:noFill/>
                    </a:lnR>
                    <a:lnT>
                      <a:noFill/>
                    </a:lnT>
                    <a:lnB>
                      <a:noFill/>
                    </a:lnB>
                  </a:tcPr>
                </a:tc>
                <a:extLst>
                  <a:ext uri="{0D108BD9-81ED-4DB2-BD59-A6C34878D82A}">
                    <a16:rowId xmlns:a16="http://schemas.microsoft.com/office/drawing/2014/main" val="1002409884"/>
                  </a:ext>
                </a:extLst>
              </a:tr>
              <a:tr h="298768">
                <a:tc>
                  <a:txBody>
                    <a:bodyPr/>
                    <a:lstStyle/>
                    <a:p>
                      <a:pPr algn="l" fontAlgn="t">
                        <a:lnSpc>
                          <a:spcPct val="107000"/>
                        </a:lnSpc>
                        <a:spcBef>
                          <a:spcPts val="0"/>
                        </a:spcBef>
                        <a:spcAft>
                          <a:spcPts val="800"/>
                        </a:spcAft>
                      </a:pPr>
                      <a:r>
                        <a:rPr lang="en-US"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[2] </a:t>
                      </a:r>
                      <a:endParaRPr lang="en-US" sz="1700" b="0" i="0" u="none" strike="noStrike">
                        <a:effectLst/>
                        <a:latin typeface="Arial" panose="020B0604020202020204" pitchFamily="34" charset="0"/>
                      </a:endParaRPr>
                    </a:p>
                  </a:txBody>
                  <a:tcPr marL="9093" marR="9093" marT="9093" marB="909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M. Hillyer, "World Economic Forum," U.S. Media Specialist, 18 Nov 2020. [Online]. </a:t>
                      </a:r>
                      <a:endParaRPr lang="en-US" sz="1700" b="0" i="0" u="none" strike="noStrike" dirty="0">
                        <a:effectLst/>
                        <a:latin typeface="Arial" panose="020B0604020202020204" pitchFamily="34" charset="0"/>
                      </a:endParaRPr>
                    </a:p>
                  </a:txBody>
                  <a:tcPr marL="9093" marR="9093" marT="9093" marB="9093">
                    <a:lnL>
                      <a:noFill/>
                    </a:lnL>
                    <a:lnR>
                      <a:noFill/>
                    </a:lnR>
                    <a:lnT>
                      <a:noFill/>
                    </a:lnT>
                    <a:lnB>
                      <a:noFill/>
                    </a:lnB>
                  </a:tcPr>
                </a:tc>
                <a:extLst>
                  <a:ext uri="{0D108BD9-81ED-4DB2-BD59-A6C34878D82A}">
                    <a16:rowId xmlns:a16="http://schemas.microsoft.com/office/drawing/2014/main" val="2799913440"/>
                  </a:ext>
                </a:extLst>
              </a:tr>
              <a:tr h="298768">
                <a:tc>
                  <a:txBody>
                    <a:bodyPr/>
                    <a:lstStyle/>
                    <a:p>
                      <a:pPr algn="l" fontAlgn="t">
                        <a:lnSpc>
                          <a:spcPct val="107000"/>
                        </a:lnSpc>
                        <a:spcBef>
                          <a:spcPts val="0"/>
                        </a:spcBef>
                        <a:spcAft>
                          <a:spcPts val="800"/>
                        </a:spcAft>
                      </a:pPr>
                      <a:r>
                        <a:rPr lang="en-US"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[3] </a:t>
                      </a:r>
                      <a:endParaRPr lang="en-US" sz="1700" b="0" i="0" u="none" strike="noStrike">
                        <a:effectLst/>
                        <a:latin typeface="Arial" panose="020B0604020202020204" pitchFamily="34" charset="0"/>
                      </a:endParaRPr>
                    </a:p>
                  </a:txBody>
                  <a:tcPr marL="9093" marR="9093" marT="9093" marB="909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N. Marchant, </a:t>
                      </a:r>
                      <a:r>
                        <a:rPr lang="en-US" sz="1100" b="0" i="1" u="none" strike="noStrike" kern="100">
                          <a:effectLst/>
                          <a:latin typeface="Calibri" panose="020F0502020204030204" pitchFamily="34" charset="0"/>
                          <a:ea typeface="Calibri" panose="020F0502020204030204" pitchFamily="34" charset="0"/>
                          <a:cs typeface="Times New Roman" panose="02020603050405020304" pitchFamily="18" charset="0"/>
                        </a:rPr>
                        <a:t>, Forum Agenda, </a:t>
                      </a:r>
                      <a:r>
                        <a:rPr lang="en-US"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13 Jan 2021. </a:t>
                      </a:r>
                      <a:endParaRPr lang="en-US" sz="1700" b="0" i="0" u="none" strike="noStrike">
                        <a:effectLst/>
                        <a:latin typeface="Arial" panose="020B0604020202020204" pitchFamily="34" charset="0"/>
                      </a:endParaRPr>
                    </a:p>
                  </a:txBody>
                  <a:tcPr marL="9093" marR="9093" marT="9093" marB="9093">
                    <a:lnL>
                      <a:noFill/>
                    </a:lnL>
                    <a:lnR>
                      <a:noFill/>
                    </a:lnR>
                    <a:lnT>
                      <a:noFill/>
                    </a:lnT>
                    <a:lnB>
                      <a:noFill/>
                    </a:lnB>
                  </a:tcPr>
                </a:tc>
                <a:extLst>
                  <a:ext uri="{0D108BD9-81ED-4DB2-BD59-A6C34878D82A}">
                    <a16:rowId xmlns:a16="http://schemas.microsoft.com/office/drawing/2014/main" val="3810791763"/>
                  </a:ext>
                </a:extLst>
              </a:tr>
              <a:tr h="298768">
                <a:tc>
                  <a:txBody>
                    <a:bodyPr/>
                    <a:lstStyle/>
                    <a:p>
                      <a:pPr algn="l" fontAlgn="t">
                        <a:lnSpc>
                          <a:spcPct val="107000"/>
                        </a:lnSpc>
                        <a:spcBef>
                          <a:spcPts val="0"/>
                        </a:spcBef>
                        <a:spcAft>
                          <a:spcPts val="800"/>
                        </a:spcAft>
                      </a:pPr>
                      <a:r>
                        <a:rPr lang="en-US"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[4] </a:t>
                      </a:r>
                      <a:endParaRPr lang="en-US" sz="1700" b="0" i="0" u="none" strike="noStrike">
                        <a:effectLst/>
                        <a:latin typeface="Arial" panose="020B0604020202020204" pitchFamily="34" charset="0"/>
                      </a:endParaRPr>
                    </a:p>
                  </a:txBody>
                  <a:tcPr marL="9093" marR="9093" marT="9093" marB="909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K. Frayer, "GRAND IDEAS," BBC Global News Ltd,. [Online]. </a:t>
                      </a:r>
                      <a:endParaRPr lang="en-US" sz="1700" b="0" i="0" u="none" strike="noStrike">
                        <a:effectLst/>
                        <a:latin typeface="Arial" panose="020B0604020202020204" pitchFamily="34" charset="0"/>
                      </a:endParaRPr>
                    </a:p>
                  </a:txBody>
                  <a:tcPr marL="9093" marR="9093" marT="9093" marB="9093">
                    <a:lnL>
                      <a:noFill/>
                    </a:lnL>
                    <a:lnR>
                      <a:noFill/>
                    </a:lnR>
                    <a:lnT>
                      <a:noFill/>
                    </a:lnT>
                    <a:lnB>
                      <a:noFill/>
                    </a:lnB>
                  </a:tcPr>
                </a:tc>
                <a:extLst>
                  <a:ext uri="{0D108BD9-81ED-4DB2-BD59-A6C34878D82A}">
                    <a16:rowId xmlns:a16="http://schemas.microsoft.com/office/drawing/2014/main" val="3346851755"/>
                  </a:ext>
                </a:extLst>
              </a:tr>
              <a:tr h="754871">
                <a:tc>
                  <a:txBody>
                    <a:bodyPr/>
                    <a:lstStyle/>
                    <a:p>
                      <a:pPr algn="l" fontAlgn="t">
                        <a:lnSpc>
                          <a:spcPct val="107000"/>
                        </a:lnSpc>
                        <a:spcBef>
                          <a:spcPts val="0"/>
                        </a:spcBef>
                        <a:spcAft>
                          <a:spcPts val="800"/>
                        </a:spcAft>
                      </a:pPr>
                      <a:r>
                        <a:rPr lang="en-US" sz="11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[5] </a:t>
                      </a:r>
                      <a:endParaRPr lang="en-US" sz="1700" b="0" i="0" u="none" strike="noStrike" dirty="0">
                        <a:effectLst/>
                        <a:latin typeface="Arial" panose="020B0604020202020204" pitchFamily="34" charset="0"/>
                      </a:endParaRPr>
                    </a:p>
                  </a:txBody>
                  <a:tcPr marL="9093" marR="9093" marT="9093" marB="909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K. B, "Opportunity, Motivation, and Ability to Learn from Failures and Errors: Review, Synthesis, and Ways to Move Forward," </a:t>
                      </a:r>
                      <a:r>
                        <a:rPr lang="en-US" sz="1100" b="0" i="1" u="none" strike="noStrike" kern="100" dirty="0">
                          <a:effectLst/>
                          <a:latin typeface="Calibri" panose="020F0502020204030204" pitchFamily="34" charset="0"/>
                          <a:ea typeface="Calibri" panose="020F0502020204030204" pitchFamily="34" charset="0"/>
                          <a:cs typeface="Times New Roman" panose="02020603050405020304" pitchFamily="18" charset="0"/>
                        </a:rPr>
                        <a:t>You-Ta Chuang and Thomas J, </a:t>
                      </a:r>
                      <a:r>
                        <a:rPr lang="en-US" sz="11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vol. 12, p. 1, 20 Oct 2017. </a:t>
                      </a:r>
                      <a:endParaRPr lang="en-US" sz="1700" b="0" i="0" u="none" strike="noStrike" dirty="0">
                        <a:effectLst/>
                        <a:latin typeface="Arial" panose="020B0604020202020204" pitchFamily="34" charset="0"/>
                      </a:endParaRPr>
                    </a:p>
                  </a:txBody>
                  <a:tcPr marL="9093" marR="9093" marT="9093" marB="9093">
                    <a:lnL>
                      <a:noFill/>
                    </a:lnL>
                    <a:lnR>
                      <a:noFill/>
                    </a:lnR>
                    <a:lnT>
                      <a:noFill/>
                    </a:lnT>
                    <a:lnB>
                      <a:noFill/>
                    </a:lnB>
                  </a:tcPr>
                </a:tc>
                <a:extLst>
                  <a:ext uri="{0D108BD9-81ED-4DB2-BD59-A6C34878D82A}">
                    <a16:rowId xmlns:a16="http://schemas.microsoft.com/office/drawing/2014/main" val="3303779881"/>
                  </a:ext>
                </a:extLst>
              </a:tr>
              <a:tr h="526819">
                <a:tc>
                  <a:txBody>
                    <a:bodyPr/>
                    <a:lstStyle/>
                    <a:p>
                      <a:pPr algn="l" fontAlgn="t">
                        <a:lnSpc>
                          <a:spcPct val="107000"/>
                        </a:lnSpc>
                        <a:spcBef>
                          <a:spcPts val="0"/>
                        </a:spcBef>
                        <a:spcAft>
                          <a:spcPts val="800"/>
                        </a:spcAft>
                      </a:pPr>
                      <a:r>
                        <a:rPr lang="en-US" sz="1100" b="0" i="0" u="none" strike="noStrike" kern="100">
                          <a:effectLst/>
                          <a:latin typeface="Calibri" panose="020F0502020204030204" pitchFamily="34" charset="0"/>
                          <a:ea typeface="Calibri" panose="020F0502020204030204" pitchFamily="34" charset="0"/>
                          <a:cs typeface="Times New Roman" panose="02020603050405020304" pitchFamily="18" charset="0"/>
                        </a:rPr>
                        <a:t>[6] </a:t>
                      </a:r>
                      <a:endParaRPr lang="en-US" sz="1700" b="0" i="0" u="none" strike="noStrike">
                        <a:effectLst/>
                        <a:latin typeface="Arial" panose="020B0604020202020204" pitchFamily="34" charset="0"/>
                      </a:endParaRPr>
                    </a:p>
                  </a:txBody>
                  <a:tcPr marL="9093" marR="9093" marT="9093" marB="9093">
                    <a:lnL>
                      <a:noFill/>
                    </a:lnL>
                    <a:lnR>
                      <a:noFill/>
                    </a:lnR>
                    <a:lnT>
                      <a:noFill/>
                    </a:lnT>
                    <a:lnB>
                      <a:noFill/>
                    </a:lnB>
                  </a:tcPr>
                </a:tc>
                <a:tc>
                  <a:txBody>
                    <a:bodyPr/>
                    <a:lstStyle/>
                    <a:p>
                      <a:pPr algn="l" fontAlgn="t">
                        <a:lnSpc>
                          <a:spcPct val="107000"/>
                        </a:lnSpc>
                        <a:spcBef>
                          <a:spcPts val="0"/>
                        </a:spcBef>
                        <a:spcAft>
                          <a:spcPts val="800"/>
                        </a:spcAft>
                      </a:pPr>
                      <a:r>
                        <a:rPr lang="en-US" sz="11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D. K. Simonton, "American Psychological </a:t>
                      </a:r>
                      <a:r>
                        <a:rPr lang="en-US" sz="1100" b="0" i="0" u="none" strike="noStrike" kern="100" dirty="0" err="1">
                          <a:effectLst/>
                          <a:latin typeface="Calibri" panose="020F0502020204030204" pitchFamily="34" charset="0"/>
                          <a:ea typeface="Calibri" panose="020F0502020204030204" pitchFamily="34" charset="0"/>
                          <a:cs typeface="Times New Roman" panose="02020603050405020304" pitchFamily="18" charset="0"/>
                        </a:rPr>
                        <a:t>asscoiation</a:t>
                      </a:r>
                      <a:r>
                        <a:rPr lang="en-US" sz="1100" b="0" i="0" u="none" strike="noStrike" kern="100" dirty="0">
                          <a:effectLst/>
                          <a:latin typeface="Calibri" panose="020F0502020204030204" pitchFamily="34" charset="0"/>
                          <a:ea typeface="Calibri" panose="020F0502020204030204" pitchFamily="34" charset="0"/>
                          <a:cs typeface="Times New Roman" panose="02020603050405020304" pitchFamily="18" charset="0"/>
                        </a:rPr>
                        <a:t>," Psychology of Aesthetics, (2015). [Online]. </a:t>
                      </a:r>
                      <a:endParaRPr lang="en-US" sz="1700" b="0" i="0" u="none" strike="noStrike" dirty="0">
                        <a:effectLst/>
                        <a:latin typeface="Arial" panose="020B0604020202020204" pitchFamily="34" charset="0"/>
                      </a:endParaRPr>
                    </a:p>
                  </a:txBody>
                  <a:tcPr marL="9093" marR="9093" marT="9093" marB="9093">
                    <a:lnL>
                      <a:noFill/>
                    </a:lnL>
                    <a:lnR>
                      <a:noFill/>
                    </a:lnR>
                    <a:lnT>
                      <a:noFill/>
                    </a:lnT>
                    <a:lnB>
                      <a:noFill/>
                    </a:lnB>
                  </a:tcPr>
                </a:tc>
                <a:extLst>
                  <a:ext uri="{0D108BD9-81ED-4DB2-BD59-A6C34878D82A}">
                    <a16:rowId xmlns:a16="http://schemas.microsoft.com/office/drawing/2014/main" val="4150115396"/>
                  </a:ext>
                </a:extLst>
              </a:tr>
            </a:tbl>
          </a:graphicData>
        </a:graphic>
      </p:graphicFrame>
    </p:spTree>
    <p:extLst>
      <p:ext uri="{BB962C8B-B14F-4D97-AF65-F5344CB8AC3E}">
        <p14:creationId xmlns:p14="http://schemas.microsoft.com/office/powerpoint/2010/main" val="378788790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7" ma:contentTypeDescription="Create a new document." ma:contentTypeScope="" ma:versionID="278887c2df2981c804df5b0239404b97">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15df819b78124504593cb6c9f983074f"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493AEA00-60DB-4C79-BDFA-77737CEFC3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9FC251E-F9A5-440E-A577-3267E2681CD2}">
  <ds:schemaRefs>
    <ds:schemaRef ds:uri="http://schemas.microsoft.com/sharepoint/v3/contenttype/forms"/>
  </ds:schemaRefs>
</ds:datastoreItem>
</file>

<file path=customXml/itemProps3.xml><?xml version="1.0" encoding="utf-8"?>
<ds:datastoreItem xmlns:ds="http://schemas.openxmlformats.org/officeDocument/2006/customXml" ds:itemID="{229B6577-7557-40BF-9EE9-D04FFBCEB00E}">
  <ds:schemaRefs>
    <ds:schemaRef ds:uri="http://purl.org/dc/elements/1.1/"/>
    <ds:schemaRef ds:uri="0cb976d4-72d8-43fd-a100-21d54766e958"/>
    <ds:schemaRef ds:uri="http://schemas.microsoft.com/office/infopath/2007/PartnerControls"/>
    <ds:schemaRef ds:uri="http://www.w3.org/XML/1998/namespace"/>
    <ds:schemaRef ds:uri="http://purl.org/dc/terms/"/>
    <ds:schemaRef ds:uri="da3f2772-8f1e-4acb-bd98-3a0ee892f48a"/>
    <ds:schemaRef ds:uri="http://schemas.microsoft.com/office/2006/documentManagement/types"/>
    <ds:schemaRef ds:uri="http://purl.org/dc/dcmityp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Gallery</Template>
  <TotalTime>659</TotalTime>
  <Words>776</Words>
  <Application>Microsoft Office PowerPoint</Application>
  <PresentationFormat>Widescreen</PresentationFormat>
  <Paragraphs>41</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AkkuratLLWeb</vt:lpstr>
      <vt:lpstr>Arial</vt:lpstr>
      <vt:lpstr>Calibri</vt:lpstr>
      <vt:lpstr>Gill Sans MT</vt:lpstr>
      <vt:lpstr>ReithSans</vt:lpstr>
      <vt:lpstr>ReithSerif</vt:lpstr>
      <vt:lpstr>Segoe UI</vt:lpstr>
      <vt:lpstr>Source Sans Pro</vt:lpstr>
      <vt:lpstr>Gallery</vt:lpstr>
      <vt:lpstr>Student Name: Mohammed Taher</vt:lpstr>
      <vt:lpstr>How Innovation Change the world.</vt:lpstr>
      <vt:lpstr>PowerPoint Presentation</vt:lpstr>
      <vt:lpstr>How has technology changed - and changed us - in the past 20 years? </vt:lpstr>
      <vt:lpstr>innovative projects helping to save the planet and make the world a better place </vt:lpstr>
      <vt:lpstr>Wind-powered rail Is  one of the best innovation so far </vt:lpstr>
      <vt:lpstr>Moving forward from failure</vt:lpstr>
      <vt:lpstr>How Thomas edison succeed from failure?</vt:lpstr>
      <vt:lpstr>How successful ideas may originate from failure? </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Mohammed Taher</dc:title>
  <dc:creator>Mohammed Taher (2206965)</dc:creator>
  <cp:lastModifiedBy>Mohammed Taher (2206965)</cp:lastModifiedBy>
  <cp:revision>1</cp:revision>
  <dcterms:created xsi:type="dcterms:W3CDTF">2023-07-19T22:32:29Z</dcterms:created>
  <dcterms:modified xsi:type="dcterms:W3CDTF">2023-07-20T09:32:03Z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