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56" r:id="rId5"/>
    <p:sldId id="257" r:id="rId6"/>
    <p:sldId id="258" r:id="rId7"/>
    <p:sldId id="259" r:id="rId8"/>
    <p:sldId id="261" r:id="rId9"/>
    <p:sldId id="260" r:id="rId10"/>
    <p:sldId id="273" r:id="rId11"/>
    <p:sldId id="271" r:id="rId12"/>
    <p:sldId id="280" r:id="rId13"/>
    <p:sldId id="270" r:id="rId14"/>
    <p:sldId id="266" r:id="rId15"/>
    <p:sldId id="275" r:id="rId16"/>
    <p:sldId id="267" r:id="rId17"/>
    <p:sldId id="279" r:id="rId18"/>
    <p:sldId id="277"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71B3C3-8AEA-42BF-8EC7-274B8D9ABD0A}" v="99" dt="2023-03-10T23:29:51.9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515" autoAdjust="0"/>
    <p:restoredTop sz="95026" autoAdjust="0"/>
  </p:normalViewPr>
  <p:slideViewPr>
    <p:cSldViewPr snapToGrid="0">
      <p:cViewPr>
        <p:scale>
          <a:sx n="70" d="100"/>
          <a:sy n="70" d="100"/>
        </p:scale>
        <p:origin x="336" y="158"/>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10/03/2023</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10/03/2023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0" dirty="0"/>
              <a:t>Hello, my name is Judith Churcher and I will be doing a short presentation reflecting on the intercultural workplace module. </a:t>
            </a:r>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noProof="0" dirty="0"/>
              <a:t>This module is all about people – and how they are constantly changing in the modern workplace. Following on from this module I have created this presentation to deliver a critical reflection of my learning and will summarise on the key factors of the inter-cultural workplace. </a:t>
            </a:r>
          </a:p>
          <a:p>
            <a:pPr rtl="0"/>
            <a:endParaRPr lang="en-GB" dirty="0"/>
          </a:p>
          <a:p>
            <a:pPr rtl="0"/>
            <a:r>
              <a:rPr lang="en-GB" dirty="0"/>
              <a:t>Before starting this module, I never knew how important intercultural communication in the workplace was.  Intercultural workplace communication in an organisation, to me is the understanding and respect you show to others. It is essential for individuals to actively seek to understand and adapt by using different communication styles or how the decision make.</a:t>
            </a:r>
          </a:p>
          <a:p>
            <a:pPr rtl="0"/>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To be able to reflect on what I have learnt I will be using the Gibbs Reflective Cycle. </a:t>
            </a:r>
          </a:p>
          <a:p>
            <a:endParaRPr lang="en-GB" noProof="0" dirty="0"/>
          </a:p>
          <a:p>
            <a:r>
              <a:rPr lang="en-GB" noProof="0" dirty="0"/>
              <a:t>Graham Gibbs in 1988 created this learning tool to help individuals reflect on experiences looking at 6 main points.</a:t>
            </a:r>
          </a:p>
          <a:p>
            <a:endParaRPr lang="en-GB" noProof="0" dirty="0"/>
          </a:p>
          <a:p>
            <a:r>
              <a:rPr lang="en-GB" noProof="0" dirty="0"/>
              <a:t>These include: a description of what happened, feelings and thoughts about the situation, evaluation of the experience looking at the good and bad points, analysis to understand the situation, a conclusion, and then finish with an action plan of how you would change or deal with it in the future.  </a:t>
            </a:r>
          </a:p>
          <a:p>
            <a:endParaRPr lang="en-GB" noProof="0" dirty="0"/>
          </a:p>
          <a:p>
            <a:r>
              <a:rPr lang="en-GB" noProof="0" dirty="0"/>
              <a:t>Its important to reflect as it helps your understanding, improves attention and betters their approach to learning. I have used this cycle throughout many assignments over my course and I like it because it is simple to use but very effective.</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Well, what is organisational culture? Edgar Schein says that culture is “a pattern of basic assumptions invented, discovered or developed by a given group as it learns.”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chemeClr val="bg1"/>
                </a:solidFill>
                <a:effectLst/>
                <a:latin typeface="Google Sans"/>
              </a:rPr>
              <a:t>Edgar Schein created this Organizational Culture Triangle theory that is divided into 3 sections.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chemeClr val="bg1"/>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noProof="0" dirty="0">
                <a:solidFill>
                  <a:schemeClr val="bg1"/>
                </a:solidFill>
                <a:effectLst/>
                <a:latin typeface="Google Sans"/>
              </a:rPr>
              <a:t>The first section is artifacts – they are the visible, tangible aspects of the organisational culture which could be anything from dress code to office layout.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noProof="0" dirty="0">
                <a:solidFill>
                  <a:schemeClr val="bg1"/>
                </a:solidFill>
                <a:effectLst/>
                <a:latin typeface="Google Sans"/>
              </a:rPr>
              <a:t>The second section is Values – and these are what the organisation state that their beliefs are which will be in their mission statements and polices.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noProof="0" dirty="0">
                <a:solidFill>
                  <a:schemeClr val="bg1"/>
                </a:solidFill>
                <a:effectLst/>
                <a:latin typeface="Google Sans"/>
              </a:rPr>
              <a:t>At the bottom is assumptions – these are usually the ones that are unspoken. These are the most fundamental aspects of an organisation’s culture beliefs and values that are often difficult to recognise.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noProof="0" dirty="0">
                <a:solidFill>
                  <a:schemeClr val="bg1"/>
                </a:solidFill>
                <a:effectLst/>
                <a:latin typeface="Google Sans"/>
              </a:rPr>
              <a:t>Together these three make an organisations culture.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noProof="0" dirty="0">
              <a:solidFill>
                <a:schemeClr val="bg1"/>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noProof="0" dirty="0">
                <a:solidFill>
                  <a:schemeClr val="bg1"/>
                </a:solidFill>
                <a:effectLst/>
                <a:latin typeface="Google Sans"/>
              </a:rPr>
              <a:t>Another Theorist we looked at was - </a:t>
            </a:r>
            <a:r>
              <a:rPr lang="en-GB" sz="1200" dirty="0">
                <a:solidFill>
                  <a:schemeClr val="bg1"/>
                </a:solidFill>
                <a:latin typeface="Google Sans"/>
              </a:rPr>
              <a:t>Charles </a:t>
            </a:r>
            <a:r>
              <a:rPr lang="en-GB" sz="1200" dirty="0" err="1">
                <a:solidFill>
                  <a:schemeClr val="bg1"/>
                </a:solidFill>
                <a:latin typeface="Google Sans"/>
              </a:rPr>
              <a:t>Handy’s</a:t>
            </a:r>
            <a:r>
              <a:rPr lang="en-GB" sz="1200" dirty="0">
                <a:solidFill>
                  <a:schemeClr val="bg1"/>
                </a:solidFill>
                <a:latin typeface="Google Sans"/>
              </a:rPr>
              <a:t> Theory of Organisational 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1"/>
              </a:solidFill>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Google Sans"/>
              </a:rPr>
              <a:t>He split culture into 4 types; power, role, task and personal culture.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Google Sans"/>
              </a:rPr>
              <a:t>The power culture is power that is held by certain individuals who make most of the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Google Sans"/>
              </a:rPr>
              <a:t>The role culture when an organisation is highly structured, and they are expected to follow rules and stick to their assigned roles.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Google Sans"/>
              </a:rPr>
              <a:t>Task culture is more about getting tasks done. The organisation tends to be more flexible and adaptable with different teams for different tasks and are expected to be self motivated and work collaboratively with others.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Google Sans"/>
              </a:rPr>
              <a:t>In person culture it is focused on individuals. The organisation will tend to see their employees as the main asset to the company.</a:t>
            </a:r>
          </a:p>
          <a:p>
            <a:endParaRPr lang="en-GB" sz="1200" b="0" i="0" noProof="0" dirty="0">
              <a:solidFill>
                <a:schemeClr val="bg1"/>
              </a:solidFill>
              <a:effectLst/>
              <a:latin typeface="Google Sans"/>
            </a:endParaRPr>
          </a:p>
          <a:p>
            <a:r>
              <a:rPr lang="en-GB" noProof="0" dirty="0"/>
              <a:t>This is something that I enjoyed learning as I had never heard of it before. It has helped me understand the struggles that could occur within an organisation and how things are viewed. I now unde3rstand that that each type of culture has its own strengths and weaknesses. </a:t>
            </a:r>
          </a:p>
          <a:p>
            <a:endParaRPr lang="en-GB" noProof="0" dirty="0"/>
          </a:p>
          <a:p>
            <a:r>
              <a:rPr lang="en-GB" noProof="0" dirty="0"/>
              <a:t>In the lectures there was enough information on Edgar Schein’s theory and great discussions with class members to help me gain a better understanding. </a:t>
            </a:r>
          </a:p>
          <a:p>
            <a:endParaRPr lang="en-GB" noProof="0" dirty="0"/>
          </a:p>
          <a:p>
            <a:r>
              <a:rPr lang="en-GB" noProof="0" dirty="0"/>
              <a:t>I feel like this will help me develop me skills in the workplace and understand organisation strategy from a different perspective.  </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Flexibility and agility are two important concepts. </a:t>
            </a:r>
          </a:p>
          <a:p>
            <a:r>
              <a:rPr lang="en-GB" noProof="0" dirty="0"/>
              <a:t>Flexibility allows employees to choose where, when and the hours that they need to work.</a:t>
            </a:r>
          </a:p>
          <a:p>
            <a:r>
              <a:rPr lang="en-GB" noProof="0" dirty="0"/>
              <a:t>Joan Atkinson produced the flexible firm model. It had 3 basic groups. The core workers, peripheral workers and subcontracted workers. It is a workplace technique that proposes business can meet the flexibility of staff to suit business needs.  It can help match staff levels to business volumes and improve customer service. </a:t>
            </a:r>
          </a:p>
          <a:p>
            <a:r>
              <a:rPr lang="en-GB" noProof="0" dirty="0"/>
              <a:t>Agile working is when organisations are quick to adapt to change and are confident in taking action and making important decisions. </a:t>
            </a:r>
          </a:p>
          <a:p>
            <a:r>
              <a:rPr lang="en-GB" noProof="0" dirty="0"/>
              <a:t>I have leant a lot through this part of the module as it is not something that I was aware of before and did not know the difference between the two. </a:t>
            </a:r>
          </a:p>
          <a:p>
            <a:r>
              <a:rPr lang="en-GB" noProof="0" dirty="0"/>
              <a:t>I found Atkinsons flexible firm model difficult to understand at first but did some more research to find they were all very in depth.</a:t>
            </a:r>
          </a:p>
          <a:p>
            <a:r>
              <a:rPr lang="en-GB" noProof="0" dirty="0"/>
              <a:t>I feel like this is an important topic and can be crucial for organisations to adjust to changes. </a:t>
            </a: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3278226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Corporate, social and environmental responsibility is a business model that is the organisations responsibility. It includes ethical and social considerations in its decision making and how it operates. It helps improve peoples trust in them and build company brand image whilst raising morale In the workplace. </a:t>
            </a:r>
          </a:p>
          <a:p>
            <a:r>
              <a:rPr lang="en-GB" noProof="0" dirty="0"/>
              <a:t>I have learnt that running a successful business isn’t as easy as people may assume, as there are a range of different responsibility that organisations need to consider. Social changes can impact the responsibilities that businesses have; businesses need to be able to adapt to dynamic changes. </a:t>
            </a:r>
            <a:r>
              <a:rPr lang="en-GB" noProof="0" dirty="0" err="1"/>
              <a:t>i.e</a:t>
            </a:r>
            <a:r>
              <a:rPr lang="en-GB" noProof="0" dirty="0"/>
              <a:t> covid. </a:t>
            </a:r>
          </a:p>
          <a:p>
            <a:r>
              <a:rPr lang="en-GB" noProof="0" dirty="0"/>
              <a:t>I found that talking to others about it through the online activities gave me a better insight into it than research online. </a:t>
            </a:r>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2706690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Communication, put simply, is the different ways in which process and share information.  </a:t>
            </a:r>
          </a:p>
          <a:p>
            <a:r>
              <a:rPr lang="en-GB" noProof="0" dirty="0"/>
              <a:t>In the business place, effective communication is vital to the daily running and success of an organisation. </a:t>
            </a:r>
          </a:p>
          <a:p>
            <a:r>
              <a:rPr lang="en-GB" noProof="0" dirty="0"/>
              <a:t>There are a range of different communication channels which include: </a:t>
            </a:r>
            <a:endParaRPr lang="en-GB" dirty="0"/>
          </a:p>
          <a:p>
            <a:pPr marL="285750" indent="-285750">
              <a:buFont typeface="Arial" panose="020B0604020202020204" pitchFamily="34" charset="0"/>
              <a:buChar char="•"/>
            </a:pPr>
            <a:r>
              <a:rPr lang="en-GB" dirty="0"/>
              <a:t>Virtual – Video conferencing, emails &amp; telephone calls</a:t>
            </a:r>
          </a:p>
          <a:p>
            <a:pPr marL="285750" indent="-285750">
              <a:buFont typeface="Arial" panose="020B0604020202020204" pitchFamily="34" charset="0"/>
              <a:buChar char="•"/>
            </a:pPr>
            <a:r>
              <a:rPr lang="en-GB" dirty="0"/>
              <a:t>In person</a:t>
            </a:r>
          </a:p>
          <a:p>
            <a:pPr marL="285750" indent="-285750">
              <a:buFont typeface="Arial" panose="020B0604020202020204" pitchFamily="34" charset="0"/>
              <a:buChar char="•"/>
            </a:pPr>
            <a:r>
              <a:rPr lang="en-GB" dirty="0"/>
              <a:t>Media – News &amp; social networking</a:t>
            </a:r>
          </a:p>
          <a:p>
            <a:pPr marL="285750" indent="-285750">
              <a:buFont typeface="Arial" panose="020B0604020202020204" pitchFamily="34" charset="0"/>
              <a:buChar char="•"/>
            </a:pPr>
            <a:r>
              <a:rPr lang="en-GB" dirty="0"/>
              <a:t>Business – Meetings, reports &amp; letters  </a:t>
            </a:r>
          </a:p>
          <a:p>
            <a:endParaRPr lang="en-GB" noProof="0" dirty="0"/>
          </a:p>
          <a:p>
            <a:r>
              <a:rPr lang="en-GB" noProof="0" dirty="0"/>
              <a:t>There can be some barriers that effect the way in which communication is received these will include </a:t>
            </a:r>
            <a:endParaRPr lang="en-GB" dirty="0"/>
          </a:p>
          <a:p>
            <a:pPr marL="285750" indent="-285750">
              <a:buFont typeface="Arial" panose="020B0604020202020204" pitchFamily="34" charset="0"/>
              <a:buChar char="•"/>
            </a:pPr>
            <a:r>
              <a:rPr lang="en-GB" dirty="0"/>
              <a:t>Language </a:t>
            </a:r>
          </a:p>
          <a:p>
            <a:pPr marL="285750" indent="-285750">
              <a:buFont typeface="Arial" panose="020B0604020202020204" pitchFamily="34" charset="0"/>
              <a:buChar char="•"/>
            </a:pPr>
            <a:r>
              <a:rPr lang="en-GB" dirty="0"/>
              <a:t>Culture</a:t>
            </a:r>
          </a:p>
          <a:p>
            <a:pPr marL="285750" indent="-285750">
              <a:buFont typeface="Arial" panose="020B0604020202020204" pitchFamily="34" charset="0"/>
              <a:buChar char="•"/>
            </a:pPr>
            <a:r>
              <a:rPr lang="en-GB" dirty="0"/>
              <a:t>Departmental</a:t>
            </a:r>
          </a:p>
          <a:p>
            <a:pPr marL="285750" indent="-285750">
              <a:buFont typeface="Arial" panose="020B0604020202020204" pitchFamily="34" charset="0"/>
              <a:buChar char="•"/>
            </a:pPr>
            <a:r>
              <a:rPr lang="en-GB" dirty="0"/>
              <a:t>Mismatch communication styles</a:t>
            </a:r>
          </a:p>
          <a:p>
            <a:pPr marL="285750" indent="-285750">
              <a:buFont typeface="Arial" panose="020B0604020202020204" pitchFamily="34" charset="0"/>
              <a:buChar char="•"/>
            </a:pPr>
            <a:r>
              <a:rPr lang="en-GB" dirty="0"/>
              <a:t>Lack of context</a:t>
            </a:r>
          </a:p>
          <a:p>
            <a:pPr marL="285750" indent="-285750">
              <a:buFont typeface="Arial" panose="020B0604020202020204" pitchFamily="34" charset="0"/>
              <a:buChar char="•"/>
            </a:pPr>
            <a:r>
              <a:rPr lang="en-GB" dirty="0"/>
              <a:t>Rushed communication</a:t>
            </a:r>
          </a:p>
          <a:p>
            <a:pPr marL="285750" indent="-285750">
              <a:buFont typeface="Arial" panose="020B0604020202020204" pitchFamily="34" charset="0"/>
              <a:buChar char="•"/>
            </a:pPr>
            <a:r>
              <a:rPr lang="en-GB" dirty="0"/>
              <a:t>Ineffective timing</a:t>
            </a:r>
          </a:p>
          <a:p>
            <a:pPr marL="285750" indent="-285750">
              <a:buFont typeface="Arial" panose="020B0604020202020204" pitchFamily="34" charset="0"/>
              <a:buChar char="•"/>
            </a:pPr>
            <a:r>
              <a:rPr lang="en-GB" dirty="0"/>
              <a:t>Incorrect communication channels </a:t>
            </a:r>
          </a:p>
          <a:p>
            <a:endParaRPr lang="en-GB" noProof="0" dirty="0"/>
          </a:p>
          <a:p>
            <a:r>
              <a:rPr lang="en-GB" noProof="0" dirty="0"/>
              <a:t>I enjoyed this topic and have learnt the importance of being able to adapt my communication style to consider the preferences of those that I would deal with. This could be the make or break of a business relationship. </a:t>
            </a:r>
          </a:p>
          <a:p>
            <a:r>
              <a:rPr lang="en-GB" noProof="0" dirty="0"/>
              <a:t>After further research of this topic, I now understand why organisations have so many processes and policies in place to help guide effective communication throughout the business. </a:t>
            </a: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458246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There are three types of analysis that are utilised by businesses these include:</a:t>
            </a:r>
          </a:p>
          <a:p>
            <a:r>
              <a:rPr lang="en-GB" noProof="0" dirty="0"/>
              <a:t>SWOT analysis’ which  is a strategic planning tool that helps businesses identify the strengths, weaknesses, opportunities and threats. </a:t>
            </a:r>
          </a:p>
          <a:p>
            <a:r>
              <a:rPr lang="en-GB" noProof="0" dirty="0"/>
              <a:t>PESTLE analysis that allows organisations to gather information about external factors that will effect them. </a:t>
            </a:r>
          </a:p>
          <a:p>
            <a:r>
              <a:rPr lang="en-GB" noProof="0" dirty="0"/>
              <a:t>Finally, VUCA analysis is an in-depth study around the impact of the high priority external factors.</a:t>
            </a:r>
          </a:p>
          <a:p>
            <a:r>
              <a:rPr lang="en-GB" noProof="0" dirty="0"/>
              <a:t>There was plenty of information of SWOT and PESTLE on </a:t>
            </a:r>
            <a:r>
              <a:rPr lang="en-GB" noProof="0" dirty="0" err="1"/>
              <a:t>moodle</a:t>
            </a:r>
            <a:r>
              <a:rPr lang="en-GB" noProof="0" dirty="0"/>
              <a:t>, however due to the complexity of the VUCA analysis I had to do a lot of extra reasearch around this method. I found the independent research help develop my knowledge and now feel more comfortable in understanding the purpose of the three types of analysis. </a:t>
            </a:r>
          </a:p>
          <a:p>
            <a:endParaRPr lang="en-GB" noProof="0" dirty="0"/>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2811033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Nowadays, effective human resource management considers a range of elements including employee satisfaction, performance management and staff development. The Peter Drucker management theory highlighted the importance of taking care of staff; the Drucker theory focuses on the management of people which in return aids the success of a business.  </a:t>
            </a:r>
          </a:p>
          <a:p>
            <a:r>
              <a:rPr lang="en-GB" dirty="0"/>
              <a:t>I have learnt that human resource management is a huge field that is changing everyday. The content on this module has helped me understand that organisations and their employees should invest equally within one another. I feel HR management is important because it sets the culture of an organisation; if a member of staff feels considered and taken care of they will invest a lot into the company.</a:t>
            </a:r>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9</a:t>
            </a:fld>
            <a:endParaRPr lang="en-GB" noProof="0"/>
          </a:p>
        </p:txBody>
      </p:sp>
    </p:spTree>
    <p:extLst>
      <p:ext uri="{BB962C8B-B14F-4D97-AF65-F5344CB8AC3E}">
        <p14:creationId xmlns:p14="http://schemas.microsoft.com/office/powerpoint/2010/main" val="3401886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I feel like I will take the knowledge learnt in this module into my working life. </a:t>
            </a:r>
          </a:p>
          <a:p>
            <a:endParaRPr lang="en-GB" noProof="0" dirty="0"/>
          </a:p>
          <a:p>
            <a:r>
              <a:rPr lang="en-GB" noProof="0" dirty="0"/>
              <a:t>I feel like I have benefited from this module because;</a:t>
            </a:r>
          </a:p>
          <a:p>
            <a:pPr marL="285750" indent="-285750">
              <a:buFont typeface="Arial" panose="020B0604020202020204" pitchFamily="34" charset="0"/>
              <a:buChar char="•"/>
            </a:pPr>
            <a:r>
              <a:rPr lang="en-GB" sz="1200" dirty="0"/>
              <a:t>In class discussions</a:t>
            </a:r>
          </a:p>
          <a:p>
            <a:pPr marL="285750" indent="-285750">
              <a:buFont typeface="Arial" panose="020B0604020202020204" pitchFamily="34" charset="0"/>
              <a:buChar char="•"/>
            </a:pPr>
            <a:r>
              <a:rPr lang="en-GB" sz="1200" dirty="0"/>
              <a:t>Wide range of topics covered </a:t>
            </a:r>
          </a:p>
          <a:p>
            <a:pPr marL="285750" indent="-285750">
              <a:buFont typeface="Arial" panose="020B0604020202020204" pitchFamily="34" charset="0"/>
              <a:buChar char="•"/>
            </a:pPr>
            <a:r>
              <a:rPr lang="en-GB" sz="1200" dirty="0"/>
              <a:t>Introduction of new theorists</a:t>
            </a:r>
          </a:p>
          <a:p>
            <a:pPr marL="285750" indent="-285750">
              <a:buFont typeface="Arial" panose="020B0604020202020204" pitchFamily="34" charset="0"/>
              <a:buChar char="•"/>
            </a:pPr>
            <a:r>
              <a:rPr lang="en-GB" sz="1200" dirty="0"/>
              <a:t>Understanding the breakdown of human resource management </a:t>
            </a:r>
          </a:p>
          <a:p>
            <a:pPr marL="285750" indent="-285750">
              <a:buFont typeface="Arial" panose="020B0604020202020204" pitchFamily="34" charset="0"/>
              <a:buChar char="•"/>
            </a:pPr>
            <a:r>
              <a:rPr lang="en-GB" sz="1200" dirty="0"/>
              <a:t>Reflection on the module </a:t>
            </a:r>
          </a:p>
          <a:p>
            <a:pPr marL="0" indent="0">
              <a:buFont typeface="Arial" panose="020B0604020202020204" pitchFamily="34" charset="0"/>
              <a:buNone/>
            </a:pPr>
            <a:endParaRPr lang="en-GB" sz="1200" dirty="0"/>
          </a:p>
          <a:p>
            <a:pPr marL="0" indent="0">
              <a:buFont typeface="Arial" panose="020B0604020202020204" pitchFamily="34" charset="0"/>
              <a:buNone/>
            </a:pPr>
            <a:r>
              <a:rPr lang="en-GB" sz="1200" dirty="0"/>
              <a:t>I have found some aspects of it challenging  including</a:t>
            </a:r>
          </a:p>
          <a:p>
            <a:pPr marL="285750" indent="-285750">
              <a:buFont typeface="Arial" panose="020B0604020202020204" pitchFamily="34" charset="0"/>
              <a:buChar char="•"/>
            </a:pPr>
            <a:r>
              <a:rPr lang="en-GB" sz="1200" dirty="0"/>
              <a:t>Independent learning on wide range of topics – I feel a large number of topics have been discussed in this module which has had an effect on how much research I had to do for the assignments. Whilst I enjoyed the research and took a lot of knowledge away, I feel the assignments challenged me much more as a result.</a:t>
            </a:r>
          </a:p>
          <a:p>
            <a:pPr marL="285750" indent="-285750">
              <a:buFont typeface="Arial" panose="020B0604020202020204" pitchFamily="34" charset="0"/>
              <a:buChar char="•"/>
            </a:pPr>
            <a:r>
              <a:rPr lang="en-GB" sz="1200" dirty="0"/>
              <a:t>VUCA – of the three types of analysis, I feel VUCA is the most complex and I wonder how widely used it is in the business world.   </a:t>
            </a:r>
          </a:p>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1076200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37377497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Thanks for listening!</a:t>
            </a:r>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17007172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13</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14</a:t>
            </a:fld>
            <a:endParaRPr lang="en-GB"/>
          </a:p>
        </p:txBody>
      </p:sp>
    </p:spTree>
    <p:extLst>
      <p:ext uri="{BB962C8B-B14F-4D97-AF65-F5344CB8AC3E}">
        <p14:creationId xmlns:p14="http://schemas.microsoft.com/office/powerpoint/2010/main" val="1369066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15</a:t>
            </a:fld>
            <a:endParaRPr lang="en-GB"/>
          </a:p>
        </p:txBody>
      </p:sp>
    </p:spTree>
    <p:extLst>
      <p:ext uri="{BB962C8B-B14F-4D97-AF65-F5344CB8AC3E}">
        <p14:creationId xmlns:p14="http://schemas.microsoft.com/office/powerpoint/2010/main" val="981927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3" Type="http://schemas.microsoft.com/office/2007/relationships/media" Target="../media/media5.m4a"/><Relationship Id="rId7" Type="http://schemas.openxmlformats.org/officeDocument/2006/relationships/slideLayout" Target="../slideLayouts/slideLayout10.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audio" Target="../media/media6.m4a"/><Relationship Id="rId11" Type="http://schemas.openxmlformats.org/officeDocument/2006/relationships/image" Target="../media/image1.png"/><Relationship Id="rId5" Type="http://schemas.microsoft.com/office/2007/relationships/media" Target="../media/media6.m4a"/><Relationship Id="rId10" Type="http://schemas.openxmlformats.org/officeDocument/2006/relationships/image" Target="../media/image4.jpeg"/><Relationship Id="rId4" Type="http://schemas.openxmlformats.org/officeDocument/2006/relationships/audio" Target="../media/media5.m4a"/><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8.m4a"/><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5.xml"/><Relationship Id="rId5" Type="http://schemas.openxmlformats.org/officeDocument/2006/relationships/slideLayout" Target="../slideLayouts/slideLayout5.xml"/><Relationship Id="rId4" Type="http://schemas.openxmlformats.org/officeDocument/2006/relationships/audio" Target="../media/media8.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image" Target="../media/image10.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ed.ac.uk/reflection/reflectors-toolkit/reflecting-on-experience/gibbs-reflective-cycle"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tutebox.com/630/business/hrm/flexible-firm-model/" TargetMode="External"/><Relationship Id="rId5" Type="http://schemas.openxmlformats.org/officeDocument/2006/relationships/hyperlink" Target="https://www.managementstudyguide.com/charles-handy-model.htm" TargetMode="External"/><Relationship Id="rId4" Type="http://schemas.openxmlformats.org/officeDocument/2006/relationships/hyperlink" Target="https://worldofwork.io/2019/10/edgar-scheins-culture-triangl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investopedia.com/terms/c/corp-social-responsibility.asp"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hyperlink" Target="https://moodle.uwtsd.ac.uk/course/view.php?id=5770" TargetMode="External"/><Relationship Id="rId4" Type="http://schemas.openxmlformats.org/officeDocument/2006/relationships/hyperlink" Target="https://www.grammarly.com/business/learn/communication-barriers-in-busines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n.wikipedia.org/wiki/SWOT_analysis" TargetMode="External"/><Relationship Id="rId3" Type="http://schemas.openxmlformats.org/officeDocument/2006/relationships/hyperlink" Target="https://www.digitaldoughnut.com/articles/2016/april/why-you-can-t-afford-to-ignore-your-company-cultur" TargetMode="External"/><Relationship Id="rId7" Type="http://schemas.openxmlformats.org/officeDocument/2006/relationships/hyperlink" Target="https://www.professionalacademy.com/blogs/marketing-theories-pestel-analysi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singaporecompanyincorporation.sg/blog/3-ways-promote-effective-communication-within-organisation/" TargetMode="External"/><Relationship Id="rId5" Type="http://schemas.openxmlformats.org/officeDocument/2006/relationships/hyperlink" Target="https://www.smejapan.com/business-news/corporate-social-responsibility-in-japan/" TargetMode="External"/><Relationship Id="rId4" Type="http://schemas.openxmlformats.org/officeDocument/2006/relationships/hyperlink" Target="https://www.pinterest.co.uk/pin/6938358863202023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801387" y="401209"/>
            <a:ext cx="7096933" cy="3027791"/>
          </a:xfrm>
        </p:spPr>
        <p:txBody>
          <a:bodyPr rtlCol="0"/>
          <a:lstStyle/>
          <a:p>
            <a:pPr>
              <a:lnSpc>
                <a:spcPct val="20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UWTSD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dirty="0">
                <a:effectLst/>
                <a:latin typeface="Arial" panose="020B0604020202020204" pitchFamily="34" charset="0"/>
                <a:ea typeface="Times New Roman" panose="02020603050405020304" pitchFamily="18" charset="0"/>
                <a:cs typeface="Times New Roman" panose="02020603050405020304" pitchFamily="18" charset="0"/>
              </a:rPr>
              <a:t>Name - Judith Churcher</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dirty="0">
                <a:effectLst/>
                <a:latin typeface="Arial" panose="020B0604020202020204" pitchFamily="34" charset="0"/>
                <a:ea typeface="Times New Roman" panose="02020603050405020304" pitchFamily="18" charset="0"/>
                <a:cs typeface="Times New Roman" panose="02020603050405020304" pitchFamily="18" charset="0"/>
              </a:rPr>
              <a:t>Course – Business and Management (BA) </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dirty="0">
                <a:effectLst/>
                <a:latin typeface="Arial" panose="020B0604020202020204" pitchFamily="34" charset="0"/>
                <a:ea typeface="Times New Roman" panose="02020603050405020304" pitchFamily="18" charset="0"/>
                <a:cs typeface="Times New Roman" panose="02020603050405020304" pitchFamily="18" charset="0"/>
              </a:rPr>
              <a:t>Module – The Intercultural Workplace (BMSP5002)</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r>
              <a:rPr lang="en-GB" sz="1800" dirty="0">
                <a:effectLst/>
                <a:latin typeface="Arial" panose="020B0604020202020204" pitchFamily="34" charset="0"/>
                <a:ea typeface="Times New Roman" panose="02020603050405020304" pitchFamily="18" charset="0"/>
                <a:cs typeface="Times New Roman" panose="02020603050405020304" pitchFamily="18" charset="0"/>
              </a:rPr>
              <a:t>Assignment 1 –10-minute Power-Point Presentation</a:t>
            </a:r>
          </a:p>
        </p:txBody>
      </p:sp>
      <p:pic>
        <p:nvPicPr>
          <p:cNvPr id="11" name="Recorded Sound">
            <a:hlinkClick r:id="" action="ppaction://media"/>
            <a:extLst>
              <a:ext uri="{FF2B5EF4-FFF2-40B4-BE49-F238E27FC236}">
                <a16:creationId xmlns:a16="http://schemas.microsoft.com/office/drawing/2014/main" id="{7C758801-A539-C898-E056-EADEC3AEA9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33668" y="6069239"/>
            <a:ext cx="487363" cy="487363"/>
          </a:xfrm>
          <a:prstGeom prst="rect">
            <a:avLst/>
          </a:prstGeom>
        </p:spPr>
      </p:pic>
    </p:spTree>
    <p:extLst>
      <p:ext uri="{BB962C8B-B14F-4D97-AF65-F5344CB8AC3E}">
        <p14:creationId xmlns:p14="http://schemas.microsoft.com/office/powerpoint/2010/main" val="2259308896"/>
      </p:ext>
    </p:extLst>
  </p:cSld>
  <p:clrMapOvr>
    <a:masterClrMapping/>
  </p:clrMapOvr>
  <mc:AlternateContent xmlns:mc="http://schemas.openxmlformats.org/markup-compatibility/2006">
    <mc:Choice xmlns:p14="http://schemas.microsoft.com/office/powerpoint/2010/main" Requires="p14">
      <p:transition spd="slow" p14:dur="2000" advTm="10180"/>
    </mc:Choice>
    <mc:Fallback>
      <p:transition spd="slow" advTm="1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9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dirty="0"/>
              <a:t>Introduction</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1" y="2713174"/>
            <a:ext cx="9779182" cy="2319485"/>
          </a:xfrm>
        </p:spPr>
        <p:txBody>
          <a:bodyPr vert="horz" lIns="91440" tIns="45720" rIns="91440" bIns="45720" rtlCol="0" anchor="t">
            <a:normAutofit/>
          </a:bodyPr>
          <a:lstStyle/>
          <a:p>
            <a:pPr marL="457200" indent="-457200">
              <a:buFont typeface="Wingdings" panose="05000000000000000000" pitchFamily="2" charset="2"/>
              <a:buChar char="Ø"/>
            </a:pPr>
            <a:r>
              <a:rPr lang="en-GB" sz="3200" dirty="0"/>
              <a:t>What is this module?</a:t>
            </a:r>
          </a:p>
          <a:p>
            <a:pPr marL="457200" indent="-457200" rtl="0">
              <a:buFont typeface="Wingdings" panose="05000000000000000000" pitchFamily="2" charset="2"/>
              <a:buChar char="Ø"/>
            </a:pPr>
            <a:r>
              <a:rPr lang="en-GB" sz="3200" dirty="0"/>
              <a:t>Purpose of my presentation.</a:t>
            </a:r>
          </a:p>
          <a:p>
            <a:pPr marL="457200" indent="-457200" rtl="0">
              <a:buFont typeface="Wingdings" panose="05000000000000000000" pitchFamily="2" charset="2"/>
              <a:buChar char="Ø"/>
            </a:pPr>
            <a:r>
              <a:rPr lang="en-GB" sz="3200" dirty="0"/>
              <a:t>What inter-cultural workplace means to me.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pic>
        <p:nvPicPr>
          <p:cNvPr id="12" name="Recorded Sound">
            <a:hlinkClick r:id="" action="ppaction://media"/>
            <a:extLst>
              <a:ext uri="{FF2B5EF4-FFF2-40B4-BE49-F238E27FC236}">
                <a16:creationId xmlns:a16="http://schemas.microsoft.com/office/drawing/2014/main" id="{24BE0894-6FD3-3BC2-09AD-E655B2D5B9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98983" y="5032659"/>
            <a:ext cx="487363" cy="487363"/>
          </a:xfrm>
          <a:prstGeom prst="rect">
            <a:avLst/>
          </a:prstGeom>
        </p:spPr>
      </p:pic>
    </p:spTree>
    <p:extLst>
      <p:ext uri="{BB962C8B-B14F-4D97-AF65-F5344CB8AC3E}">
        <p14:creationId xmlns:p14="http://schemas.microsoft.com/office/powerpoint/2010/main" val="1325608595"/>
      </p:ext>
    </p:extLst>
  </p:cSld>
  <p:clrMapOvr>
    <a:masterClrMapping/>
  </p:clrMapOvr>
  <mc:AlternateContent xmlns:mc="http://schemas.openxmlformats.org/markup-compatibility/2006">
    <mc:Choice xmlns:p14="http://schemas.microsoft.com/office/powerpoint/2010/main" Requires="p14">
      <p:transition spd="slow" p14:dur="2000" advTm="25160"/>
    </mc:Choice>
    <mc:Fallback>
      <p:transition spd="slow" advTm="25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488"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6020C2AB-9A0E-FF45-55C5-D8B78FE956F8}"/>
              </a:ext>
            </a:extLst>
          </p:cNvPr>
          <p:cNvSpPr>
            <a:spLocks noGrp="1"/>
          </p:cNvSpPr>
          <p:nvPr>
            <p:ph type="title"/>
          </p:nvPr>
        </p:nvSpPr>
        <p:spPr>
          <a:xfrm>
            <a:off x="236409" y="821640"/>
            <a:ext cx="6120412" cy="809082"/>
          </a:xfrm>
        </p:spPr>
        <p:txBody>
          <a:bodyPr anchor="b">
            <a:normAutofit fontScale="90000"/>
          </a:bodyPr>
          <a:lstStyle/>
          <a:p>
            <a:r>
              <a:rPr lang="en-GB" dirty="0"/>
              <a:t>Gibbs Reflective </a:t>
            </a:r>
            <a:br>
              <a:rPr lang="en-GB" dirty="0"/>
            </a:br>
            <a:r>
              <a:rPr lang="en-GB" dirty="0"/>
              <a:t>Cycle</a:t>
            </a:r>
          </a:p>
        </p:txBody>
      </p:sp>
      <p:pic>
        <p:nvPicPr>
          <p:cNvPr id="13" name="Picture 12">
            <a:extLst>
              <a:ext uri="{FF2B5EF4-FFF2-40B4-BE49-F238E27FC236}">
                <a16:creationId xmlns:a16="http://schemas.microsoft.com/office/drawing/2014/main" id="{2138DF32-3AAE-FC55-64E2-B5EC11A83D6A}"/>
              </a:ext>
            </a:extLst>
          </p:cNvPr>
          <p:cNvPicPr>
            <a:picLocks noChangeAspect="1"/>
          </p:cNvPicPr>
          <p:nvPr/>
        </p:nvPicPr>
        <p:blipFill>
          <a:blip r:embed="rId5"/>
          <a:stretch>
            <a:fillRect/>
          </a:stretch>
        </p:blipFill>
        <p:spPr>
          <a:xfrm>
            <a:off x="3296615" y="544172"/>
            <a:ext cx="7005418" cy="5989632"/>
          </a:xfrm>
          <a:prstGeom prst="rect">
            <a:avLst/>
          </a:prstGeom>
          <a:noFill/>
        </p:spPr>
      </p:pic>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4"/>
          </p:nvPr>
        </p:nvSpPr>
        <p:spPr>
          <a:xfrm>
            <a:off x="10153276" y="6356350"/>
            <a:ext cx="1657723" cy="365125"/>
          </a:xfrm>
        </p:spPr>
        <p:txBody>
          <a:bodyPr rtlCol="0" anchor="ctr">
            <a:normAutofit/>
          </a:bodyPr>
          <a:lstStyle/>
          <a:p>
            <a:pPr rtl="0">
              <a:spcAft>
                <a:spcPts val="600"/>
              </a:spcAft>
            </a:pPr>
            <a:fld id="{294A09A9-5501-47C1-A89A-A340965A2BE2}" type="slidenum">
              <a:rPr lang="en-GB" smtClean="0"/>
              <a:pPr rtl="0">
                <a:spcAft>
                  <a:spcPts val="600"/>
                </a:spcAft>
              </a:pPr>
              <a:t>3</a:t>
            </a:fld>
            <a:endParaRPr lang="en-GB"/>
          </a:p>
        </p:txBody>
      </p:sp>
      <p:pic>
        <p:nvPicPr>
          <p:cNvPr id="8" name="Recorded Sound">
            <a:hlinkClick r:id="" action="ppaction://media"/>
            <a:extLst>
              <a:ext uri="{FF2B5EF4-FFF2-40B4-BE49-F238E27FC236}">
                <a16:creationId xmlns:a16="http://schemas.microsoft.com/office/drawing/2014/main" id="{9C6490F6-83A5-8426-C026-E8C65D8B45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94774" y="5677354"/>
            <a:ext cx="487363" cy="487363"/>
          </a:xfrm>
          <a:prstGeom prst="rect">
            <a:avLst/>
          </a:prstGeom>
        </p:spPr>
      </p:pic>
    </p:spTree>
    <p:extLst>
      <p:ext uri="{BB962C8B-B14F-4D97-AF65-F5344CB8AC3E}">
        <p14:creationId xmlns:p14="http://schemas.microsoft.com/office/powerpoint/2010/main" val="1639799154"/>
      </p:ext>
    </p:extLst>
  </p:cSld>
  <p:clrMapOvr>
    <a:masterClrMapping/>
  </p:clrMapOvr>
  <mc:AlternateContent xmlns:mc="http://schemas.openxmlformats.org/markup-compatibility/2006">
    <mc:Choice xmlns:p14="http://schemas.microsoft.com/office/powerpoint/2010/main" Requires="p14">
      <p:transition spd="slow" p14:dur="2000" advTm="34569"/>
    </mc:Choice>
    <mc:Fallback>
      <p:transition spd="slow" advTm="34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31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61A1D6C2-B5A4-1E7E-5B6F-305382FFD87D}"/>
              </a:ext>
            </a:extLst>
          </p:cNvPr>
          <p:cNvSpPr>
            <a:spLocks noGrp="1"/>
          </p:cNvSpPr>
          <p:nvPr>
            <p:ph type="title"/>
          </p:nvPr>
        </p:nvSpPr>
        <p:spPr>
          <a:xfrm>
            <a:off x="503463" y="76831"/>
            <a:ext cx="6659337" cy="988106"/>
          </a:xfrm>
        </p:spPr>
        <p:txBody>
          <a:bodyPr/>
          <a:lstStyle/>
          <a:p>
            <a:r>
              <a:rPr lang="en-US" dirty="0" err="1"/>
              <a:t>Organisational</a:t>
            </a:r>
            <a:r>
              <a:rPr lang="en-US" dirty="0"/>
              <a:t> Culture </a:t>
            </a:r>
          </a:p>
        </p:txBody>
      </p:sp>
      <p:sp>
        <p:nvSpPr>
          <p:cNvPr id="9" name="TextBox 8">
            <a:extLst>
              <a:ext uri="{FF2B5EF4-FFF2-40B4-BE49-F238E27FC236}">
                <a16:creationId xmlns:a16="http://schemas.microsoft.com/office/drawing/2014/main" id="{25A14836-A61B-0592-3483-56AD0AFD728F}"/>
              </a:ext>
            </a:extLst>
          </p:cNvPr>
          <p:cNvSpPr txBox="1"/>
          <p:nvPr/>
        </p:nvSpPr>
        <p:spPr>
          <a:xfrm>
            <a:off x="1167493" y="2087561"/>
            <a:ext cx="9779182" cy="3366815"/>
          </a:xfrm>
          <a:prstGeom prst="rect">
            <a:avLst/>
          </a:prstGeom>
        </p:spPr>
        <p:txBody>
          <a:bodyPr vert="horz" lIns="91440" tIns="45720" rIns="91440" bIns="45720" rtlCol="0">
            <a:normAutofit/>
          </a:bodyPr>
          <a:lstStyle/>
          <a:p>
            <a:pPr>
              <a:lnSpc>
                <a:spcPct val="90000"/>
              </a:lnSpc>
              <a:spcAft>
                <a:spcPts val="600"/>
              </a:spcAft>
            </a:pPr>
            <a:endParaRPr lang="en-GB" sz="2800" dirty="0">
              <a:solidFill>
                <a:schemeClr val="bg1"/>
              </a:solidFill>
            </a:endParaRPr>
          </a:p>
        </p:txBody>
      </p:sp>
      <p:sp>
        <p:nvSpPr>
          <p:cNvPr id="20" name="Slide Number Placeholder 5">
            <a:extLst>
              <a:ext uri="{FF2B5EF4-FFF2-40B4-BE49-F238E27FC236}">
                <a16:creationId xmlns:a16="http://schemas.microsoft.com/office/drawing/2014/main" id="{155A0E27-D9BA-5E0C-1DB3-810C99EA67B8}"/>
              </a:ext>
            </a:extLst>
          </p:cNvPr>
          <p:cNvSpPr>
            <a:spLocks noGrp="1"/>
          </p:cNvSpPr>
          <p:nvPr>
            <p:ph type="sldNum" sz="quarter" idx="4"/>
          </p:nvPr>
        </p:nvSpPr>
        <p:spPr>
          <a:xfrm>
            <a:off x="10153276" y="6356350"/>
            <a:ext cx="1657723" cy="365125"/>
          </a:xfrm>
        </p:spPr>
        <p:txBody>
          <a:bodyPr/>
          <a:lstStyle/>
          <a:p>
            <a:pPr rtl="0">
              <a:spcAft>
                <a:spcPts val="600"/>
              </a:spcAft>
            </a:pPr>
            <a:fld id="{294A09A9-5501-47C1-A89A-A340965A2BE2}" type="slidenum">
              <a:rPr lang="en-GB" noProof="0" smtClean="0"/>
              <a:pPr rtl="0">
                <a:spcAft>
                  <a:spcPts val="600"/>
                </a:spcAft>
              </a:pPr>
              <a:t>4</a:t>
            </a:fld>
            <a:endParaRPr lang="en-GB" noProof="0"/>
          </a:p>
        </p:txBody>
      </p:sp>
      <p:sp>
        <p:nvSpPr>
          <p:cNvPr id="13" name="TextBox 12">
            <a:extLst>
              <a:ext uri="{FF2B5EF4-FFF2-40B4-BE49-F238E27FC236}">
                <a16:creationId xmlns:a16="http://schemas.microsoft.com/office/drawing/2014/main" id="{D07199F3-4524-0EAF-23D4-00C1C47F6B70}"/>
              </a:ext>
            </a:extLst>
          </p:cNvPr>
          <p:cNvSpPr txBox="1"/>
          <p:nvPr/>
        </p:nvSpPr>
        <p:spPr>
          <a:xfrm>
            <a:off x="367507" y="1122019"/>
            <a:ext cx="5493329" cy="1077218"/>
          </a:xfrm>
          <a:prstGeom prst="rect">
            <a:avLst/>
          </a:prstGeom>
          <a:noFill/>
        </p:spPr>
        <p:txBody>
          <a:bodyPr wrap="square" rtlCol="0">
            <a:spAutoFit/>
          </a:bodyPr>
          <a:lstStyle/>
          <a:p>
            <a:r>
              <a:rPr lang="en-GB" sz="3200" b="0" i="0" dirty="0">
                <a:solidFill>
                  <a:schemeClr val="bg1"/>
                </a:solidFill>
                <a:effectLst/>
                <a:latin typeface="Google Sans"/>
              </a:rPr>
              <a:t>Edgar Schein's Organizational </a:t>
            </a:r>
            <a:br>
              <a:rPr lang="en-GB" sz="3200" b="0" i="0" dirty="0">
                <a:solidFill>
                  <a:schemeClr val="bg1"/>
                </a:solidFill>
                <a:effectLst/>
                <a:latin typeface="Google Sans"/>
              </a:rPr>
            </a:br>
            <a:r>
              <a:rPr lang="en-GB" sz="3200" b="0" i="0" dirty="0">
                <a:solidFill>
                  <a:schemeClr val="bg1"/>
                </a:solidFill>
                <a:effectLst/>
                <a:latin typeface="Google Sans"/>
              </a:rPr>
              <a:t>Culture Triangle</a:t>
            </a:r>
            <a:endParaRPr lang="en-GB" sz="3200" dirty="0">
              <a:solidFill>
                <a:schemeClr val="bg1"/>
              </a:solidFill>
              <a:latin typeface="+mj-lt"/>
            </a:endParaRPr>
          </a:p>
        </p:txBody>
      </p:sp>
      <p:pic>
        <p:nvPicPr>
          <p:cNvPr id="17" name="Picture 16">
            <a:extLst>
              <a:ext uri="{FF2B5EF4-FFF2-40B4-BE49-F238E27FC236}">
                <a16:creationId xmlns:a16="http://schemas.microsoft.com/office/drawing/2014/main" id="{DE2B9B46-6E27-721D-DB4B-4B2F2C2B0EAB}"/>
              </a:ext>
            </a:extLst>
          </p:cNvPr>
          <p:cNvPicPr>
            <a:picLocks noChangeAspect="1"/>
          </p:cNvPicPr>
          <p:nvPr/>
        </p:nvPicPr>
        <p:blipFill>
          <a:blip r:embed="rId9"/>
          <a:stretch>
            <a:fillRect/>
          </a:stretch>
        </p:blipFill>
        <p:spPr>
          <a:xfrm>
            <a:off x="429078" y="2440969"/>
            <a:ext cx="4046187" cy="3819600"/>
          </a:xfrm>
          <a:prstGeom prst="rect">
            <a:avLst/>
          </a:prstGeom>
        </p:spPr>
      </p:pic>
      <p:sp>
        <p:nvSpPr>
          <p:cNvPr id="3" name="TextBox 2">
            <a:extLst>
              <a:ext uri="{FF2B5EF4-FFF2-40B4-BE49-F238E27FC236}">
                <a16:creationId xmlns:a16="http://schemas.microsoft.com/office/drawing/2014/main" id="{D2A95533-7F1C-7E50-F356-24ACEF315B6B}"/>
              </a:ext>
            </a:extLst>
          </p:cNvPr>
          <p:cNvSpPr txBox="1"/>
          <p:nvPr/>
        </p:nvSpPr>
        <p:spPr>
          <a:xfrm>
            <a:off x="6191761" y="1108545"/>
            <a:ext cx="5493329" cy="1077218"/>
          </a:xfrm>
          <a:prstGeom prst="rect">
            <a:avLst/>
          </a:prstGeom>
          <a:noFill/>
        </p:spPr>
        <p:txBody>
          <a:bodyPr wrap="square" rtlCol="0">
            <a:spAutoFit/>
          </a:bodyPr>
          <a:lstStyle/>
          <a:p>
            <a:r>
              <a:rPr lang="en-GB" sz="3200" dirty="0">
                <a:solidFill>
                  <a:schemeClr val="bg1"/>
                </a:solidFill>
                <a:latin typeface="Google Sans"/>
              </a:rPr>
              <a:t>Charles Handy Theory of Organisational Culture</a:t>
            </a:r>
          </a:p>
        </p:txBody>
      </p:sp>
      <p:pic>
        <p:nvPicPr>
          <p:cNvPr id="1030" name="Picture 6" descr="Charles Handy, a leading authority on organisational culture, defined four  different kinds of cultu… | Work culture, Business process management,  Cultural awareness">
            <a:extLst>
              <a:ext uri="{FF2B5EF4-FFF2-40B4-BE49-F238E27FC236}">
                <a16:creationId xmlns:a16="http://schemas.microsoft.com/office/drawing/2014/main" id="{8F7708B3-5E71-2201-93AA-E19E4E5C730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4735" r="-2686" b="9184"/>
          <a:stretch/>
        </p:blipFill>
        <p:spPr bwMode="auto">
          <a:xfrm>
            <a:off x="5504681" y="2440969"/>
            <a:ext cx="6049166" cy="380612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45C81252-2ACB-265F-E280-94D9CDA1343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345768" y="6232846"/>
            <a:ext cx="487363" cy="487363"/>
          </a:xfrm>
          <a:prstGeom prst="rect">
            <a:avLst/>
          </a:prstGeom>
        </p:spPr>
      </p:pic>
      <p:pic>
        <p:nvPicPr>
          <p:cNvPr id="5" name="Recorded Sound">
            <a:hlinkClick r:id="" action="ppaction://media"/>
            <a:extLst>
              <a:ext uri="{FF2B5EF4-FFF2-40B4-BE49-F238E27FC236}">
                <a16:creationId xmlns:a16="http://schemas.microsoft.com/office/drawing/2014/main" id="{1DD95A8C-35D3-BEC4-D7B6-6B7E0FED4DE7}"/>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7473055" y="6176236"/>
            <a:ext cx="487363" cy="487363"/>
          </a:xfrm>
          <a:prstGeom prst="rect">
            <a:avLst/>
          </a:prstGeom>
        </p:spPr>
      </p:pic>
      <p:pic>
        <p:nvPicPr>
          <p:cNvPr id="6" name="Recorded Sound">
            <a:hlinkClick r:id="" action="ppaction://media"/>
            <a:extLst>
              <a:ext uri="{FF2B5EF4-FFF2-40B4-BE49-F238E27FC236}">
                <a16:creationId xmlns:a16="http://schemas.microsoft.com/office/drawing/2014/main" id="{3F463909-3BA2-CF7E-3494-6BA3EA9F5835}"/>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10863174" y="6233318"/>
            <a:ext cx="487363" cy="487363"/>
          </a:xfrm>
          <a:prstGeom prst="rect">
            <a:avLst/>
          </a:prstGeom>
        </p:spPr>
      </p:pic>
    </p:spTree>
    <p:extLst>
      <p:ext uri="{BB962C8B-B14F-4D97-AF65-F5344CB8AC3E}">
        <p14:creationId xmlns:p14="http://schemas.microsoft.com/office/powerpoint/2010/main" val="3446797337"/>
      </p:ext>
    </p:extLst>
  </p:cSld>
  <p:clrMapOvr>
    <a:masterClrMapping/>
  </p:clrMapOvr>
  <mc:AlternateContent xmlns:mc="http://schemas.openxmlformats.org/markup-compatibility/2006">
    <mc:Choice xmlns:p14="http://schemas.microsoft.com/office/powerpoint/2010/main" Requires="p14">
      <p:transition spd="slow" p14:dur="2000" advTm="60000"/>
    </mc:Choice>
    <mc:Fallback>
      <p:transition spd="slow" advTm="60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000" fill="hold"/>
                                        <p:tgtEl>
                                          <p:spTgt spid="4"/>
                                        </p:tgtEl>
                                      </p:cBhvr>
                                    </p:cmd>
                                  </p:childTnLst>
                                </p:cTn>
                              </p:par>
                            </p:childTnLst>
                          </p:cTn>
                        </p:par>
                        <p:par>
                          <p:cTn id="7" fill="hold">
                            <p:stCondLst>
                              <p:cond delay="60000"/>
                            </p:stCondLst>
                            <p:childTnLst>
                              <p:par>
                                <p:cTn id="8" presetID="1" presetClass="mediacall" presetSubtype="0" fill="hold" nodeType="afterEffect">
                                  <p:stCondLst>
                                    <p:cond delay="0"/>
                                  </p:stCondLst>
                                  <p:childTnLst>
                                    <p:cmd type="call" cmd="playFrom(0.0)">
                                      <p:cBhvr>
                                        <p:cTn id="9" dur="54658" fill="hold"/>
                                        <p:tgtEl>
                                          <p:spTgt spid="5"/>
                                        </p:tgtEl>
                                      </p:cBhvr>
                                    </p:cmd>
                                  </p:childTnLst>
                                </p:cTn>
                              </p:par>
                            </p:childTnLst>
                          </p:cTn>
                        </p:par>
                        <p:par>
                          <p:cTn id="10" fill="hold">
                            <p:stCondLst>
                              <p:cond delay="114658"/>
                            </p:stCondLst>
                            <p:childTnLst>
                              <p:par>
                                <p:cTn id="11" presetID="1" presetClass="mediacall" presetSubtype="0" fill="hold" nodeType="afterEffect">
                                  <p:stCondLst>
                                    <p:cond delay="0"/>
                                  </p:stCondLst>
                                  <p:childTnLst>
                                    <p:cmd type="call" cmd="playFrom(0.0)">
                                      <p:cBhvr>
                                        <p:cTn id="12" dur="3116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50A86E01-62BB-5145-A6C3-515717DD327C}"/>
              </a:ext>
            </a:extLst>
          </p:cNvPr>
          <p:cNvSpPr>
            <a:spLocks noGrp="1"/>
          </p:cNvSpPr>
          <p:nvPr>
            <p:ph type="sldNum" sz="quarter" idx="4"/>
          </p:nvPr>
        </p:nvSpPr>
        <p:spPr/>
        <p:txBody>
          <a:bodyPr rtlCol="0"/>
          <a:lstStyle/>
          <a:p>
            <a:pPr rtl="0"/>
            <a:fld id="{294A09A9-5501-47C1-A89A-A340965A2BE2}" type="slidenum">
              <a:rPr lang="en-GB" smtClean="0"/>
              <a:pPr/>
              <a:t>5</a:t>
            </a:fld>
            <a:endParaRPr lang="en-GB" dirty="0"/>
          </a:p>
        </p:txBody>
      </p:sp>
      <p:sp>
        <p:nvSpPr>
          <p:cNvPr id="12" name="Title 1">
            <a:extLst>
              <a:ext uri="{FF2B5EF4-FFF2-40B4-BE49-F238E27FC236}">
                <a16:creationId xmlns:a16="http://schemas.microsoft.com/office/drawing/2014/main" id="{59B88678-B913-B6DF-E3BC-F69B8B1A867A}"/>
              </a:ext>
            </a:extLst>
          </p:cNvPr>
          <p:cNvSpPr>
            <a:spLocks noGrp="1"/>
          </p:cNvSpPr>
          <p:nvPr>
            <p:ph type="title"/>
          </p:nvPr>
        </p:nvSpPr>
        <p:spPr>
          <a:xfrm>
            <a:off x="374093" y="259715"/>
            <a:ext cx="9779183" cy="837248"/>
          </a:xfrm>
        </p:spPr>
        <p:txBody>
          <a:bodyPr/>
          <a:lstStyle/>
          <a:p>
            <a:r>
              <a:rPr lang="en-US" dirty="0"/>
              <a:t>Flexibility and Agility</a:t>
            </a:r>
          </a:p>
        </p:txBody>
      </p:sp>
      <p:pic>
        <p:nvPicPr>
          <p:cNvPr id="2" name="Picture 2">
            <a:extLst>
              <a:ext uri="{FF2B5EF4-FFF2-40B4-BE49-F238E27FC236}">
                <a16:creationId xmlns:a16="http://schemas.microsoft.com/office/drawing/2014/main" id="{F75998AA-2ABF-83D8-1608-28E92F60BC90}"/>
              </a:ext>
            </a:extLst>
          </p:cNvPr>
          <p:cNvPicPr>
            <a:picLocks noChangeAspect="1" noChangeArrowheads="1"/>
          </p:cNvPicPr>
          <p:nvPr/>
        </p:nvPicPr>
        <p:blipFill rotWithShape="1">
          <a:blip r:embed="rId7"/>
          <a:srcRect l="16956" t="5600"/>
          <a:stretch/>
        </p:blipFill>
        <p:spPr bwMode="auto">
          <a:xfrm>
            <a:off x="932984" y="1399699"/>
            <a:ext cx="4330700" cy="4318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E6CE801-7945-82BF-A9D6-0522AA8F7C72}"/>
              </a:ext>
            </a:extLst>
          </p:cNvPr>
          <p:cNvSpPr txBox="1"/>
          <p:nvPr/>
        </p:nvSpPr>
        <p:spPr>
          <a:xfrm>
            <a:off x="6281195" y="1655951"/>
            <a:ext cx="4617720" cy="4524315"/>
          </a:xfrm>
          <a:prstGeom prst="rect">
            <a:avLst/>
          </a:prstGeom>
          <a:noFill/>
        </p:spPr>
        <p:txBody>
          <a:bodyPr wrap="square" rtlCol="0">
            <a:spAutoFit/>
          </a:bodyPr>
          <a:lstStyle/>
          <a:p>
            <a:pPr marL="285750" indent="-285750">
              <a:buFont typeface="Wingdings" panose="05000000000000000000" pitchFamily="2" charset="2"/>
              <a:buChar char="Ø"/>
            </a:pPr>
            <a:r>
              <a:rPr lang="en-GB" dirty="0"/>
              <a:t>Let's employees choose where, when and the hours they work for.</a:t>
            </a:r>
          </a:p>
          <a:p>
            <a:pPr marL="285750" indent="-285750">
              <a:buFont typeface="Wingdings" panose="05000000000000000000" pitchFamily="2" charset="2"/>
              <a:buChar char="Ø"/>
            </a:pPr>
            <a:r>
              <a:rPr lang="en-GB" dirty="0"/>
              <a:t>Joan Atkinson produced a flexible firm model, Atkinson (1984).</a:t>
            </a:r>
          </a:p>
          <a:p>
            <a:pPr marL="285750" indent="-285750">
              <a:buFont typeface="Wingdings" panose="05000000000000000000" pitchFamily="2" charset="2"/>
              <a:buChar char="Ø"/>
            </a:pPr>
            <a:r>
              <a:rPr lang="en-GB" dirty="0"/>
              <a:t>It can; Better matching of staff levels to business volumes and improve customer service. (</a:t>
            </a:r>
            <a:r>
              <a:rPr lang="en-GB" dirty="0" err="1"/>
              <a:t>Mohinudeen</a:t>
            </a:r>
            <a:r>
              <a:rPr lang="en-GB" dirty="0"/>
              <a:t>, 2010)</a:t>
            </a:r>
          </a:p>
          <a:p>
            <a:endParaRPr lang="en-GB" dirty="0"/>
          </a:p>
          <a:p>
            <a:r>
              <a:rPr lang="en-GB" dirty="0"/>
              <a:t>Agile working.</a:t>
            </a:r>
          </a:p>
          <a:p>
            <a:pPr marL="285750" indent="-285750">
              <a:buFont typeface="Wingdings" panose="05000000000000000000" pitchFamily="2" charset="2"/>
              <a:buChar char="Ø"/>
            </a:pPr>
            <a:r>
              <a:rPr lang="en-GB" dirty="0"/>
              <a:t>Adapt quickly to change </a:t>
            </a:r>
          </a:p>
          <a:p>
            <a:pPr marL="285750" indent="-285750">
              <a:buFont typeface="Wingdings" panose="05000000000000000000" pitchFamily="2" charset="2"/>
              <a:buChar char="Ø"/>
            </a:pPr>
            <a:r>
              <a:rPr lang="en-GB" dirty="0"/>
              <a:t>Decision making</a:t>
            </a:r>
          </a:p>
          <a:p>
            <a:pPr marL="285750" indent="-285750">
              <a:buFont typeface="Wingdings" panose="05000000000000000000" pitchFamily="2" charset="2"/>
              <a:buChar char="Ø"/>
            </a:pPr>
            <a:endParaRPr lang="en-GB" dirty="0"/>
          </a:p>
          <a:p>
            <a:r>
              <a:rPr lang="en-GB" dirty="0"/>
              <a:t>Both qualities are important for todays fast changing world.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pic>
        <p:nvPicPr>
          <p:cNvPr id="4" name="Recorded Sound">
            <a:hlinkClick r:id="" action="ppaction://media"/>
            <a:extLst>
              <a:ext uri="{FF2B5EF4-FFF2-40B4-BE49-F238E27FC236}">
                <a16:creationId xmlns:a16="http://schemas.microsoft.com/office/drawing/2014/main" id="{B7284AEF-2B4B-C735-68A1-C5FB8826CC0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748405" y="5533072"/>
            <a:ext cx="487363" cy="487363"/>
          </a:xfrm>
          <a:prstGeom prst="rect">
            <a:avLst/>
          </a:prstGeom>
        </p:spPr>
      </p:pic>
      <p:pic>
        <p:nvPicPr>
          <p:cNvPr id="5" name="Recorded Sound">
            <a:hlinkClick r:id="" action="ppaction://media"/>
            <a:extLst>
              <a:ext uri="{FF2B5EF4-FFF2-40B4-BE49-F238E27FC236}">
                <a16:creationId xmlns:a16="http://schemas.microsoft.com/office/drawing/2014/main" id="{478A91EA-660C-FFCF-7BF0-0B6409B7A749}"/>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346373" y="5717699"/>
            <a:ext cx="487363" cy="487363"/>
          </a:xfrm>
          <a:prstGeom prst="rect">
            <a:avLst/>
          </a:prstGeom>
        </p:spPr>
      </p:pic>
    </p:spTree>
    <p:extLst>
      <p:ext uri="{BB962C8B-B14F-4D97-AF65-F5344CB8AC3E}">
        <p14:creationId xmlns:p14="http://schemas.microsoft.com/office/powerpoint/2010/main" val="1527386939"/>
      </p:ext>
    </p:extLst>
  </p:cSld>
  <p:clrMapOvr>
    <a:masterClrMapping/>
  </p:clrMapOvr>
  <mc:AlternateContent xmlns:mc="http://schemas.openxmlformats.org/markup-compatibility/2006">
    <mc:Choice xmlns:p14="http://schemas.microsoft.com/office/powerpoint/2010/main" Requires="p14">
      <p:transition spd="slow" p14:dur="2000" advTm="34556"/>
    </mc:Choice>
    <mc:Fallback>
      <p:transition spd="slow" advTm="34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56" fill="hold"/>
                                        <p:tgtEl>
                                          <p:spTgt spid="4"/>
                                        </p:tgtEl>
                                      </p:cBhvr>
                                    </p:cmd>
                                  </p:childTnLst>
                                </p:cTn>
                              </p:par>
                            </p:childTnLst>
                          </p:cTn>
                        </p:par>
                        <p:par>
                          <p:cTn id="7" fill="hold">
                            <p:stCondLst>
                              <p:cond delay="34556"/>
                            </p:stCondLst>
                            <p:childTnLst>
                              <p:par>
                                <p:cTn id="8" presetID="1" presetClass="mediacall" presetSubtype="0" fill="hold" nodeType="afterEffect">
                                  <p:stCondLst>
                                    <p:cond delay="0"/>
                                  </p:stCondLst>
                                  <p:childTnLst>
                                    <p:cmd type="call" cmd="playFrom(0.0)">
                                      <p:cBhvr>
                                        <p:cTn id="9" dur="301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rtlCol="0"/>
          <a:lstStyle/>
          <a:p>
            <a:pPr rtl="0"/>
            <a:fld id="{294A09A9-5501-47C1-A89A-A340965A2BE2}" type="slidenum">
              <a:rPr lang="en-GB" smtClean="0"/>
              <a:pPr/>
              <a:t>6</a:t>
            </a:fld>
            <a:endParaRPr lang="en-GB"/>
          </a:p>
        </p:txBody>
      </p:sp>
      <p:sp>
        <p:nvSpPr>
          <p:cNvPr id="11" name="Title 1">
            <a:extLst>
              <a:ext uri="{FF2B5EF4-FFF2-40B4-BE49-F238E27FC236}">
                <a16:creationId xmlns:a16="http://schemas.microsoft.com/office/drawing/2014/main" id="{37FD06A7-3E23-206D-7D1A-9F795E78A4E9}"/>
              </a:ext>
            </a:extLst>
          </p:cNvPr>
          <p:cNvSpPr>
            <a:spLocks noGrp="1"/>
          </p:cNvSpPr>
          <p:nvPr>
            <p:ph type="title"/>
          </p:nvPr>
        </p:nvSpPr>
        <p:spPr>
          <a:xfrm>
            <a:off x="1167492" y="381000"/>
            <a:ext cx="9779183" cy="1325563"/>
          </a:xfrm>
        </p:spPr>
        <p:txBody>
          <a:bodyPr/>
          <a:lstStyle/>
          <a:p>
            <a:r>
              <a:rPr lang="en-US" dirty="0"/>
              <a:t>Corporate, Social and Environmental Responsibility </a:t>
            </a:r>
          </a:p>
        </p:txBody>
      </p:sp>
      <p:pic>
        <p:nvPicPr>
          <p:cNvPr id="2" name="Picture 1">
            <a:extLst>
              <a:ext uri="{FF2B5EF4-FFF2-40B4-BE49-F238E27FC236}">
                <a16:creationId xmlns:a16="http://schemas.microsoft.com/office/drawing/2014/main" id="{054DD9D1-D936-E339-5C20-F106E2CC3B01}"/>
              </a:ext>
            </a:extLst>
          </p:cNvPr>
          <p:cNvPicPr>
            <a:picLocks noChangeAspect="1"/>
          </p:cNvPicPr>
          <p:nvPr/>
        </p:nvPicPr>
        <p:blipFill>
          <a:blip r:embed="rId5"/>
          <a:stretch>
            <a:fillRect/>
          </a:stretch>
        </p:blipFill>
        <p:spPr>
          <a:xfrm>
            <a:off x="6859334" y="1693191"/>
            <a:ext cx="4277987" cy="4277987"/>
          </a:xfrm>
          <a:prstGeom prst="rect">
            <a:avLst/>
          </a:prstGeom>
          <a:ln>
            <a:noFill/>
          </a:ln>
          <a:effectLst>
            <a:softEdge rad="112500"/>
          </a:effectLst>
        </p:spPr>
      </p:pic>
      <p:sp>
        <p:nvSpPr>
          <p:cNvPr id="3" name="TextBox 2">
            <a:extLst>
              <a:ext uri="{FF2B5EF4-FFF2-40B4-BE49-F238E27FC236}">
                <a16:creationId xmlns:a16="http://schemas.microsoft.com/office/drawing/2014/main" id="{6182CEB0-D0C6-E5A8-7665-85E5391A8B71}"/>
              </a:ext>
            </a:extLst>
          </p:cNvPr>
          <p:cNvSpPr txBox="1"/>
          <p:nvPr/>
        </p:nvSpPr>
        <p:spPr>
          <a:xfrm>
            <a:off x="509286" y="1944547"/>
            <a:ext cx="5868365" cy="369332"/>
          </a:xfrm>
          <a:prstGeom prst="rect">
            <a:avLst/>
          </a:prstGeom>
          <a:noFill/>
        </p:spPr>
        <p:txBody>
          <a:bodyPr wrap="square" rtlCol="0">
            <a:spAutoFit/>
          </a:bodyPr>
          <a:lstStyle/>
          <a:p>
            <a:pPr marL="285750" indent="-285750">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FD265A74-2C9A-8F23-1358-5FB31E74C3C7}"/>
              </a:ext>
            </a:extLst>
          </p:cNvPr>
          <p:cNvSpPr txBox="1"/>
          <p:nvPr/>
        </p:nvSpPr>
        <p:spPr>
          <a:xfrm>
            <a:off x="883237" y="2313879"/>
            <a:ext cx="5602146" cy="2677656"/>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Responsibility of the organisation towards society, including the environment, the community, and other stakeholders</a:t>
            </a:r>
          </a:p>
          <a:p>
            <a:pPr marL="285750" indent="-285750">
              <a:buFont typeface="Wingdings" panose="05000000000000000000" pitchFamily="2" charset="2"/>
              <a:buChar char="Ø"/>
            </a:pPr>
            <a:r>
              <a:rPr lang="en-GB" sz="2400" dirty="0"/>
              <a:t>Helps improve brand image </a:t>
            </a:r>
          </a:p>
          <a:p>
            <a:pPr marL="285750" indent="-285750">
              <a:buFont typeface="Wingdings" panose="05000000000000000000" pitchFamily="2" charset="2"/>
              <a:buChar char="Ø"/>
            </a:pPr>
            <a:r>
              <a:rPr lang="en-GB" sz="2400" dirty="0"/>
              <a:t>Raise morale </a:t>
            </a:r>
          </a:p>
          <a:p>
            <a:r>
              <a:rPr lang="en-GB" sz="2400" dirty="0"/>
              <a:t>(Fernando, 2022) </a:t>
            </a:r>
          </a:p>
        </p:txBody>
      </p:sp>
      <p:pic>
        <p:nvPicPr>
          <p:cNvPr id="5" name="Recorded Sound">
            <a:hlinkClick r:id="" action="ppaction://media"/>
            <a:extLst>
              <a:ext uri="{FF2B5EF4-FFF2-40B4-BE49-F238E27FC236}">
                <a16:creationId xmlns:a16="http://schemas.microsoft.com/office/drawing/2014/main" id="{3F34C0B1-CCAC-16F8-783A-F6A391B0F5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54645" y="6112668"/>
            <a:ext cx="487363" cy="487363"/>
          </a:xfrm>
          <a:prstGeom prst="rect">
            <a:avLst/>
          </a:prstGeom>
        </p:spPr>
      </p:pic>
    </p:spTree>
    <p:extLst>
      <p:ext uri="{BB962C8B-B14F-4D97-AF65-F5344CB8AC3E}">
        <p14:creationId xmlns:p14="http://schemas.microsoft.com/office/powerpoint/2010/main" val="4212917468"/>
      </p:ext>
    </p:extLst>
  </p:cSld>
  <p:clrMapOvr>
    <a:masterClrMapping/>
  </p:clrMapOvr>
  <mc:AlternateContent xmlns:mc="http://schemas.openxmlformats.org/markup-compatibility/2006">
    <mc:Choice xmlns:p14="http://schemas.microsoft.com/office/powerpoint/2010/main" Requires="p14">
      <p:transition spd="slow" p14:dur="2000" advTm="47915"/>
    </mc:Choice>
    <mc:Fallback>
      <p:transition spd="slow" advTm="47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9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003A5E2-8F37-D546-BCD9-24A2037BB54D}"/>
              </a:ext>
            </a:extLst>
          </p:cNvPr>
          <p:cNvSpPr>
            <a:spLocks noGrp="1"/>
          </p:cNvSpPr>
          <p:nvPr>
            <p:ph type="sldNum" sz="quarter" idx="12"/>
          </p:nvPr>
        </p:nvSpPr>
        <p:spPr/>
        <p:txBody>
          <a:bodyPr rtlCol="0"/>
          <a:lstStyle/>
          <a:p>
            <a:pPr rtl="0"/>
            <a:fld id="{294A09A9-5501-47C1-A89A-A340965A2BE2}" type="slidenum">
              <a:rPr lang="en-GB" smtClean="0"/>
              <a:pPr/>
              <a:t>7</a:t>
            </a:fld>
            <a:endParaRPr lang="en-GB"/>
          </a:p>
        </p:txBody>
      </p:sp>
      <p:sp>
        <p:nvSpPr>
          <p:cNvPr id="18" name="Title 1">
            <a:extLst>
              <a:ext uri="{FF2B5EF4-FFF2-40B4-BE49-F238E27FC236}">
                <a16:creationId xmlns:a16="http://schemas.microsoft.com/office/drawing/2014/main" id="{4EA469FA-309F-F674-E053-2B3FA5AAB78B}"/>
              </a:ext>
            </a:extLst>
          </p:cNvPr>
          <p:cNvSpPr>
            <a:spLocks noGrp="1"/>
          </p:cNvSpPr>
          <p:nvPr>
            <p:ph type="title"/>
          </p:nvPr>
        </p:nvSpPr>
        <p:spPr>
          <a:xfrm>
            <a:off x="1167492" y="381000"/>
            <a:ext cx="9779183" cy="1325563"/>
          </a:xfrm>
        </p:spPr>
        <p:txBody>
          <a:bodyPr/>
          <a:lstStyle/>
          <a:p>
            <a:r>
              <a:rPr lang="en-US" dirty="0"/>
              <a:t>Communication, Channels and Barriers </a:t>
            </a:r>
          </a:p>
        </p:txBody>
      </p:sp>
      <p:pic>
        <p:nvPicPr>
          <p:cNvPr id="2" name="Picture 1">
            <a:extLst>
              <a:ext uri="{FF2B5EF4-FFF2-40B4-BE49-F238E27FC236}">
                <a16:creationId xmlns:a16="http://schemas.microsoft.com/office/drawing/2014/main" id="{6D77A965-BA64-6A3E-0BBC-11E27352DE18}"/>
              </a:ext>
            </a:extLst>
          </p:cNvPr>
          <p:cNvPicPr>
            <a:picLocks noChangeAspect="1"/>
          </p:cNvPicPr>
          <p:nvPr/>
        </p:nvPicPr>
        <p:blipFill rotWithShape="1">
          <a:blip r:embed="rId5"/>
          <a:srcRect l="17615" r="17438"/>
          <a:stretch/>
        </p:blipFill>
        <p:spPr>
          <a:xfrm>
            <a:off x="3268980" y="2214880"/>
            <a:ext cx="5041312" cy="3881120"/>
          </a:xfrm>
          <a:prstGeom prst="rect">
            <a:avLst/>
          </a:prstGeom>
          <a:ln>
            <a:noFill/>
          </a:ln>
          <a:effectLst>
            <a:softEdge rad="112500"/>
          </a:effectLst>
        </p:spPr>
      </p:pic>
      <p:sp>
        <p:nvSpPr>
          <p:cNvPr id="3" name="TextBox 2">
            <a:extLst>
              <a:ext uri="{FF2B5EF4-FFF2-40B4-BE49-F238E27FC236}">
                <a16:creationId xmlns:a16="http://schemas.microsoft.com/office/drawing/2014/main" id="{565A7B2C-7D01-F905-E512-B9E5AF11A5BC}"/>
              </a:ext>
            </a:extLst>
          </p:cNvPr>
          <p:cNvSpPr txBox="1"/>
          <p:nvPr/>
        </p:nvSpPr>
        <p:spPr>
          <a:xfrm>
            <a:off x="8708935" y="2379176"/>
            <a:ext cx="3050540" cy="3693319"/>
          </a:xfrm>
          <a:prstGeom prst="rect">
            <a:avLst/>
          </a:prstGeom>
          <a:noFill/>
        </p:spPr>
        <p:txBody>
          <a:bodyPr wrap="square" rtlCol="0">
            <a:spAutoFit/>
          </a:bodyPr>
          <a:lstStyle/>
          <a:p>
            <a:r>
              <a:rPr lang="en-GB" dirty="0"/>
              <a:t>Barriers:</a:t>
            </a:r>
          </a:p>
          <a:p>
            <a:endParaRPr lang="en-GB" dirty="0"/>
          </a:p>
          <a:p>
            <a:pPr marL="285750" indent="-285750">
              <a:buFont typeface="Arial" panose="020B0604020202020204" pitchFamily="34" charset="0"/>
              <a:buChar char="•"/>
            </a:pPr>
            <a:r>
              <a:rPr lang="en-GB" dirty="0"/>
              <a:t>Language </a:t>
            </a:r>
          </a:p>
          <a:p>
            <a:pPr marL="285750" indent="-285750">
              <a:buFont typeface="Arial" panose="020B0604020202020204" pitchFamily="34" charset="0"/>
              <a:buChar char="•"/>
            </a:pPr>
            <a:r>
              <a:rPr lang="en-GB" dirty="0"/>
              <a:t>Culture</a:t>
            </a:r>
          </a:p>
          <a:p>
            <a:pPr marL="285750" indent="-285750">
              <a:buFont typeface="Arial" panose="020B0604020202020204" pitchFamily="34" charset="0"/>
              <a:buChar char="•"/>
            </a:pPr>
            <a:r>
              <a:rPr lang="en-GB" dirty="0"/>
              <a:t>Departmental</a:t>
            </a:r>
          </a:p>
          <a:p>
            <a:pPr marL="285750" indent="-285750">
              <a:buFont typeface="Arial" panose="020B0604020202020204" pitchFamily="34" charset="0"/>
              <a:buChar char="•"/>
            </a:pPr>
            <a:r>
              <a:rPr lang="en-GB" dirty="0"/>
              <a:t>Mismatch communication styles</a:t>
            </a:r>
          </a:p>
          <a:p>
            <a:pPr marL="285750" indent="-285750">
              <a:buFont typeface="Arial" panose="020B0604020202020204" pitchFamily="34" charset="0"/>
              <a:buChar char="•"/>
            </a:pPr>
            <a:r>
              <a:rPr lang="en-GB" dirty="0"/>
              <a:t>Lack of context</a:t>
            </a:r>
          </a:p>
          <a:p>
            <a:pPr marL="285750" indent="-285750">
              <a:buFont typeface="Arial" panose="020B0604020202020204" pitchFamily="34" charset="0"/>
              <a:buChar char="•"/>
            </a:pPr>
            <a:r>
              <a:rPr lang="en-GB" dirty="0"/>
              <a:t>Rushed communication</a:t>
            </a:r>
          </a:p>
          <a:p>
            <a:pPr marL="285750" indent="-285750">
              <a:buFont typeface="Arial" panose="020B0604020202020204" pitchFamily="34" charset="0"/>
              <a:buChar char="•"/>
            </a:pPr>
            <a:r>
              <a:rPr lang="en-GB" dirty="0"/>
              <a:t>Ineffective timing</a:t>
            </a:r>
          </a:p>
          <a:p>
            <a:pPr marL="285750" indent="-285750">
              <a:buFont typeface="Arial" panose="020B0604020202020204" pitchFamily="34" charset="0"/>
              <a:buChar char="•"/>
            </a:pPr>
            <a:r>
              <a:rPr lang="en-GB" dirty="0"/>
              <a:t>Incorrect communication channels </a:t>
            </a:r>
          </a:p>
          <a:p>
            <a:r>
              <a:rPr lang="en-GB" dirty="0"/>
              <a:t> (Grammarly, 2021)</a:t>
            </a:r>
          </a:p>
        </p:txBody>
      </p:sp>
      <p:sp>
        <p:nvSpPr>
          <p:cNvPr id="4" name="TextBox 3">
            <a:extLst>
              <a:ext uri="{FF2B5EF4-FFF2-40B4-BE49-F238E27FC236}">
                <a16:creationId xmlns:a16="http://schemas.microsoft.com/office/drawing/2014/main" id="{81C8198E-7E45-6CA4-91E1-D59F7E8AC1E1}"/>
              </a:ext>
            </a:extLst>
          </p:cNvPr>
          <p:cNvSpPr txBox="1"/>
          <p:nvPr/>
        </p:nvSpPr>
        <p:spPr>
          <a:xfrm>
            <a:off x="228600" y="2379176"/>
            <a:ext cx="2743200" cy="3139321"/>
          </a:xfrm>
          <a:prstGeom prst="rect">
            <a:avLst/>
          </a:prstGeom>
          <a:noFill/>
        </p:spPr>
        <p:txBody>
          <a:bodyPr wrap="square" rtlCol="0">
            <a:spAutoFit/>
          </a:bodyPr>
          <a:lstStyle/>
          <a:p>
            <a:r>
              <a:rPr lang="en-GB" dirty="0"/>
              <a:t>Channels:</a:t>
            </a:r>
          </a:p>
          <a:p>
            <a:endParaRPr lang="en-GB" dirty="0"/>
          </a:p>
          <a:p>
            <a:pPr marL="285750" indent="-285750">
              <a:buFont typeface="Arial" panose="020B0604020202020204" pitchFamily="34" charset="0"/>
              <a:buChar char="•"/>
            </a:pPr>
            <a:r>
              <a:rPr lang="en-GB" dirty="0"/>
              <a:t>Virtual – Video conferencing, emails &amp; telephone calls</a:t>
            </a:r>
          </a:p>
          <a:p>
            <a:pPr marL="285750" indent="-285750">
              <a:buFont typeface="Arial" panose="020B0604020202020204" pitchFamily="34" charset="0"/>
              <a:buChar char="•"/>
            </a:pPr>
            <a:r>
              <a:rPr lang="en-GB" dirty="0"/>
              <a:t>In person</a:t>
            </a:r>
          </a:p>
          <a:p>
            <a:pPr marL="285750" indent="-285750">
              <a:buFont typeface="Arial" panose="020B0604020202020204" pitchFamily="34" charset="0"/>
              <a:buChar char="•"/>
            </a:pPr>
            <a:r>
              <a:rPr lang="en-GB" dirty="0"/>
              <a:t>Media – News &amp; social networking</a:t>
            </a:r>
          </a:p>
          <a:p>
            <a:pPr marL="285750" indent="-285750">
              <a:buFont typeface="Arial" panose="020B0604020202020204" pitchFamily="34" charset="0"/>
              <a:buChar char="•"/>
            </a:pPr>
            <a:r>
              <a:rPr lang="en-GB" dirty="0"/>
              <a:t>Business – Meetings, reports &amp; letters  </a:t>
            </a:r>
          </a:p>
          <a:p>
            <a:pPr marL="285750" indent="-285750">
              <a:buFont typeface="Arial" panose="020B0604020202020204" pitchFamily="34" charset="0"/>
              <a:buChar char="•"/>
            </a:pPr>
            <a:endParaRPr lang="en-GB" dirty="0"/>
          </a:p>
        </p:txBody>
      </p:sp>
      <p:pic>
        <p:nvPicPr>
          <p:cNvPr id="6" name="Recorded Sound">
            <a:hlinkClick r:id="" action="ppaction://media"/>
            <a:extLst>
              <a:ext uri="{FF2B5EF4-FFF2-40B4-BE49-F238E27FC236}">
                <a16:creationId xmlns:a16="http://schemas.microsoft.com/office/drawing/2014/main" id="{FE0E329A-F54B-2E48-EFCD-7A565EF15A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22250" y="6096000"/>
            <a:ext cx="487363" cy="487363"/>
          </a:xfrm>
          <a:prstGeom prst="rect">
            <a:avLst/>
          </a:prstGeom>
        </p:spPr>
      </p:pic>
    </p:spTree>
    <p:extLst>
      <p:ext uri="{BB962C8B-B14F-4D97-AF65-F5344CB8AC3E}">
        <p14:creationId xmlns:p14="http://schemas.microsoft.com/office/powerpoint/2010/main" val="2639983765"/>
      </p:ext>
    </p:extLst>
  </p:cSld>
  <p:clrMapOvr>
    <a:masterClrMapping/>
  </p:clrMapOvr>
  <mc:AlternateContent xmlns:mc="http://schemas.openxmlformats.org/markup-compatibility/2006">
    <mc:Choice xmlns:p14="http://schemas.microsoft.com/office/powerpoint/2010/main" Requires="p14">
      <p:transition spd="slow" p14:dur="2000" advTm="75878"/>
    </mc:Choice>
    <mc:Fallback>
      <p:transition spd="slow" advTm="75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8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0AB5C301-4ACA-266B-3BA3-169205C8CC18}"/>
              </a:ext>
            </a:extLst>
          </p:cNvPr>
          <p:cNvSpPr>
            <a:spLocks noGrp="1"/>
          </p:cNvSpPr>
          <p:nvPr>
            <p:ph type="title"/>
          </p:nvPr>
        </p:nvSpPr>
        <p:spPr>
          <a:xfrm>
            <a:off x="1167492" y="381000"/>
            <a:ext cx="9779183" cy="1325563"/>
          </a:xfrm>
        </p:spPr>
        <p:txBody>
          <a:bodyPr anchor="b">
            <a:normAutofit/>
          </a:bodyPr>
          <a:lstStyle/>
          <a:p>
            <a:r>
              <a:rPr lang="en-US" dirty="0"/>
              <a:t>SWOT, PESTLE &amp; VUCA</a:t>
            </a:r>
          </a:p>
        </p:txBody>
      </p:sp>
      <p:pic>
        <p:nvPicPr>
          <p:cNvPr id="4" name="Picture 3">
            <a:extLst>
              <a:ext uri="{FF2B5EF4-FFF2-40B4-BE49-F238E27FC236}">
                <a16:creationId xmlns:a16="http://schemas.microsoft.com/office/drawing/2014/main" id="{3E69326E-0F0A-B0D2-C757-CF692E206D89}"/>
              </a:ext>
            </a:extLst>
          </p:cNvPr>
          <p:cNvPicPr>
            <a:picLocks noChangeAspect="1"/>
          </p:cNvPicPr>
          <p:nvPr/>
        </p:nvPicPr>
        <p:blipFill rotWithShape="1">
          <a:blip r:embed="rId5"/>
          <a:srcRect l="1" t="14952" r="3" b="3"/>
          <a:stretch/>
        </p:blipFill>
        <p:spPr>
          <a:xfrm>
            <a:off x="8400070" y="2522831"/>
            <a:ext cx="3218688" cy="2641600"/>
          </a:xfrm>
          <a:prstGeom prst="rect">
            <a:avLst/>
          </a:prstGeom>
          <a:noFill/>
        </p:spPr>
      </p:pic>
      <p:pic>
        <p:nvPicPr>
          <p:cNvPr id="2" name="Picture 1">
            <a:extLst>
              <a:ext uri="{FF2B5EF4-FFF2-40B4-BE49-F238E27FC236}">
                <a16:creationId xmlns:a16="http://schemas.microsoft.com/office/drawing/2014/main" id="{0DBE08BC-FBC5-6F15-8EB4-8AF8950D5073}"/>
              </a:ext>
            </a:extLst>
          </p:cNvPr>
          <p:cNvPicPr>
            <a:picLocks noChangeAspect="1"/>
          </p:cNvPicPr>
          <p:nvPr/>
        </p:nvPicPr>
        <p:blipFill rotWithShape="1">
          <a:blip r:embed="rId6"/>
          <a:srcRect l="5930" r="9934" b="3"/>
          <a:stretch/>
        </p:blipFill>
        <p:spPr>
          <a:xfrm>
            <a:off x="4408746" y="2335818"/>
            <a:ext cx="3454357" cy="2828613"/>
          </a:xfrm>
          <a:prstGeom prst="rect">
            <a:avLst/>
          </a:prstGeom>
          <a:noFill/>
          <a:ln>
            <a:noFill/>
          </a:ln>
          <a:effectLst>
            <a:softEdge rad="112500"/>
          </a:effectLst>
        </p:spPr>
      </p:pic>
      <p:pic>
        <p:nvPicPr>
          <p:cNvPr id="3" name="Picture 2">
            <a:extLst>
              <a:ext uri="{FF2B5EF4-FFF2-40B4-BE49-F238E27FC236}">
                <a16:creationId xmlns:a16="http://schemas.microsoft.com/office/drawing/2014/main" id="{F1F76302-5E50-0B5A-34ED-81AAFCEE57FB}"/>
              </a:ext>
            </a:extLst>
          </p:cNvPr>
          <p:cNvPicPr>
            <a:picLocks noChangeAspect="1"/>
          </p:cNvPicPr>
          <p:nvPr/>
        </p:nvPicPr>
        <p:blipFill rotWithShape="1">
          <a:blip r:embed="rId7"/>
          <a:srcRect t="15888" r="3" b="10481"/>
          <a:stretch/>
        </p:blipFill>
        <p:spPr>
          <a:xfrm>
            <a:off x="698500" y="2437417"/>
            <a:ext cx="3173279" cy="2625413"/>
          </a:xfrm>
          <a:prstGeom prst="rect">
            <a:avLst/>
          </a:prstGeom>
          <a:noFill/>
        </p:spPr>
      </p:pic>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4"/>
          </p:nvPr>
        </p:nvSpPr>
        <p:spPr>
          <a:xfrm>
            <a:off x="9778809" y="6214288"/>
            <a:ext cx="1657723" cy="365125"/>
          </a:xfrm>
        </p:spPr>
        <p:txBody>
          <a:bodyPr rtlCol="0" anchor="ctr">
            <a:normAutofit/>
          </a:bodyPr>
          <a:lstStyle/>
          <a:p>
            <a:pPr rtl="0">
              <a:spcAft>
                <a:spcPts val="600"/>
              </a:spcAft>
            </a:pPr>
            <a:fld id="{294A09A9-5501-47C1-A89A-A340965A2BE2}" type="slidenum">
              <a:rPr lang="en-GB" smtClean="0"/>
              <a:pPr rtl="0">
                <a:spcAft>
                  <a:spcPts val="600"/>
                </a:spcAft>
              </a:pPr>
              <a:t>8</a:t>
            </a:fld>
            <a:endParaRPr lang="en-GB"/>
          </a:p>
        </p:txBody>
      </p:sp>
      <p:pic>
        <p:nvPicPr>
          <p:cNvPr id="11" name="Recorded Sound">
            <a:hlinkClick r:id="" action="ppaction://media"/>
            <a:extLst>
              <a:ext uri="{FF2B5EF4-FFF2-40B4-BE49-F238E27FC236}">
                <a16:creationId xmlns:a16="http://schemas.microsoft.com/office/drawing/2014/main" id="{F9047AD5-AF9D-45DA-9FF5-F6838B3A555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496661" y="5989637"/>
            <a:ext cx="487363" cy="487363"/>
          </a:xfrm>
          <a:prstGeom prst="rect">
            <a:avLst/>
          </a:prstGeom>
        </p:spPr>
      </p:pic>
    </p:spTree>
    <p:extLst>
      <p:ext uri="{BB962C8B-B14F-4D97-AF65-F5344CB8AC3E}">
        <p14:creationId xmlns:p14="http://schemas.microsoft.com/office/powerpoint/2010/main" val="3335690284"/>
      </p:ext>
    </p:extLst>
  </p:cSld>
  <p:clrMapOvr>
    <a:masterClrMapping/>
  </p:clrMapOvr>
  <mc:AlternateContent xmlns:mc="http://schemas.openxmlformats.org/markup-compatibility/2006">
    <mc:Choice xmlns:p14="http://schemas.microsoft.com/office/powerpoint/2010/main" Requires="p14">
      <p:transition spd="slow" p14:dur="2000" advTm="45807"/>
    </mc:Choice>
    <mc:Fallback>
      <p:transition spd="slow" advTm="45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0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DA9C6-651A-8E61-431D-183DA5CD462D}"/>
              </a:ext>
            </a:extLst>
          </p:cNvPr>
          <p:cNvSpPr>
            <a:spLocks noGrp="1"/>
          </p:cNvSpPr>
          <p:nvPr>
            <p:ph type="title"/>
          </p:nvPr>
        </p:nvSpPr>
        <p:spPr/>
        <p:txBody>
          <a:bodyPr/>
          <a:lstStyle/>
          <a:p>
            <a:r>
              <a:rPr lang="en-GB" dirty="0"/>
              <a:t>Human Resource Management </a:t>
            </a:r>
          </a:p>
        </p:txBody>
      </p:sp>
      <p:sp>
        <p:nvSpPr>
          <p:cNvPr id="11" name="Slide Number Placeholder 10">
            <a:extLst>
              <a:ext uri="{FF2B5EF4-FFF2-40B4-BE49-F238E27FC236}">
                <a16:creationId xmlns:a16="http://schemas.microsoft.com/office/drawing/2014/main" id="{6C1401FD-ACEE-6868-B0D2-26BBCB8D9B58}"/>
              </a:ext>
            </a:extLst>
          </p:cNvPr>
          <p:cNvSpPr>
            <a:spLocks noGrp="1"/>
          </p:cNvSpPr>
          <p:nvPr>
            <p:ph type="sldNum" sz="quarter" idx="4"/>
          </p:nvPr>
        </p:nvSpPr>
        <p:spPr/>
        <p:txBody>
          <a:bodyPr/>
          <a:lstStyle/>
          <a:p>
            <a:pPr rtl="0"/>
            <a:fld id="{294A09A9-5501-47C1-A89A-A340965A2BE2}" type="slidenum">
              <a:rPr lang="en-GB" noProof="0" smtClean="0"/>
              <a:pPr rtl="0"/>
              <a:t>9</a:t>
            </a:fld>
            <a:endParaRPr lang="en-GB" noProof="0"/>
          </a:p>
        </p:txBody>
      </p:sp>
      <p:pic>
        <p:nvPicPr>
          <p:cNvPr id="12" name="Picture 11">
            <a:extLst>
              <a:ext uri="{FF2B5EF4-FFF2-40B4-BE49-F238E27FC236}">
                <a16:creationId xmlns:a16="http://schemas.microsoft.com/office/drawing/2014/main" id="{6106B0D8-ABDF-8FD7-B7CE-7A61A49F8CD6}"/>
              </a:ext>
            </a:extLst>
          </p:cNvPr>
          <p:cNvPicPr>
            <a:picLocks noChangeAspect="1"/>
          </p:cNvPicPr>
          <p:nvPr/>
        </p:nvPicPr>
        <p:blipFill>
          <a:blip r:embed="rId5"/>
          <a:stretch>
            <a:fillRect/>
          </a:stretch>
        </p:blipFill>
        <p:spPr>
          <a:xfrm>
            <a:off x="5838825" y="1972469"/>
            <a:ext cx="5238750" cy="4067175"/>
          </a:xfrm>
          <a:prstGeom prst="rect">
            <a:avLst/>
          </a:prstGeom>
          <a:ln>
            <a:noFill/>
          </a:ln>
          <a:effectLst>
            <a:softEdge rad="112500"/>
          </a:effectLst>
        </p:spPr>
      </p:pic>
      <p:sp>
        <p:nvSpPr>
          <p:cNvPr id="13" name="TextBox 12">
            <a:extLst>
              <a:ext uri="{FF2B5EF4-FFF2-40B4-BE49-F238E27FC236}">
                <a16:creationId xmlns:a16="http://schemas.microsoft.com/office/drawing/2014/main" id="{782DA947-1E82-3257-8980-EAFD3D606088}"/>
              </a:ext>
            </a:extLst>
          </p:cNvPr>
          <p:cNvSpPr txBox="1"/>
          <p:nvPr/>
        </p:nvSpPr>
        <p:spPr>
          <a:xfrm>
            <a:off x="1282700" y="2032000"/>
            <a:ext cx="4267200" cy="3416320"/>
          </a:xfrm>
          <a:prstGeom prst="rect">
            <a:avLst/>
          </a:prstGeom>
          <a:noFill/>
        </p:spPr>
        <p:txBody>
          <a:bodyPr wrap="square" rtlCol="0">
            <a:spAutoFit/>
          </a:bodyPr>
          <a:lstStyle/>
          <a:p>
            <a:r>
              <a:rPr lang="en-GB" sz="2400" b="1" i="0" dirty="0">
                <a:solidFill>
                  <a:srgbClr val="686868"/>
                </a:solidFill>
                <a:effectLst/>
                <a:latin typeface="+mj-lt"/>
              </a:rPr>
              <a:t>The Peter Drucker Management Theory 1949 </a:t>
            </a:r>
          </a:p>
          <a:p>
            <a:endParaRPr lang="en-GB" sz="2400" b="1" dirty="0">
              <a:solidFill>
                <a:srgbClr val="686868"/>
              </a:solidFill>
              <a:latin typeface="+mj-lt"/>
            </a:endParaRPr>
          </a:p>
          <a:p>
            <a:r>
              <a:rPr lang="en-GB" sz="2400" b="1" i="0" dirty="0">
                <a:solidFill>
                  <a:srgbClr val="686868"/>
                </a:solidFill>
                <a:effectLst/>
                <a:latin typeface="+mj-lt"/>
              </a:rPr>
              <a:t>1. Setting objectives</a:t>
            </a:r>
            <a:br>
              <a:rPr lang="en-GB" sz="2400" b="1" dirty="0">
                <a:latin typeface="+mj-lt"/>
              </a:rPr>
            </a:br>
            <a:r>
              <a:rPr lang="en-GB" sz="2400" b="1" i="0" dirty="0">
                <a:solidFill>
                  <a:srgbClr val="686868"/>
                </a:solidFill>
                <a:effectLst/>
                <a:latin typeface="+mj-lt"/>
              </a:rPr>
              <a:t>2. </a:t>
            </a:r>
            <a:r>
              <a:rPr lang="en-GB" sz="2400" b="1" dirty="0">
                <a:solidFill>
                  <a:srgbClr val="686868"/>
                </a:solidFill>
                <a:latin typeface="+mj-lt"/>
              </a:rPr>
              <a:t>O</a:t>
            </a:r>
            <a:r>
              <a:rPr lang="en-GB" sz="2400" b="1" i="0" dirty="0">
                <a:solidFill>
                  <a:srgbClr val="686868"/>
                </a:solidFill>
                <a:effectLst/>
                <a:latin typeface="+mj-lt"/>
              </a:rPr>
              <a:t>rganising the group</a:t>
            </a:r>
            <a:br>
              <a:rPr lang="en-GB" sz="2400" b="1" dirty="0">
                <a:latin typeface="+mj-lt"/>
              </a:rPr>
            </a:br>
            <a:r>
              <a:rPr lang="en-GB" sz="2400" b="1" i="0" dirty="0">
                <a:solidFill>
                  <a:srgbClr val="686868"/>
                </a:solidFill>
                <a:effectLst/>
                <a:latin typeface="+mj-lt"/>
              </a:rPr>
              <a:t>3. </a:t>
            </a:r>
            <a:r>
              <a:rPr lang="en-GB" sz="2400" b="1" dirty="0">
                <a:solidFill>
                  <a:srgbClr val="686868"/>
                </a:solidFill>
                <a:latin typeface="+mj-lt"/>
              </a:rPr>
              <a:t>M</a:t>
            </a:r>
            <a:r>
              <a:rPr lang="en-GB" sz="2400" b="1" i="0" dirty="0">
                <a:solidFill>
                  <a:srgbClr val="686868"/>
                </a:solidFill>
                <a:effectLst/>
                <a:latin typeface="+mj-lt"/>
              </a:rPr>
              <a:t>otivating and communicating</a:t>
            </a:r>
            <a:br>
              <a:rPr lang="en-GB" sz="2400" b="1" dirty="0">
                <a:latin typeface="+mj-lt"/>
              </a:rPr>
            </a:br>
            <a:r>
              <a:rPr lang="en-GB" sz="2400" b="1" i="0" dirty="0">
                <a:solidFill>
                  <a:srgbClr val="686868"/>
                </a:solidFill>
                <a:effectLst/>
                <a:latin typeface="+mj-lt"/>
              </a:rPr>
              <a:t>4. Measuring performance</a:t>
            </a:r>
            <a:br>
              <a:rPr lang="en-GB" sz="2400" b="1" dirty="0">
                <a:latin typeface="+mj-lt"/>
              </a:rPr>
            </a:br>
            <a:r>
              <a:rPr lang="en-GB" sz="2400" b="1" i="0" dirty="0">
                <a:solidFill>
                  <a:srgbClr val="686868"/>
                </a:solidFill>
                <a:effectLst/>
                <a:latin typeface="+mj-lt"/>
              </a:rPr>
              <a:t>5. Developing people</a:t>
            </a:r>
            <a:endParaRPr lang="en-GB" sz="2400" b="1" dirty="0">
              <a:latin typeface="+mj-lt"/>
            </a:endParaRPr>
          </a:p>
        </p:txBody>
      </p:sp>
      <p:pic>
        <p:nvPicPr>
          <p:cNvPr id="16" name="Recorded Sound">
            <a:hlinkClick r:id="" action="ppaction://media"/>
            <a:extLst>
              <a:ext uri="{FF2B5EF4-FFF2-40B4-BE49-F238E27FC236}">
                <a16:creationId xmlns:a16="http://schemas.microsoft.com/office/drawing/2014/main" id="{7E17C0D2-F934-CD0F-3860-86B46EFE66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06999" y="5751986"/>
            <a:ext cx="487363" cy="487363"/>
          </a:xfrm>
          <a:prstGeom prst="rect">
            <a:avLst/>
          </a:prstGeom>
        </p:spPr>
      </p:pic>
    </p:spTree>
    <p:extLst>
      <p:ext uri="{BB962C8B-B14F-4D97-AF65-F5344CB8AC3E}">
        <p14:creationId xmlns:p14="http://schemas.microsoft.com/office/powerpoint/2010/main" val="3067998129"/>
      </p:ext>
    </p:extLst>
  </p:cSld>
  <p:clrMapOvr>
    <a:masterClrMapping/>
  </p:clrMapOvr>
  <mc:AlternateContent xmlns:mc="http://schemas.openxmlformats.org/markup-compatibility/2006">
    <mc:Choice xmlns:p14="http://schemas.microsoft.com/office/powerpoint/2010/main" Requires="p14">
      <p:transition spd="slow" p14:dur="2000" advTm="51528"/>
    </mc:Choice>
    <mc:Fallback>
      <p:transition spd="slow" advTm="51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2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p:txBody>
          <a:bodyPr rtlCol="0"/>
          <a:lstStyle/>
          <a:p>
            <a:pPr rtl="0"/>
            <a:fld id="{294A09A9-5501-47C1-A89A-A340965A2BE2}" type="slidenum">
              <a:rPr lang="en-GB" smtClean="0"/>
              <a:t>10</a:t>
            </a:fld>
            <a:endParaRPr lang="en-GB" dirty="0"/>
          </a:p>
        </p:txBody>
      </p:sp>
      <p:sp>
        <p:nvSpPr>
          <p:cNvPr id="8" name="Title 7">
            <a:extLst>
              <a:ext uri="{FF2B5EF4-FFF2-40B4-BE49-F238E27FC236}">
                <a16:creationId xmlns:a16="http://schemas.microsoft.com/office/drawing/2014/main" id="{CA82FB6A-C214-A275-D05D-0AC6AAAD6149}"/>
              </a:ext>
            </a:extLst>
          </p:cNvPr>
          <p:cNvSpPr>
            <a:spLocks noGrp="1"/>
          </p:cNvSpPr>
          <p:nvPr>
            <p:ph type="title"/>
          </p:nvPr>
        </p:nvSpPr>
        <p:spPr>
          <a:xfrm>
            <a:off x="711109" y="762000"/>
            <a:ext cx="9779183" cy="1325563"/>
          </a:xfrm>
        </p:spPr>
        <p:txBody>
          <a:bodyPr/>
          <a:lstStyle/>
          <a:p>
            <a:r>
              <a:rPr lang="en-GB" dirty="0"/>
              <a:t>Evaluation &amp; Analysis – Summary of Key Aspects </a:t>
            </a:r>
          </a:p>
        </p:txBody>
      </p:sp>
      <p:sp>
        <p:nvSpPr>
          <p:cNvPr id="2" name="TextBox 1">
            <a:extLst>
              <a:ext uri="{FF2B5EF4-FFF2-40B4-BE49-F238E27FC236}">
                <a16:creationId xmlns:a16="http://schemas.microsoft.com/office/drawing/2014/main" id="{D3CCC31A-3ADB-AB6D-C15E-4190CD07164A}"/>
              </a:ext>
            </a:extLst>
          </p:cNvPr>
          <p:cNvSpPr txBox="1"/>
          <p:nvPr/>
        </p:nvSpPr>
        <p:spPr>
          <a:xfrm>
            <a:off x="1651001" y="2197893"/>
            <a:ext cx="3302000" cy="4862870"/>
          </a:xfrm>
          <a:prstGeom prst="rect">
            <a:avLst/>
          </a:prstGeom>
          <a:noFill/>
        </p:spPr>
        <p:txBody>
          <a:bodyPr wrap="square" rtlCol="0">
            <a:spAutoFit/>
          </a:bodyPr>
          <a:lstStyle/>
          <a:p>
            <a:r>
              <a:rPr lang="en-GB" sz="2000" dirty="0"/>
              <a:t>Benefits </a:t>
            </a:r>
          </a:p>
          <a:p>
            <a:endParaRPr lang="en-GB" sz="2000" dirty="0"/>
          </a:p>
          <a:p>
            <a:pPr marL="285750" indent="-285750">
              <a:buFont typeface="Arial" panose="020B0604020202020204" pitchFamily="34" charset="0"/>
              <a:buChar char="•"/>
            </a:pPr>
            <a:r>
              <a:rPr lang="en-GB" sz="2000" dirty="0"/>
              <a:t>In class discussions</a:t>
            </a:r>
          </a:p>
          <a:p>
            <a:pPr marL="285750" indent="-285750">
              <a:buFont typeface="Arial" panose="020B0604020202020204" pitchFamily="34" charset="0"/>
              <a:buChar char="•"/>
            </a:pPr>
            <a:r>
              <a:rPr lang="en-GB" sz="2000" dirty="0"/>
              <a:t>Wide range of topics covered </a:t>
            </a:r>
          </a:p>
          <a:p>
            <a:pPr marL="285750" indent="-285750">
              <a:buFont typeface="Arial" panose="020B0604020202020204" pitchFamily="34" charset="0"/>
              <a:buChar char="•"/>
            </a:pPr>
            <a:r>
              <a:rPr lang="en-GB" sz="2000" dirty="0"/>
              <a:t>Introduction of new theorists</a:t>
            </a:r>
          </a:p>
          <a:p>
            <a:pPr marL="285750" indent="-285750">
              <a:buFont typeface="Arial" panose="020B0604020202020204" pitchFamily="34" charset="0"/>
              <a:buChar char="•"/>
            </a:pPr>
            <a:r>
              <a:rPr lang="en-GB" sz="2000" dirty="0"/>
              <a:t>Understanding the breakdown of human resource management </a:t>
            </a:r>
          </a:p>
          <a:p>
            <a:pPr marL="285750" indent="-285750">
              <a:buFont typeface="Arial" panose="020B0604020202020204" pitchFamily="34" charset="0"/>
              <a:buChar char="•"/>
            </a:pPr>
            <a:r>
              <a:rPr lang="en-GB" sz="2000" dirty="0"/>
              <a:t>Reflection on the module </a:t>
            </a:r>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94CDE779-36E8-7AFF-9E8F-F08BBCF54E37}"/>
              </a:ext>
            </a:extLst>
          </p:cNvPr>
          <p:cNvSpPr txBox="1"/>
          <p:nvPr/>
        </p:nvSpPr>
        <p:spPr>
          <a:xfrm>
            <a:off x="5600701" y="2197893"/>
            <a:ext cx="3302000" cy="2462213"/>
          </a:xfrm>
          <a:prstGeom prst="rect">
            <a:avLst/>
          </a:prstGeom>
          <a:noFill/>
        </p:spPr>
        <p:txBody>
          <a:bodyPr wrap="square" rtlCol="0">
            <a:spAutoFit/>
          </a:bodyPr>
          <a:lstStyle/>
          <a:p>
            <a:r>
              <a:rPr lang="en-GB" sz="2000" dirty="0"/>
              <a:t>Challenges</a:t>
            </a:r>
          </a:p>
          <a:p>
            <a:endParaRPr lang="en-GB" sz="2000" dirty="0"/>
          </a:p>
          <a:p>
            <a:pPr marL="285750" indent="-285750">
              <a:buFont typeface="Arial" panose="020B0604020202020204" pitchFamily="34" charset="0"/>
              <a:buChar char="•"/>
            </a:pPr>
            <a:r>
              <a:rPr lang="en-GB" sz="2000" dirty="0"/>
              <a:t>Independent learning on wide range of topics</a:t>
            </a:r>
          </a:p>
          <a:p>
            <a:pPr marL="285750" indent="-285750">
              <a:buFont typeface="Arial" panose="020B0604020202020204" pitchFamily="34" charset="0"/>
              <a:buChar char="•"/>
            </a:pPr>
            <a:r>
              <a:rPr lang="en-GB" sz="2000" dirty="0"/>
              <a:t>VUCA</a:t>
            </a:r>
          </a:p>
          <a:p>
            <a:endParaRPr lang="en-GB" dirty="0"/>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8202EF01-CA4C-AE31-DBF4-98988E9ADC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02701" y="6051549"/>
            <a:ext cx="487363" cy="487363"/>
          </a:xfrm>
          <a:prstGeom prst="rect">
            <a:avLst/>
          </a:prstGeom>
        </p:spPr>
      </p:pic>
    </p:spTree>
    <p:extLst>
      <p:ext uri="{BB962C8B-B14F-4D97-AF65-F5344CB8AC3E}">
        <p14:creationId xmlns:p14="http://schemas.microsoft.com/office/powerpoint/2010/main" val="932498405"/>
      </p:ext>
    </p:extLst>
  </p:cSld>
  <p:clrMapOvr>
    <a:masterClrMapping/>
  </p:clrMapOvr>
  <mc:AlternateContent xmlns:mc="http://schemas.openxmlformats.org/markup-compatibility/2006">
    <mc:Choice xmlns:p14="http://schemas.microsoft.com/office/powerpoint/2010/main" Requires="p14">
      <p:transition spd="slow" p14:dur="2000" advTm="52737"/>
    </mc:Choice>
    <mc:Fallback>
      <p:transition spd="slow" advTm="52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1167492" y="381000"/>
            <a:ext cx="9779183" cy="1325563"/>
          </a:xfrm>
        </p:spPr>
        <p:txBody>
          <a:bodyPr rtlCol="0"/>
          <a:lstStyle/>
          <a:p>
            <a:pPr rtl="0"/>
            <a:r>
              <a:rPr lang="en-GB" dirty="0"/>
              <a:t>Conclusion &amp; Action Plan</a:t>
            </a:r>
          </a:p>
        </p:txBody>
      </p:sp>
      <p:sp>
        <p:nvSpPr>
          <p:cNvPr id="8" name="Slide Number Placeholder 7">
            <a:extLst>
              <a:ext uri="{FF2B5EF4-FFF2-40B4-BE49-F238E27FC236}">
                <a16:creationId xmlns:a16="http://schemas.microsoft.com/office/drawing/2014/main" id="{B609FC03-B5BE-D846-993A-8E351C9509F3}"/>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11</a:t>
            </a:fld>
            <a:endParaRPr lang="en-GB"/>
          </a:p>
        </p:txBody>
      </p:sp>
      <p:sp>
        <p:nvSpPr>
          <p:cNvPr id="3" name="TextBox 2">
            <a:extLst>
              <a:ext uri="{FF2B5EF4-FFF2-40B4-BE49-F238E27FC236}">
                <a16:creationId xmlns:a16="http://schemas.microsoft.com/office/drawing/2014/main" id="{27F0E366-B9C9-CC35-8A84-95495E4043C0}"/>
              </a:ext>
            </a:extLst>
          </p:cNvPr>
          <p:cNvSpPr txBox="1"/>
          <p:nvPr/>
        </p:nvSpPr>
        <p:spPr>
          <a:xfrm>
            <a:off x="1295400" y="2006600"/>
            <a:ext cx="9779183" cy="3139321"/>
          </a:xfrm>
          <a:prstGeom prst="rect">
            <a:avLst/>
          </a:prstGeom>
          <a:noFill/>
        </p:spPr>
        <p:txBody>
          <a:bodyPr wrap="square" rtlCol="0">
            <a:spAutoFit/>
          </a:bodyPr>
          <a:lstStyle/>
          <a:p>
            <a:r>
              <a:rPr lang="en-GB" dirty="0"/>
              <a:t>In conclusion, I have found this module extremely interesting and beneficial. I have enjoyed learning about new topics and theorists including Peter Drucker’s management theory and the complexities of HR management. I have also enjoyed developing the base knowledge I had on other topics including SWOT and PESTLE analysis’. </a:t>
            </a:r>
          </a:p>
          <a:p>
            <a:r>
              <a:rPr lang="en-GB" dirty="0"/>
              <a:t>I am able to see how the topics covered in this module are used within my workplace. I look forward to using the knowledge from this module in my working life in the future. </a:t>
            </a:r>
          </a:p>
          <a:p>
            <a:endParaRPr lang="en-GB" dirty="0"/>
          </a:p>
          <a:p>
            <a:endParaRPr lang="en-GB" dirty="0"/>
          </a:p>
          <a:p>
            <a:r>
              <a:rPr lang="en-GB" dirty="0"/>
              <a:t>I found this module much more complex than other modules covered during the first year of university. Upon reflecting, I feel I will benefit from more self-directed research and learning throughout the period of a module rather than in preparation for an assignment. </a:t>
            </a:r>
          </a:p>
        </p:txBody>
      </p:sp>
      <p:pic>
        <p:nvPicPr>
          <p:cNvPr id="4" name="Recorded Sound">
            <a:hlinkClick r:id="" action="ppaction://media"/>
            <a:extLst>
              <a:ext uri="{FF2B5EF4-FFF2-40B4-BE49-F238E27FC236}">
                <a16:creationId xmlns:a16="http://schemas.microsoft.com/office/drawing/2014/main" id="{D81F04E4-AE80-9DCB-E4BE-C6991AFB519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53276" y="5601154"/>
            <a:ext cx="487363" cy="487363"/>
          </a:xfrm>
          <a:prstGeom prst="rect">
            <a:avLst/>
          </a:prstGeom>
        </p:spPr>
      </p:pic>
    </p:spTree>
    <p:extLst>
      <p:ext uri="{BB962C8B-B14F-4D97-AF65-F5344CB8AC3E}">
        <p14:creationId xmlns:p14="http://schemas.microsoft.com/office/powerpoint/2010/main" val="2721508595"/>
      </p:ext>
    </p:extLst>
  </p:cSld>
  <p:clrMapOvr>
    <a:masterClrMapping/>
  </p:clrMapOvr>
  <mc:AlternateContent xmlns:mc="http://schemas.openxmlformats.org/markup-compatibility/2006">
    <mc:Choice xmlns:p14="http://schemas.microsoft.com/office/powerpoint/2010/main" Requires="p14">
      <p:transition spd="slow" p14:dur="2000" advTm="47060"/>
    </mc:Choice>
    <mc:Fallback>
      <p:transition spd="slow" advTm="4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004208" y="1666649"/>
            <a:ext cx="6220278" cy="2387600"/>
          </a:xfrm>
        </p:spPr>
        <p:txBody>
          <a:bodyPr rtlCol="0"/>
          <a:lstStyle/>
          <a:p>
            <a:pPr rtl="0"/>
            <a:r>
              <a:rPr lang="en-GB" dirty="0"/>
              <a:t>Thank you!</a:t>
            </a:r>
          </a:p>
        </p:txBody>
      </p:sp>
    </p:spTree>
    <p:extLst>
      <p:ext uri="{BB962C8B-B14F-4D97-AF65-F5344CB8AC3E}">
        <p14:creationId xmlns:p14="http://schemas.microsoft.com/office/powerpoint/2010/main" val="926184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4">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838200" y="401221"/>
            <a:ext cx="10515600" cy="1348065"/>
          </a:xfrm>
        </p:spPr>
        <p:txBody>
          <a:bodyPr vert="horz" lIns="91440" tIns="45720" rIns="91440" bIns="45720" rtlCol="0" anchor="ctr">
            <a:normAutofit/>
          </a:bodyPr>
          <a:lstStyle/>
          <a:p>
            <a:pPr algn="l">
              <a:lnSpc>
                <a:spcPct val="90000"/>
              </a:lnSpc>
            </a:pPr>
            <a:r>
              <a:rPr lang="en-US" sz="5400" kern="1200" dirty="0">
                <a:solidFill>
                  <a:srgbClr val="0070C0"/>
                </a:solidFill>
                <a:latin typeface="+mj-lt"/>
                <a:ea typeface="+mj-ea"/>
                <a:cs typeface="+mj-cs"/>
              </a:rPr>
              <a:t>References </a:t>
            </a:r>
          </a:p>
        </p:txBody>
      </p:sp>
      <p:sp>
        <p:nvSpPr>
          <p:cNvPr id="8" name="Text Placeholder 7">
            <a:extLst>
              <a:ext uri="{FF2B5EF4-FFF2-40B4-BE49-F238E27FC236}">
                <a16:creationId xmlns:a16="http://schemas.microsoft.com/office/drawing/2014/main" id="{E3E8C236-4396-4BD6-C810-128F6EB66C36}"/>
              </a:ext>
            </a:extLst>
          </p:cNvPr>
          <p:cNvSpPr>
            <a:spLocks noGrp="1"/>
          </p:cNvSpPr>
          <p:nvPr>
            <p:ph type="body" sz="quarter" idx="14"/>
          </p:nvPr>
        </p:nvSpPr>
        <p:spPr>
          <a:xfrm>
            <a:off x="838200" y="2586789"/>
            <a:ext cx="10515600" cy="3590174"/>
          </a:xfrm>
        </p:spPr>
        <p:txBody>
          <a:bodyPr vert="horz" lIns="91440" tIns="45720" rIns="91440" bIns="45720" rtlCol="0">
            <a:normAutofit/>
          </a:bodyPr>
          <a:lstStyle/>
          <a:p>
            <a:pPr indent="-228600" algn="l">
              <a:buFont typeface="Arial" panose="020B0604020202020204" pitchFamily="34" charset="0"/>
              <a:buChar char="•"/>
            </a:pPr>
            <a:r>
              <a:rPr lang="en-US" sz="2200" dirty="0">
                <a:solidFill>
                  <a:schemeClr val="tx1"/>
                </a:solidFill>
              </a:rPr>
              <a:t>University of Edinburgh website. (2020) </a:t>
            </a:r>
            <a:r>
              <a:rPr lang="en-US" sz="2200" i="1" dirty="0">
                <a:solidFill>
                  <a:schemeClr val="tx1"/>
                </a:solidFill>
              </a:rPr>
              <a:t>Gibbs' Reflective Cycle</a:t>
            </a:r>
            <a:r>
              <a:rPr lang="en-US" sz="2200" dirty="0">
                <a:solidFill>
                  <a:schemeClr val="tx1"/>
                </a:solidFill>
              </a:rPr>
              <a:t>. </a:t>
            </a:r>
            <a:r>
              <a:rPr lang="en-US" sz="2200" dirty="0">
                <a:solidFill>
                  <a:schemeClr val="tx1"/>
                </a:solidFill>
                <a:hlinkClick r:id="rId3"/>
              </a:rPr>
              <a:t>https://www.ed.ac.uk/reflection/reflectors-toolkit/reflecting-on-experience/gibbs-reflective-cycle</a:t>
            </a:r>
            <a:r>
              <a:rPr lang="en-US" sz="2200" dirty="0">
                <a:solidFill>
                  <a:schemeClr val="tx1"/>
                </a:solidFill>
              </a:rPr>
              <a:t> </a:t>
            </a:r>
          </a:p>
          <a:p>
            <a:pPr algn="l"/>
            <a:r>
              <a:rPr lang="en-US" sz="2200" dirty="0">
                <a:solidFill>
                  <a:schemeClr val="tx1"/>
                </a:solidFill>
              </a:rPr>
              <a:t>World of work project. (2023) </a:t>
            </a:r>
            <a:r>
              <a:rPr lang="en-GB" sz="2200" i="1" dirty="0">
                <a:solidFill>
                  <a:schemeClr val="tx1"/>
                </a:solidFill>
              </a:rPr>
              <a:t>Edgar Schein’s Organizational Culture Triangle: A Simple Summary. </a:t>
            </a:r>
            <a:r>
              <a:rPr lang="en-GB" sz="2200" dirty="0">
                <a:solidFill>
                  <a:schemeClr val="tx1"/>
                </a:solidFill>
                <a:hlinkClick r:id="rId4"/>
              </a:rPr>
              <a:t>https://worldofwork.io/2019/10/edgar-scheins-culture-triangle/</a:t>
            </a:r>
            <a:r>
              <a:rPr lang="en-GB" sz="2200" dirty="0">
                <a:solidFill>
                  <a:schemeClr val="tx1"/>
                </a:solidFill>
              </a:rPr>
              <a:t> </a:t>
            </a:r>
          </a:p>
          <a:p>
            <a:pPr algn="l"/>
            <a:r>
              <a:rPr lang="en-GB" sz="2200" dirty="0">
                <a:solidFill>
                  <a:schemeClr val="tx1"/>
                </a:solidFill>
              </a:rPr>
              <a:t>Management study guide. (2023</a:t>
            </a:r>
            <a:r>
              <a:rPr lang="en-GB" sz="2200" i="1" dirty="0">
                <a:solidFill>
                  <a:schemeClr val="tx1"/>
                </a:solidFill>
              </a:rPr>
              <a:t>) Charles Handy Model of Organization Culture.</a:t>
            </a:r>
            <a:r>
              <a:rPr lang="en-GB" sz="2200" dirty="0">
                <a:solidFill>
                  <a:schemeClr val="tx1"/>
                </a:solidFill>
              </a:rPr>
              <a:t> </a:t>
            </a:r>
            <a:r>
              <a:rPr lang="en-GB" sz="2200" dirty="0">
                <a:solidFill>
                  <a:schemeClr val="tx1"/>
                </a:solidFill>
                <a:hlinkClick r:id="rId5"/>
              </a:rPr>
              <a:t>https://www.managementstudyguide.com/charles-handy-model.htm</a:t>
            </a:r>
            <a:r>
              <a:rPr lang="en-GB" sz="2200" dirty="0">
                <a:solidFill>
                  <a:schemeClr val="tx1"/>
                </a:solidFill>
              </a:rPr>
              <a:t> </a:t>
            </a:r>
          </a:p>
          <a:p>
            <a:pPr algn="l"/>
            <a:r>
              <a:rPr lang="en-GB" sz="2200" dirty="0" err="1">
                <a:solidFill>
                  <a:schemeClr val="tx1"/>
                </a:solidFill>
              </a:rPr>
              <a:t>Mohinudeen</a:t>
            </a:r>
            <a:r>
              <a:rPr lang="en-GB" sz="2200" dirty="0">
                <a:solidFill>
                  <a:schemeClr val="tx1"/>
                </a:solidFill>
              </a:rPr>
              <a:t>, R. (2010) </a:t>
            </a:r>
            <a:r>
              <a:rPr lang="en-GB" sz="2200" i="1" dirty="0">
                <a:solidFill>
                  <a:schemeClr val="tx1"/>
                </a:solidFill>
              </a:rPr>
              <a:t>Flexible-Firm Model. </a:t>
            </a:r>
            <a:r>
              <a:rPr lang="en-GB" sz="2200" dirty="0">
                <a:solidFill>
                  <a:schemeClr val="tx1"/>
                </a:solidFill>
                <a:hlinkClick r:id="rId6"/>
              </a:rPr>
              <a:t>https://www.tutebox.com/630/business/hrm/flexible-firm-model/</a:t>
            </a:r>
            <a:r>
              <a:rPr lang="en-GB" sz="2200" dirty="0">
                <a:solidFill>
                  <a:schemeClr val="tx1"/>
                </a:solidFill>
              </a:rPr>
              <a:t> </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solidFill>
                  <a:schemeClr val="tx1">
                    <a:tint val="75000"/>
                  </a:schemeClr>
                </a:solidFill>
              </a:rPr>
              <a:pPr>
                <a:spcAft>
                  <a:spcPts val="600"/>
                </a:spcAft>
              </a:pPr>
              <a:t>13</a:t>
            </a:fld>
            <a:endParaRPr lang="en-US">
              <a:solidFill>
                <a:schemeClr val="tx1">
                  <a:tint val="75000"/>
                </a:schemeClr>
              </a:solidFill>
            </a:endParaRPr>
          </a:p>
        </p:txBody>
      </p:sp>
    </p:spTree>
    <p:extLst>
      <p:ext uri="{BB962C8B-B14F-4D97-AF65-F5344CB8AC3E}">
        <p14:creationId xmlns:p14="http://schemas.microsoft.com/office/powerpoint/2010/main" val="445070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4">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838200" y="401221"/>
            <a:ext cx="10515600" cy="1348065"/>
          </a:xfrm>
        </p:spPr>
        <p:txBody>
          <a:bodyPr vert="horz" lIns="91440" tIns="45720" rIns="91440" bIns="45720" rtlCol="0" anchor="ctr">
            <a:normAutofit/>
          </a:bodyPr>
          <a:lstStyle/>
          <a:p>
            <a:pPr algn="l">
              <a:lnSpc>
                <a:spcPct val="90000"/>
              </a:lnSpc>
            </a:pPr>
            <a:r>
              <a:rPr lang="en-US" sz="5400" kern="1200" dirty="0">
                <a:solidFill>
                  <a:srgbClr val="0070C0"/>
                </a:solidFill>
                <a:latin typeface="+mj-lt"/>
                <a:ea typeface="+mj-ea"/>
                <a:cs typeface="+mj-cs"/>
              </a:rPr>
              <a:t>References </a:t>
            </a:r>
          </a:p>
        </p:txBody>
      </p:sp>
      <p:sp>
        <p:nvSpPr>
          <p:cNvPr id="8" name="Text Placeholder 7">
            <a:extLst>
              <a:ext uri="{FF2B5EF4-FFF2-40B4-BE49-F238E27FC236}">
                <a16:creationId xmlns:a16="http://schemas.microsoft.com/office/drawing/2014/main" id="{E3E8C236-4396-4BD6-C810-128F6EB66C36}"/>
              </a:ext>
            </a:extLst>
          </p:cNvPr>
          <p:cNvSpPr>
            <a:spLocks noGrp="1"/>
          </p:cNvSpPr>
          <p:nvPr>
            <p:ph type="body" sz="quarter" idx="14"/>
          </p:nvPr>
        </p:nvSpPr>
        <p:spPr>
          <a:xfrm>
            <a:off x="838200" y="2586789"/>
            <a:ext cx="10515600" cy="3590174"/>
          </a:xfrm>
        </p:spPr>
        <p:txBody>
          <a:bodyPr vert="horz" lIns="91440" tIns="45720" rIns="91440" bIns="45720" rtlCol="0">
            <a:normAutofit/>
          </a:bodyPr>
          <a:lstStyle/>
          <a:p>
            <a:pPr algn="l"/>
            <a:r>
              <a:rPr lang="en-GB" sz="2200" dirty="0">
                <a:solidFill>
                  <a:schemeClr val="tx1"/>
                </a:solidFill>
              </a:rPr>
              <a:t>Fernando, J. (2022) </a:t>
            </a:r>
            <a:r>
              <a:rPr lang="en-GB" sz="2200" i="1" dirty="0">
                <a:solidFill>
                  <a:schemeClr val="tx1"/>
                </a:solidFill>
              </a:rPr>
              <a:t>Corporate Social Responsibility (CSR) Explained With Examples. </a:t>
            </a:r>
            <a:r>
              <a:rPr lang="en-GB" sz="2200" dirty="0">
                <a:solidFill>
                  <a:schemeClr val="tx1"/>
                </a:solidFill>
                <a:hlinkClick r:id="rId3"/>
              </a:rPr>
              <a:t>https://www.investopedia.com/terms/c/corp-social-responsibility.asp</a:t>
            </a:r>
            <a:r>
              <a:rPr lang="en-GB" sz="2200" dirty="0">
                <a:solidFill>
                  <a:schemeClr val="tx1"/>
                </a:solidFill>
              </a:rPr>
              <a:t> </a:t>
            </a:r>
          </a:p>
          <a:p>
            <a:pPr algn="l"/>
            <a:r>
              <a:rPr lang="en-GB" sz="2200" dirty="0">
                <a:solidFill>
                  <a:schemeClr val="tx1"/>
                </a:solidFill>
              </a:rPr>
              <a:t>Grammarly Business. (2021). </a:t>
            </a:r>
            <a:r>
              <a:rPr lang="en-GB" sz="2200" i="1" dirty="0">
                <a:solidFill>
                  <a:schemeClr val="tx1"/>
                </a:solidFill>
              </a:rPr>
              <a:t>The Biggest Communication Barriers in Business – and How to Overcome Them. </a:t>
            </a:r>
            <a:r>
              <a:rPr lang="en-GB" sz="2200" dirty="0">
                <a:solidFill>
                  <a:schemeClr val="tx1"/>
                </a:solidFill>
                <a:hlinkClick r:id="rId4"/>
              </a:rPr>
              <a:t>https://www.grammarly.com/business/learn/communication-barriers-in-business/</a:t>
            </a:r>
            <a:r>
              <a:rPr lang="en-GB" sz="2200" dirty="0">
                <a:solidFill>
                  <a:schemeClr val="tx1"/>
                </a:solidFill>
              </a:rPr>
              <a:t> </a:t>
            </a:r>
          </a:p>
          <a:p>
            <a:pPr algn="l"/>
            <a:r>
              <a:rPr lang="en-GB" sz="2200" dirty="0">
                <a:solidFill>
                  <a:schemeClr val="tx1"/>
                </a:solidFill>
              </a:rPr>
              <a:t>Moodle. (2023) The impact of the internal and external environment on HR strategy. </a:t>
            </a:r>
            <a:r>
              <a:rPr lang="en-GB" sz="2200" dirty="0">
                <a:solidFill>
                  <a:schemeClr val="tx1"/>
                </a:solidFill>
                <a:hlinkClick r:id="rId5"/>
              </a:rPr>
              <a:t>https://moodle.uwtsd.ac.uk/course/view.php?id=5770</a:t>
            </a:r>
            <a:r>
              <a:rPr lang="en-GB" sz="2200" dirty="0">
                <a:solidFill>
                  <a:schemeClr val="tx1"/>
                </a:solidFill>
              </a:rPr>
              <a:t> </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solidFill>
                  <a:schemeClr val="tx1">
                    <a:tint val="75000"/>
                  </a:schemeClr>
                </a:solidFill>
              </a:rPr>
              <a:pPr>
                <a:spcAft>
                  <a:spcPts val="600"/>
                </a:spcAft>
              </a:pPr>
              <a:t>14</a:t>
            </a:fld>
            <a:endParaRPr lang="en-US">
              <a:solidFill>
                <a:schemeClr val="tx1">
                  <a:tint val="75000"/>
                </a:schemeClr>
              </a:solidFill>
            </a:endParaRPr>
          </a:p>
        </p:txBody>
      </p:sp>
    </p:spTree>
    <p:extLst>
      <p:ext uri="{BB962C8B-B14F-4D97-AF65-F5344CB8AC3E}">
        <p14:creationId xmlns:p14="http://schemas.microsoft.com/office/powerpoint/2010/main" val="2221119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836676" y="32250"/>
            <a:ext cx="10515600" cy="1348065"/>
          </a:xfrm>
        </p:spPr>
        <p:txBody>
          <a:bodyPr vert="horz" lIns="91440" tIns="45720" rIns="91440" bIns="45720" rtlCol="0" anchor="ctr">
            <a:normAutofit/>
          </a:bodyPr>
          <a:lstStyle/>
          <a:p>
            <a:pPr algn="l">
              <a:lnSpc>
                <a:spcPct val="90000"/>
              </a:lnSpc>
            </a:pPr>
            <a:r>
              <a:rPr lang="en-US" sz="5400" kern="1200" dirty="0">
                <a:solidFill>
                  <a:srgbClr val="0070C0"/>
                </a:solidFill>
                <a:latin typeface="+mj-lt"/>
                <a:ea typeface="+mj-ea"/>
                <a:cs typeface="+mj-cs"/>
              </a:rPr>
              <a:t>References </a:t>
            </a:r>
          </a:p>
        </p:txBody>
      </p:sp>
      <p:sp>
        <p:nvSpPr>
          <p:cNvPr id="8" name="Text Placeholder 7">
            <a:extLst>
              <a:ext uri="{FF2B5EF4-FFF2-40B4-BE49-F238E27FC236}">
                <a16:creationId xmlns:a16="http://schemas.microsoft.com/office/drawing/2014/main" id="{E3E8C236-4396-4BD6-C810-128F6EB66C36}"/>
              </a:ext>
            </a:extLst>
          </p:cNvPr>
          <p:cNvSpPr>
            <a:spLocks noGrp="1"/>
          </p:cNvSpPr>
          <p:nvPr>
            <p:ph type="body" sz="quarter" idx="14"/>
          </p:nvPr>
        </p:nvSpPr>
        <p:spPr>
          <a:xfrm>
            <a:off x="341376" y="1437720"/>
            <a:ext cx="11506200" cy="4685288"/>
          </a:xfrm>
        </p:spPr>
        <p:txBody>
          <a:bodyPr vert="horz" lIns="91440" tIns="45720" rIns="91440" bIns="45720" rtlCol="0">
            <a:normAutofit fontScale="70000" lnSpcReduction="20000"/>
          </a:bodyPr>
          <a:lstStyle/>
          <a:p>
            <a:pPr algn="l"/>
            <a:r>
              <a:rPr lang="en-US" sz="2200" dirty="0">
                <a:solidFill>
                  <a:schemeClr val="tx1"/>
                </a:solidFill>
              </a:rPr>
              <a:t>Pictures.</a:t>
            </a:r>
          </a:p>
          <a:p>
            <a:pPr algn="l"/>
            <a:r>
              <a:rPr lang="en-US" sz="2200" dirty="0">
                <a:solidFill>
                  <a:schemeClr val="tx1"/>
                </a:solidFill>
              </a:rPr>
              <a:t>Leap Like a Salmon. (2023) </a:t>
            </a:r>
            <a:r>
              <a:rPr lang="en-US" sz="2200" i="1" dirty="0">
                <a:solidFill>
                  <a:schemeClr val="tx1"/>
                </a:solidFill>
              </a:rPr>
              <a:t>Gibbs Reflective Cycle. </a:t>
            </a:r>
            <a:r>
              <a:rPr lang="en-US" sz="2200" dirty="0">
                <a:solidFill>
                  <a:schemeClr val="tx1"/>
                </a:solidFill>
              </a:rPr>
              <a:t>https://www.bing.com/images/search?view=detailV2&amp;ccid=X8RHDVmO&amp;id=EF307D41FA17BA75E6737A96076A5A3D5C587C21&amp;thid=OIP.X8RHDVmOvAomNq8Gc4GqWQHaGU&amp;mediaurl=https%3A%2F%2Fwww.leaplikeasalmon.com%2Fwp-content%2Fuploads%2F2018%2F02%2Fgibbs.png&amp;cdnurl=https%3A%2F%2Fth.bing.com%2Fth%2Fid%2FR.5fc4470d598ebc0a2636af067381aa59%3Frik%3DIXxYXD1aageWeg%26pid%3DImgRaw%26r%3D0&amp;exph=1369&amp;expw=1603&amp;q=gibbs+reflective+cycle&amp;simid=607989536631367136&amp;form=IRPRST&amp;ck=333444577203A8BC571D5EB26AD3F6E8&amp;selectedindex=2&amp;ajaxhist=0&amp;ajaxserp=0&amp;vt=0&amp;sim=11 [Image]</a:t>
            </a:r>
            <a:br>
              <a:rPr lang="en-US" sz="2200" dirty="0">
                <a:solidFill>
                  <a:schemeClr val="tx1"/>
                </a:solidFill>
              </a:rPr>
            </a:br>
            <a:endParaRPr lang="en-US" sz="2200" dirty="0">
              <a:solidFill>
                <a:schemeClr val="tx1"/>
              </a:solidFill>
            </a:endParaRPr>
          </a:p>
          <a:p>
            <a:pPr algn="l"/>
            <a:r>
              <a:rPr lang="en-US" sz="2200" dirty="0">
                <a:solidFill>
                  <a:schemeClr val="tx1"/>
                </a:solidFill>
              </a:rPr>
              <a:t>Digital Doughnut. (2016) </a:t>
            </a:r>
            <a:r>
              <a:rPr lang="en-GB" sz="2200" i="1" dirty="0">
                <a:solidFill>
                  <a:schemeClr val="tx1"/>
                </a:solidFill>
              </a:rPr>
              <a:t>Why you can't afford to ignore your company culture. </a:t>
            </a:r>
            <a:r>
              <a:rPr lang="en-GB" sz="2200" dirty="0">
                <a:solidFill>
                  <a:schemeClr val="tx1"/>
                </a:solidFill>
                <a:hlinkClick r:id="rId3"/>
              </a:rPr>
              <a:t>https://www.digitaldoughnut.com/articles/2016/april/why-you-can-t-afford-to-ignore-your-company-cultur</a:t>
            </a:r>
            <a:r>
              <a:rPr lang="en-GB" sz="2200" dirty="0">
                <a:solidFill>
                  <a:schemeClr val="tx1"/>
                </a:solidFill>
              </a:rPr>
              <a:t> Accessed: 3/10/2023</a:t>
            </a:r>
          </a:p>
          <a:p>
            <a:pPr algn="l"/>
            <a:r>
              <a:rPr lang="en-GB" sz="2200" dirty="0" err="1">
                <a:solidFill>
                  <a:schemeClr val="tx1"/>
                </a:solidFill>
              </a:rPr>
              <a:t>Mueed</a:t>
            </a:r>
            <a:r>
              <a:rPr lang="en-GB" sz="2200" dirty="0">
                <a:solidFill>
                  <a:schemeClr val="tx1"/>
                </a:solidFill>
              </a:rPr>
              <a:t>, Imran. (2023) </a:t>
            </a:r>
            <a:r>
              <a:rPr lang="en-GB" sz="2200" i="1" dirty="0">
                <a:solidFill>
                  <a:schemeClr val="tx1"/>
                </a:solidFill>
              </a:rPr>
              <a:t>Organizational Leadership. </a:t>
            </a:r>
            <a:r>
              <a:rPr lang="en-GB" sz="2200" dirty="0">
                <a:solidFill>
                  <a:schemeClr val="tx1"/>
                </a:solidFill>
                <a:hlinkClick r:id="rId4"/>
              </a:rPr>
              <a:t>https://www.pinterest.co.uk/pin/693835886320202314/</a:t>
            </a:r>
            <a:r>
              <a:rPr lang="en-GB" sz="2200" dirty="0">
                <a:solidFill>
                  <a:schemeClr val="tx1"/>
                </a:solidFill>
              </a:rPr>
              <a:t> Accessed: 03/10/2023</a:t>
            </a:r>
          </a:p>
          <a:p>
            <a:pPr algn="l"/>
            <a:r>
              <a:rPr lang="en-GB" sz="2200" dirty="0" err="1">
                <a:solidFill>
                  <a:schemeClr val="tx1"/>
                </a:solidFill>
              </a:rPr>
              <a:t>Clavecilla</a:t>
            </a:r>
            <a:r>
              <a:rPr lang="en-GB" sz="2200" dirty="0">
                <a:solidFill>
                  <a:schemeClr val="tx1"/>
                </a:solidFill>
              </a:rPr>
              <a:t>, J. (2023) </a:t>
            </a:r>
            <a:r>
              <a:rPr lang="en-GB" sz="2200" i="1" dirty="0">
                <a:solidFill>
                  <a:schemeClr val="tx1"/>
                </a:solidFill>
              </a:rPr>
              <a:t>Corporate Social Responsibility. </a:t>
            </a:r>
            <a:r>
              <a:rPr lang="en-GB" sz="2200" dirty="0">
                <a:solidFill>
                  <a:schemeClr val="tx1"/>
                </a:solidFill>
                <a:hlinkClick r:id="rId5"/>
              </a:rPr>
              <a:t>https://www.smejapan.com/business-news/corporate-social-responsibility-in-japan/</a:t>
            </a:r>
            <a:r>
              <a:rPr lang="en-GB" sz="2200" dirty="0">
                <a:solidFill>
                  <a:schemeClr val="tx1"/>
                </a:solidFill>
              </a:rPr>
              <a:t> Accessed: 04/10/2023</a:t>
            </a:r>
          </a:p>
          <a:p>
            <a:pPr algn="l"/>
            <a:r>
              <a:rPr lang="en-GB" sz="2200" dirty="0">
                <a:solidFill>
                  <a:schemeClr val="tx1"/>
                </a:solidFill>
              </a:rPr>
              <a:t>Singapore Company Incorporation. (2023) 3 Ways to Promote Effective Communication Within Your Organisation. </a:t>
            </a:r>
            <a:r>
              <a:rPr lang="en-GB" sz="2200" dirty="0">
                <a:solidFill>
                  <a:schemeClr val="tx1"/>
                </a:solidFill>
                <a:hlinkClick r:id="rId6"/>
              </a:rPr>
              <a:t>https://www.singaporecompanyincorporation.sg/blog/3-ways-promote-effective-communication-within-organisation/</a:t>
            </a:r>
            <a:r>
              <a:rPr lang="en-GB" sz="2200" dirty="0">
                <a:solidFill>
                  <a:schemeClr val="tx1"/>
                </a:solidFill>
              </a:rPr>
              <a:t> </a:t>
            </a:r>
          </a:p>
          <a:p>
            <a:pPr algn="l"/>
            <a:r>
              <a:rPr lang="en-GB" sz="2200" dirty="0">
                <a:solidFill>
                  <a:schemeClr val="tx1"/>
                </a:solidFill>
              </a:rPr>
              <a:t>Professional Academy. (2023) Marketing Theories – PESTEL Analysis. </a:t>
            </a:r>
            <a:r>
              <a:rPr lang="en-GB" sz="2200" dirty="0">
                <a:solidFill>
                  <a:schemeClr val="tx1"/>
                </a:solidFill>
                <a:hlinkClick r:id="rId7"/>
              </a:rPr>
              <a:t>https://www.professionalacademy.com/blogs/marketing-theories-pestel-analysis/</a:t>
            </a:r>
            <a:r>
              <a:rPr lang="en-GB" sz="2200" dirty="0">
                <a:solidFill>
                  <a:schemeClr val="tx1"/>
                </a:solidFill>
              </a:rPr>
              <a:t> </a:t>
            </a:r>
          </a:p>
          <a:p>
            <a:pPr algn="l"/>
            <a:r>
              <a:rPr lang="en-GB" sz="2200" dirty="0">
                <a:solidFill>
                  <a:schemeClr val="tx1"/>
                </a:solidFill>
              </a:rPr>
              <a:t>Wikipedia. (2023) SWOT analysis. </a:t>
            </a:r>
            <a:r>
              <a:rPr lang="en-GB" sz="2200" dirty="0">
                <a:solidFill>
                  <a:schemeClr val="tx1"/>
                </a:solidFill>
                <a:hlinkClick r:id="rId8"/>
              </a:rPr>
              <a:t>https://en.wikipedia.org/wiki/SWOT_analysis</a:t>
            </a:r>
            <a:r>
              <a:rPr lang="en-GB" sz="2200" dirty="0">
                <a:solidFill>
                  <a:schemeClr val="tx1"/>
                </a:solidFill>
              </a:rPr>
              <a:t> Accessed: 04/03/2023 </a:t>
            </a:r>
            <a:br>
              <a:rPr lang="en-GB" sz="2200" dirty="0">
                <a:solidFill>
                  <a:schemeClr val="tx1"/>
                </a:solidFill>
              </a:rPr>
            </a:br>
            <a:endParaRPr lang="en-GB" sz="2200" dirty="0">
              <a:solidFill>
                <a:schemeClr val="tx1"/>
              </a:solidFill>
            </a:endParaRPr>
          </a:p>
          <a:p>
            <a:pPr algn="l"/>
            <a:endParaRPr lang="en-GB" sz="2200" dirty="0">
              <a:solidFill>
                <a:schemeClr val="tx1"/>
              </a:solidFill>
            </a:endParaRPr>
          </a:p>
          <a:p>
            <a:pPr algn="l"/>
            <a:endParaRPr lang="en-US" sz="2200" dirty="0">
              <a:solidFill>
                <a:schemeClr val="tx1"/>
              </a:solidFill>
            </a:endParaRP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solidFill>
                  <a:schemeClr val="tx1">
                    <a:tint val="75000"/>
                  </a:schemeClr>
                </a:solidFill>
              </a:rPr>
              <a:pPr>
                <a:spcAft>
                  <a:spcPts val="600"/>
                </a:spcAft>
              </a:pPr>
              <a:t>15</a:t>
            </a:fld>
            <a:endParaRPr lang="en-US">
              <a:solidFill>
                <a:schemeClr val="tx1">
                  <a:tint val="75000"/>
                </a:schemeClr>
              </a:solidFill>
            </a:endParaRPr>
          </a:p>
        </p:txBody>
      </p:sp>
    </p:spTree>
    <p:extLst>
      <p:ext uri="{BB962C8B-B14F-4D97-AF65-F5344CB8AC3E}">
        <p14:creationId xmlns:p14="http://schemas.microsoft.com/office/powerpoint/2010/main" val="1943747221"/>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{C2B1070B-BD4F-4983-B9E4-DBBC2E583224}tf45331398_win32</Template>
  <TotalTime>1448</TotalTime>
  <Words>2542</Words>
  <Application>Microsoft Office PowerPoint</Application>
  <PresentationFormat>Widescreen</PresentationFormat>
  <Paragraphs>198</Paragraphs>
  <Slides>15</Slides>
  <Notes>15</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Google Sans</vt:lpstr>
      <vt:lpstr>Tenorite</vt:lpstr>
      <vt:lpstr>Wingdings</vt:lpstr>
      <vt:lpstr>Office Theme</vt:lpstr>
      <vt:lpstr>UWTSD  Name - Judith Churcher Course – Business and Management (BA)  Module – The Intercultural Workplace (BMSP5002) Assignment 1 –10-minute Power-Point Presentation</vt:lpstr>
      <vt:lpstr>Introduction</vt:lpstr>
      <vt:lpstr>Gibbs Reflective  Cycle</vt:lpstr>
      <vt:lpstr>Organisational Culture </vt:lpstr>
      <vt:lpstr>Flexibility and Agility</vt:lpstr>
      <vt:lpstr>Corporate, Social and Environmental Responsibility </vt:lpstr>
      <vt:lpstr>Communication, Channels and Barriers </vt:lpstr>
      <vt:lpstr>SWOT, PESTLE &amp; VUCA</vt:lpstr>
      <vt:lpstr>Human Resource Management </vt:lpstr>
      <vt:lpstr>Evaluation &amp; Analysis – Summary of Key Aspects </vt:lpstr>
      <vt:lpstr>Conclusion &amp; Action Plan</vt:lpstr>
      <vt:lpstr>Thank you!</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Name - Judith Churcher Course – Business and Management (BA)  Module – The Intercultural Workplace (BMSP5002) Assignment 1 –10-minute Power-Point Presentation</dc:title>
  <dc:creator>Judith Churcher</dc:creator>
  <cp:lastModifiedBy>Judith Churcher</cp:lastModifiedBy>
  <cp:revision>3</cp:revision>
  <dcterms:created xsi:type="dcterms:W3CDTF">2023-03-08T11:34:29Z</dcterms:created>
  <dcterms:modified xsi:type="dcterms:W3CDTF">2023-03-10T23:33:39Z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