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7" r:id="rId20"/>
    <p:sldId id="278" r:id="rId21"/>
    <p:sldId id="279" r:id="rId22"/>
    <p:sldId id="280" r:id="rId23"/>
    <p:sldId id="281" r:id="rId24"/>
    <p:sldId id="284" r:id="rId25"/>
    <p:sldId id="285" r:id="rId26"/>
    <p:sldId id="297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2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9D1CEE-7D8A-4571-B5C9-42E7BF9F0705}" type="datetimeFigureOut">
              <a:rPr lang="en-GB" smtClean="0"/>
              <a:t>18/04/2013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BF24F7-4426-4481-8FD6-EBD5B3CFE3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8108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IN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IN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IN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IN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IN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fld id="{6F2B43BB-07A1-4C36-AD77-79B350BE8F4A}" type="slidenum">
              <a:rPr lang="en-US" sz="1200"/>
              <a:pPr eaLnBrk="1" hangingPunct="1"/>
              <a:t>6</a:t>
            </a:fld>
            <a:endParaRPr lang="en-US" sz="1200"/>
          </a:p>
        </p:txBody>
      </p:sp>
      <p:sp>
        <p:nvSpPr>
          <p:cNvPr id="308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4549" y="686970"/>
            <a:ext cx="5012108" cy="3429000"/>
          </a:xfrm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308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985"/>
            <a:ext cx="5486400" cy="4113046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fld id="{5B6B7901-0C93-4D85-9D9C-D77E3954251D}" type="slidenum">
              <a:rPr lang="en-US" sz="1200"/>
              <a:pPr eaLnBrk="1" hangingPunct="1"/>
              <a:t>7</a:t>
            </a:fld>
            <a:endParaRPr lang="en-US" sz="1200"/>
          </a:p>
        </p:txBody>
      </p:sp>
      <p:sp>
        <p:nvSpPr>
          <p:cNvPr id="310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4549" y="686970"/>
            <a:ext cx="5012108" cy="3429000"/>
          </a:xfrm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310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985"/>
            <a:ext cx="5486400" cy="4113046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IN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IN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IN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IN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IN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IN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IN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IN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fld id="{E28A6A9C-BD70-4CF7-A340-43235E8BA214}" type="slidenum">
              <a:rPr lang="en-US" sz="1200"/>
              <a:pPr eaLnBrk="1" hangingPunct="1"/>
              <a:t>16</a:t>
            </a:fld>
            <a:endParaRPr lang="en-US" sz="1200"/>
          </a:p>
        </p:txBody>
      </p:sp>
      <p:sp>
        <p:nvSpPr>
          <p:cNvPr id="3246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4549" y="685509"/>
            <a:ext cx="5012108" cy="3429000"/>
          </a:xfrm>
          <a:ln/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3246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985"/>
            <a:ext cx="5486400" cy="4114508"/>
          </a:xfrm>
        </p:spPr>
        <p:txBody>
          <a:bodyPr/>
          <a:lstStyle/>
          <a:p>
            <a:r>
              <a:rPr lang="en-GB" smtClean="0">
                <a:ea typeface="ＭＳ Ｐゴシック" pitchFamily="34" charset="-128"/>
              </a:rPr>
              <a:t>BP, Shell involved with this</a:t>
            </a:r>
          </a:p>
          <a:p>
            <a:endParaRPr lang="en-GB" smtClean="0">
              <a:ea typeface="ＭＳ Ｐゴシック" pitchFamily="34" charset="-128"/>
            </a:endParaRPr>
          </a:p>
          <a:p>
            <a:r>
              <a:rPr lang="en-GB" smtClean="0">
                <a:ea typeface="ＭＳ Ｐゴシック" pitchFamily="34" charset="-128"/>
              </a:rPr>
              <a:t>Limited in structure.</a:t>
            </a:r>
          </a:p>
          <a:p>
            <a:endParaRPr lang="en-GB" smtClean="0">
              <a:ea typeface="ＭＳ Ｐゴシック" pitchFamily="34" charset="-128"/>
            </a:endParaRPr>
          </a:p>
          <a:p>
            <a:r>
              <a:rPr lang="en-GB" smtClean="0">
                <a:ea typeface="ＭＳ Ｐゴシック" pitchFamily="34" charset="-128"/>
              </a:rPr>
              <a:t>Not an initiative – like DM – needs to be done. </a:t>
            </a:r>
          </a:p>
          <a:p>
            <a:endParaRPr lang="en-GB" smtClean="0">
              <a:ea typeface="ＭＳ Ｐゴシック" pitchFamily="34" charset="-128"/>
            </a:endParaRPr>
          </a:p>
          <a:p>
            <a:r>
              <a:rPr lang="en-GB" smtClean="0">
                <a:ea typeface="ＭＳ Ｐゴシック" pitchFamily="34" charset="-128"/>
              </a:rPr>
              <a:t>Green are the central, other are the departments.</a:t>
            </a:r>
          </a:p>
          <a:p>
            <a:endParaRPr lang="en-GB" smtClean="0">
              <a:ea typeface="ＭＳ Ｐゴシック" pitchFamily="34" charset="-128"/>
            </a:endParaRPr>
          </a:p>
          <a:p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IN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IN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IN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IN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IN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IN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IN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IN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IN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IN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8D500-58CD-462E-8F78-C886D80092B3}" type="datetimeFigureOut">
              <a:rPr lang="en-GB" smtClean="0"/>
              <a:t>18/04/2013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51A46-4782-4623-8F61-8F10FB4AC6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3699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8D500-58CD-462E-8F78-C886D80092B3}" type="datetimeFigureOut">
              <a:rPr lang="en-GB" smtClean="0"/>
              <a:t>18/04/2013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51A46-4782-4623-8F61-8F10FB4AC6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9234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8D500-58CD-462E-8F78-C886D80092B3}" type="datetimeFigureOut">
              <a:rPr lang="en-GB" smtClean="0"/>
              <a:t>18/04/2013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51A46-4782-4623-8F61-8F10FB4AC6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679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8D500-58CD-462E-8F78-C886D80092B3}" type="datetimeFigureOut">
              <a:rPr lang="en-GB" smtClean="0"/>
              <a:t>18/04/2013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51A46-4782-4623-8F61-8F10FB4AC6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6608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8D500-58CD-462E-8F78-C886D80092B3}" type="datetimeFigureOut">
              <a:rPr lang="en-GB" smtClean="0"/>
              <a:t>18/04/2013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51A46-4782-4623-8F61-8F10FB4AC6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345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8D500-58CD-462E-8F78-C886D80092B3}" type="datetimeFigureOut">
              <a:rPr lang="en-GB" smtClean="0"/>
              <a:t>18/04/2013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51A46-4782-4623-8F61-8F10FB4AC6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7695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8D500-58CD-462E-8F78-C886D80092B3}" type="datetimeFigureOut">
              <a:rPr lang="en-GB" smtClean="0"/>
              <a:t>18/04/2013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51A46-4782-4623-8F61-8F10FB4AC6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33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8D500-58CD-462E-8F78-C886D80092B3}" type="datetimeFigureOut">
              <a:rPr lang="en-GB" smtClean="0"/>
              <a:t>18/04/2013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51A46-4782-4623-8F61-8F10FB4AC6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6870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8D500-58CD-462E-8F78-C886D80092B3}" type="datetimeFigureOut">
              <a:rPr lang="en-GB" smtClean="0"/>
              <a:t>18/04/2013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51A46-4782-4623-8F61-8F10FB4AC6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1208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8D500-58CD-462E-8F78-C886D80092B3}" type="datetimeFigureOut">
              <a:rPr lang="en-GB" smtClean="0"/>
              <a:t>18/04/2013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51A46-4782-4623-8F61-8F10FB4AC6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935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8D500-58CD-462E-8F78-C886D80092B3}" type="datetimeFigureOut">
              <a:rPr lang="en-GB" smtClean="0"/>
              <a:t>18/04/2013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51A46-4782-4623-8F61-8F10FB4AC6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651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48D500-58CD-462E-8F78-C886D80092B3}" type="datetimeFigureOut">
              <a:rPr lang="en-GB" smtClean="0"/>
              <a:t>18/04/2013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E51A46-4782-4623-8F61-8F10FB4AC6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862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16013" y="1316038"/>
            <a:ext cx="6913562" cy="4283075"/>
          </a:xfrm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dirty="0" smtClean="0"/>
              <a:t/>
            </a:r>
            <a:br>
              <a:rPr lang="en-US" sz="4000" dirty="0" smtClean="0"/>
            </a:br>
            <a:r>
              <a:rPr lang="en-US" sz="4000" b="0" dirty="0" smtClean="0"/>
              <a:t>Digital marketing strategy </a:t>
            </a:r>
            <a:r>
              <a:rPr lang="en-US" sz="4000" b="0" dirty="0" smtClean="0"/>
              <a:t>development</a:t>
            </a:r>
            <a:br>
              <a:rPr lang="en-US" sz="4000" b="0" dirty="0" smtClean="0"/>
            </a:br>
            <a:r>
              <a:rPr lang="en-US" sz="4000" dirty="0" err="1" smtClean="0"/>
              <a:t>Ze</a:t>
            </a:r>
            <a:r>
              <a:rPr lang="en-US" sz="4000" dirty="0" smtClean="0"/>
              <a:t>  </a:t>
            </a:r>
            <a:r>
              <a:rPr lang="en-US" sz="4000" dirty="0" err="1" smtClean="0"/>
              <a:t>Zook</a:t>
            </a:r>
            <a:r>
              <a:rPr lang="en-US" b="0" dirty="0" smtClean="0"/>
              <a:t/>
            </a:r>
            <a:br>
              <a:rPr lang="en-US" b="0" dirty="0" smtClean="0"/>
            </a:br>
            <a:r>
              <a:rPr lang="en-US" b="0" dirty="0" smtClean="0"/>
              <a:t/>
            </a:r>
            <a:br>
              <a:rPr lang="en-US" b="0" dirty="0" smtClean="0"/>
            </a:br>
            <a:r>
              <a:rPr lang="en-US" sz="4000" dirty="0" smtClean="0"/>
              <a:t>Week 4</a:t>
            </a:r>
            <a:r>
              <a:rPr lang="en-US" sz="4000" dirty="0" smtClean="0"/>
              <a:t/>
            </a:r>
            <a:br>
              <a:rPr lang="en-US" sz="4000" dirty="0" smtClean="0"/>
            </a:br>
            <a:r>
              <a:rPr lang="en-US" sz="4000" b="0" dirty="0" smtClean="0"/>
              <a:t>Digital marketing strategy</a:t>
            </a:r>
            <a:br>
              <a:rPr lang="en-US" sz="4000" b="0" dirty="0" smtClean="0"/>
            </a:br>
            <a:endParaRPr lang="en-US" sz="4000" b="0" dirty="0" smtClean="0"/>
          </a:p>
        </p:txBody>
      </p:sp>
    </p:spTree>
    <p:extLst>
      <p:ext uri="{BB962C8B-B14F-4D97-AF65-F5344CB8AC3E}">
        <p14:creationId xmlns:p14="http://schemas.microsoft.com/office/powerpoint/2010/main" val="26339931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13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90538"/>
            <a:ext cx="8229600" cy="579437"/>
          </a:xfrm>
        </p:spPr>
        <p:txBody>
          <a:bodyPr/>
          <a:lstStyle/>
          <a:p>
            <a:r>
              <a:rPr lang="en-GB" sz="3200" smtClean="0"/>
              <a:t>Learning objectives</a:t>
            </a:r>
            <a:endParaRPr lang="en-US" sz="3200" smtClean="0"/>
          </a:p>
        </p:txBody>
      </p:sp>
      <p:sp>
        <p:nvSpPr>
          <p:cNvPr id="3041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330200" indent="-330200"/>
            <a:r>
              <a:rPr lang="en-US" smtClean="0"/>
              <a:t>What approaches can be used to create digital marketing strategies?</a:t>
            </a:r>
            <a:endParaRPr lang="en-GB" smtClean="0"/>
          </a:p>
          <a:p>
            <a:pPr marL="330200" indent="-330200"/>
            <a:r>
              <a:rPr lang="en-US" smtClean="0"/>
              <a:t>How does digital marketing strategy relate to other strategy development?</a:t>
            </a:r>
            <a:endParaRPr lang="en-GB" smtClean="0"/>
          </a:p>
          <a:p>
            <a:pPr marL="330200" indent="-330200"/>
            <a:r>
              <a:rPr lang="en-US" smtClean="0"/>
              <a:t>What are the key strategic options for digital marketing?</a:t>
            </a: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974853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1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514350"/>
            <a:ext cx="8229600" cy="579438"/>
          </a:xfrm>
        </p:spPr>
        <p:txBody>
          <a:bodyPr/>
          <a:lstStyle/>
          <a:p>
            <a:r>
              <a:rPr lang="en-GB" sz="3200" smtClean="0"/>
              <a:t>Questions for marketers</a:t>
            </a:r>
            <a:endParaRPr lang="en-US" sz="3200" smtClean="0"/>
          </a:p>
        </p:txBody>
      </p:sp>
      <p:sp>
        <p:nvSpPr>
          <p:cNvPr id="305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373063" indent="-322263"/>
            <a:r>
              <a:rPr lang="en-US" smtClean="0"/>
              <a:t>Relate digital marketing strategy to marketing and business strategy</a:t>
            </a:r>
            <a:endParaRPr lang="en-GB" smtClean="0"/>
          </a:p>
          <a:p>
            <a:pPr marL="373063" indent="-322263"/>
            <a:r>
              <a:rPr lang="en-US" smtClean="0"/>
              <a:t>Identify opportunities and threats arising from digital technology platforms</a:t>
            </a:r>
            <a:endParaRPr lang="en-GB" smtClean="0"/>
          </a:p>
          <a:p>
            <a:pPr marL="373063" indent="-322263"/>
            <a:r>
              <a:rPr lang="en-US" smtClean="0"/>
              <a:t>Evaluate alternative strategic approaches for using digital platforms</a:t>
            </a:r>
          </a:p>
        </p:txBody>
      </p:sp>
    </p:spTree>
    <p:extLst>
      <p:ext uri="{BB962C8B-B14F-4D97-AF65-F5344CB8AC3E}">
        <p14:creationId xmlns:p14="http://schemas.microsoft.com/office/powerpoint/2010/main" val="1800039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466" name="Rectangle 2"/>
          <p:cNvSpPr>
            <a:spLocks noGrp="1" noChangeArrowheads="1"/>
          </p:cNvSpPr>
          <p:nvPr>
            <p:ph type="title"/>
          </p:nvPr>
        </p:nvSpPr>
        <p:spPr>
          <a:xfrm>
            <a:off x="522288" y="244475"/>
            <a:ext cx="8081962" cy="1006475"/>
          </a:xfrm>
        </p:spPr>
        <p:txBody>
          <a:bodyPr/>
          <a:lstStyle/>
          <a:p>
            <a:r>
              <a:rPr lang="en-GB" sz="3000" smtClean="0"/>
              <a:t>Q. What are organisational problems if no E-marketing strategy?</a:t>
            </a:r>
          </a:p>
        </p:txBody>
      </p:sp>
      <p:sp>
        <p:nvSpPr>
          <p:cNvPr id="3184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en-GB" smtClean="0"/>
              <a:t>Underestimated demand for online services</a:t>
            </a:r>
          </a:p>
          <a:p>
            <a:pPr>
              <a:lnSpc>
                <a:spcPct val="80000"/>
              </a:lnSpc>
            </a:pPr>
            <a:r>
              <a:rPr lang="en-GB" smtClean="0"/>
              <a:t>Market share loss</a:t>
            </a:r>
          </a:p>
          <a:p>
            <a:pPr>
              <a:lnSpc>
                <a:spcPct val="80000"/>
              </a:lnSpc>
            </a:pPr>
            <a:r>
              <a:rPr lang="en-GB" smtClean="0"/>
              <a:t>Resource duplication</a:t>
            </a:r>
          </a:p>
          <a:p>
            <a:pPr>
              <a:lnSpc>
                <a:spcPct val="80000"/>
              </a:lnSpc>
            </a:pPr>
            <a:r>
              <a:rPr lang="en-GB" smtClean="0"/>
              <a:t>Insufficient resource</a:t>
            </a:r>
          </a:p>
          <a:p>
            <a:pPr>
              <a:lnSpc>
                <a:spcPct val="80000"/>
              </a:lnSpc>
            </a:pPr>
            <a:r>
              <a:rPr lang="en-GB" smtClean="0"/>
              <a:t>Insufficient customer data</a:t>
            </a:r>
          </a:p>
          <a:p>
            <a:pPr>
              <a:lnSpc>
                <a:spcPct val="80000"/>
              </a:lnSpc>
            </a:pPr>
            <a:r>
              <a:rPr lang="en-GB" smtClean="0"/>
              <a:t>Efficiencies available through online marketing</a:t>
            </a:r>
          </a:p>
          <a:p>
            <a:pPr>
              <a:lnSpc>
                <a:spcPct val="80000"/>
              </a:lnSpc>
            </a:pPr>
            <a:r>
              <a:rPr lang="en-GB" smtClean="0"/>
              <a:t>Opportunities for applying online marketing tols</a:t>
            </a:r>
          </a:p>
          <a:p>
            <a:pPr>
              <a:lnSpc>
                <a:spcPct val="80000"/>
              </a:lnSpc>
            </a:pPr>
            <a:r>
              <a:rPr lang="en-GB" smtClean="0"/>
              <a:t>Changes required to internal IT systems</a:t>
            </a:r>
          </a:p>
          <a:p>
            <a:pPr>
              <a:lnSpc>
                <a:spcPct val="80000"/>
              </a:lnSpc>
            </a:pPr>
            <a:r>
              <a:rPr lang="en-GB" smtClean="0"/>
              <a:t>Inadequate tracking</a:t>
            </a:r>
          </a:p>
          <a:p>
            <a:pPr>
              <a:lnSpc>
                <a:spcPct val="80000"/>
              </a:lnSpc>
            </a:pPr>
            <a:r>
              <a:rPr lang="en-GB" smtClean="0"/>
              <a:t>Senior management support limited</a:t>
            </a:r>
          </a:p>
        </p:txBody>
      </p:sp>
    </p:spTree>
    <p:extLst>
      <p:ext uri="{BB962C8B-B14F-4D97-AF65-F5344CB8AC3E}">
        <p14:creationId xmlns:p14="http://schemas.microsoft.com/office/powerpoint/2010/main" val="724970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1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88950"/>
            <a:ext cx="8229600" cy="579438"/>
          </a:xfrm>
        </p:spPr>
        <p:txBody>
          <a:bodyPr/>
          <a:lstStyle/>
          <a:p>
            <a:r>
              <a:rPr lang="en-GB" sz="3200" smtClean="0"/>
              <a:t>Michael Porter on the Internet</a:t>
            </a:r>
            <a:endParaRPr lang="en-US" sz="3200" smtClean="0"/>
          </a:p>
        </p:txBody>
      </p:sp>
      <p:sp>
        <p:nvSpPr>
          <p:cNvPr id="306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330200" indent="-330200"/>
            <a:r>
              <a:rPr lang="ja-JP" altLang="en-US" smtClean="0"/>
              <a:t>‘</a:t>
            </a:r>
            <a:r>
              <a:rPr lang="en-US" altLang="ja-JP" i="1" smtClean="0"/>
              <a:t>The key question is not whether to deploy Internet technology – companies have no choice if they want to stay competitive – but how to deploy it</a:t>
            </a:r>
            <a:r>
              <a:rPr lang="en-US" altLang="ja-JP" smtClean="0"/>
              <a:t>.</a:t>
            </a:r>
            <a:r>
              <a:rPr lang="ja-JP" altLang="en-US" smtClean="0"/>
              <a:t>’</a:t>
            </a:r>
            <a:endParaRPr lang="en-US" smtClean="0"/>
          </a:p>
        </p:txBody>
      </p:sp>
      <p:sp>
        <p:nvSpPr>
          <p:cNvPr id="306180" name="Rectangle 4"/>
          <p:cNvSpPr>
            <a:spLocks noChangeArrowheads="1"/>
          </p:cNvSpPr>
          <p:nvPr/>
        </p:nvSpPr>
        <p:spPr bwMode="auto">
          <a:xfrm>
            <a:off x="801688" y="5327650"/>
            <a:ext cx="7094537" cy="885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l">
              <a:tabLst>
                <a:tab pos="971550" algn="l"/>
              </a:tabLst>
            </a:pPr>
            <a:r>
              <a:rPr lang="en-US" sz="2600"/>
              <a:t>Porter, M. (2001) Strategy and the Internet, </a:t>
            </a:r>
          </a:p>
          <a:p>
            <a:pPr algn="l">
              <a:tabLst>
                <a:tab pos="971550" algn="l"/>
              </a:tabLst>
            </a:pPr>
            <a:r>
              <a:rPr lang="en-US" sz="2600" i="1"/>
              <a:t>Harvard Business Review,</a:t>
            </a:r>
            <a:r>
              <a:rPr lang="en-US" sz="2600"/>
              <a:t> March 2001, 62–78.</a:t>
            </a:r>
          </a:p>
        </p:txBody>
      </p:sp>
    </p:spTree>
    <p:extLst>
      <p:ext uri="{BB962C8B-B14F-4D97-AF65-F5344CB8AC3E}">
        <p14:creationId xmlns:p14="http://schemas.microsoft.com/office/powerpoint/2010/main" val="3191550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0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" y="493713"/>
            <a:ext cx="8959850" cy="579437"/>
          </a:xfrm>
        </p:spPr>
        <p:txBody>
          <a:bodyPr/>
          <a:lstStyle/>
          <a:p>
            <a:r>
              <a:rPr lang="en-GB" sz="3200" smtClean="0"/>
              <a:t>What is a digital marketing strategy?</a:t>
            </a:r>
            <a:endParaRPr lang="en-US" sz="3200" smtClean="0"/>
          </a:p>
        </p:txBody>
      </p:sp>
      <p:sp>
        <p:nvSpPr>
          <p:cNvPr id="307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1963" y="1163638"/>
            <a:ext cx="8458200" cy="3344862"/>
          </a:xfrm>
        </p:spPr>
        <p:txBody>
          <a:bodyPr/>
          <a:lstStyle/>
          <a:p>
            <a:pPr defTabSz="704850"/>
            <a:r>
              <a:rPr lang="en-GB" smtClean="0"/>
              <a:t>What is strategy?</a:t>
            </a:r>
          </a:p>
          <a:p>
            <a:pPr marL="344488" lvl="1" indent="350838" defTabSz="704850"/>
            <a:r>
              <a:rPr lang="en-GB" altLang="en-US" sz="2600" smtClean="0"/>
              <a:t>“</a:t>
            </a:r>
            <a:r>
              <a:rPr lang="en-GB" sz="2600" smtClean="0"/>
              <a:t>Defines how we will meet our objectives</a:t>
            </a:r>
            <a:r>
              <a:rPr lang="en-GB" altLang="en-US" sz="2600" smtClean="0"/>
              <a:t>”</a:t>
            </a:r>
            <a:endParaRPr lang="en-GB" sz="2600" smtClean="0"/>
          </a:p>
          <a:p>
            <a:pPr marL="344488" lvl="1" indent="350838" defTabSz="704850"/>
            <a:r>
              <a:rPr lang="en-GB" altLang="en-US" sz="2600" smtClean="0"/>
              <a:t>“</a:t>
            </a:r>
            <a:r>
              <a:rPr lang="en-GB" sz="2600" smtClean="0"/>
              <a:t>Sets allocation of resources to meet goals</a:t>
            </a:r>
            <a:r>
              <a:rPr lang="en-GB" altLang="en-US" sz="2600" smtClean="0"/>
              <a:t>”</a:t>
            </a:r>
            <a:endParaRPr lang="en-GB" sz="2600" smtClean="0"/>
          </a:p>
          <a:p>
            <a:pPr marL="344488" lvl="1" indent="350838" defTabSz="704850"/>
            <a:r>
              <a:rPr lang="en-GB" altLang="en-US" sz="2600" smtClean="0"/>
              <a:t>“</a:t>
            </a:r>
            <a:r>
              <a:rPr lang="en-GB" sz="2600" smtClean="0"/>
              <a:t>Selects preferred strategic options to </a:t>
            </a:r>
            <a:br>
              <a:rPr lang="en-GB" sz="2600" smtClean="0"/>
            </a:br>
            <a:r>
              <a:rPr lang="en-GB" sz="2600" smtClean="0"/>
              <a:t>	compete within a market</a:t>
            </a:r>
            <a:r>
              <a:rPr lang="en-GB" altLang="en-US" sz="2600" smtClean="0"/>
              <a:t>”</a:t>
            </a:r>
            <a:endParaRPr lang="en-GB" sz="2600" smtClean="0"/>
          </a:p>
          <a:p>
            <a:pPr marL="344488" lvl="1" indent="350838" defTabSz="704850"/>
            <a:r>
              <a:rPr lang="en-GB" altLang="en-US" sz="2600" smtClean="0"/>
              <a:t>“</a:t>
            </a:r>
            <a:r>
              <a:rPr lang="en-GB" sz="2600" smtClean="0"/>
              <a:t>Provides a long-term plan for the development of 	the organisation</a:t>
            </a:r>
            <a:r>
              <a:rPr lang="en-GB" altLang="en-US" sz="2600" smtClean="0"/>
              <a:t>”</a:t>
            </a:r>
            <a:endParaRPr lang="en-US" sz="2600" smtClean="0"/>
          </a:p>
        </p:txBody>
      </p:sp>
    </p:spTree>
    <p:extLst>
      <p:ext uri="{BB962C8B-B14F-4D97-AF65-F5344CB8AC3E}">
        <p14:creationId xmlns:p14="http://schemas.microsoft.com/office/powerpoint/2010/main" val="3556983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smtClean="0"/>
              <a:t>Digital marketing strategy essentials</a:t>
            </a:r>
            <a:endParaRPr lang="en-US" sz="3200" smtClean="0"/>
          </a:p>
        </p:txBody>
      </p:sp>
      <p:sp>
        <p:nvSpPr>
          <p:cNvPr id="309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71488" y="1166813"/>
            <a:ext cx="8229600" cy="4418012"/>
          </a:xfrm>
        </p:spPr>
        <p:txBody>
          <a:bodyPr/>
          <a:lstStyle/>
          <a:p>
            <a:pPr marL="330200" indent="-330200">
              <a:lnSpc>
                <a:spcPct val="90000"/>
              </a:lnSpc>
            </a:pPr>
            <a:r>
              <a:rPr lang="en-GB" sz="2400" smtClean="0"/>
              <a:t>Digital marketing strategy is a </a:t>
            </a:r>
            <a:r>
              <a:rPr lang="en-GB" sz="2400" u="sng" smtClean="0"/>
              <a:t>channel strategy</a:t>
            </a:r>
          </a:p>
          <a:p>
            <a:pPr marL="330200" indent="-330200">
              <a:lnSpc>
                <a:spcPct val="90000"/>
              </a:lnSpc>
            </a:pPr>
            <a:r>
              <a:rPr lang="en-GB" sz="2400" smtClean="0"/>
              <a:t>Objectives for </a:t>
            </a:r>
            <a:r>
              <a:rPr lang="en-GB" sz="2400" u="sng" smtClean="0"/>
              <a:t>online contribution %</a:t>
            </a:r>
            <a:r>
              <a:rPr lang="en-GB" sz="2400" smtClean="0"/>
              <a:t> </a:t>
            </a:r>
            <a:br>
              <a:rPr lang="en-GB" sz="2400" smtClean="0"/>
            </a:br>
            <a:r>
              <a:rPr lang="en-GB" sz="2400" smtClean="0"/>
              <a:t>- sales, service, profitability should drive our strategy</a:t>
            </a:r>
          </a:p>
          <a:p>
            <a:pPr marL="330200" indent="-330200">
              <a:lnSpc>
                <a:spcPct val="90000"/>
              </a:lnSpc>
            </a:pPr>
            <a:r>
              <a:rPr lang="en-GB" sz="2400" smtClean="0"/>
              <a:t>Digital marketing strategy defines how we should:</a:t>
            </a:r>
          </a:p>
          <a:p>
            <a:pPr marL="511175" lvl="2" indent="369888">
              <a:lnSpc>
                <a:spcPct val="90000"/>
              </a:lnSpc>
              <a:buFontTx/>
              <a:buAutoNum type="arabicPeriod"/>
            </a:pPr>
            <a:r>
              <a:rPr lang="en-GB" sz="2200" b="1" smtClean="0"/>
              <a:t>Communicate benefits</a:t>
            </a:r>
            <a:r>
              <a:rPr lang="en-GB" sz="2200" smtClean="0"/>
              <a:t> of using this channel</a:t>
            </a:r>
          </a:p>
          <a:p>
            <a:pPr marL="511175" lvl="2" indent="369888">
              <a:lnSpc>
                <a:spcPct val="90000"/>
              </a:lnSpc>
              <a:buFontTx/>
              <a:buAutoNum type="arabicPeriod"/>
            </a:pPr>
            <a:r>
              <a:rPr lang="en-GB" sz="2200" b="1" smtClean="0"/>
              <a:t>Prioritise audiences</a:t>
            </a:r>
            <a:r>
              <a:rPr lang="en-GB" sz="2200" smtClean="0"/>
              <a:t> targeted through channel</a:t>
            </a:r>
          </a:p>
          <a:p>
            <a:pPr marL="511175" lvl="2" indent="369888">
              <a:lnSpc>
                <a:spcPct val="90000"/>
              </a:lnSpc>
              <a:buFontTx/>
              <a:buAutoNum type="arabicPeriod"/>
            </a:pPr>
            <a:r>
              <a:rPr lang="en-GB" sz="2200" b="1" smtClean="0"/>
              <a:t>Prioritise products</a:t>
            </a:r>
            <a:r>
              <a:rPr lang="en-GB" sz="2200" smtClean="0"/>
              <a:t> available through channel</a:t>
            </a:r>
          </a:p>
          <a:p>
            <a:pPr marL="511175" lvl="2" indent="369888">
              <a:lnSpc>
                <a:spcPct val="90000"/>
              </a:lnSpc>
              <a:buFontTx/>
              <a:buAutoNum type="arabicPeriod"/>
            </a:pPr>
            <a:r>
              <a:rPr lang="en-GB" sz="2200" b="1" smtClean="0"/>
              <a:t>Hit our channel leads &amp; sales targets</a:t>
            </a:r>
          </a:p>
          <a:p>
            <a:pPr marL="1266825" lvl="3" indent="-363538">
              <a:lnSpc>
                <a:spcPct val="90000"/>
              </a:lnSpc>
            </a:pPr>
            <a:r>
              <a:rPr lang="en-GB" smtClean="0"/>
              <a:t>Acquisition, Conversion, Retention</a:t>
            </a:r>
          </a:p>
          <a:p>
            <a:pPr marL="330200" indent="-330200">
              <a:lnSpc>
                <a:spcPct val="90000"/>
              </a:lnSpc>
            </a:pPr>
            <a:r>
              <a:rPr lang="en-GB" sz="2400" smtClean="0"/>
              <a:t>Channel strategies thrives on </a:t>
            </a:r>
            <a:r>
              <a:rPr lang="en-GB" sz="2400" u="sng" smtClean="0"/>
              <a:t>differentials</a:t>
            </a:r>
          </a:p>
          <a:p>
            <a:pPr marL="330200" indent="-330200">
              <a:lnSpc>
                <a:spcPct val="90000"/>
              </a:lnSpc>
            </a:pPr>
            <a:r>
              <a:rPr lang="en-GB" sz="2400" smtClean="0"/>
              <a:t>BUT, need to manage channel </a:t>
            </a:r>
            <a:r>
              <a:rPr lang="en-GB" sz="2400" u="sng" smtClean="0"/>
              <a:t>integration</a:t>
            </a:r>
          </a:p>
        </p:txBody>
      </p:sp>
    </p:spTree>
    <p:extLst>
      <p:ext uri="{BB962C8B-B14F-4D97-AF65-F5344CB8AC3E}">
        <p14:creationId xmlns:p14="http://schemas.microsoft.com/office/powerpoint/2010/main" val="2645000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03" name="Rectangle 3"/>
          <p:cNvSpPr>
            <a:spLocks noChangeArrowheads="1"/>
          </p:cNvSpPr>
          <p:nvPr/>
        </p:nvSpPr>
        <p:spPr bwMode="auto">
          <a:xfrm>
            <a:off x="496888" y="5829300"/>
            <a:ext cx="82296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l">
              <a:lnSpc>
                <a:spcPct val="90000"/>
              </a:lnSpc>
              <a:spcBef>
                <a:spcPct val="20000"/>
              </a:spcBef>
            </a:pPr>
            <a:r>
              <a:rPr lang="en-GB" sz="1200"/>
              <a:t>Figure 4.1</a:t>
            </a:r>
            <a:r>
              <a:rPr lang="en-GB"/>
              <a:t>  Internal and external influences on digital marketing strategy</a:t>
            </a:r>
            <a:endParaRPr lang="en-GB" sz="800"/>
          </a:p>
        </p:txBody>
      </p:sp>
      <p:pic>
        <p:nvPicPr>
          <p:cNvPr id="13321" name="Picture 9" descr="M04NF00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8075" y="549275"/>
            <a:ext cx="6926263" cy="500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3149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03" name="Rectangle 3"/>
          <p:cNvSpPr>
            <a:spLocks noChangeArrowheads="1"/>
          </p:cNvSpPr>
          <p:nvPr/>
        </p:nvSpPr>
        <p:spPr bwMode="auto">
          <a:xfrm>
            <a:off x="498475" y="5815013"/>
            <a:ext cx="8229600" cy="665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l">
              <a:lnSpc>
                <a:spcPct val="90000"/>
              </a:lnSpc>
              <a:spcBef>
                <a:spcPct val="20000"/>
              </a:spcBef>
            </a:pPr>
            <a:r>
              <a:rPr lang="en-GB" sz="1200"/>
              <a:t>Table 4.1</a:t>
            </a:r>
            <a:r>
              <a:rPr lang="en-GB"/>
              <a:t>  Summary of typical focus for main types of e-commerce-related strategic initiatives</a:t>
            </a:r>
          </a:p>
        </p:txBody>
      </p:sp>
      <p:pic>
        <p:nvPicPr>
          <p:cNvPr id="45064" name="Picture 8" descr="M04NT00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0688" y="349250"/>
            <a:ext cx="5762625" cy="5211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0028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03" name="Rectangle 3"/>
          <p:cNvSpPr>
            <a:spLocks noChangeArrowheads="1"/>
          </p:cNvSpPr>
          <p:nvPr/>
        </p:nvSpPr>
        <p:spPr bwMode="auto">
          <a:xfrm>
            <a:off x="485775" y="5829300"/>
            <a:ext cx="82296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l">
              <a:lnSpc>
                <a:spcPct val="90000"/>
              </a:lnSpc>
              <a:spcBef>
                <a:spcPct val="20000"/>
              </a:spcBef>
            </a:pPr>
            <a:r>
              <a:rPr lang="en-GB" sz="1200"/>
              <a:t>Figure 4.3</a:t>
            </a:r>
            <a:r>
              <a:rPr lang="en-GB"/>
              <a:t>  Hierarchy of organisation plans including e-marketing plans</a:t>
            </a:r>
          </a:p>
        </p:txBody>
      </p:sp>
      <p:pic>
        <p:nvPicPr>
          <p:cNvPr id="15369" name="Picture 9" descr="M04NF00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2238" y="604838"/>
            <a:ext cx="6357937" cy="4913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0272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03" name="Rectangle 3"/>
          <p:cNvSpPr>
            <a:spLocks noChangeArrowheads="1"/>
          </p:cNvSpPr>
          <p:nvPr/>
        </p:nvSpPr>
        <p:spPr bwMode="auto">
          <a:xfrm>
            <a:off x="485775" y="5821363"/>
            <a:ext cx="8229600" cy="674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l">
              <a:lnSpc>
                <a:spcPct val="90000"/>
              </a:lnSpc>
              <a:spcBef>
                <a:spcPct val="20000"/>
              </a:spcBef>
            </a:pPr>
            <a:r>
              <a:rPr lang="en-GB" sz="1200"/>
              <a:t>Figure 4.4</a:t>
            </a:r>
            <a:r>
              <a:rPr lang="en-GB"/>
              <a:t>  The SOSTAC</a:t>
            </a:r>
            <a:r>
              <a:rPr lang="en-GB" baseline="30000"/>
              <a:t>®</a:t>
            </a:r>
            <a:r>
              <a:rPr lang="en-GB"/>
              <a:t> planning framework applied to digital Digital marketing strategy development</a:t>
            </a:r>
          </a:p>
          <a:p>
            <a:pPr algn="l">
              <a:lnSpc>
                <a:spcPct val="90000"/>
              </a:lnSpc>
              <a:spcBef>
                <a:spcPct val="20000"/>
              </a:spcBef>
            </a:pPr>
            <a:r>
              <a:rPr lang="en-GB" sz="800" i="1"/>
              <a:t>Source: </a:t>
            </a:r>
            <a:r>
              <a:rPr lang="en-GB" sz="800"/>
              <a:t>Chaffey and Smith (2008)</a:t>
            </a:r>
          </a:p>
        </p:txBody>
      </p:sp>
      <p:pic>
        <p:nvPicPr>
          <p:cNvPr id="16395" name="Picture 11" descr="M04NF00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7775" y="620713"/>
            <a:ext cx="6646863" cy="4881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9434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03" name="Rectangle 3"/>
          <p:cNvSpPr>
            <a:spLocks noChangeArrowheads="1"/>
          </p:cNvSpPr>
          <p:nvPr/>
        </p:nvSpPr>
        <p:spPr bwMode="auto">
          <a:xfrm>
            <a:off x="485775" y="5829300"/>
            <a:ext cx="82296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l">
              <a:lnSpc>
                <a:spcPct val="90000"/>
              </a:lnSpc>
              <a:spcBef>
                <a:spcPct val="20000"/>
              </a:spcBef>
            </a:pPr>
            <a:r>
              <a:rPr lang="en-GB" sz="1200"/>
              <a:t>Figure 4.5</a:t>
            </a:r>
            <a:r>
              <a:rPr lang="en-GB"/>
              <a:t>  Dynamic e-business strategy model</a:t>
            </a:r>
          </a:p>
          <a:p>
            <a:pPr marL="342900" indent="-342900" algn="l">
              <a:lnSpc>
                <a:spcPct val="90000"/>
              </a:lnSpc>
              <a:spcBef>
                <a:spcPct val="20000"/>
              </a:spcBef>
            </a:pPr>
            <a:r>
              <a:rPr lang="en-GB" sz="800" i="1"/>
              <a:t>Source: </a:t>
            </a:r>
            <a:r>
              <a:rPr lang="en-GB" sz="800"/>
              <a:t>Adapted from description in Kalakota and Robinson (2000)</a:t>
            </a:r>
          </a:p>
        </p:txBody>
      </p:sp>
      <p:pic>
        <p:nvPicPr>
          <p:cNvPr id="17416" name="Picture 8" descr="M04NF00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7100" y="544513"/>
            <a:ext cx="4749800" cy="483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6807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03" name="Rectangle 3"/>
          <p:cNvSpPr>
            <a:spLocks noChangeArrowheads="1"/>
          </p:cNvSpPr>
          <p:nvPr/>
        </p:nvSpPr>
        <p:spPr bwMode="auto">
          <a:xfrm>
            <a:off x="511175" y="5830888"/>
            <a:ext cx="82296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l">
              <a:lnSpc>
                <a:spcPct val="90000"/>
              </a:lnSpc>
              <a:spcBef>
                <a:spcPct val="20000"/>
              </a:spcBef>
            </a:pPr>
            <a:r>
              <a:rPr lang="en-GB" sz="1200"/>
              <a:t>Table 4.2</a:t>
            </a:r>
            <a:r>
              <a:rPr lang="en-GB"/>
              <a:t>  Summary of approaches used to support emergent strategy</a:t>
            </a:r>
          </a:p>
        </p:txBody>
      </p:sp>
      <p:pic>
        <p:nvPicPr>
          <p:cNvPr id="46087" name="Picture 7" descr="M04NT00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2700" y="333375"/>
            <a:ext cx="6578600" cy="527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8809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03" name="Rectangle 3"/>
          <p:cNvSpPr>
            <a:spLocks noChangeArrowheads="1"/>
          </p:cNvSpPr>
          <p:nvPr/>
        </p:nvSpPr>
        <p:spPr bwMode="auto">
          <a:xfrm>
            <a:off x="485775" y="5829300"/>
            <a:ext cx="8229600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l">
              <a:lnSpc>
                <a:spcPct val="90000"/>
              </a:lnSpc>
              <a:spcBef>
                <a:spcPct val="20000"/>
              </a:spcBef>
            </a:pPr>
            <a:r>
              <a:rPr lang="en-GB" sz="1200"/>
              <a:t>Figure 4.6</a:t>
            </a:r>
            <a:r>
              <a:rPr lang="en-GB"/>
              <a:t>  Levels of website development in: (a) the information to transaction model and (b) the transaction to information model of Quelch and Klein (1996)</a:t>
            </a:r>
          </a:p>
        </p:txBody>
      </p:sp>
      <p:pic>
        <p:nvPicPr>
          <p:cNvPr id="18440" name="Picture 8" descr="M04NF00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1375" y="515938"/>
            <a:ext cx="4919663" cy="4899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2584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03" name="Rectangle 3"/>
          <p:cNvSpPr>
            <a:spLocks noChangeArrowheads="1"/>
          </p:cNvSpPr>
          <p:nvPr/>
        </p:nvSpPr>
        <p:spPr bwMode="auto">
          <a:xfrm>
            <a:off x="493713" y="5822950"/>
            <a:ext cx="8229600" cy="665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l">
              <a:lnSpc>
                <a:spcPct val="90000"/>
              </a:lnSpc>
              <a:spcBef>
                <a:spcPct val="20000"/>
              </a:spcBef>
              <a:tabLst>
                <a:tab pos="228600" algn="l"/>
                <a:tab pos="742950" algn="l"/>
              </a:tabLst>
            </a:pPr>
            <a:r>
              <a:rPr lang="en-GB" sz="1200"/>
              <a:t>Table 4.3</a:t>
            </a:r>
            <a:r>
              <a:rPr lang="en-GB"/>
              <a:t>  Capability maturity model of e-commerce adoption based on Econsultancy (2008) research</a:t>
            </a:r>
          </a:p>
        </p:txBody>
      </p:sp>
      <p:pic>
        <p:nvPicPr>
          <p:cNvPr id="47110" name="Picture 6" descr="ta_4_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1238" y="288925"/>
            <a:ext cx="4581525" cy="293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111" name="Picture 7" descr="ta_4_3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8063" y="3213100"/>
            <a:ext cx="4587875" cy="2457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1873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586" name="Rectangle 2"/>
          <p:cNvSpPr>
            <a:spLocks noGrp="1" noChangeArrowheads="1"/>
          </p:cNvSpPr>
          <p:nvPr>
            <p:ph type="title"/>
          </p:nvPr>
        </p:nvSpPr>
        <p:spPr>
          <a:xfrm>
            <a:off x="700088" y="500063"/>
            <a:ext cx="7772400" cy="579437"/>
          </a:xfrm>
        </p:spPr>
        <p:txBody>
          <a:bodyPr/>
          <a:lstStyle/>
          <a:p>
            <a:r>
              <a:rPr lang="en-GB" sz="3200" smtClean="0"/>
              <a:t>Corporate stage model</a:t>
            </a:r>
            <a:endParaRPr lang="en-US" sz="3200" smtClean="0"/>
          </a:p>
        </p:txBody>
      </p:sp>
      <p:pic>
        <p:nvPicPr>
          <p:cNvPr id="32358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775" y="1773238"/>
            <a:ext cx="7661275" cy="3463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00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66CC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323588" name="Text Box 4"/>
          <p:cNvSpPr txBox="1">
            <a:spLocks noChangeArrowheads="1"/>
          </p:cNvSpPr>
          <p:nvPr/>
        </p:nvSpPr>
        <p:spPr bwMode="auto">
          <a:xfrm>
            <a:off x="755650" y="5445125"/>
            <a:ext cx="4357688" cy="214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00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66CC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l"/>
            <a:r>
              <a:rPr lang="en-GB" sz="800" i="1"/>
              <a:t>Source</a:t>
            </a:r>
            <a:r>
              <a:rPr lang="en-GB" sz="800"/>
              <a:t>: E-consultancy (2005) report </a:t>
            </a:r>
            <a:r>
              <a:rPr lang="en-GB" altLang="en-US" sz="800"/>
              <a:t>‘</a:t>
            </a:r>
            <a:r>
              <a:rPr lang="en-GB" sz="800"/>
              <a:t>Managing an E-commerce team</a:t>
            </a:r>
            <a:r>
              <a:rPr lang="en-GB" altLang="en-US" sz="800"/>
              <a:t>’</a:t>
            </a:r>
            <a:r>
              <a:rPr lang="en-GB" sz="800"/>
              <a:t> Author: Dave Chaffey</a:t>
            </a:r>
            <a:endParaRPr lang="en-US" sz="800"/>
          </a:p>
        </p:txBody>
      </p:sp>
    </p:spTree>
    <p:extLst>
      <p:ext uri="{BB962C8B-B14F-4D97-AF65-F5344CB8AC3E}">
        <p14:creationId xmlns:p14="http://schemas.microsoft.com/office/powerpoint/2010/main" val="167898096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03" name="Rectangle 3"/>
          <p:cNvSpPr>
            <a:spLocks noChangeArrowheads="1"/>
          </p:cNvSpPr>
          <p:nvPr/>
        </p:nvSpPr>
        <p:spPr bwMode="auto">
          <a:xfrm>
            <a:off x="488950" y="5829300"/>
            <a:ext cx="8229600" cy="674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l">
              <a:lnSpc>
                <a:spcPct val="90000"/>
              </a:lnSpc>
              <a:spcBef>
                <a:spcPct val="20000"/>
              </a:spcBef>
            </a:pPr>
            <a:r>
              <a:rPr lang="en-GB" sz="1200"/>
              <a:t>Figure 4.7</a:t>
            </a:r>
            <a:r>
              <a:rPr lang="en-GB"/>
              <a:t>  A generic digital channel-specific SWOT analysis showing typical</a:t>
            </a:r>
          </a:p>
          <a:p>
            <a:pPr algn="l">
              <a:lnSpc>
                <a:spcPct val="90000"/>
              </a:lnSpc>
              <a:spcBef>
                <a:spcPct val="20000"/>
              </a:spcBef>
            </a:pPr>
            <a:r>
              <a:rPr lang="en-GB"/>
              <a:t>opportunities and threats presented by digital media</a:t>
            </a:r>
          </a:p>
        </p:txBody>
      </p:sp>
      <p:pic>
        <p:nvPicPr>
          <p:cNvPr id="21513" name="Picture 9" descr="M04NF00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650" y="971550"/>
            <a:ext cx="7378700" cy="4010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8465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03" name="Rectangle 3"/>
          <p:cNvSpPr>
            <a:spLocks noChangeArrowheads="1"/>
          </p:cNvSpPr>
          <p:nvPr/>
        </p:nvSpPr>
        <p:spPr bwMode="auto">
          <a:xfrm>
            <a:off x="493713" y="5746750"/>
            <a:ext cx="8229600" cy="769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l">
              <a:lnSpc>
                <a:spcPct val="90000"/>
              </a:lnSpc>
              <a:spcBef>
                <a:spcPct val="20000"/>
              </a:spcBef>
            </a:pPr>
            <a:r>
              <a:rPr lang="en-GB" sz="1200"/>
              <a:t>Figure 4.8</a:t>
            </a:r>
            <a:r>
              <a:rPr lang="en-GB"/>
              <a:t>  An example of an digital channel specific SWOT for an established multichannel brand showing how the elements of SWOT can be related to strategy formulation</a:t>
            </a:r>
          </a:p>
        </p:txBody>
      </p:sp>
      <p:pic>
        <p:nvPicPr>
          <p:cNvPr id="22537" name="Picture 9" descr="M04NF00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4738" y="325438"/>
            <a:ext cx="4452937" cy="5165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4120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6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90538"/>
            <a:ext cx="8229600" cy="579437"/>
          </a:xfrm>
        </p:spPr>
        <p:txBody>
          <a:bodyPr/>
          <a:lstStyle/>
          <a:p>
            <a:r>
              <a:rPr lang="en-GB" sz="3200" smtClean="0"/>
              <a:t>Internet marketing benefits</a:t>
            </a:r>
            <a:endParaRPr lang="en-US" sz="3200" smtClean="0"/>
          </a:p>
        </p:txBody>
      </p:sp>
      <p:sp>
        <p:nvSpPr>
          <p:cNvPr id="325635" name="Rectangle 3"/>
          <p:cNvSpPr>
            <a:spLocks noChangeArrowheads="1"/>
          </p:cNvSpPr>
          <p:nvPr/>
        </p:nvSpPr>
        <p:spPr bwMode="auto">
          <a:xfrm>
            <a:off x="250825" y="1090613"/>
            <a:ext cx="4343400" cy="536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l">
              <a:tabLst>
                <a:tab pos="146050" algn="l"/>
                <a:tab pos="628650" algn="l"/>
                <a:tab pos="2303463" algn="l"/>
              </a:tabLst>
            </a:pPr>
            <a:r>
              <a:rPr lang="en-US" sz="2400" i="1"/>
              <a:t>Tangible benefits</a:t>
            </a:r>
            <a:r>
              <a:rPr lang="en-US" sz="1400" i="1"/>
              <a:t>		</a:t>
            </a:r>
            <a:endParaRPr lang="en-US" sz="1400"/>
          </a:p>
          <a:p>
            <a:pPr algn="l">
              <a:buFontTx/>
              <a:buChar char="•"/>
              <a:tabLst>
                <a:tab pos="146050" algn="l"/>
                <a:tab pos="628650" algn="l"/>
                <a:tab pos="2303463" algn="l"/>
              </a:tabLst>
            </a:pPr>
            <a:r>
              <a:rPr lang="en-US" sz="2200"/>
              <a:t> Increased sales from new sales 	leads giving rise to increased 	revenue from:</a:t>
            </a:r>
            <a:r>
              <a:rPr lang="en-US" sz="1600"/>
              <a:t>	</a:t>
            </a:r>
          </a:p>
          <a:p>
            <a:pPr lvl="1" algn="l">
              <a:buFontTx/>
              <a:buChar char="•"/>
              <a:tabLst>
                <a:tab pos="146050" algn="l"/>
                <a:tab pos="628650" algn="l"/>
                <a:tab pos="2303463" algn="l"/>
              </a:tabLst>
            </a:pPr>
            <a:r>
              <a:rPr lang="en-US" sz="2000"/>
              <a:t> new customers, new markets</a:t>
            </a:r>
          </a:p>
          <a:p>
            <a:pPr lvl="1" algn="l">
              <a:buFontTx/>
              <a:buChar char="•"/>
              <a:tabLst>
                <a:tab pos="146050" algn="l"/>
                <a:tab pos="628650" algn="l"/>
                <a:tab pos="2303463" algn="l"/>
              </a:tabLst>
            </a:pPr>
            <a:r>
              <a:rPr lang="en-US" sz="2000"/>
              <a:t> existing customers (repeat-	selling)	</a:t>
            </a:r>
          </a:p>
          <a:p>
            <a:pPr lvl="1" algn="l">
              <a:buFontTx/>
              <a:buChar char="•"/>
              <a:tabLst>
                <a:tab pos="146050" algn="l"/>
                <a:tab pos="628650" algn="l"/>
                <a:tab pos="2303463" algn="l"/>
              </a:tabLst>
            </a:pPr>
            <a:r>
              <a:rPr lang="en-US" sz="2000"/>
              <a:t> existing customers (cross-	selling)</a:t>
            </a:r>
            <a:r>
              <a:rPr lang="en-US" sz="1400"/>
              <a:t>	</a:t>
            </a:r>
          </a:p>
          <a:p>
            <a:pPr algn="l">
              <a:buFontTx/>
              <a:buChar char="•"/>
              <a:tabLst>
                <a:tab pos="146050" algn="l"/>
                <a:tab pos="628650" algn="l"/>
                <a:tab pos="2303463" algn="l"/>
              </a:tabLst>
            </a:pPr>
            <a:r>
              <a:rPr lang="en-US" sz="2200"/>
              <a:t> Cost reductions from:</a:t>
            </a:r>
            <a:r>
              <a:rPr lang="en-US" sz="1400"/>
              <a:t>	</a:t>
            </a:r>
          </a:p>
          <a:p>
            <a:pPr marL="617538" lvl="2" indent="-155575" algn="l">
              <a:buFontTx/>
              <a:buChar char="•"/>
              <a:tabLst>
                <a:tab pos="146050" algn="l"/>
                <a:tab pos="628650" algn="l"/>
                <a:tab pos="2303463" algn="l"/>
              </a:tabLst>
            </a:pPr>
            <a:r>
              <a:rPr lang="en-US" sz="2000"/>
              <a:t>reduced time in customer service </a:t>
            </a:r>
          </a:p>
          <a:p>
            <a:pPr lvl="1" algn="l">
              <a:buFontTx/>
              <a:buChar char="•"/>
              <a:tabLst>
                <a:tab pos="146050" algn="l"/>
                <a:tab pos="628650" algn="l"/>
                <a:tab pos="2303463" algn="l"/>
              </a:tabLst>
            </a:pPr>
            <a:r>
              <a:rPr lang="en-US" sz="2000"/>
              <a:t> online sales</a:t>
            </a:r>
          </a:p>
          <a:p>
            <a:pPr lvl="1" algn="l">
              <a:buFontTx/>
              <a:buChar char="•"/>
              <a:tabLst>
                <a:tab pos="146050" algn="l"/>
                <a:tab pos="628650" algn="l"/>
                <a:tab pos="2303463" algn="l"/>
              </a:tabLst>
            </a:pPr>
            <a:r>
              <a:rPr lang="en-US" sz="2000"/>
              <a:t> reduced printing and 	distribution costs of    	marcomms</a:t>
            </a:r>
            <a:r>
              <a:rPr lang="en-US" sz="1400"/>
              <a:t>		</a:t>
            </a:r>
          </a:p>
          <a:p>
            <a:pPr algn="l">
              <a:tabLst>
                <a:tab pos="146050" algn="l"/>
                <a:tab pos="628650" algn="l"/>
                <a:tab pos="2303463" algn="l"/>
              </a:tabLst>
            </a:pPr>
            <a:r>
              <a:rPr lang="en-US" sz="1400"/>
              <a:t>	</a:t>
            </a:r>
          </a:p>
        </p:txBody>
      </p:sp>
      <p:sp>
        <p:nvSpPr>
          <p:cNvPr id="325636" name="Rectangle 4"/>
          <p:cNvSpPr>
            <a:spLocks noChangeArrowheads="1"/>
          </p:cNvSpPr>
          <p:nvPr/>
        </p:nvSpPr>
        <p:spPr bwMode="auto">
          <a:xfrm>
            <a:off x="4716463" y="1052513"/>
            <a:ext cx="4191000" cy="502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l">
              <a:tabLst>
                <a:tab pos="146050" algn="l"/>
                <a:tab pos="2159000" algn="l"/>
                <a:tab pos="2303463" algn="l"/>
              </a:tabLst>
            </a:pPr>
            <a:r>
              <a:rPr lang="en-US" sz="2400" i="1"/>
              <a:t>Intangible benefits</a:t>
            </a:r>
            <a:endParaRPr lang="en-US" sz="2400"/>
          </a:p>
          <a:p>
            <a:pPr algn="l">
              <a:buFontTx/>
              <a:buChar char="•"/>
              <a:tabLst>
                <a:tab pos="146050" algn="l"/>
                <a:tab pos="2159000" algn="l"/>
                <a:tab pos="2303463" algn="l"/>
              </a:tabLst>
            </a:pPr>
            <a:r>
              <a:rPr lang="en-US" sz="2000"/>
              <a:t> Corporate image communication</a:t>
            </a:r>
          </a:p>
          <a:p>
            <a:pPr algn="l">
              <a:buFontTx/>
              <a:buChar char="•"/>
              <a:tabLst>
                <a:tab pos="146050" algn="l"/>
                <a:tab pos="2159000" algn="l"/>
                <a:tab pos="2303463" algn="l"/>
              </a:tabLst>
            </a:pPr>
            <a:r>
              <a:rPr lang="en-US" sz="2000"/>
              <a:t> Enhance brand</a:t>
            </a:r>
          </a:p>
          <a:p>
            <a:pPr algn="l">
              <a:buFontTx/>
              <a:buChar char="•"/>
              <a:tabLst>
                <a:tab pos="146050" algn="l"/>
                <a:tab pos="2159000" algn="l"/>
                <a:tab pos="2303463" algn="l"/>
              </a:tabLst>
            </a:pPr>
            <a:r>
              <a:rPr lang="en-US" sz="2000"/>
              <a:t> More rapid, more responsive 	marketing   		communications including PR</a:t>
            </a:r>
          </a:p>
          <a:p>
            <a:pPr algn="l">
              <a:buFontTx/>
              <a:buChar char="•"/>
              <a:tabLst>
                <a:tab pos="146050" algn="l"/>
                <a:tab pos="2159000" algn="l"/>
                <a:tab pos="2303463" algn="l"/>
              </a:tabLst>
            </a:pPr>
            <a:r>
              <a:rPr lang="en-US" sz="2000"/>
              <a:t> Improved customer service</a:t>
            </a:r>
          </a:p>
          <a:p>
            <a:pPr algn="l">
              <a:buFontTx/>
              <a:buChar char="•"/>
              <a:tabLst>
                <a:tab pos="146050" algn="l"/>
                <a:tab pos="2159000" algn="l"/>
                <a:tab pos="2303463" algn="l"/>
              </a:tabLst>
            </a:pPr>
            <a:r>
              <a:rPr lang="en-US" sz="2000"/>
              <a:t> Learning for the future</a:t>
            </a:r>
          </a:p>
          <a:p>
            <a:pPr algn="l">
              <a:buFontTx/>
              <a:buChar char="•"/>
              <a:tabLst>
                <a:tab pos="146050" algn="l"/>
                <a:tab pos="2159000" algn="l"/>
                <a:tab pos="2303463" algn="l"/>
              </a:tabLst>
            </a:pPr>
            <a:r>
              <a:rPr lang="en-US" sz="2000"/>
              <a:t> Meeting customer expectations </a:t>
            </a:r>
          </a:p>
          <a:p>
            <a:pPr algn="l">
              <a:buFontTx/>
              <a:buChar char="•"/>
              <a:tabLst>
                <a:tab pos="146050" algn="l"/>
                <a:tab pos="2159000" algn="l"/>
                <a:tab pos="2303463" algn="l"/>
              </a:tabLst>
            </a:pPr>
            <a:r>
              <a:rPr lang="en-US" sz="2000"/>
              <a:t> Identify new partners, support 	existing partners</a:t>
            </a:r>
          </a:p>
          <a:p>
            <a:pPr algn="l">
              <a:buFontTx/>
              <a:buChar char="•"/>
              <a:tabLst>
                <a:tab pos="146050" algn="l"/>
                <a:tab pos="2159000" algn="l"/>
                <a:tab pos="2303463" algn="l"/>
              </a:tabLst>
            </a:pPr>
            <a:r>
              <a:rPr lang="en-US" sz="2000"/>
              <a:t> Better management of marketing 	information and customer 	information</a:t>
            </a:r>
          </a:p>
          <a:p>
            <a:pPr algn="l">
              <a:buFontTx/>
              <a:buChar char="•"/>
              <a:tabLst>
                <a:tab pos="146050" algn="l"/>
                <a:tab pos="2159000" algn="l"/>
                <a:tab pos="2303463" algn="l"/>
              </a:tabLst>
            </a:pPr>
            <a:r>
              <a:rPr lang="en-US" sz="2000"/>
              <a:t> Feedback from customers on 	products</a:t>
            </a:r>
          </a:p>
        </p:txBody>
      </p:sp>
    </p:spTree>
    <p:extLst>
      <p:ext uri="{BB962C8B-B14F-4D97-AF65-F5344CB8AC3E}">
        <p14:creationId xmlns:p14="http://schemas.microsoft.com/office/powerpoint/2010/main" val="2450179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03" name="Rectangle 3"/>
          <p:cNvSpPr>
            <a:spLocks noChangeArrowheads="1"/>
          </p:cNvSpPr>
          <p:nvPr/>
        </p:nvSpPr>
        <p:spPr bwMode="auto">
          <a:xfrm>
            <a:off x="493713" y="5792788"/>
            <a:ext cx="8229600" cy="674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l">
              <a:lnSpc>
                <a:spcPct val="90000"/>
              </a:lnSpc>
              <a:spcBef>
                <a:spcPct val="20000"/>
              </a:spcBef>
            </a:pPr>
            <a:r>
              <a:rPr lang="en-GB" sz="1200"/>
              <a:t>Figure 4.10</a:t>
            </a:r>
            <a:r>
              <a:rPr lang="en-GB"/>
              <a:t>  Grid of product suitability against market adoption for transactional    e-commerce (online purchases)</a:t>
            </a:r>
          </a:p>
        </p:txBody>
      </p:sp>
      <p:pic>
        <p:nvPicPr>
          <p:cNvPr id="25609" name="Picture 9" descr="M04NF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4463" y="331788"/>
            <a:ext cx="6316662" cy="517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5144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03" name="Rectangle 3"/>
          <p:cNvSpPr>
            <a:spLocks noChangeArrowheads="1"/>
          </p:cNvSpPr>
          <p:nvPr/>
        </p:nvSpPr>
        <p:spPr bwMode="auto">
          <a:xfrm>
            <a:off x="493713" y="5800725"/>
            <a:ext cx="8229600" cy="674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l">
              <a:lnSpc>
                <a:spcPct val="90000"/>
              </a:lnSpc>
              <a:spcBef>
                <a:spcPct val="20000"/>
              </a:spcBef>
            </a:pPr>
            <a:r>
              <a:rPr lang="en-GB" sz="1200"/>
              <a:t>Figure 4.11</a:t>
            </a:r>
            <a:r>
              <a:rPr lang="en-GB"/>
              <a:t>  An example of a performance measurement system for an                 e-commerce electrical goods retailer</a:t>
            </a:r>
          </a:p>
          <a:p>
            <a:pPr algn="l">
              <a:lnSpc>
                <a:spcPct val="90000"/>
              </a:lnSpc>
              <a:spcBef>
                <a:spcPct val="20000"/>
              </a:spcBef>
            </a:pPr>
            <a:r>
              <a:rPr lang="en-GB" sz="800" i="1"/>
              <a:t>Source: </a:t>
            </a:r>
            <a:r>
              <a:rPr lang="en-GB" sz="800"/>
              <a:t>Based on Friedlein (2002)</a:t>
            </a:r>
          </a:p>
        </p:txBody>
      </p:sp>
      <p:pic>
        <p:nvPicPr>
          <p:cNvPr id="26632" name="Picture 8" descr="M04NF0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7213" y="325438"/>
            <a:ext cx="5489575" cy="531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3759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03" name="Rectangle 3"/>
          <p:cNvSpPr>
            <a:spLocks noChangeArrowheads="1"/>
          </p:cNvSpPr>
          <p:nvPr/>
        </p:nvSpPr>
        <p:spPr bwMode="auto">
          <a:xfrm>
            <a:off x="506413" y="5829300"/>
            <a:ext cx="8229600" cy="665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l">
              <a:lnSpc>
                <a:spcPct val="90000"/>
              </a:lnSpc>
              <a:spcBef>
                <a:spcPct val="20000"/>
              </a:spcBef>
              <a:tabLst>
                <a:tab pos="228600" algn="l"/>
                <a:tab pos="742950" algn="l"/>
              </a:tabLst>
            </a:pPr>
            <a:r>
              <a:rPr lang="en-GB" sz="1200"/>
              <a:t>Table 4.7</a:t>
            </a:r>
            <a:r>
              <a:rPr lang="en-GB"/>
              <a:t>  An example of the relationship between objectives, strategies and performance indicators</a:t>
            </a:r>
          </a:p>
        </p:txBody>
      </p:sp>
      <p:pic>
        <p:nvPicPr>
          <p:cNvPr id="49160" name="Picture 8" descr="M04NT00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050" y="377825"/>
            <a:ext cx="7580313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1678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03" name="Rectangle 3"/>
          <p:cNvSpPr>
            <a:spLocks noChangeArrowheads="1"/>
          </p:cNvSpPr>
          <p:nvPr/>
        </p:nvSpPr>
        <p:spPr bwMode="auto">
          <a:xfrm>
            <a:off x="493713" y="5829300"/>
            <a:ext cx="8229600" cy="25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l">
              <a:lnSpc>
                <a:spcPct val="90000"/>
              </a:lnSpc>
              <a:spcBef>
                <a:spcPct val="20000"/>
              </a:spcBef>
            </a:pPr>
            <a:r>
              <a:rPr lang="en-GB" sz="1200"/>
              <a:t>Figure 4.12</a:t>
            </a:r>
            <a:r>
              <a:rPr lang="en-GB"/>
              <a:t>  Using the Internet to support different organisational growth strategies</a:t>
            </a:r>
          </a:p>
        </p:txBody>
      </p:sp>
      <p:pic>
        <p:nvPicPr>
          <p:cNvPr id="27657" name="Picture 9" descr="M04NF0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6200" y="327025"/>
            <a:ext cx="6453188" cy="5226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6945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8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84188"/>
            <a:ext cx="8229600" cy="579437"/>
          </a:xfrm>
        </p:spPr>
        <p:txBody>
          <a:bodyPr/>
          <a:lstStyle/>
          <a:p>
            <a:r>
              <a:rPr lang="en-GB" sz="3200" smtClean="0"/>
              <a:t>Common online targeting options</a:t>
            </a:r>
            <a:endParaRPr lang="en-US" sz="3200" smtClean="0"/>
          </a:p>
        </p:txBody>
      </p:sp>
      <p:sp>
        <p:nvSpPr>
          <p:cNvPr id="3358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 indent="-311150"/>
            <a:r>
              <a:rPr lang="en-US" sz="2800" smtClean="0"/>
              <a:t>Brand loyalists –  convert online</a:t>
            </a:r>
          </a:p>
          <a:p>
            <a:pPr lvl="1" indent="-311150"/>
            <a:r>
              <a:rPr lang="en-US" sz="2800" smtClean="0"/>
              <a:t>Not brand loyal</a:t>
            </a:r>
            <a:r>
              <a:rPr lang="en-GB" sz="2800" smtClean="0"/>
              <a:t> – encourage trial</a:t>
            </a:r>
            <a:endParaRPr lang="en-US" sz="2800" smtClean="0"/>
          </a:p>
          <a:p>
            <a:pPr lvl="1" indent="-311150"/>
            <a:r>
              <a:rPr lang="en-US" sz="2800" smtClean="0"/>
              <a:t>Most profitable – deepen relationships</a:t>
            </a:r>
          </a:p>
          <a:p>
            <a:pPr lvl="1" indent="-311150"/>
            <a:r>
              <a:rPr lang="en-US" sz="2800" smtClean="0"/>
              <a:t>Larger companies (B2B)</a:t>
            </a:r>
          </a:p>
          <a:p>
            <a:pPr lvl="1" indent="-311150"/>
            <a:r>
              <a:rPr lang="en-US" sz="2800" smtClean="0"/>
              <a:t>Smaller companies(B2B) </a:t>
            </a:r>
          </a:p>
          <a:p>
            <a:pPr lvl="1" indent="-311150"/>
            <a:r>
              <a:rPr lang="en-US" sz="2800" smtClean="0"/>
              <a:t>Key members of the buying unit (B2B) </a:t>
            </a:r>
          </a:p>
          <a:p>
            <a:pPr lvl="1" indent="-311150"/>
            <a:r>
              <a:rPr lang="en-US" sz="2800" smtClean="0"/>
              <a:t>Difficult to reach using other media</a:t>
            </a:r>
          </a:p>
        </p:txBody>
      </p:sp>
    </p:spTree>
    <p:extLst>
      <p:ext uri="{BB962C8B-B14F-4D97-AF65-F5344CB8AC3E}">
        <p14:creationId xmlns:p14="http://schemas.microsoft.com/office/powerpoint/2010/main" val="389211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03" name="Rectangle 3"/>
          <p:cNvSpPr>
            <a:spLocks noChangeArrowheads="1"/>
          </p:cNvSpPr>
          <p:nvPr/>
        </p:nvSpPr>
        <p:spPr bwMode="auto">
          <a:xfrm>
            <a:off x="493713" y="5829300"/>
            <a:ext cx="8229600" cy="25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l">
              <a:lnSpc>
                <a:spcPct val="90000"/>
              </a:lnSpc>
              <a:spcBef>
                <a:spcPct val="20000"/>
              </a:spcBef>
            </a:pPr>
            <a:r>
              <a:rPr lang="en-GB" sz="1200"/>
              <a:t>Figure 4.15</a:t>
            </a:r>
            <a:r>
              <a:rPr lang="en-GB"/>
              <a:t>  Stages in target marketing strategy development</a:t>
            </a:r>
          </a:p>
        </p:txBody>
      </p:sp>
      <p:pic>
        <p:nvPicPr>
          <p:cNvPr id="31753" name="Picture 9" descr="M04NF0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8588" y="336550"/>
            <a:ext cx="6346825" cy="5141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3823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03" name="Rectangle 3"/>
          <p:cNvSpPr>
            <a:spLocks noChangeArrowheads="1"/>
          </p:cNvSpPr>
          <p:nvPr/>
        </p:nvSpPr>
        <p:spPr bwMode="auto">
          <a:xfrm>
            <a:off x="493713" y="5838825"/>
            <a:ext cx="8229600" cy="398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l">
              <a:lnSpc>
                <a:spcPct val="90000"/>
              </a:lnSpc>
              <a:spcBef>
                <a:spcPct val="20000"/>
              </a:spcBef>
              <a:tabLst>
                <a:tab pos="228600" algn="l"/>
                <a:tab pos="742950" algn="l"/>
              </a:tabLst>
            </a:pPr>
            <a:r>
              <a:rPr lang="en-GB" sz="1200"/>
              <a:t>Table 4.9</a:t>
            </a:r>
            <a:r>
              <a:rPr lang="en-GB"/>
              <a:t>  Online performance management grid for an e-retailer</a:t>
            </a:r>
          </a:p>
        </p:txBody>
      </p:sp>
      <p:pic>
        <p:nvPicPr>
          <p:cNvPr id="50183" name="Picture 7" descr="M04NT00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7963" y="325438"/>
            <a:ext cx="6186487" cy="5280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9179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591</Words>
  <Application>Microsoft Office PowerPoint</Application>
  <PresentationFormat>On-screen Show (4:3)</PresentationFormat>
  <Paragraphs>102</Paragraphs>
  <Slides>26</Slides>
  <Notes>26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Office Theme</vt:lpstr>
      <vt:lpstr> Digital marketing strategy development Ze  Zook  Week 4 Digital marketing strategy </vt:lpstr>
      <vt:lpstr>Learning objectives</vt:lpstr>
      <vt:lpstr>Questions for marketers</vt:lpstr>
      <vt:lpstr>Q. What are organisational problems if no E-marketing strategy?</vt:lpstr>
      <vt:lpstr>Michael Porter on the Internet</vt:lpstr>
      <vt:lpstr>What is a digital marketing strategy?</vt:lpstr>
      <vt:lpstr>Digital marketing strategy essentials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Corporate stage model</vt:lpstr>
      <vt:lpstr>PowerPoint Presentation</vt:lpstr>
      <vt:lpstr>PowerPoint Presentation</vt:lpstr>
      <vt:lpstr>Internet marketing benefits</vt:lpstr>
      <vt:lpstr>PowerPoint Presentation</vt:lpstr>
      <vt:lpstr>PowerPoint Presentation</vt:lpstr>
      <vt:lpstr>PowerPoint Presentation</vt:lpstr>
      <vt:lpstr>PowerPoint Presentation</vt:lpstr>
      <vt:lpstr>Common online targeting options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Ze Zook</dc:creator>
  <cp:lastModifiedBy>Ze Zook</cp:lastModifiedBy>
  <cp:revision>3</cp:revision>
  <dcterms:created xsi:type="dcterms:W3CDTF">2013-04-18T08:36:22Z</dcterms:created>
  <dcterms:modified xsi:type="dcterms:W3CDTF">2013-04-18T09:22:59Z</dcterms:modified>
</cp:coreProperties>
</file>