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68" r:id="rId5"/>
    <p:sldId id="273" r:id="rId6"/>
    <p:sldId id="269" r:id="rId7"/>
    <p:sldId id="274" r:id="rId8"/>
    <p:sldId id="260" r:id="rId9"/>
    <p:sldId id="261" r:id="rId10"/>
    <p:sldId id="262" r:id="rId11"/>
    <p:sldId id="270" r:id="rId12"/>
    <p:sldId id="271" r:id="rId13"/>
    <p:sldId id="272" r:id="rId14"/>
    <p:sldId id="264" r:id="rId15"/>
    <p:sldId id="263" r:id="rId16"/>
    <p:sldId id="266" r:id="rId17"/>
    <p:sldId id="265" r:id="rId18"/>
    <p:sldId id="267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8C1DC-9012-42FD-8D0D-26A50C74C8C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8C067-E8D5-4D7F-824A-7515C6A70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57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88C067-E8D5-4D7F-824A-7515C6A704D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30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020" y="1769541"/>
            <a:ext cx="7080026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020" y="3598339"/>
            <a:ext cx="7080026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921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609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1761068"/>
            <a:ext cx="7192913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589879"/>
            <a:ext cx="7192913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06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1732449"/>
            <a:ext cx="3795373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169" y="1732450"/>
            <a:ext cx="3798499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29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45" y="1770323"/>
            <a:ext cx="3787423" cy="4112953"/>
          </a:xfrm>
          <a:prstGeom prst="rect">
            <a:avLst/>
          </a:prstGeom>
        </p:spPr>
      </p:pic>
      <p:pic>
        <p:nvPicPr>
          <p:cNvPr id="14" name="Picture 13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245" y="1770323"/>
            <a:ext cx="3787423" cy="4112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404" y="1835254"/>
            <a:ext cx="3657258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404" y="2380138"/>
            <a:ext cx="365725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835255"/>
            <a:ext cx="3671498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380138"/>
            <a:ext cx="367149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525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18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97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5" y="609600"/>
            <a:ext cx="4808943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1518"/>
            <a:ext cx="2780167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382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late-V2-S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987" y="609923"/>
            <a:ext cx="3428146" cy="52054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923"/>
            <a:ext cx="3924676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76728" y="743989"/>
            <a:ext cx="3165375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9261"/>
            <a:ext cx="3924676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769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late-V2-S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95" y="540085"/>
            <a:ext cx="7656010" cy="38343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4" y="4565255"/>
            <a:ext cx="7766495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26217" y="695010"/>
            <a:ext cx="7285600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6532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398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8437"/>
            <a:ext cx="776532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295180"/>
            <a:ext cx="7765322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02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3"/>
            <a:ext cx="6564224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304353"/>
            <a:ext cx="7765322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627459" y="87391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28359" y="293324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0165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126943"/>
            <a:ext cx="7765322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9" y="4650556"/>
            <a:ext cx="776414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23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5033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7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4929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4929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084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39" y="1826045"/>
            <a:ext cx="2529046" cy="1833558"/>
          </a:xfrm>
          <a:prstGeom prst="rect">
            <a:avLst/>
          </a:prstGeom>
        </p:spPr>
      </p:pic>
      <p:pic>
        <p:nvPicPr>
          <p:cNvPr id="28" name="Picture 27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813" y="1826045"/>
            <a:ext cx="2529046" cy="1833558"/>
          </a:xfrm>
          <a:prstGeom prst="rect">
            <a:avLst/>
          </a:prstGeom>
        </p:spPr>
      </p:pic>
      <p:pic>
        <p:nvPicPr>
          <p:cNvPr id="29" name="Picture 28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715" y="1826045"/>
            <a:ext cx="2529046" cy="183355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6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3577" y="1938918"/>
            <a:ext cx="2319276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6" y="4480369"/>
            <a:ext cx="2475738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91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09307" y="1939094"/>
            <a:ext cx="2319276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75" y="4480368"/>
            <a:ext cx="2476753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5023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56774" y="1934432"/>
            <a:ext cx="2319276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4929" y="4480366"/>
            <a:ext cx="2475738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0548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8420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37302" y="609600"/>
            <a:ext cx="1713365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7" y="609600"/>
            <a:ext cx="5937654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0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1732450"/>
            <a:ext cx="776532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7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7258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mintel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hat.openai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06C29C-B610-B656-FD35-9DC4F212CA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3" r="7964" b="-1"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1" cy="970450"/>
          </a:xfrm>
        </p:spPr>
        <p:txBody>
          <a:bodyPr>
            <a:normAutofit/>
          </a:bodyPr>
          <a:lstStyle/>
          <a:p>
            <a:r>
              <a:rPr lang="en-GB" dirty="0">
                <a:latin typeface="Calisto MT (Body)"/>
              </a:rPr>
              <a:t>Premium Barber Shop – Nuneaton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2189640"/>
            <a:ext cx="7765321" cy="4058751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sz="2400" dirty="0"/>
              <a:t>Business Plan Presentation</a:t>
            </a:r>
          </a:p>
          <a:p>
            <a:pPr marL="36900" indent="0">
              <a:buNone/>
            </a:pPr>
            <a:r>
              <a:rPr lang="en-GB" sz="2400" dirty="0"/>
              <a:t>Corneliu-Bogdan Dan</a:t>
            </a:r>
          </a:p>
          <a:p>
            <a:pPr marL="36900" indent="0">
              <a:buNone/>
            </a:pPr>
            <a:r>
              <a:rPr lang="en-GB" sz="2400" dirty="0"/>
              <a:t>Student ID: 2310378</a:t>
            </a:r>
          </a:p>
          <a:p>
            <a:pPr marL="36900" indent="0">
              <a:buNone/>
            </a:pPr>
            <a:r>
              <a:rPr lang="en-GB" sz="2400" dirty="0"/>
              <a:t>Entrepreneurship – LCBB5013</a:t>
            </a:r>
          </a:p>
          <a:p>
            <a:pPr marL="36900" indent="0">
              <a:buNone/>
            </a:pPr>
            <a:r>
              <a:rPr lang="en-GB" sz="2400" dirty="0"/>
              <a:t>Lecturer: </a:t>
            </a:r>
            <a:r>
              <a:rPr lang="en-GB" sz="2400" dirty="0" err="1"/>
              <a:t>Fouziya</a:t>
            </a:r>
            <a:r>
              <a:rPr lang="en-GB" sz="2400" dirty="0"/>
              <a:t> Farheen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A3C497-188E-D1DD-FEA0-166355D9B7E4}"/>
              </a:ext>
            </a:extLst>
          </p:cNvPr>
          <p:cNvSpPr txBox="1"/>
          <p:nvPr/>
        </p:nvSpPr>
        <p:spPr>
          <a:xfrm>
            <a:off x="140677" y="6322363"/>
            <a:ext cx="33481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Source: AI-generated image created using ChatGPT (OpenAI, 2026).</a:t>
            </a:r>
          </a:p>
        </p:txBody>
      </p:sp>
      <p:pic>
        <p:nvPicPr>
          <p:cNvPr id="8" name="Picture 7" descr="A black and yellow shield with blue flowers&#10;&#10;Description automatically generated">
            <a:extLst>
              <a:ext uri="{FF2B5EF4-FFF2-40B4-BE49-F238E27FC236}">
                <a16:creationId xmlns:a16="http://schemas.microsoft.com/office/drawing/2014/main" id="{FB46002A-FA3B-B059-AFE6-5DBF3155B9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6177" y="5140964"/>
            <a:ext cx="1072477" cy="141223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124375"/>
            <a:ext cx="7765322" cy="970450"/>
          </a:xfrm>
        </p:spPr>
        <p:txBody>
          <a:bodyPr/>
          <a:lstStyle/>
          <a:p>
            <a:r>
              <a:rPr dirty="0"/>
              <a:t>Business Opportunity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1C3CE08-94BE-1EC5-0324-FC72859084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5800" y="1289461"/>
            <a:ext cx="7881425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UK men’s grooming market valued at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£3–4 billion and growing steadily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 as male grooming spending increases (Mintel, 2023).</a:t>
            </a:r>
          </a:p>
          <a:p>
            <a:pPr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Haircuts represent a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high-frequency service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 — most male customers require grooming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every 2–4 weeks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, creating predictable recurring revenue.</a:t>
            </a:r>
          </a:p>
          <a:p>
            <a:pPr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The barbering industry is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dominated by independent SMEs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, creating opportunities for new entrants with strong branding and service quality (ONS, 2023).</a:t>
            </a:r>
          </a:p>
          <a:p>
            <a:pPr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Market gap in Nuneaton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 for a barber shop positioned between budget barbers and luxury salons.</a:t>
            </a:r>
          </a:p>
          <a:p>
            <a:pPr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Opportunity to build a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mid-premium barber brand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 delivering professional service, modern styling and consistent customer experience at competitive prices.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1580051"/>
            <a:ext cx="7765322" cy="466835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90000"/>
                  </a:schemeClr>
                </a:solidFill>
                <a:effectLst/>
              </a:rPr>
              <a:t>Appointment-based barber shop located in Nuneaton town centre, targeting working professionals and appearance-conscious men.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90000"/>
                  </a:schemeClr>
                </a:solidFill>
                <a:effectLst/>
              </a:rPr>
              <a:t>Provides modern haircuts, beard grooming and traditional hot towel shaves delivered in a professional environment.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90000"/>
                  </a:schemeClr>
                </a:solidFill>
                <a:effectLst/>
              </a:rPr>
              <a:t>Operates with a digital booking system to minimise waiting times and improve customer convenience.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90000"/>
                  </a:schemeClr>
                </a:solidFill>
                <a:effectLst/>
              </a:rPr>
              <a:t>Positioned as a mid-premium barber shop, offering higher service quality than budget barbers while remaining affordable.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90000"/>
                  </a:schemeClr>
                </a:solidFill>
                <a:effectLst/>
              </a:rPr>
              <a:t>Competitive strategy based on service differentiation rather than price competition (Porter, 1985).</a:t>
            </a:r>
            <a:endParaRPr sz="2800" dirty="0">
              <a:solidFill>
                <a:schemeClr val="tx2">
                  <a:lumMod val="90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55179-A8A3-5205-ECB6-79C2E448D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50E34-5481-BDBE-D8F1-37AD26A63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08" y="1732450"/>
            <a:ext cx="7887960" cy="486529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Premium grooming experience at accessible prices</a:t>
            </a:r>
            <a:r>
              <a:rPr lang="en-GB" sz="2400" dirty="0"/>
              <a:t>, delivering strong value for customers and a luxury experience.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Differentiation through service quality</a:t>
            </a:r>
            <a:r>
              <a:rPr lang="en-GB" sz="2400" dirty="0"/>
              <a:t>, including precision barbering and professional standards.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Appointment-based system</a:t>
            </a:r>
            <a:r>
              <a:rPr lang="en-GB" sz="2400" dirty="0"/>
              <a:t> designed to minimise waiting times and improve convenience.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Personalised grooming consultations</a:t>
            </a:r>
            <a:r>
              <a:rPr lang="en-GB" sz="2400" dirty="0"/>
              <a:t> enhancing customer satisfaction and service relevance.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High hygiene standards and comfortable environment</a:t>
            </a:r>
            <a:r>
              <a:rPr lang="en-GB" sz="2400" dirty="0"/>
              <a:t> supporting professionalism and trust.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Customer-experience-focused strategy</a:t>
            </a:r>
            <a:r>
              <a:rPr lang="en-GB" sz="2400" dirty="0"/>
              <a:t> aimed at building loyalty and repeat visits.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Strategic mid-premium positioning</a:t>
            </a:r>
            <a:r>
              <a:rPr lang="en-GB" sz="2400" dirty="0"/>
              <a:t> between low-cost barbers and high-end salons to target an underserved market segment. </a:t>
            </a:r>
          </a:p>
        </p:txBody>
      </p:sp>
    </p:spTree>
    <p:extLst>
      <p:ext uri="{BB962C8B-B14F-4D97-AF65-F5344CB8AC3E}">
        <p14:creationId xmlns:p14="http://schemas.microsoft.com/office/powerpoint/2010/main" val="17843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6E805-9A17-739C-4909-F14630150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9620" y="82651"/>
            <a:ext cx="4483554" cy="11049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chemeClr val="tx2">
                    <a:lumMod val="90000"/>
                  </a:schemeClr>
                </a:solidFill>
              </a:rPr>
              <a:t>Products and Services</a:t>
            </a:r>
            <a:endParaRPr lang="en-GB" sz="3400" dirty="0">
              <a:solidFill>
                <a:schemeClr val="tx2">
                  <a:lumMod val="90000"/>
                </a:schemeClr>
              </a:solidFill>
            </a:endParaRPr>
          </a:p>
        </p:txBody>
      </p:sp>
      <p:pic>
        <p:nvPicPr>
          <p:cNvPr id="9" name="Picture 8" descr="A person getting his hair cut&#10;&#10;Description automatically generated">
            <a:extLst>
              <a:ext uri="{FF2B5EF4-FFF2-40B4-BE49-F238E27FC236}">
                <a16:creationId xmlns:a16="http://schemas.microsoft.com/office/drawing/2014/main" id="{AF69D167-4829-79B6-58D4-32417487144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895" r="2" b="54146"/>
          <a:stretch>
            <a:fillRect/>
          </a:stretch>
        </p:blipFill>
        <p:spPr>
          <a:xfrm>
            <a:off x="20" y="10"/>
            <a:ext cx="3428716" cy="2225030"/>
          </a:xfrm>
          <a:prstGeom prst="rect">
            <a:avLst/>
          </a:prstGeom>
        </p:spPr>
      </p:pic>
      <p:pic>
        <p:nvPicPr>
          <p:cNvPr id="14" name="Picture 13" descr="A person with a white towel on his face&#10;&#10;Description automatically generated">
            <a:extLst>
              <a:ext uri="{FF2B5EF4-FFF2-40B4-BE49-F238E27FC236}">
                <a16:creationId xmlns:a16="http://schemas.microsoft.com/office/drawing/2014/main" id="{A0D530DD-3D53-CE69-253D-CF0F7B13D23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9646" r="2" b="48394"/>
          <a:stretch>
            <a:fillRect/>
          </a:stretch>
        </p:blipFill>
        <p:spPr>
          <a:xfrm>
            <a:off x="20" y="2316481"/>
            <a:ext cx="3428716" cy="2225040"/>
          </a:xfrm>
          <a:prstGeom prst="rect">
            <a:avLst/>
          </a:prstGeom>
        </p:spPr>
      </p:pic>
      <p:pic>
        <p:nvPicPr>
          <p:cNvPr id="16" name="Picture 15" descr="A person getting a beard cut&#10;&#10;Description automatically generated">
            <a:extLst>
              <a:ext uri="{FF2B5EF4-FFF2-40B4-BE49-F238E27FC236}">
                <a16:creationId xmlns:a16="http://schemas.microsoft.com/office/drawing/2014/main" id="{3744BCCA-630C-130C-F1FE-D929497A55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8507" r="-2" b="50505"/>
          <a:stretch>
            <a:fillRect/>
          </a:stretch>
        </p:blipFill>
        <p:spPr>
          <a:xfrm>
            <a:off x="20" y="4632959"/>
            <a:ext cx="3428716" cy="222504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D78F8DF-3E28-42C3-B1C8-5A591036A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7986" y="1"/>
            <a:ext cx="351789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EF64C-239B-E2D3-585A-84FE99FDD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9620" y="1187552"/>
            <a:ext cx="4918620" cy="5494601"/>
          </a:xfrm>
        </p:spPr>
        <p:txBody>
          <a:bodyPr anchor="ctr"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F6BA7C"/>
              </a:buClr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Core Grooming Services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F6BA7C"/>
              </a:buClr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</a:schemeClr>
              </a:solidFill>
              <a:effectLst/>
              <a:latin typeface="Calisto MT (Body)"/>
            </a:endParaRP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Precision Haircuts (£18–£25)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Modern and classic styles including skin fades, tapers, textured crops and scissor cuts tailored to face shape.</a:t>
            </a: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Beard Grooming (£10–£15)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Professional beard trimming, shaping and line-ups using precision clippers and razors.</a:t>
            </a: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Traditional Hot Towel Shave (£15)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Luxury shaving service with hot towels, premium shaving creams and straight-razor finish.</a:t>
            </a: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Style Consultation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Personalized grooming advice to help clients maintain their hairstyle and beard between visits.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F6BA7C"/>
              </a:buClr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</a:schemeClr>
              </a:solidFill>
              <a:effectLst/>
              <a:latin typeface="Calisto MT (Body)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F6BA7C"/>
              </a:buClr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Retail Products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F6BA7C"/>
              </a:buClr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</a:schemeClr>
              </a:solidFill>
              <a:effectLst/>
              <a:latin typeface="Calisto MT (Body)"/>
            </a:endParaRP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Premium Pomades and Styling Creams – for hold, texture and shine.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Beard Oils and Balms – moisturize the skin and promote healthy beard growth.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Hair Texture Powder – adds volume and long-lasting natural hold.</a:t>
            </a:r>
          </a:p>
          <a:p>
            <a:pPr marL="285750" marR="0" lvl="0" indent="-28575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</a:schemeClr>
                </a:solidFill>
                <a:effectLst/>
                <a:latin typeface="Calisto MT (Body)"/>
              </a:rPr>
              <a:t>Retail products provide additional revenue streams and reinforce brand identity (Kotler &amp; Keller, 2022).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94BC82-12DF-2DD8-40E8-FFBC829396E3}"/>
              </a:ext>
            </a:extLst>
          </p:cNvPr>
          <p:cNvSpPr txBox="1"/>
          <p:nvPr/>
        </p:nvSpPr>
        <p:spPr>
          <a:xfrm>
            <a:off x="-49539" y="6466709"/>
            <a:ext cx="234590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Source: AI-generated image created using ChatGPT (OpenAI, 2026).</a:t>
            </a:r>
          </a:p>
        </p:txBody>
      </p:sp>
    </p:spTree>
    <p:extLst>
      <p:ext uri="{BB962C8B-B14F-4D97-AF65-F5344CB8AC3E}">
        <p14:creationId xmlns:p14="http://schemas.microsoft.com/office/powerpoint/2010/main" val="4106119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BD45-A623-0D8C-8A30-92D346A0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6" y="348792"/>
            <a:ext cx="7765322" cy="970450"/>
          </a:xfrm>
        </p:spPr>
        <p:txBody>
          <a:bodyPr/>
          <a:lstStyle/>
          <a:p>
            <a:r>
              <a:rPr lang="en-GB" dirty="0"/>
              <a:t>Local Market Insight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1ED4AFF-7523-8024-D0AF-D65F780FB265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685347" y="1445808"/>
            <a:ext cx="7765322" cy="463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Local barber shops in Nuneaton typically charge £10–£15 per haircut, indicating strong price-based competition in the town centre.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Direct competitors include established local barbers such as Dandy Barbers, Hairy Monkey Barbers, and The </a:t>
            </a:r>
            <a:r>
              <a:rPr lang="en-GB" sz="1800" dirty="0" err="1">
                <a:solidFill>
                  <a:schemeClr val="tx2">
                    <a:lumMod val="90000"/>
                  </a:schemeClr>
                </a:solidFill>
              </a:rPr>
              <a:t>BarberBlok</a:t>
            </a: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, which provide traditional men’s haircuts and grooming services in the area.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Many of these competitors operate primarily as walk-in barbers, creating inconsistent waiting times and limiting service scheduling.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Indirect competitors include hair salons such as Glam Factory and other unisex hairdressers that also provide men’s haircuts.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Competition is high and switching costs are low, allowing customers to easily change barber providers.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tx2">
                    <a:lumMod val="90000"/>
                  </a:schemeClr>
                </a:solidFill>
              </a:rPr>
              <a:t>A market gap exists between low-cost barbers and high-end salons, creating an opportunity for a mid-premium barber shop focused on service quality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1739832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021F0-2AD8-48CE-C3A0-0F73A661A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6" y="65684"/>
            <a:ext cx="7765322" cy="970450"/>
          </a:xfrm>
        </p:spPr>
        <p:txBody>
          <a:bodyPr/>
          <a:lstStyle/>
          <a:p>
            <a:r>
              <a:rPr lang="en-GB" dirty="0"/>
              <a:t>Short and Long-Term Goal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4F3F3E4-A478-9FFB-FCB5-9F2656C359F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5346" y="1302142"/>
            <a:ext cx="7765322" cy="5029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 (Body)"/>
              </a:rPr>
              <a:t>Establish a recognised mid-premium barber brand in Nuneaton known for high service quality and professional standards.</a:t>
            </a:r>
          </a:p>
          <a:p>
            <a:pPr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 (Body)"/>
              </a:rPr>
              <a:t>Build a loyal and repeat customer base supported by appointment systems and strong customer relationships.</a:t>
            </a:r>
          </a:p>
          <a:p>
            <a:pPr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 (Body)"/>
              </a:rPr>
              <a:t>Achieve sustainable profitability through stable revenue growth and efficient operations.</a:t>
            </a:r>
          </a:p>
          <a:p>
            <a:pPr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 (Body)"/>
              </a:rPr>
              <a:t>Expand service capacity by increasing the number of barbers as demand grows.</a:t>
            </a:r>
          </a:p>
          <a:p>
            <a:pPr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 (Body)"/>
              </a:rPr>
              <a:t>Strengthen brand reputation through customer experience, reviews and social media presence.</a:t>
            </a:r>
          </a:p>
          <a:p>
            <a:pPr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sto MT (Body)"/>
              </a:rPr>
              <a:t>Evaluate future expansion opportunities, including additional locations in nearby towns such as Bedworth or Hinckley.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sto MT (Body)"/>
            </a:endParaRPr>
          </a:p>
        </p:txBody>
      </p:sp>
    </p:spTree>
    <p:extLst>
      <p:ext uri="{BB962C8B-B14F-4D97-AF65-F5344CB8AC3E}">
        <p14:creationId xmlns:p14="http://schemas.microsoft.com/office/powerpoint/2010/main" val="2423970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124375"/>
            <a:ext cx="7765322" cy="970450"/>
          </a:xfrm>
        </p:spPr>
        <p:txBody>
          <a:bodyPr/>
          <a:lstStyle/>
          <a:p>
            <a:r>
              <a:rPr dirty="0"/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1406769"/>
            <a:ext cx="7765322" cy="5219114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Demographic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Men aged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18–45 with moderate disposable income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Occupation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Students, young professionals, and skilled tradespeople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who maintain a neat appearance for work or social image</a:t>
            </a:r>
          </a:p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Location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Nuneaton town centre catchment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, including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Bedworth and Hinckley residents working or studying in the area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Behaviour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Regular grooming habits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, typically booking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haircuts every 2–4 weeks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Prefer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reliable appointments, minimal waiting times, and consistent service quality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Psychographic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Appearance-conscious customers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who value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professional presentation and convenience over the cheapest price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1732450"/>
            <a:ext cx="7765322" cy="490750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Improved Competitive Advantage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Mid-premium pricing (£18–£22)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positioned between low-cost barbers (£10–£15) and premium salons.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Appointment-based system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improving time efficiency and eliminating long walk-in queues.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Consistent service quality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through standardised haircut procedures and consultations.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Enhanced customer experience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via professional environment, hygiene standards, and modern interior design.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Customer retention strategy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using digital booking, reviews, and repeat-visit behaviour (Grant, 2022).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82991"/>
            <a:ext cx="2309062" cy="970450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/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1786597"/>
            <a:ext cx="2309062" cy="4811151"/>
          </a:xfrm>
        </p:spPr>
        <p:txBody>
          <a:bodyPr anchor="t">
            <a:normAutofit/>
          </a:bodyPr>
          <a:lstStyle/>
          <a:p>
            <a:r>
              <a:rPr lang="en-GB" sz="900" b="1" dirty="0"/>
              <a:t>4Ps of Marketing</a:t>
            </a:r>
          </a:p>
          <a:p>
            <a:r>
              <a:rPr lang="en-GB" sz="900" b="1" dirty="0"/>
              <a:t>Product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Precision haircuts, skin fades and beard grooming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Traditional hot towel shaves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Retail grooming products (pomades, beard oils)</a:t>
            </a:r>
          </a:p>
          <a:p>
            <a:r>
              <a:rPr lang="en-GB" sz="900" b="1" dirty="0"/>
              <a:t>Price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Mid-premium pricing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Haircuts approximately </a:t>
            </a:r>
            <a:r>
              <a:rPr lang="en-GB" sz="900" b="1" dirty="0"/>
              <a:t>£18–£22</a:t>
            </a:r>
            <a:endParaRPr lang="en-GB" sz="900" dirty="0"/>
          </a:p>
          <a:p>
            <a:r>
              <a:rPr lang="en-GB" sz="900" b="1" dirty="0"/>
              <a:t>Place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b="1" dirty="0"/>
              <a:t>Town centre location in Nuneaton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Online booking for easy access and convenience</a:t>
            </a:r>
          </a:p>
          <a:p>
            <a:r>
              <a:rPr lang="en-GB" sz="900" b="1" dirty="0"/>
              <a:t>Promotion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b="1" dirty="0"/>
              <a:t>Instagram and TikTok haircut content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b="1" dirty="0"/>
              <a:t>Google reviews and local SEO</a:t>
            </a:r>
            <a:endParaRPr lang="en-GB" sz="9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/>
              <a:t>Referral incentives and loyalty programmes</a:t>
            </a:r>
          </a:p>
          <a:p>
            <a:pPr marL="36900" indent="0">
              <a:buNone/>
            </a:pPr>
            <a:r>
              <a:rPr lang="en-GB" sz="1200" dirty="0"/>
              <a:t>(Chaffey and Ellis-Chadwick, 2019).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3414712" y="1"/>
            <a:ext cx="5729288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0EB689-3F70-0E0D-84D3-8658AF202E5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132" y="2189649"/>
            <a:ext cx="5170448" cy="344431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BE6CAA-6C42-C300-98D8-BD745C598581}"/>
              </a:ext>
            </a:extLst>
          </p:cNvPr>
          <p:cNvSpPr txBox="1"/>
          <p:nvPr/>
        </p:nvSpPr>
        <p:spPr>
          <a:xfrm>
            <a:off x="3694132" y="5634355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Source: AI-generated image created using ChatGPT (OpenAI, 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D86AE-3AB8-A94F-3252-F19419AF2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08029-D560-BB69-B8D8-860404AF9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46" y="1732450"/>
            <a:ext cx="7765322" cy="4851230"/>
          </a:xfrm>
        </p:spPr>
        <p:txBody>
          <a:bodyPr>
            <a:normAutofit fontScale="92500" lnSpcReduction="10000"/>
          </a:bodyPr>
          <a:lstStyle/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Structure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Private Limited Company (Ltd)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registered with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Companies House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The business operates as a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separate legal entity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from its owner.</a:t>
            </a:r>
          </a:p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Why this structure?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Limited liability protection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safeguards the owner’s personal assets.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Higher credibility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with suppliers, lenders and customers.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Better growth potential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, allowing future expansion or additional investors.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Clear separation between personal and business finances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Legal and Regulatory Requirements</a:t>
            </a:r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Register the company with Companies House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and submit annual accounts.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Register for Corporation Tax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with HMRC.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Obtain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public liability insurance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and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employer’s liability insurance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Comply with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health and hygiene regulations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for personal care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Follow </a:t>
            </a:r>
            <a:r>
              <a:rPr lang="en-GB" sz="1600" b="1" dirty="0">
                <a:solidFill>
                  <a:schemeClr val="tx2">
                    <a:lumMod val="75000"/>
                  </a:schemeClr>
                </a:solidFill>
              </a:rPr>
              <a:t>employment law requirements</a:t>
            </a: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 for staff contracts, wages and workplace safety.</a:t>
            </a:r>
          </a:p>
          <a:p>
            <a:endParaRPr lang="en-GB" sz="1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250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D28F7-5EE1-6F7B-83D9-1C23F55F7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1" cy="9704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4CF85-BD96-C8E8-F5C7-40410A9F9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46" y="1732449"/>
            <a:ext cx="4159704" cy="40587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Clr>
                <a:srgbClr val="4A75A8"/>
              </a:buClr>
            </a:pP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Main Responsibilities</a:t>
            </a:r>
            <a:endParaRPr lang="en-GB" sz="13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Owner / Manager:</a:t>
            </a: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 financial control, marketing strategy, supplier management</a:t>
            </a: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Senior Barber:</a:t>
            </a: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 deliver advanced haircuts and maintain service standards</a:t>
            </a: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Junior Barber:</a:t>
            </a: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 provide haircuts and assist with daily shop operations</a:t>
            </a: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Receptionist:</a:t>
            </a: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 manage bookings, payments, and customer enquiries</a:t>
            </a:r>
          </a:p>
          <a:p>
            <a:pPr>
              <a:lnSpc>
                <a:spcPct val="90000"/>
              </a:lnSpc>
              <a:buClr>
                <a:srgbClr val="4A75A8"/>
              </a:buClr>
            </a:pP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Focus on Building the Brand</a:t>
            </a:r>
            <a:endParaRPr lang="en-GB" sz="13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Post </a:t>
            </a: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before-and-after haircut content on Instagram and TikTok</a:t>
            </a:r>
            <a:endParaRPr lang="en-GB" sz="13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Encourage </a:t>
            </a: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Google reviews</a:t>
            </a: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 to improve local search visibility</a:t>
            </a:r>
          </a:p>
          <a:p>
            <a:pPr>
              <a:lnSpc>
                <a:spcPct val="90000"/>
              </a:lnSpc>
              <a:buClr>
                <a:srgbClr val="4A75A8"/>
              </a:buClr>
              <a:buFont typeface="Arial" panose="020B0604020202020204" pitchFamily="34" charset="0"/>
              <a:buChar char="•"/>
            </a:pP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Maintain </a:t>
            </a:r>
            <a:r>
              <a:rPr lang="en-GB" sz="1300" b="1" dirty="0">
                <a:solidFill>
                  <a:schemeClr val="tx2">
                    <a:lumMod val="75000"/>
                  </a:schemeClr>
                </a:solidFill>
              </a:rPr>
              <a:t>professional shop environment and consistent service quality</a:t>
            </a:r>
            <a:r>
              <a:rPr lang="en-GB" sz="1300" dirty="0">
                <a:solidFill>
                  <a:schemeClr val="tx2">
                    <a:lumMod val="75000"/>
                  </a:schemeClr>
                </a:solidFill>
              </a:rPr>
              <a:t> to build a reputation for excellence</a:t>
            </a:r>
          </a:p>
        </p:txBody>
      </p:sp>
      <p:pic>
        <p:nvPicPr>
          <p:cNvPr id="5" name="Picture 4" descr="A diagram of a company&#10;&#10;Description automatically generated">
            <a:extLst>
              <a:ext uri="{FF2B5EF4-FFF2-40B4-BE49-F238E27FC236}">
                <a16:creationId xmlns:a16="http://schemas.microsoft.com/office/drawing/2014/main" id="{B4343189-CD3E-CBE7-52EF-CC502FA7A4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920" y="2311113"/>
            <a:ext cx="3349476" cy="2235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1345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6623A-32AB-48AF-C0BD-525CF7DC5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507" y="124375"/>
            <a:ext cx="7765322" cy="970450"/>
          </a:xfrm>
        </p:spPr>
        <p:txBody>
          <a:bodyPr/>
          <a:lstStyle/>
          <a:p>
            <a:r>
              <a:rPr lang="en-GB" dirty="0"/>
              <a:t>Market Analysis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548F139-C43F-AA62-5224-64F282991D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507" y="1213120"/>
            <a:ext cx="3657258" cy="544884"/>
          </a:xfrm>
        </p:spPr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5177C9D-6C66-0304-8730-B60430692C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4404" y="1816973"/>
            <a:ext cx="3657258" cy="4161339"/>
          </a:xfrm>
        </p:spPr>
        <p:txBody>
          <a:bodyPr>
            <a:normAutofit fontScale="85000" lnSpcReduction="10000"/>
          </a:bodyPr>
          <a:lstStyle/>
          <a:p>
            <a:r>
              <a:rPr lang="en-GB" sz="1000" b="1" dirty="0"/>
              <a:t>Strengths</a:t>
            </a:r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Mid-premium positioning between low-cost barbers (£10–£15) and high-end salons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Appointment-based model improving efficiency and customer convenience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Professional environment and consistent service quality</a:t>
            </a:r>
          </a:p>
          <a:p>
            <a:r>
              <a:rPr lang="en-GB" sz="1000" b="1" dirty="0"/>
              <a:t>Weaknesses</a:t>
            </a:r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New business with limited brand recognition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Initial investment required for equipment and interior fit-out</a:t>
            </a:r>
          </a:p>
          <a:p>
            <a:r>
              <a:rPr lang="en-GB" sz="1000" b="1" dirty="0"/>
              <a:t>Opportunities</a:t>
            </a:r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Growing demand for male grooming and modern hairstyles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Social media marketing and Google reviews increasing local visibility</a:t>
            </a:r>
          </a:p>
          <a:p>
            <a:r>
              <a:rPr lang="en-GB" sz="1000" b="1" dirty="0"/>
              <a:t>Threats</a:t>
            </a:r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High number of low-price barber shops in the local market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Economic pressures reducing discretionary spending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BC5D976-07AF-5DEA-5053-436C4DE4A7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21225" y="1213121"/>
            <a:ext cx="3671498" cy="544883"/>
          </a:xfrm>
        </p:spPr>
        <p:txBody>
          <a:bodyPr/>
          <a:lstStyle/>
          <a:p>
            <a:r>
              <a:rPr lang="en-GB" dirty="0"/>
              <a:t>Pestle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B63CD70-8F53-D7C4-8FB6-5469660885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32340" y="1816973"/>
            <a:ext cx="3671498" cy="4161339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Political:</a:t>
            </a:r>
            <a:r>
              <a:rPr lang="en-GB" dirty="0"/>
              <a:t> Compliance with local council licensing and hygiene regulations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Economic:</a:t>
            </a:r>
            <a:r>
              <a:rPr lang="en-GB" dirty="0"/>
              <a:t> Inflation and cost-of-living pressures affecting consumer spending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Social:</a:t>
            </a:r>
            <a:r>
              <a:rPr lang="en-GB" dirty="0"/>
              <a:t> Increasing importance of appearance and professional grooming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Technological:</a:t>
            </a:r>
            <a:r>
              <a:rPr lang="en-GB" dirty="0"/>
              <a:t> Digital booking platforms and social media promotion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Legal:</a:t>
            </a:r>
            <a:r>
              <a:rPr lang="en-GB" dirty="0"/>
              <a:t> Employment law, public liability insurance and health standards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Environmental:</a:t>
            </a:r>
            <a:r>
              <a:rPr lang="en-GB" dirty="0"/>
              <a:t> Opportunity to use eco-friendly products and sustainable practices</a:t>
            </a:r>
          </a:p>
        </p:txBody>
      </p:sp>
    </p:spTree>
    <p:extLst>
      <p:ext uri="{BB962C8B-B14F-4D97-AF65-F5344CB8AC3E}">
        <p14:creationId xmlns:p14="http://schemas.microsoft.com/office/powerpoint/2010/main" val="3485654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509" y="1115568"/>
            <a:ext cx="2615712" cy="4626864"/>
          </a:xfrm>
        </p:spPr>
        <p:txBody>
          <a:bodyPr>
            <a:normAutofit/>
          </a:bodyPr>
          <a:lstStyle/>
          <a:p>
            <a:pPr algn="l"/>
            <a:r>
              <a:rPr lang="en-GB" sz="3100"/>
              <a:t>Growth Potential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953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9048" y="1115568"/>
            <a:ext cx="4684014" cy="462686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 dirty="0"/>
              <a:t>Increase service capacity</a:t>
            </a:r>
            <a:r>
              <a:rPr lang="en-GB" sz="1900" dirty="0"/>
              <a:t> by expanding from </a:t>
            </a:r>
            <a:r>
              <a:rPr lang="en-GB" sz="1900" b="1" dirty="0"/>
              <a:t>2 to 4 barbers</a:t>
            </a:r>
            <a:r>
              <a:rPr lang="en-GB" sz="1900" dirty="0"/>
              <a:t>, enabling the shop to serve </a:t>
            </a:r>
            <a:r>
              <a:rPr lang="en-GB" sz="1900" b="1" dirty="0"/>
              <a:t>30–40 customers per day</a:t>
            </a:r>
            <a:r>
              <a:rPr lang="en-GB" sz="1900" dirty="0"/>
              <a:t>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 dirty="0"/>
              <a:t>Launch private-label grooming products</a:t>
            </a:r>
            <a:r>
              <a:rPr lang="en-GB" sz="1900" dirty="0"/>
              <a:t> (pomade, beard oil, styling cream) to increase </a:t>
            </a:r>
            <a:r>
              <a:rPr lang="en-GB" sz="1900" b="1" dirty="0"/>
              <a:t>average revenue per customer</a:t>
            </a:r>
            <a:r>
              <a:rPr lang="en-GB" sz="1900" dirty="0"/>
              <a:t>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 dirty="0"/>
              <a:t>Expand to a second location</a:t>
            </a:r>
            <a:r>
              <a:rPr lang="en-GB" sz="1900" dirty="0"/>
              <a:t> in nearby towns such as </a:t>
            </a:r>
            <a:r>
              <a:rPr lang="en-GB" sz="1900" b="1" dirty="0"/>
              <a:t>Bedworth or Hinckley</a:t>
            </a:r>
            <a:r>
              <a:rPr lang="en-GB" sz="1900" dirty="0"/>
              <a:t> once the Nuneaton shop reaches stable profitability.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b="1" dirty="0"/>
              <a:t>Scale through repeat customers</a:t>
            </a:r>
            <a:r>
              <a:rPr lang="en-GB" sz="1900" dirty="0"/>
              <a:t>, with haircuts typically required every </a:t>
            </a:r>
            <a:r>
              <a:rPr lang="en-GB" sz="1900" b="1" dirty="0"/>
              <a:t>2–4 weeks</a:t>
            </a:r>
            <a:r>
              <a:rPr lang="en-GB" sz="1900" dirty="0"/>
              <a:t>, ensuring predictable demand and steady revenue growth.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4483554" cy="1329596"/>
          </a:xfrm>
        </p:spPr>
        <p:txBody>
          <a:bodyPr>
            <a:normAutofit/>
          </a:bodyPr>
          <a:lstStyle/>
          <a:p>
            <a:r>
              <a:rPr lang="en-GB" sz="3700"/>
              <a:t>Start-Up Investment and Funding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2127623"/>
            <a:ext cx="4483554" cy="454046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  <a:buFont typeface="Wingdings 2" panose="05020102010507070707" pitchFamily="18" charset="2"/>
              <a:buChar char=""/>
            </a:pPr>
            <a:r>
              <a:rPr lang="en-GB" sz="1400" b="1" dirty="0"/>
              <a:t>Estimated start-up investment:</a:t>
            </a:r>
            <a:r>
              <a:rPr lang="en-GB" sz="1400" dirty="0"/>
              <a:t> £24,000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 2" panose="05020102010507070707" pitchFamily="18" charset="2"/>
              <a:buChar char=""/>
            </a:pPr>
            <a:r>
              <a:rPr lang="en-GB" sz="1400" b="1" dirty="0"/>
              <a:t>Funding sources</a:t>
            </a:r>
            <a:endParaRPr lang="en-GB" sz="14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Owner investment – £12,000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Start-up loan – £12,000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Total capital – </a:t>
            </a:r>
            <a:r>
              <a:rPr lang="en-GB" sz="1400" b="1" dirty="0"/>
              <a:t>£24,000</a:t>
            </a:r>
            <a:endParaRPr lang="en-GB" sz="14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Wingdings 2" panose="05020102010507070707" pitchFamily="18" charset="2"/>
              <a:buChar char=""/>
            </a:pPr>
            <a:r>
              <a:rPr lang="en-GB" sz="1400" b="1" dirty="0"/>
              <a:t>Main start-up costs</a:t>
            </a:r>
            <a:endParaRPr lang="en-GB" sz="14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Equipment and barber tools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Shop renovation and interior design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Licences, insurance and marketing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 2" panose="05020102010507070707" pitchFamily="18" charset="2"/>
              <a:buChar char=""/>
            </a:pPr>
            <a:r>
              <a:rPr lang="en-GB" sz="1400" dirty="0"/>
              <a:t>Structured financial planning improves start-up survival </a:t>
            </a:r>
            <a:r>
              <a:rPr lang="en-GB" sz="1400" i="1" dirty="0"/>
              <a:t>(Finch, 2016)</a:t>
            </a:r>
            <a:endParaRPr lang="en-GB" sz="14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Wingdings 2" panose="05020102010507070707" pitchFamily="18" charset="2"/>
              <a:buChar char=""/>
            </a:pPr>
            <a:endParaRPr lang="en-GB" sz="1400" dirty="0"/>
          </a:p>
        </p:txBody>
      </p:sp>
      <p:pic>
        <p:nvPicPr>
          <p:cNvPr id="12" name="Picture 9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5424678" y="1"/>
            <a:ext cx="371932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28B58B-9EC8-6F4A-7A39-4AE991454A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708" y="2481652"/>
            <a:ext cx="2996694" cy="142699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2309062" cy="970450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1732449"/>
            <a:ext cx="2309062" cy="4482084"/>
          </a:xfrm>
        </p:spPr>
        <p:txBody>
          <a:bodyPr anchor="t">
            <a:normAutofit/>
          </a:bodyPr>
          <a:lstStyle/>
          <a:p>
            <a:pPr>
              <a:buClr>
                <a:schemeClr val="bg1"/>
              </a:buClr>
            </a:pP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Average service price: </a:t>
            </a:r>
            <a:r>
              <a:rPr lang="en-GB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£20</a:t>
            </a:r>
            <a:endParaRPr lang="en-GB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buClr>
                <a:schemeClr val="bg1"/>
              </a:buClr>
            </a:pP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Daily break-even calculation:</a:t>
            </a:r>
          </a:p>
          <a:p>
            <a:pPr>
              <a:buClr>
                <a:schemeClr val="bg1"/>
              </a:buClr>
            </a:pP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15 customers × £20 = </a:t>
            </a:r>
            <a:r>
              <a:rPr lang="en-GB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£300 daily revenue</a:t>
            </a:r>
            <a:endParaRPr lang="en-GB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buClr>
                <a:schemeClr val="bg1"/>
              </a:buClr>
            </a:pP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Monthly estimate (26 working days):</a:t>
            </a:r>
          </a:p>
          <a:p>
            <a:pPr>
              <a:buClr>
                <a:schemeClr val="bg1"/>
              </a:buClr>
            </a:pP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£300 × 26 = </a:t>
            </a:r>
            <a:r>
              <a:rPr lang="en-GB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£7,800 per month</a:t>
            </a:r>
            <a:endParaRPr lang="en-GB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  <a:p>
            <a:pPr>
              <a:buClr>
                <a:schemeClr val="bg1"/>
              </a:buClr>
            </a:pP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Break-even target: </a:t>
            </a:r>
            <a:r>
              <a:rPr lang="en-GB" sz="1600" b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~15 customers per day</a:t>
            </a:r>
            <a:r>
              <a:rPr lang="en-GB" sz="1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 </a:t>
            </a:r>
            <a:r>
              <a:rPr lang="en-GB" sz="1600" i="1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(Finch, 2016)</a:t>
            </a:r>
            <a:endParaRPr lang="en-GB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</p:txBody>
      </p:sp>
      <p:pic>
        <p:nvPicPr>
          <p:cNvPr id="7" name="Picture 6" descr="A table with numbers and a green line&#10;&#10;Description automatically generated">
            <a:extLst>
              <a:ext uri="{FF2B5EF4-FFF2-40B4-BE49-F238E27FC236}">
                <a16:creationId xmlns:a16="http://schemas.microsoft.com/office/drawing/2014/main" id="{D942E5C7-A6B0-F253-6B9F-2CB9954FC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9754" y="1700917"/>
            <a:ext cx="4981645" cy="3456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7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339" y="535073"/>
            <a:ext cx="7765322" cy="970450"/>
          </a:xfrm>
        </p:spPr>
        <p:txBody>
          <a:bodyPr>
            <a:normAutofit/>
          </a:bodyPr>
          <a:lstStyle/>
          <a:p>
            <a:r>
              <a:rPr sz="4400" dirty="0">
                <a:solidFill>
                  <a:schemeClr val="tx2">
                    <a:lumMod val="90000"/>
                  </a:schemeClr>
                </a:solidFill>
              </a:rPr>
              <a:t>Conclusion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6CB33AC0-ADE1-5C41-C63A-B150ED30BB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7492" y="2052050"/>
            <a:ext cx="8121029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Growing demand for high-quality male grooming services in the local market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Clear brand positioning as a mid-premium barber focused on service quality rather than price competition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Customer experience and consistent haircut quality as the key drivers of loyalty and repeat visits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Strong potential to build a recognized local brand through reputation, reviews, and social media visibility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Sustainable growth supported by repeat customers and realistic financial targets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1732450"/>
            <a:ext cx="7765322" cy="4963772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/>
              <a:t>Burns, P. (2020) </a:t>
            </a:r>
            <a:r>
              <a:rPr lang="en-GB" sz="2400" i="1" dirty="0"/>
              <a:t>Entrepreneurship and Small Business: Start-up, Growth and Maturity</a:t>
            </a:r>
            <a:r>
              <a:rPr lang="en-GB" sz="2400" dirty="0"/>
              <a:t>. 5th </a:t>
            </a:r>
            <a:r>
              <a:rPr lang="en-GB" sz="2400" dirty="0" err="1"/>
              <a:t>edn</a:t>
            </a:r>
            <a:r>
              <a:rPr lang="en-GB" sz="2400" dirty="0"/>
              <a:t>. London: Palgrave Macmillan.</a:t>
            </a:r>
          </a:p>
          <a:p>
            <a:r>
              <a:rPr lang="en-GB" sz="2400" dirty="0"/>
              <a:t>Chaffey, D. and Ellis-Chadwick, F. (2019) </a:t>
            </a:r>
            <a:r>
              <a:rPr lang="en-GB" sz="2400" i="1" dirty="0"/>
              <a:t>Digital Marketing: Strategy, Implementation and Practice</a:t>
            </a:r>
            <a:r>
              <a:rPr lang="en-GB" sz="2400" dirty="0"/>
              <a:t>. 7th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r>
              <a:rPr lang="en-GB" sz="2400" dirty="0"/>
              <a:t>Finch, B. (2016) </a:t>
            </a:r>
            <a:r>
              <a:rPr lang="en-GB" sz="2400" i="1" dirty="0"/>
              <a:t>The Small Business Start-Up Workbook: A Step-by-Step Guide to Starting the Business You’ve Dreamed Of</a:t>
            </a:r>
            <a:r>
              <a:rPr lang="en-GB" sz="2400" dirty="0"/>
              <a:t>. 6th </a:t>
            </a:r>
            <a:r>
              <a:rPr lang="en-GB" sz="2400" dirty="0" err="1"/>
              <a:t>edn</a:t>
            </a:r>
            <a:r>
              <a:rPr lang="en-GB" sz="2400" dirty="0"/>
              <a:t>. London: Kogan Page.</a:t>
            </a:r>
          </a:p>
          <a:p>
            <a:r>
              <a:rPr lang="en-GB" sz="2400" dirty="0"/>
              <a:t>Grant, R. (2022) </a:t>
            </a:r>
            <a:r>
              <a:rPr lang="en-GB" sz="2400" i="1" dirty="0"/>
              <a:t>Contemporary Strategy Analysis</a:t>
            </a:r>
            <a:r>
              <a:rPr lang="en-GB" sz="2400" dirty="0"/>
              <a:t>. 11th </a:t>
            </a:r>
            <a:r>
              <a:rPr lang="en-GB" sz="2400" dirty="0" err="1"/>
              <a:t>edn</a:t>
            </a:r>
            <a:r>
              <a:rPr lang="en-GB" sz="2400" dirty="0"/>
              <a:t>. Oxford: Wiley.</a:t>
            </a:r>
          </a:p>
          <a:p>
            <a:r>
              <a:rPr lang="en-GB" sz="2400" dirty="0"/>
              <a:t>Kotler, P. and Keller, K. (2022) </a:t>
            </a:r>
            <a:r>
              <a:rPr lang="en-GB" sz="2400" i="1" dirty="0"/>
              <a:t>Marketing Management</a:t>
            </a:r>
            <a:r>
              <a:rPr lang="en-GB" sz="2400" dirty="0"/>
              <a:t>. 16th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r>
              <a:rPr lang="en-GB" sz="2400" dirty="0"/>
              <a:t>Mintel (2023) </a:t>
            </a:r>
            <a:r>
              <a:rPr lang="en-GB" sz="2400" i="1" dirty="0"/>
              <a:t>UK Hair and Beauty Market Report</a:t>
            </a:r>
            <a:r>
              <a:rPr lang="en-GB" sz="2400" dirty="0"/>
              <a:t>. Available at: </a:t>
            </a:r>
            <a:r>
              <a:rPr lang="en-GB" sz="2400" dirty="0">
                <a:hlinkClick r:id="rId2"/>
              </a:rPr>
              <a:t>https://www.mintel.com</a:t>
            </a:r>
            <a:r>
              <a:rPr lang="en-GB" sz="2400" dirty="0"/>
              <a:t> (Accessed: 8 February 2026).</a:t>
            </a:r>
          </a:p>
          <a:p>
            <a:r>
              <a:rPr lang="en-GB" sz="2400" dirty="0"/>
              <a:t>Office for National Statistics (ONS) (2023) </a:t>
            </a:r>
            <a:r>
              <a:rPr lang="en-GB" sz="2400" i="1" dirty="0"/>
              <a:t>Business population estimates for the UK and regions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https://www.ons.gov.uk</a:t>
            </a:r>
            <a:r>
              <a:rPr lang="en-GB" sz="2400" dirty="0"/>
              <a:t> (Accessed: 8 February 2026).</a:t>
            </a:r>
          </a:p>
          <a:p>
            <a:r>
              <a:rPr lang="en-GB" sz="2000" dirty="0"/>
              <a:t>OpenAI (2026) </a:t>
            </a:r>
            <a:r>
              <a:rPr lang="en-GB" sz="2000" i="1" dirty="0"/>
              <a:t>ChatGPT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https://chat.openai.com</a:t>
            </a:r>
            <a:r>
              <a:rPr lang="en-GB" sz="2000" dirty="0"/>
              <a:t> (Accessed: 13 March 2026).</a:t>
            </a:r>
            <a:endParaRPr lang="en-GB" sz="2400" dirty="0"/>
          </a:p>
          <a:p>
            <a:r>
              <a:rPr lang="en-GB" sz="2400" dirty="0"/>
              <a:t>Porter, M.E. (1985) </a:t>
            </a:r>
            <a:r>
              <a:rPr lang="en-GB" sz="2400" i="1" dirty="0"/>
              <a:t>Competitive Advantage: Creating and Sustaining Superior Performance</a:t>
            </a:r>
            <a:r>
              <a:rPr lang="en-GB" sz="2400" dirty="0"/>
              <a:t>. New York: Free Press.</a:t>
            </a:r>
          </a:p>
        </p:txBody>
      </p:sp>
    </p:spTree>
    <p:extLst>
      <p:ext uri="{BB962C8B-B14F-4D97-AF65-F5344CB8AC3E}">
        <p14:creationId xmlns:p14="http://schemas.microsoft.com/office/powerpoint/2010/main" val="22094028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146</TotalTime>
  <Words>1794</Words>
  <Application>Microsoft Office PowerPoint</Application>
  <PresentationFormat>On-screen Show (4:3)</PresentationFormat>
  <Paragraphs>178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Calisto MT</vt:lpstr>
      <vt:lpstr>Calisto MT (Body)</vt:lpstr>
      <vt:lpstr>Wingdings</vt:lpstr>
      <vt:lpstr>Wingdings 2</vt:lpstr>
      <vt:lpstr>Slate</vt:lpstr>
      <vt:lpstr>Premium Barber Shop – Nuneaton</vt:lpstr>
      <vt:lpstr>Business Opportunity</vt:lpstr>
      <vt:lpstr>Business Concept</vt:lpstr>
      <vt:lpstr>Unique Selling Point</vt:lpstr>
      <vt:lpstr>Products and Services</vt:lpstr>
      <vt:lpstr>Local Market Insight</vt:lpstr>
      <vt:lpstr>Short and Long-Term Goal</vt:lpstr>
      <vt:lpstr>Target Market</vt:lpstr>
      <vt:lpstr>Competitive Advantage</vt:lpstr>
      <vt:lpstr>Marketing Strategy</vt:lpstr>
      <vt:lpstr>Legal Structure</vt:lpstr>
      <vt:lpstr>Management Structure</vt:lpstr>
      <vt:lpstr>Market Analysis</vt:lpstr>
      <vt:lpstr>Growth Potential</vt:lpstr>
      <vt:lpstr>Start-Up Investment and Funding</vt:lpstr>
      <vt:lpstr>Break-Even Analysis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Premium Barber Shop – Nuneaton</dc:title>
  <dc:subject/>
  <dc:creator/>
  <cp:keywords/>
  <dc:description>generated using python-pptx</dc:description>
  <cp:lastModifiedBy>Corneliu Bogdan Dan (2310378)</cp:lastModifiedBy>
  <cp:revision>11</cp:revision>
  <dcterms:created xsi:type="dcterms:W3CDTF">2013-01-27T09:14:16Z</dcterms:created>
  <dcterms:modified xsi:type="dcterms:W3CDTF">2026-03-15T17:49:11Z</dcterms:modified>
  <cp:category/>
</cp:coreProperties>
</file>