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0" r:id="rId2"/>
    <p:sldId id="256" r:id="rId3"/>
    <p:sldId id="257" r:id="rId4"/>
    <p:sldId id="258" r:id="rId5"/>
    <p:sldId id="261" r:id="rId6"/>
    <p:sldId id="262"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434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75" autoAdjust="0"/>
    <p:restoredTop sz="94660"/>
  </p:normalViewPr>
  <p:slideViewPr>
    <p:cSldViewPr snapToGrid="0">
      <p:cViewPr varScale="1">
        <p:scale>
          <a:sx n="95" d="100"/>
          <a:sy n="95" d="100"/>
        </p:scale>
        <p:origin x="384"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7A6749-CE03-480A-98EA-400641CE42A5}" type="datetimeFigureOut">
              <a:rPr lang="en-GB" smtClean="0"/>
              <a:t>09/03/2023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FBBEDC-D399-4CBA-B7CA-72CB81247DDB}" type="slidenum">
              <a:rPr lang="en-GB" smtClean="0"/>
              <a:t>‹#›</a:t>
            </a:fld>
            <a:endParaRPr lang="en-GB"/>
          </a:p>
        </p:txBody>
      </p:sp>
    </p:spTree>
    <p:extLst>
      <p:ext uri="{BB962C8B-B14F-4D97-AF65-F5344CB8AC3E}">
        <p14:creationId xmlns:p14="http://schemas.microsoft.com/office/powerpoint/2010/main" val="292058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C454-4695-7C04-1E56-D6E60397E8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8E32DB-5901-3C52-772B-BB86F470F7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B968D4-7711-6D10-D258-500CE9A8D518}"/>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5" name="Footer Placeholder 4">
            <a:extLst>
              <a:ext uri="{FF2B5EF4-FFF2-40B4-BE49-F238E27FC236}">
                <a16:creationId xmlns:a16="http://schemas.microsoft.com/office/drawing/2014/main" id="{F8C55C24-260D-09FD-92EB-E40766CD0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34EB91-59EC-3A90-3A40-9134D9336726}"/>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3409040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1C17-F83B-AB9C-A85D-40DCEEB8A8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D0EFFC-CE7D-E1C1-397F-167EC0156E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C94549-55F1-727C-282D-BA7663B0B6AC}"/>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5" name="Footer Placeholder 4">
            <a:extLst>
              <a:ext uri="{FF2B5EF4-FFF2-40B4-BE49-F238E27FC236}">
                <a16:creationId xmlns:a16="http://schemas.microsoft.com/office/drawing/2014/main" id="{51FF88A2-EFAC-DF2D-3602-E7F02BA65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7EBC67-31CB-7244-2981-14C0510FA5AE}"/>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512980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5012C-3832-2FCB-5A3B-113D77B700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2C3BF7-023A-E584-C5C1-09D5BB1630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7B167D-FFAF-2EB6-E0AB-2ADA799181AB}"/>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5" name="Footer Placeholder 4">
            <a:extLst>
              <a:ext uri="{FF2B5EF4-FFF2-40B4-BE49-F238E27FC236}">
                <a16:creationId xmlns:a16="http://schemas.microsoft.com/office/drawing/2014/main" id="{CC0C6434-3B08-873E-084A-08203A7D77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C406BF-C5B3-FADA-8081-5DFB273ED577}"/>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2889331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E5D57-02BD-C641-6AA0-924CE8AFCD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5F20D7-71F6-4102-5E93-128EEBC35B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301DDE-A919-55F3-5755-25CB35214B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4770A0-D9E3-AC83-86C3-C285021FF8A6}"/>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6" name="Footer Placeholder 5">
            <a:extLst>
              <a:ext uri="{FF2B5EF4-FFF2-40B4-BE49-F238E27FC236}">
                <a16:creationId xmlns:a16="http://schemas.microsoft.com/office/drawing/2014/main" id="{7AABF4A3-FE50-7C6C-C079-A74C76E416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1DF7E2-510B-EB4E-6E35-3CCD5930ACAE}"/>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137927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82D5B-BAF2-98AB-B66D-7A75A89EC9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2A9474-1936-2D9B-5B0B-D2C42CA429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934B1D-6337-171B-2D39-0BB8E5DB7C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87C4B7-E045-D46F-228F-ED67EE2681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BDE2EC-41F3-6D5F-9BC7-753E170B91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56CF47-A0EE-0DC9-BFF8-CD4632209B92}"/>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8" name="Footer Placeholder 7">
            <a:extLst>
              <a:ext uri="{FF2B5EF4-FFF2-40B4-BE49-F238E27FC236}">
                <a16:creationId xmlns:a16="http://schemas.microsoft.com/office/drawing/2014/main" id="{4568EBF8-61BE-58E0-ED5A-0218B7EC2F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5F21FF-F7FB-84EF-C735-10E27325599D}"/>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786293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B99CA-99D7-48BA-178F-1DE9D1517A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DCF703-0ADB-13B1-B5CA-2345E87A0826}"/>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4" name="Footer Placeholder 3">
            <a:extLst>
              <a:ext uri="{FF2B5EF4-FFF2-40B4-BE49-F238E27FC236}">
                <a16:creationId xmlns:a16="http://schemas.microsoft.com/office/drawing/2014/main" id="{2810CD78-F77F-B23A-C3BE-1B1383CC0A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6F5BC1-8FE0-B4D4-B6B4-629F9EF08C34}"/>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411252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B83E96-FB9B-5AE2-0DBB-37AB2D7E773B}"/>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3" name="Footer Placeholder 2">
            <a:extLst>
              <a:ext uri="{FF2B5EF4-FFF2-40B4-BE49-F238E27FC236}">
                <a16:creationId xmlns:a16="http://schemas.microsoft.com/office/drawing/2014/main" id="{3BC85023-4D34-3B89-5F08-C2DBFBAB3A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C4C74-3416-8F82-284C-C4799178D38B}"/>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520130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559E1-16EF-0146-1C70-FA5732702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9D177E-4505-B124-F3F4-A867F10925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EB973D-BEF0-7BBE-B9C6-F7D75D8DA8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19D96D-D60C-2CE7-17C3-091371322610}"/>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6" name="Footer Placeholder 5">
            <a:extLst>
              <a:ext uri="{FF2B5EF4-FFF2-40B4-BE49-F238E27FC236}">
                <a16:creationId xmlns:a16="http://schemas.microsoft.com/office/drawing/2014/main" id="{3416D57D-A4B8-B051-5CC7-032CE2A8AB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E0270A-46D1-DFB0-6F3F-27110129AAE2}"/>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3587255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902B-F996-8EC8-D357-6CEAC81A28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C4EABA-0CE6-C257-0D93-89253F9E4F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8B1CDF-6AD3-E7A2-D88D-B86EAA0048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CEFDF6-50D4-518A-9415-24190FE2114A}"/>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6" name="Footer Placeholder 5">
            <a:extLst>
              <a:ext uri="{FF2B5EF4-FFF2-40B4-BE49-F238E27FC236}">
                <a16:creationId xmlns:a16="http://schemas.microsoft.com/office/drawing/2014/main" id="{A1882D59-92A7-971F-5B79-E9022F97BB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03DFC3-8A1F-4F9B-5958-9280F0DF8371}"/>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2661352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0A33-6DC6-4277-60EB-DC2F7FCA6E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D19F54-8B9B-87FD-EC60-0BD79656BC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AAA884-407A-C346-3D49-5B5271B310E6}"/>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5" name="Footer Placeholder 4">
            <a:extLst>
              <a:ext uri="{FF2B5EF4-FFF2-40B4-BE49-F238E27FC236}">
                <a16:creationId xmlns:a16="http://schemas.microsoft.com/office/drawing/2014/main" id="{C99C7165-B67C-CCAC-D6BE-0661CFC66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1CDD8-DBFE-150C-8234-2776E849548A}"/>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2598163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32797C-DAFB-F921-FB58-EAF814BCB5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7DEC5D-9CF3-301A-FC80-52BC4B7D45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60F934-148F-4303-C826-4A0A2B506944}"/>
              </a:ext>
            </a:extLst>
          </p:cNvPr>
          <p:cNvSpPr>
            <a:spLocks noGrp="1"/>
          </p:cNvSpPr>
          <p:nvPr>
            <p:ph type="dt" sz="half" idx="10"/>
          </p:nvPr>
        </p:nvSpPr>
        <p:spPr/>
        <p:txBody>
          <a:bodyPr/>
          <a:lstStyle/>
          <a:p>
            <a:fld id="{97121557-EABF-4587-AF51-37B517DCF677}" type="datetimeFigureOut">
              <a:rPr lang="en-GB" smtClean="0"/>
              <a:t>09/03/2023</a:t>
            </a:fld>
            <a:endParaRPr lang="en-GB"/>
          </a:p>
        </p:txBody>
      </p:sp>
      <p:sp>
        <p:nvSpPr>
          <p:cNvPr id="5" name="Footer Placeholder 4">
            <a:extLst>
              <a:ext uri="{FF2B5EF4-FFF2-40B4-BE49-F238E27FC236}">
                <a16:creationId xmlns:a16="http://schemas.microsoft.com/office/drawing/2014/main" id="{B32B55FF-741F-8286-0716-053B95D181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ABC3D4-879C-B793-2680-9AD1738B2FB3}"/>
              </a:ext>
            </a:extLst>
          </p:cNvPr>
          <p:cNvSpPr>
            <a:spLocks noGrp="1"/>
          </p:cNvSpPr>
          <p:nvPr>
            <p:ph type="sldNum" sz="quarter" idx="12"/>
          </p:nvPr>
        </p:nvSpPr>
        <p:spPr/>
        <p:txBody>
          <a:bodyPr/>
          <a:lstStyle/>
          <a:p>
            <a:fld id="{E1992DBF-C28A-4AEF-9B3F-75B52783D448}" type="slidenum">
              <a:rPr lang="en-GB" smtClean="0"/>
              <a:t>‹#›</a:t>
            </a:fld>
            <a:endParaRPr lang="en-GB"/>
          </a:p>
        </p:txBody>
      </p:sp>
    </p:spTree>
    <p:extLst>
      <p:ext uri="{BB962C8B-B14F-4D97-AF65-F5344CB8AC3E}">
        <p14:creationId xmlns:p14="http://schemas.microsoft.com/office/powerpoint/2010/main" val="2040283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574784-DF26-15A5-EF9A-CAB971B6C8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64B013-DBD6-65D4-6565-434BA2A710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11A8EC-2CB3-0B15-1D36-0B0BC62BD0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121557-EABF-4587-AF51-37B517DCF677}" type="datetimeFigureOut">
              <a:rPr lang="en-GB" smtClean="0"/>
              <a:t>09/03/2023</a:t>
            </a:fld>
            <a:endParaRPr lang="en-GB"/>
          </a:p>
        </p:txBody>
      </p:sp>
      <p:sp>
        <p:nvSpPr>
          <p:cNvPr id="5" name="Footer Placeholder 4">
            <a:extLst>
              <a:ext uri="{FF2B5EF4-FFF2-40B4-BE49-F238E27FC236}">
                <a16:creationId xmlns:a16="http://schemas.microsoft.com/office/drawing/2014/main" id="{D2F0F796-463D-6F79-4755-C5D337174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5BFA53-CD72-F6CD-7491-F6230E35C0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992DBF-C28A-4AEF-9B3F-75B52783D448}" type="slidenum">
              <a:rPr lang="en-GB" smtClean="0"/>
              <a:t>‹#›</a:t>
            </a:fld>
            <a:endParaRPr lang="en-GB"/>
          </a:p>
        </p:txBody>
      </p:sp>
    </p:spTree>
    <p:extLst>
      <p:ext uri="{BB962C8B-B14F-4D97-AF65-F5344CB8AC3E}">
        <p14:creationId xmlns:p14="http://schemas.microsoft.com/office/powerpoint/2010/main" val="279593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9.jp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2.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8" Type="http://schemas.openxmlformats.org/officeDocument/2006/relationships/hyperlink" Target="https://www.facebook.com/fattwins/photos/a.1641424402640143/2582765798505994/" TargetMode="External"/><Relationship Id="rId3" Type="http://schemas.openxmlformats.org/officeDocument/2006/relationships/hyperlink" Target="https://www.facebook.com/fattwinscardiff/photos/609074521031236" TargetMode="External"/><Relationship Id="rId7" Type="http://schemas.openxmlformats.org/officeDocument/2006/relationships/hyperlink" Target="https://nearer.com/listing/fat-twins-cardiff/"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lh3.googleusercontent.com/p/AF1QipMEXV5k071BQeAAJG0X4pNM_EEKXy_nBofmPBPa=s1360-w1360-h1020" TargetMode="External"/><Relationship Id="rId5" Type="http://schemas.openxmlformats.org/officeDocument/2006/relationships/hyperlink" Target="https://twitter.com/WyburnWayne/status/1372248773699715084" TargetMode="External"/><Relationship Id="rId10" Type="http://schemas.openxmlformats.org/officeDocument/2006/relationships/hyperlink" Target="https://www.feedthelion.co.uk/fat-twins-mcdonalds-burgers-southall-london/" TargetMode="External"/><Relationship Id="rId4" Type="http://schemas.openxmlformats.org/officeDocument/2006/relationships/hyperlink" Target="https://lh3.googleusercontent.com/p/AF1QipNr3QDNbajqS-9oHtpmK2HHS4Diyef4lrITkjvf=s1360-w1360-h1020" TargetMode="External"/><Relationship Id="rId9" Type="http://schemas.openxmlformats.org/officeDocument/2006/relationships/hyperlink" Target="https://www.feedthelion.co.uk/fat-twins-burgers-mcdonalds-sloug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C04D9-4165-F32B-02D0-32FA65FF82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84A1E-3423-DF33-F34A-732EEB709860}"/>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AD3EDEF5-587A-B796-BE9E-A19C1090BE47}"/>
              </a:ext>
            </a:extLst>
          </p:cNvPr>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89688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1133A67-748F-F454-95B3-9913DB60997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l="-218" t="25909" r="-743" b="31819"/>
          <a:stretch/>
        </p:blipFill>
        <p:spPr>
          <a:xfrm>
            <a:off x="-46177" y="-1"/>
            <a:ext cx="12342850" cy="6890657"/>
          </a:xfrm>
          <a:prstGeom prst="rect">
            <a:avLst/>
          </a:prstGeom>
        </p:spPr>
      </p:pic>
      <p:sp>
        <p:nvSpPr>
          <p:cNvPr id="2" name="Title 1">
            <a:extLst>
              <a:ext uri="{FF2B5EF4-FFF2-40B4-BE49-F238E27FC236}">
                <a16:creationId xmlns:a16="http://schemas.microsoft.com/office/drawing/2014/main" id="{AF42E8BE-E59A-B2F9-496A-1CD4258E86DD}"/>
              </a:ext>
            </a:extLst>
          </p:cNvPr>
          <p:cNvSpPr>
            <a:spLocks noGrp="1"/>
          </p:cNvSpPr>
          <p:nvPr>
            <p:ph type="ctrTitle"/>
          </p:nvPr>
        </p:nvSpPr>
        <p:spPr/>
        <p:txBody>
          <a:bodyPr>
            <a:normAutofit/>
          </a:bodyPr>
          <a:lstStyle/>
          <a:p>
            <a:r>
              <a:rPr lang="en-GB" sz="6600" b="1" u="sng" dirty="0">
                <a:solidFill>
                  <a:schemeClr val="bg1"/>
                </a:solidFill>
              </a:rPr>
              <a:t>My Presentation</a:t>
            </a:r>
          </a:p>
        </p:txBody>
      </p:sp>
      <p:sp>
        <p:nvSpPr>
          <p:cNvPr id="3" name="Subtitle 2">
            <a:extLst>
              <a:ext uri="{FF2B5EF4-FFF2-40B4-BE49-F238E27FC236}">
                <a16:creationId xmlns:a16="http://schemas.microsoft.com/office/drawing/2014/main" id="{149B517D-2531-5FFA-CA57-222D0E4D8E52}"/>
              </a:ext>
            </a:extLst>
          </p:cNvPr>
          <p:cNvSpPr>
            <a:spLocks noGrp="1"/>
          </p:cNvSpPr>
          <p:nvPr>
            <p:ph type="subTitle" idx="1"/>
          </p:nvPr>
        </p:nvSpPr>
        <p:spPr/>
        <p:txBody>
          <a:bodyPr>
            <a:normAutofit/>
          </a:bodyPr>
          <a:lstStyle/>
          <a:p>
            <a:r>
              <a:rPr lang="en-GB" sz="3200" b="1" dirty="0">
                <a:solidFill>
                  <a:schemeClr val="bg1"/>
                </a:solidFill>
              </a:rPr>
              <a:t>Alina Cirpaci</a:t>
            </a:r>
          </a:p>
        </p:txBody>
      </p:sp>
      <p:pic>
        <p:nvPicPr>
          <p:cNvPr id="7" name="Picture 6">
            <a:extLst>
              <a:ext uri="{FF2B5EF4-FFF2-40B4-BE49-F238E27FC236}">
                <a16:creationId xmlns:a16="http://schemas.microsoft.com/office/drawing/2014/main" id="{F5DF0A7B-B89C-0161-ED9D-E8C99CF9C6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6322" y="173038"/>
            <a:ext cx="2143125" cy="214312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728696808"/>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3D91B5-C8AB-B58A-B7EA-105369895F7B}"/>
              </a:ext>
            </a:extLst>
          </p:cNvPr>
          <p:cNvSpPr/>
          <p:nvPr/>
        </p:nvSpPr>
        <p:spPr>
          <a:xfrm>
            <a:off x="0" y="0"/>
            <a:ext cx="12192000" cy="6858000"/>
          </a:xfrm>
          <a:prstGeom prst="rect">
            <a:avLst/>
          </a:prstGeom>
          <a:solidFill>
            <a:srgbClr val="3434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F42E8BE-E59A-B2F9-496A-1CD4258E86DD}"/>
              </a:ext>
            </a:extLst>
          </p:cNvPr>
          <p:cNvSpPr>
            <a:spLocks noGrp="1"/>
          </p:cNvSpPr>
          <p:nvPr>
            <p:ph type="ctrTitle"/>
          </p:nvPr>
        </p:nvSpPr>
        <p:spPr>
          <a:xfrm>
            <a:off x="3377293" y="-1401420"/>
            <a:ext cx="9144000" cy="2387600"/>
          </a:xfrm>
        </p:spPr>
        <p:txBody>
          <a:bodyPr>
            <a:normAutofit/>
          </a:bodyPr>
          <a:lstStyle/>
          <a:p>
            <a:r>
              <a:rPr lang="en-GB" sz="4800" b="1" u="sng" dirty="0">
                <a:solidFill>
                  <a:schemeClr val="bg1"/>
                </a:solidFill>
              </a:rPr>
              <a:t>FAT TWINS</a:t>
            </a:r>
          </a:p>
        </p:txBody>
      </p:sp>
      <p:sp>
        <p:nvSpPr>
          <p:cNvPr id="3" name="Subtitle 2">
            <a:extLst>
              <a:ext uri="{FF2B5EF4-FFF2-40B4-BE49-F238E27FC236}">
                <a16:creationId xmlns:a16="http://schemas.microsoft.com/office/drawing/2014/main" id="{149B517D-2531-5FFA-CA57-222D0E4D8E52}"/>
              </a:ext>
            </a:extLst>
          </p:cNvPr>
          <p:cNvSpPr>
            <a:spLocks noGrp="1"/>
          </p:cNvSpPr>
          <p:nvPr>
            <p:ph type="subTitle" idx="1"/>
          </p:nvPr>
        </p:nvSpPr>
        <p:spPr>
          <a:xfrm>
            <a:off x="4497160" y="1512268"/>
            <a:ext cx="7662182" cy="4480146"/>
          </a:xfrm>
        </p:spPr>
        <p:txBody>
          <a:bodyPr>
            <a:normAutofit/>
          </a:bodyPr>
          <a:lstStyle/>
          <a:p>
            <a:pPr algn="l"/>
            <a:r>
              <a:rPr lang="en-GB" b="1" dirty="0">
                <a:solidFill>
                  <a:schemeClr val="bg1"/>
                </a:solidFill>
              </a:rPr>
              <a:t>Located: </a:t>
            </a:r>
            <a:r>
              <a:rPr lang="en-GB" dirty="0">
                <a:solidFill>
                  <a:schemeClr val="bg1"/>
                </a:solidFill>
              </a:rPr>
              <a:t>in Cardiff, 41-43 Albany Rd, CF24 3LJ</a:t>
            </a:r>
          </a:p>
          <a:p>
            <a:pPr algn="l"/>
            <a:endParaRPr lang="en-GB" dirty="0">
              <a:solidFill>
                <a:schemeClr val="bg1"/>
              </a:solidFill>
            </a:endParaRPr>
          </a:p>
          <a:p>
            <a:pPr algn="l"/>
            <a:r>
              <a:rPr lang="en-GB" b="1" dirty="0">
                <a:solidFill>
                  <a:schemeClr val="bg1"/>
                </a:solidFill>
              </a:rPr>
              <a:t>About: </a:t>
            </a:r>
            <a:r>
              <a:rPr lang="en-GB" dirty="0">
                <a:solidFill>
                  <a:schemeClr val="bg1"/>
                </a:solidFill>
              </a:rPr>
              <a:t>This is a Burger Restaurant that offers Burgers, Fries, Chicken Nuggets, Hot Wings &amp; More, </a:t>
            </a:r>
          </a:p>
          <a:p>
            <a:pPr algn="l"/>
            <a:r>
              <a:rPr lang="en-GB" dirty="0">
                <a:solidFill>
                  <a:schemeClr val="bg1"/>
                </a:solidFill>
              </a:rPr>
              <a:t>Was founded by Abdul Momen &amp; opened since 2018,  </a:t>
            </a:r>
          </a:p>
          <a:p>
            <a:pPr algn="l"/>
            <a:endParaRPr lang="en-GB" b="1" dirty="0">
              <a:solidFill>
                <a:schemeClr val="bg1"/>
              </a:solidFill>
            </a:endParaRPr>
          </a:p>
          <a:p>
            <a:pPr algn="l"/>
            <a:r>
              <a:rPr lang="en-GB" b="1" dirty="0">
                <a:solidFill>
                  <a:schemeClr val="bg1"/>
                </a:solidFill>
              </a:rPr>
              <a:t>Prices: </a:t>
            </a:r>
            <a:r>
              <a:rPr lang="en-GB" dirty="0">
                <a:solidFill>
                  <a:schemeClr val="bg1"/>
                </a:solidFill>
              </a:rPr>
              <a:t>A Burger alone is from £1.55 to £5.20, Burger Meals are from £3.50 to £7.15, Small Fries £1.29, Large Fries £1.68,</a:t>
            </a:r>
          </a:p>
          <a:p>
            <a:pPr algn="l"/>
            <a:endParaRPr lang="en-GB" sz="2000" dirty="0">
              <a:solidFill>
                <a:schemeClr val="bg1"/>
              </a:solidFill>
            </a:endParaRPr>
          </a:p>
          <a:p>
            <a:pPr algn="l"/>
            <a:r>
              <a:rPr lang="en-GB" sz="3200" b="1" dirty="0">
                <a:solidFill>
                  <a:schemeClr val="bg1"/>
                </a:solidFill>
              </a:rPr>
              <a:t>     </a:t>
            </a:r>
          </a:p>
          <a:p>
            <a:pPr algn="l"/>
            <a:endParaRPr lang="en-GB" sz="3200" b="1" dirty="0">
              <a:solidFill>
                <a:schemeClr val="bg1"/>
              </a:solidFill>
            </a:endParaRPr>
          </a:p>
          <a:p>
            <a:pPr algn="l"/>
            <a:endParaRPr lang="en-GB" sz="3200" b="1" dirty="0">
              <a:solidFill>
                <a:schemeClr val="bg1"/>
              </a:solidFill>
            </a:endParaRPr>
          </a:p>
        </p:txBody>
      </p:sp>
      <p:pic>
        <p:nvPicPr>
          <p:cNvPr id="7" name="Picture 6">
            <a:extLst>
              <a:ext uri="{FF2B5EF4-FFF2-40B4-BE49-F238E27FC236}">
                <a16:creationId xmlns:a16="http://schemas.microsoft.com/office/drawing/2014/main" id="{F5DF0A7B-B89C-0161-ED9D-E8C99CF9C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41488" y="0"/>
            <a:ext cx="1816492" cy="1816492"/>
          </a:xfrm>
          <a:prstGeom prst="rect">
            <a:avLst/>
          </a:prstGeom>
        </p:spPr>
      </p:pic>
      <p:pic>
        <p:nvPicPr>
          <p:cNvPr id="13" name="Picture 12">
            <a:extLst>
              <a:ext uri="{FF2B5EF4-FFF2-40B4-BE49-F238E27FC236}">
                <a16:creationId xmlns:a16="http://schemas.microsoft.com/office/drawing/2014/main" id="{D6775233-34C2-2EF0-C025-772914E89F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250" y="859970"/>
            <a:ext cx="3853543" cy="5138059"/>
          </a:xfrm>
          <a:prstGeom prst="roundRect">
            <a:avLst>
              <a:gd name="adj" fmla="val 2944"/>
            </a:avLst>
          </a:prstGeom>
          <a:solidFill>
            <a:srgbClr val="FFFFFF">
              <a:shade val="85000"/>
            </a:srgbClr>
          </a:solidFill>
          <a:ln>
            <a:noFill/>
          </a:ln>
          <a:effectLst>
            <a:reflection blurRad="12700" stA="38000" endPos="28000" dist="5000" dir="5400000" sy="-100000" algn="bl" rotWithShape="0"/>
          </a:effectLst>
        </p:spPr>
      </p:pic>
      <p:pic>
        <p:nvPicPr>
          <p:cNvPr id="15" name="Picture 14">
            <a:extLst>
              <a:ext uri="{FF2B5EF4-FFF2-40B4-BE49-F238E27FC236}">
                <a16:creationId xmlns:a16="http://schemas.microsoft.com/office/drawing/2014/main" id="{8C5BFF15-D965-E859-39BD-27F369BE7F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9076" y="5813830"/>
            <a:ext cx="465309" cy="465309"/>
          </a:xfrm>
          <a:prstGeom prst="rect">
            <a:avLst/>
          </a:prstGeom>
        </p:spPr>
      </p:pic>
      <p:pic>
        <p:nvPicPr>
          <p:cNvPr id="19" name="Picture 18">
            <a:extLst>
              <a:ext uri="{FF2B5EF4-FFF2-40B4-BE49-F238E27FC236}">
                <a16:creationId xmlns:a16="http://schemas.microsoft.com/office/drawing/2014/main" id="{D0035F28-7AD6-8778-1504-CE3F5C18E8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92403" y="5779810"/>
            <a:ext cx="600076" cy="600076"/>
          </a:xfrm>
          <a:prstGeom prst="rect">
            <a:avLst/>
          </a:prstGeom>
        </p:spPr>
      </p:pic>
      <p:pic>
        <p:nvPicPr>
          <p:cNvPr id="21" name="Picture 20">
            <a:extLst>
              <a:ext uri="{FF2B5EF4-FFF2-40B4-BE49-F238E27FC236}">
                <a16:creationId xmlns:a16="http://schemas.microsoft.com/office/drawing/2014/main" id="{D374D4C7-8B4C-FD3E-7FFC-B539392EDA4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36338" y="5813829"/>
            <a:ext cx="465309" cy="465309"/>
          </a:xfrm>
          <a:prstGeom prst="rect">
            <a:avLst/>
          </a:prstGeom>
        </p:spPr>
      </p:pic>
      <p:sp>
        <p:nvSpPr>
          <p:cNvPr id="22" name="Rectangle 21">
            <a:extLst>
              <a:ext uri="{FF2B5EF4-FFF2-40B4-BE49-F238E27FC236}">
                <a16:creationId xmlns:a16="http://schemas.microsoft.com/office/drawing/2014/main" id="{358EF6BE-D4DD-F464-1D04-55692D2F4D98}"/>
              </a:ext>
            </a:extLst>
          </p:cNvPr>
          <p:cNvSpPr/>
          <p:nvPr/>
        </p:nvSpPr>
        <p:spPr>
          <a:xfrm>
            <a:off x="5424489" y="5813828"/>
            <a:ext cx="1579906" cy="4653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4.5/5.0 Rating</a:t>
            </a:r>
          </a:p>
        </p:txBody>
      </p:sp>
      <p:sp>
        <p:nvSpPr>
          <p:cNvPr id="23" name="Rectangle 22">
            <a:extLst>
              <a:ext uri="{FF2B5EF4-FFF2-40B4-BE49-F238E27FC236}">
                <a16:creationId xmlns:a16="http://schemas.microsoft.com/office/drawing/2014/main" id="{7CEC5921-46B6-9DC9-C020-E453C14C218F}"/>
              </a:ext>
            </a:extLst>
          </p:cNvPr>
          <p:cNvSpPr/>
          <p:nvPr/>
        </p:nvSpPr>
        <p:spPr>
          <a:xfrm>
            <a:off x="10001282" y="5825421"/>
            <a:ext cx="1579906" cy="4653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4.0/5.0 Rating</a:t>
            </a:r>
          </a:p>
        </p:txBody>
      </p:sp>
      <p:sp>
        <p:nvSpPr>
          <p:cNvPr id="24" name="Rectangle 23">
            <a:extLst>
              <a:ext uri="{FF2B5EF4-FFF2-40B4-BE49-F238E27FC236}">
                <a16:creationId xmlns:a16="http://schemas.microsoft.com/office/drawing/2014/main" id="{A730AB0E-546E-38B0-1ACA-A1AE3A80974D}"/>
              </a:ext>
            </a:extLst>
          </p:cNvPr>
          <p:cNvSpPr/>
          <p:nvPr/>
        </p:nvSpPr>
        <p:spPr>
          <a:xfrm>
            <a:off x="7712472" y="5813828"/>
            <a:ext cx="1579906" cy="4653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4.3/5.0 Rating</a:t>
            </a:r>
          </a:p>
        </p:txBody>
      </p:sp>
    </p:spTree>
    <p:extLst>
      <p:ext uri="{BB962C8B-B14F-4D97-AF65-F5344CB8AC3E}">
        <p14:creationId xmlns:p14="http://schemas.microsoft.com/office/powerpoint/2010/main" val="35200825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3D91B5-C8AB-B58A-B7EA-105369895F7B}"/>
              </a:ext>
            </a:extLst>
          </p:cNvPr>
          <p:cNvSpPr/>
          <p:nvPr/>
        </p:nvSpPr>
        <p:spPr>
          <a:xfrm>
            <a:off x="0" y="-21772"/>
            <a:ext cx="12192000" cy="6858000"/>
          </a:xfrm>
          <a:prstGeom prst="rect">
            <a:avLst/>
          </a:prstGeom>
          <a:solidFill>
            <a:srgbClr val="3434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F42E8BE-E59A-B2F9-496A-1CD4258E86DD}"/>
              </a:ext>
            </a:extLst>
          </p:cNvPr>
          <p:cNvSpPr>
            <a:spLocks noGrp="1"/>
          </p:cNvSpPr>
          <p:nvPr>
            <p:ph type="ctrTitle"/>
          </p:nvPr>
        </p:nvSpPr>
        <p:spPr>
          <a:xfrm>
            <a:off x="-544287" y="-787400"/>
            <a:ext cx="11451771" cy="2387600"/>
          </a:xfrm>
        </p:spPr>
        <p:txBody>
          <a:bodyPr>
            <a:normAutofit/>
          </a:bodyPr>
          <a:lstStyle/>
          <a:p>
            <a:r>
              <a:rPr lang="en-GB" sz="4400" b="1" u="sng" dirty="0">
                <a:solidFill>
                  <a:schemeClr val="bg1"/>
                </a:solidFill>
              </a:rPr>
              <a:t>Some Pictures of the Restaurant</a:t>
            </a:r>
          </a:p>
        </p:txBody>
      </p:sp>
      <p:pic>
        <p:nvPicPr>
          <p:cNvPr id="7" name="Picture 6">
            <a:extLst>
              <a:ext uri="{FF2B5EF4-FFF2-40B4-BE49-F238E27FC236}">
                <a16:creationId xmlns:a16="http://schemas.microsoft.com/office/drawing/2014/main" id="{F5DF0A7B-B89C-0161-ED9D-E8C99CF9C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48875" y="50800"/>
            <a:ext cx="2143125" cy="2143125"/>
          </a:xfrm>
          <a:prstGeom prst="rect">
            <a:avLst/>
          </a:prstGeom>
        </p:spPr>
      </p:pic>
      <p:pic>
        <p:nvPicPr>
          <p:cNvPr id="9" name="Picture 8">
            <a:extLst>
              <a:ext uri="{FF2B5EF4-FFF2-40B4-BE49-F238E27FC236}">
                <a16:creationId xmlns:a16="http://schemas.microsoft.com/office/drawing/2014/main" id="{D41249A6-F717-9004-F51E-A16E9EADC8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848" y="2362198"/>
            <a:ext cx="2379890" cy="3173187"/>
          </a:xfrm>
          <a:prstGeom prst="roundRect">
            <a:avLst>
              <a:gd name="adj" fmla="val 3563"/>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3DAA42ED-BF28-B205-9C17-32797FFFCA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3410" y="2362198"/>
            <a:ext cx="4264785" cy="3198589"/>
          </a:xfrm>
          <a:prstGeom prst="roundRect">
            <a:avLst>
              <a:gd name="adj" fmla="val 6552"/>
            </a:avLst>
          </a:prstGeom>
          <a:solidFill>
            <a:srgbClr val="FFFFFF">
              <a:shade val="85000"/>
            </a:srgbClr>
          </a:solidFill>
          <a:ln>
            <a:noFill/>
          </a:ln>
          <a:effectLst>
            <a:reflection blurRad="12700" stA="38000" endPos="28000" dist="5000" dir="5400000" sy="-100000" algn="bl" rotWithShape="0"/>
          </a:effectLst>
        </p:spPr>
      </p:pic>
      <p:pic>
        <p:nvPicPr>
          <p:cNvPr id="13" name="Picture 12">
            <a:extLst>
              <a:ext uri="{FF2B5EF4-FFF2-40B4-BE49-F238E27FC236}">
                <a16:creationId xmlns:a16="http://schemas.microsoft.com/office/drawing/2014/main" id="{E4284C27-F817-A10D-E72E-1E7478ED4F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9924" y="2387600"/>
            <a:ext cx="2379890" cy="3173187"/>
          </a:xfrm>
          <a:prstGeom prst="roundRect">
            <a:avLst>
              <a:gd name="adj" fmla="val 3563"/>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2792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3D91B5-C8AB-B58A-B7EA-105369895F7B}"/>
              </a:ext>
            </a:extLst>
          </p:cNvPr>
          <p:cNvSpPr/>
          <p:nvPr/>
        </p:nvSpPr>
        <p:spPr>
          <a:xfrm>
            <a:off x="0" y="-21772"/>
            <a:ext cx="12192000" cy="6858000"/>
          </a:xfrm>
          <a:prstGeom prst="rect">
            <a:avLst/>
          </a:prstGeom>
          <a:solidFill>
            <a:srgbClr val="3434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AF42E8BE-E59A-B2F9-496A-1CD4258E86DD}"/>
              </a:ext>
            </a:extLst>
          </p:cNvPr>
          <p:cNvSpPr>
            <a:spLocks noGrp="1"/>
          </p:cNvSpPr>
          <p:nvPr>
            <p:ph type="ctrTitle"/>
          </p:nvPr>
        </p:nvSpPr>
        <p:spPr>
          <a:xfrm>
            <a:off x="-544287" y="-787400"/>
            <a:ext cx="11451771" cy="2387600"/>
          </a:xfrm>
        </p:spPr>
        <p:txBody>
          <a:bodyPr>
            <a:normAutofit/>
          </a:bodyPr>
          <a:lstStyle/>
          <a:p>
            <a:r>
              <a:rPr lang="en-GB" sz="4400" b="1" u="sng" dirty="0">
                <a:solidFill>
                  <a:schemeClr val="bg1"/>
                </a:solidFill>
              </a:rPr>
              <a:t>How do they advertise their Restaurant?</a:t>
            </a:r>
          </a:p>
        </p:txBody>
      </p:sp>
      <p:pic>
        <p:nvPicPr>
          <p:cNvPr id="7" name="Picture 6">
            <a:extLst>
              <a:ext uri="{FF2B5EF4-FFF2-40B4-BE49-F238E27FC236}">
                <a16:creationId xmlns:a16="http://schemas.microsoft.com/office/drawing/2014/main" id="{F5DF0A7B-B89C-0161-ED9D-E8C99CF9C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4983" y="116115"/>
            <a:ext cx="2143125" cy="2143125"/>
          </a:xfrm>
          <a:prstGeom prst="rect">
            <a:avLst/>
          </a:prstGeom>
        </p:spPr>
      </p:pic>
      <p:sp>
        <p:nvSpPr>
          <p:cNvPr id="4" name="Rectangle: Rounded Corners 3">
            <a:extLst>
              <a:ext uri="{FF2B5EF4-FFF2-40B4-BE49-F238E27FC236}">
                <a16:creationId xmlns:a16="http://schemas.microsoft.com/office/drawing/2014/main" id="{499C8F63-925B-9109-C269-1B359F05254E}"/>
              </a:ext>
            </a:extLst>
          </p:cNvPr>
          <p:cNvSpPr/>
          <p:nvPr/>
        </p:nvSpPr>
        <p:spPr>
          <a:xfrm>
            <a:off x="1224643" y="2102757"/>
            <a:ext cx="6411686" cy="943429"/>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dk1"/>
          </a:lnRef>
          <a:fillRef idx="2">
            <a:schemeClr val="dk1"/>
          </a:fillRef>
          <a:effectRef idx="1">
            <a:schemeClr val="dk1"/>
          </a:effectRef>
          <a:fontRef idx="minor">
            <a:schemeClr val="dk1"/>
          </a:fontRef>
        </p:style>
        <p:txBody>
          <a:bodyPr rtlCol="0" anchor="ctr"/>
          <a:lstStyle/>
          <a:p>
            <a:pPr marL="285750" indent="-285750" algn="ctr">
              <a:buFont typeface="Arial" panose="020B0604020202020204" pitchFamily="34" charset="0"/>
              <a:buChar char="•"/>
            </a:pPr>
            <a:r>
              <a:rPr lang="en-GB" dirty="0"/>
              <a:t>Social Media - having a Facebook page, Instagram, &amp; Twitter</a:t>
            </a:r>
          </a:p>
        </p:txBody>
      </p:sp>
      <p:sp>
        <p:nvSpPr>
          <p:cNvPr id="5" name="Rectangle: Rounded Corners 4">
            <a:extLst>
              <a:ext uri="{FF2B5EF4-FFF2-40B4-BE49-F238E27FC236}">
                <a16:creationId xmlns:a16="http://schemas.microsoft.com/office/drawing/2014/main" id="{FD6A8704-7B28-BEED-57F3-62B4F4AF7015}"/>
              </a:ext>
            </a:extLst>
          </p:cNvPr>
          <p:cNvSpPr/>
          <p:nvPr/>
        </p:nvSpPr>
        <p:spPr>
          <a:xfrm>
            <a:off x="3020785" y="3457574"/>
            <a:ext cx="6411686" cy="943429"/>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dk1"/>
          </a:lnRef>
          <a:fillRef idx="2">
            <a:schemeClr val="dk1"/>
          </a:fillRef>
          <a:effectRef idx="1">
            <a:schemeClr val="dk1"/>
          </a:effectRef>
          <a:fontRef idx="minor">
            <a:schemeClr val="dk1"/>
          </a:fontRef>
        </p:style>
        <p:txBody>
          <a:bodyPr rtlCol="0" anchor="ctr"/>
          <a:lstStyle/>
          <a:p>
            <a:pPr marL="285750" indent="-285750" algn="ctr">
              <a:buFont typeface="Arial" panose="020B0604020202020204" pitchFamily="34" charset="0"/>
              <a:buChar char="•"/>
            </a:pPr>
            <a:r>
              <a:rPr lang="en-GB"/>
              <a:t>Delivery Platforms - such as Just Eat &amp; Deliveroo</a:t>
            </a:r>
            <a:endParaRPr lang="en-GB" dirty="0"/>
          </a:p>
        </p:txBody>
      </p:sp>
      <p:sp>
        <p:nvSpPr>
          <p:cNvPr id="6" name="Rectangle: Rounded Corners 5">
            <a:extLst>
              <a:ext uri="{FF2B5EF4-FFF2-40B4-BE49-F238E27FC236}">
                <a16:creationId xmlns:a16="http://schemas.microsoft.com/office/drawing/2014/main" id="{EDC30710-04D4-C77E-A678-DAA33203A603}"/>
              </a:ext>
            </a:extLst>
          </p:cNvPr>
          <p:cNvSpPr/>
          <p:nvPr/>
        </p:nvSpPr>
        <p:spPr>
          <a:xfrm>
            <a:off x="4708751" y="4812392"/>
            <a:ext cx="6411686" cy="943429"/>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dk1"/>
          </a:lnRef>
          <a:fillRef idx="2">
            <a:schemeClr val="dk1"/>
          </a:fillRef>
          <a:effectRef idx="1">
            <a:schemeClr val="dk1"/>
          </a:effectRef>
          <a:fontRef idx="minor">
            <a:schemeClr val="dk1"/>
          </a:fontRef>
        </p:style>
        <p:txBody>
          <a:bodyPr rtlCol="0" anchor="ctr"/>
          <a:lstStyle/>
          <a:p>
            <a:pPr marL="285750" indent="-285750" algn="ctr">
              <a:buFont typeface="Arial" panose="020B0604020202020204" pitchFamily="34" charset="0"/>
              <a:buChar char="•"/>
            </a:pPr>
            <a:r>
              <a:rPr lang="en-GB" dirty="0"/>
              <a:t>Restaurant Reviews Sites - Like TripAdvisor &amp; Yell</a:t>
            </a:r>
          </a:p>
        </p:txBody>
      </p:sp>
    </p:spTree>
    <p:extLst>
      <p:ext uri="{BB962C8B-B14F-4D97-AF65-F5344CB8AC3E}">
        <p14:creationId xmlns:p14="http://schemas.microsoft.com/office/powerpoint/2010/main" val="185772682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3D91B5-C8AB-B58A-B7EA-105369895F7B}"/>
              </a:ext>
            </a:extLst>
          </p:cNvPr>
          <p:cNvSpPr/>
          <p:nvPr/>
        </p:nvSpPr>
        <p:spPr>
          <a:xfrm>
            <a:off x="0" y="0"/>
            <a:ext cx="12192000" cy="6858000"/>
          </a:xfrm>
          <a:prstGeom prst="rect">
            <a:avLst/>
          </a:prstGeom>
          <a:solidFill>
            <a:srgbClr val="3434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AF42E8BE-E59A-B2F9-496A-1CD4258E86DD}"/>
              </a:ext>
            </a:extLst>
          </p:cNvPr>
          <p:cNvSpPr>
            <a:spLocks noGrp="1"/>
          </p:cNvSpPr>
          <p:nvPr>
            <p:ph type="ctrTitle"/>
          </p:nvPr>
        </p:nvSpPr>
        <p:spPr>
          <a:xfrm>
            <a:off x="370114" y="-1409456"/>
            <a:ext cx="11451771" cy="2387600"/>
          </a:xfrm>
        </p:spPr>
        <p:txBody>
          <a:bodyPr>
            <a:normAutofit/>
          </a:bodyPr>
          <a:lstStyle/>
          <a:p>
            <a:r>
              <a:rPr lang="en-GB" sz="4400" b="1" u="sng" dirty="0">
                <a:solidFill>
                  <a:schemeClr val="bg1"/>
                </a:solidFill>
              </a:rPr>
              <a:t>My Experience at this Restaurant</a:t>
            </a:r>
          </a:p>
        </p:txBody>
      </p:sp>
      <p:pic>
        <p:nvPicPr>
          <p:cNvPr id="7" name="Picture 6">
            <a:extLst>
              <a:ext uri="{FF2B5EF4-FFF2-40B4-BE49-F238E27FC236}">
                <a16:creationId xmlns:a16="http://schemas.microsoft.com/office/drawing/2014/main" id="{F5DF0A7B-B89C-0161-ED9D-E8C99CF9C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4983" y="116115"/>
            <a:ext cx="2143125" cy="2143125"/>
          </a:xfrm>
          <a:prstGeom prst="rect">
            <a:avLst/>
          </a:prstGeom>
        </p:spPr>
      </p:pic>
      <p:sp>
        <p:nvSpPr>
          <p:cNvPr id="9" name="Rectangle: Rounded Corners 8">
            <a:extLst>
              <a:ext uri="{FF2B5EF4-FFF2-40B4-BE49-F238E27FC236}">
                <a16:creationId xmlns:a16="http://schemas.microsoft.com/office/drawing/2014/main" id="{7A09B8A8-2436-F36B-1557-D3DC707F8823}"/>
              </a:ext>
            </a:extLst>
          </p:cNvPr>
          <p:cNvSpPr/>
          <p:nvPr/>
        </p:nvSpPr>
        <p:spPr>
          <a:xfrm>
            <a:off x="3927224" y="1080980"/>
            <a:ext cx="4337550" cy="931183"/>
          </a:xfrm>
          <a:prstGeom prst="roundRect">
            <a:avLst/>
          </a:prstGeom>
          <a:solidFill>
            <a:schemeClr val="tx1">
              <a:lumMod val="65000"/>
              <a:lumOff val="3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What did I order from this Restaurant &amp; how was the meal? </a:t>
            </a:r>
          </a:p>
        </p:txBody>
      </p:sp>
      <p:pic>
        <p:nvPicPr>
          <p:cNvPr id="13" name="Picture 12">
            <a:extLst>
              <a:ext uri="{FF2B5EF4-FFF2-40B4-BE49-F238E27FC236}">
                <a16:creationId xmlns:a16="http://schemas.microsoft.com/office/drawing/2014/main" id="{4F6917E3-DB36-EF80-D332-A84A654EDC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429668"/>
            <a:ext cx="4691743" cy="2439706"/>
          </a:xfrm>
          <a:prstGeom prst="rect">
            <a:avLst/>
          </a:prstGeom>
        </p:spPr>
      </p:pic>
      <p:pic>
        <p:nvPicPr>
          <p:cNvPr id="15" name="Picture 14">
            <a:extLst>
              <a:ext uri="{FF2B5EF4-FFF2-40B4-BE49-F238E27FC236}">
                <a16:creationId xmlns:a16="http://schemas.microsoft.com/office/drawing/2014/main" id="{93C5688E-274A-AEB5-7C14-73A817AFC2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0259" y="4418294"/>
            <a:ext cx="4691742" cy="2439706"/>
          </a:xfrm>
          <a:prstGeom prst="rect">
            <a:avLst/>
          </a:prstGeom>
        </p:spPr>
      </p:pic>
      <p:pic>
        <p:nvPicPr>
          <p:cNvPr id="17" name="Picture 16">
            <a:extLst>
              <a:ext uri="{FF2B5EF4-FFF2-40B4-BE49-F238E27FC236}">
                <a16:creationId xmlns:a16="http://schemas.microsoft.com/office/drawing/2014/main" id="{C3BC9688-574D-9E7D-BF6A-CAA7E2D774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81834" y="4429668"/>
            <a:ext cx="2428332" cy="2428332"/>
          </a:xfrm>
          <a:prstGeom prst="rect">
            <a:avLst/>
          </a:prstGeom>
        </p:spPr>
      </p:pic>
      <p:cxnSp>
        <p:nvCxnSpPr>
          <p:cNvPr id="19" name="Straight Arrow Connector 18">
            <a:extLst>
              <a:ext uri="{FF2B5EF4-FFF2-40B4-BE49-F238E27FC236}">
                <a16:creationId xmlns:a16="http://schemas.microsoft.com/office/drawing/2014/main" id="{57CB50C9-C164-0258-B976-A029EADD8E4C}"/>
              </a:ext>
            </a:extLst>
          </p:cNvPr>
          <p:cNvCxnSpPr/>
          <p:nvPr/>
        </p:nvCxnSpPr>
        <p:spPr>
          <a:xfrm>
            <a:off x="6095999" y="2259240"/>
            <a:ext cx="0" cy="636360"/>
          </a:xfrm>
          <a:prstGeom prst="straightConnector1">
            <a:avLst/>
          </a:prstGeom>
          <a:ln w="381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BA0F4C7A-4A60-94C9-C25C-7A2D194EB2ED}"/>
              </a:ext>
            </a:extLst>
          </p:cNvPr>
          <p:cNvSpPr/>
          <p:nvPr/>
        </p:nvSpPr>
        <p:spPr>
          <a:xfrm>
            <a:off x="3927224" y="3113090"/>
            <a:ext cx="4337550" cy="1099088"/>
          </a:xfrm>
          <a:prstGeom prst="roundRect">
            <a:avLst/>
          </a:prstGeom>
          <a:solidFill>
            <a:schemeClr val="tx1">
              <a:lumMod val="65000"/>
              <a:lumOff val="3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hamburger for £1.55 </a:t>
            </a:r>
          </a:p>
          <a:p>
            <a:r>
              <a:rPr lang="en-GB" dirty="0"/>
              <a:t>3 Hot Wings for £2.59</a:t>
            </a:r>
          </a:p>
          <a:p>
            <a:r>
              <a:rPr lang="en-GB" dirty="0"/>
              <a:t>Large Fries 1.68 </a:t>
            </a:r>
          </a:p>
          <a:p>
            <a:r>
              <a:rPr lang="en-GB" dirty="0"/>
              <a:t>A Can of Coke £1.29 </a:t>
            </a:r>
          </a:p>
        </p:txBody>
      </p:sp>
      <p:sp>
        <p:nvSpPr>
          <p:cNvPr id="23" name="TextBox 22">
            <a:extLst>
              <a:ext uri="{FF2B5EF4-FFF2-40B4-BE49-F238E27FC236}">
                <a16:creationId xmlns:a16="http://schemas.microsoft.com/office/drawing/2014/main" id="{96A8708E-01C8-81F4-D911-0BE0B5CD7EFB}"/>
              </a:ext>
            </a:extLst>
          </p:cNvPr>
          <p:cNvSpPr txBox="1"/>
          <p:nvPr/>
        </p:nvSpPr>
        <p:spPr>
          <a:xfrm>
            <a:off x="6444342" y="3477968"/>
            <a:ext cx="3167743" cy="369332"/>
          </a:xfrm>
          <a:prstGeom prst="rect">
            <a:avLst/>
          </a:prstGeom>
          <a:noFill/>
        </p:spPr>
        <p:txBody>
          <a:bodyPr wrap="square" rtlCol="0">
            <a:spAutoFit/>
          </a:bodyPr>
          <a:lstStyle/>
          <a:p>
            <a:r>
              <a:rPr lang="en-GB" dirty="0">
                <a:solidFill>
                  <a:schemeClr val="bg1"/>
                </a:solidFill>
              </a:rPr>
              <a:t>IN TOTAL: £7.11</a:t>
            </a:r>
          </a:p>
        </p:txBody>
      </p:sp>
    </p:spTree>
    <p:extLst>
      <p:ext uri="{BB962C8B-B14F-4D97-AF65-F5344CB8AC3E}">
        <p14:creationId xmlns:p14="http://schemas.microsoft.com/office/powerpoint/2010/main" val="267602593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90F9E-5C90-2828-FF75-C95264ECA94A}"/>
              </a:ext>
            </a:extLst>
          </p:cNvPr>
          <p:cNvSpPr/>
          <p:nvPr/>
        </p:nvSpPr>
        <p:spPr>
          <a:xfrm>
            <a:off x="0" y="-21772"/>
            <a:ext cx="12192000" cy="6858000"/>
          </a:xfrm>
          <a:prstGeom prst="rect">
            <a:avLst/>
          </a:prstGeom>
          <a:solidFill>
            <a:srgbClr val="3434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F86F424-2926-8CEE-F1D5-254A3062B381}"/>
              </a:ext>
            </a:extLst>
          </p:cNvPr>
          <p:cNvSpPr>
            <a:spLocks noGrp="1"/>
          </p:cNvSpPr>
          <p:nvPr>
            <p:ph type="title"/>
          </p:nvPr>
        </p:nvSpPr>
        <p:spPr>
          <a:xfrm>
            <a:off x="4852303" y="-333515"/>
            <a:ext cx="2748646" cy="1325563"/>
          </a:xfrm>
        </p:spPr>
        <p:txBody>
          <a:bodyPr/>
          <a:lstStyle/>
          <a:p>
            <a:r>
              <a:rPr lang="en-GB" b="1" u="sng" dirty="0">
                <a:solidFill>
                  <a:schemeClr val="bg1"/>
                </a:solidFill>
              </a:rPr>
              <a:t>References</a:t>
            </a:r>
          </a:p>
        </p:txBody>
      </p:sp>
      <p:pic>
        <p:nvPicPr>
          <p:cNvPr id="5" name="Picture 4">
            <a:extLst>
              <a:ext uri="{FF2B5EF4-FFF2-40B4-BE49-F238E27FC236}">
                <a16:creationId xmlns:a16="http://schemas.microsoft.com/office/drawing/2014/main" id="{D30C1B8E-499E-5189-6987-6B0BFCD31F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99952" y="0"/>
            <a:ext cx="992048" cy="992048"/>
          </a:xfrm>
          <a:prstGeom prst="rect">
            <a:avLst/>
          </a:prstGeom>
        </p:spPr>
      </p:pic>
      <p:sp>
        <p:nvSpPr>
          <p:cNvPr id="7" name="TextBox 6">
            <a:extLst>
              <a:ext uri="{FF2B5EF4-FFF2-40B4-BE49-F238E27FC236}">
                <a16:creationId xmlns:a16="http://schemas.microsoft.com/office/drawing/2014/main" id="{7F4D98A8-A79D-E6C5-0B10-8E92BC88AB66}"/>
              </a:ext>
            </a:extLst>
          </p:cNvPr>
          <p:cNvSpPr txBox="1"/>
          <p:nvPr/>
        </p:nvSpPr>
        <p:spPr>
          <a:xfrm>
            <a:off x="174168" y="992048"/>
            <a:ext cx="11375575" cy="6309420"/>
          </a:xfrm>
          <a:prstGeom prst="rect">
            <a:avLst/>
          </a:prstGeom>
          <a:noFill/>
        </p:spPr>
        <p:txBody>
          <a:bodyPr wrap="square" rtlCol="0">
            <a:spAutoFit/>
          </a:bodyPr>
          <a:lstStyle/>
          <a:p>
            <a:r>
              <a:rPr lang="en-GB" sz="1000" dirty="0">
                <a:solidFill>
                  <a:schemeClr val="bg1"/>
                </a:solidFill>
              </a:rPr>
              <a:t>Juicy stacks of hamburgers 🍔🔥 Making mouths water everywhere! Treat yourself to the ultimate burger experience and indulge in these delicious, juicy patties with all the fixings. Who's in for a bite? 🙋‍♀️ Only the best burgers (and fries 🍟 ) at Fat Twins 👌 📍 41-43 Albany Rd, Cardiff CF24 3LJGet your favourite dishes delivered straight to your door through  Uber Eats,  Just Eat &amp; Deliveroo 🛵   (- 6 February 2023)</a:t>
            </a:r>
          </a:p>
          <a:p>
            <a:r>
              <a:rPr lang="en-GB" sz="1000" dirty="0">
                <a:solidFill>
                  <a:schemeClr val="accent1">
                    <a:lumMod val="60000"/>
                    <a:lumOff val="40000"/>
                  </a:schemeClr>
                </a:solidFill>
                <a:hlinkClick r:id="rId3">
                  <a:extLst>
                    <a:ext uri="{A12FA001-AC4F-418D-AE19-62706E023703}">
                      <ahyp:hlinkClr xmlns:ahyp="http://schemas.microsoft.com/office/drawing/2018/hyperlinkcolor" val="tx"/>
                    </a:ext>
                  </a:extLst>
                </a:hlinkClick>
              </a:rPr>
              <a:t>https://www.facebook.com/fattwinscardiff/photos/609074521031236</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r>
              <a:rPr lang="en-GB" sz="1000" dirty="0">
                <a:solidFill>
                  <a:schemeClr val="bg1"/>
                </a:solidFill>
              </a:rPr>
              <a:t>Definitely 5 stars because it’s cheap, it’s clean, it’s quick as wait wasn’t more than 5 mins. What else would you wish for? Staff was welcoming and friendly. Things that I didn’t like were that I couldn’t find a toilet inside and even if there is one there was no sign board for it and my bad that I didn’t ask the staff for it. Secondly, only 3 tomato ketchup sachets were given with 2 big meals which wasn’t enough. Not everybody finds it convenient to get up and ask for ketchup. 5 stars are given for the taste and prices and I would easily subtract 1 star for toilet sign board missing. I hope the management would take notice of it. The rest, lovely. Definitely recommended for satisfactory portion sizes. ( - a Year Ago)</a:t>
            </a:r>
          </a:p>
          <a:p>
            <a:r>
              <a:rPr lang="en-GB" sz="1000" dirty="0">
                <a:solidFill>
                  <a:schemeClr val="accent1">
                    <a:lumMod val="60000"/>
                    <a:lumOff val="40000"/>
                  </a:schemeClr>
                </a:solidFill>
                <a:hlinkClick r:id="rId4">
                  <a:extLst>
                    <a:ext uri="{A12FA001-AC4F-418D-AE19-62706E023703}">
                      <ahyp:hlinkClr xmlns:ahyp="http://schemas.microsoft.com/office/drawing/2018/hyperlinkcolor" val="tx"/>
                    </a:ext>
                  </a:extLst>
                </a:hlinkClick>
              </a:rPr>
              <a:t>https://lh3.googleusercontent.com/p/AF1QipNr3QDNbajqS-9oHtpmK2HHS4Diyef4lrITkjvf=s1360-w1360-h1020</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r>
              <a:rPr lang="en-GB" sz="1000" dirty="0">
                <a:solidFill>
                  <a:schemeClr val="bg1"/>
                </a:solidFill>
              </a:rPr>
              <a:t>🍔 FAT TWINS OPEN NOW on Albany Rd! 🍔@CardiffLifeMag @VisitCardiff @RadioCardiff (6:09 pm · 17 Mar 2021 from Cardiff, Wales)</a:t>
            </a:r>
          </a:p>
          <a:p>
            <a:r>
              <a:rPr lang="en-GB" sz="1000" dirty="0">
                <a:solidFill>
                  <a:schemeClr val="accent1">
                    <a:lumMod val="60000"/>
                    <a:lumOff val="40000"/>
                  </a:schemeClr>
                </a:solidFill>
                <a:hlinkClick r:id="rId5">
                  <a:extLst>
                    <a:ext uri="{A12FA001-AC4F-418D-AE19-62706E023703}">
                      <ahyp:hlinkClr xmlns:ahyp="http://schemas.microsoft.com/office/drawing/2018/hyperlinkcolor" val="tx"/>
                    </a:ext>
                  </a:extLst>
                </a:hlinkClick>
              </a:rPr>
              <a:t>https://twitter.com/WyburnWayne/status/1372248773699715084</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r>
              <a:rPr lang="en-GB" sz="1000" dirty="0">
                <a:solidFill>
                  <a:schemeClr val="bg1"/>
                </a:solidFill>
              </a:rPr>
              <a:t>Very nice burgers, far superior to McDonalds plastic food. Interior was decorated very tastefully and branding is very good although not sure why a burger place would choose blue as one of their main colours. The prices were good, service from staff was ok our only issue was we ordered 4 burger meals but got 6 instead when we went back to look at the receipt saw that we were charged for 6. The staff need training to repeat the order to the customer, other than that would definitely visit again. (- A Year Ago)</a:t>
            </a:r>
          </a:p>
          <a:p>
            <a:r>
              <a:rPr lang="en-GB" sz="1000" dirty="0">
                <a:solidFill>
                  <a:schemeClr val="accent1">
                    <a:lumMod val="60000"/>
                    <a:lumOff val="40000"/>
                  </a:schemeClr>
                </a:solidFill>
                <a:hlinkClick r:id="rId6">
                  <a:extLst>
                    <a:ext uri="{A12FA001-AC4F-418D-AE19-62706E023703}">
                      <ahyp:hlinkClr xmlns:ahyp="http://schemas.microsoft.com/office/drawing/2018/hyperlinkcolor" val="tx"/>
                    </a:ext>
                  </a:extLst>
                </a:hlinkClick>
              </a:rPr>
              <a:t>https://lh3.googleusercontent.com/p/AF1QipMEXV5k071BQeAAJG0X4pNM_EEKXy_nBofmPBPa=s1360-w1360-h1020</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r>
              <a:rPr lang="en-GB" sz="1000" dirty="0">
                <a:solidFill>
                  <a:schemeClr val="bg1"/>
                </a:solidFill>
              </a:rPr>
              <a:t>Fat Twins Food and Drink Cafe and Tearoom (- Last updated March 27th, 2022)</a:t>
            </a:r>
          </a:p>
          <a:p>
            <a:r>
              <a:rPr lang="en-GB" sz="1000" dirty="0">
                <a:solidFill>
                  <a:schemeClr val="accent1">
                    <a:lumMod val="60000"/>
                    <a:lumOff val="40000"/>
                  </a:schemeClr>
                </a:solidFill>
                <a:hlinkClick r:id="rId7">
                  <a:extLst>
                    <a:ext uri="{A12FA001-AC4F-418D-AE19-62706E023703}">
                      <ahyp:hlinkClr xmlns:ahyp="http://schemas.microsoft.com/office/drawing/2018/hyperlinkcolor" val="tx"/>
                    </a:ext>
                  </a:extLst>
                </a:hlinkClick>
              </a:rPr>
              <a:t>https://nearer.com/listing/fat-twins-cardiff/</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r>
              <a:rPr lang="en-GB" sz="1000" dirty="0" err="1">
                <a:solidFill>
                  <a:schemeClr val="bg1"/>
                </a:solidFill>
              </a:rPr>
              <a:t>FatTwins</a:t>
            </a:r>
            <a:r>
              <a:rPr lang="en-GB" sz="1000" dirty="0">
                <a:solidFill>
                  <a:schemeClr val="bg1"/>
                </a:solidFill>
              </a:rPr>
              <a:t> Profile Picture has been uploaded (- 18 December 2019)</a:t>
            </a:r>
          </a:p>
          <a:p>
            <a:r>
              <a:rPr lang="en-GB" sz="1000" dirty="0">
                <a:solidFill>
                  <a:schemeClr val="accent1">
                    <a:lumMod val="60000"/>
                    <a:lumOff val="40000"/>
                  </a:schemeClr>
                </a:solidFill>
                <a:hlinkClick r:id="rId8">
                  <a:extLst>
                    <a:ext uri="{A12FA001-AC4F-418D-AE19-62706E023703}">
                      <ahyp:hlinkClr xmlns:ahyp="http://schemas.microsoft.com/office/drawing/2018/hyperlinkcolor" val="tx"/>
                    </a:ext>
                  </a:extLst>
                </a:hlinkClick>
              </a:rPr>
              <a:t>https://www.facebook.com/fattwins/photos/a.1641424402640143/2582765798505994/</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r>
              <a:rPr lang="en-GB" sz="1000" dirty="0">
                <a:solidFill>
                  <a:schemeClr val="bg1"/>
                </a:solidFill>
              </a:rPr>
              <a:t>Fat Twins bring </a:t>
            </a:r>
            <a:r>
              <a:rPr lang="en-GB" sz="1000" dirty="0" err="1">
                <a:solidFill>
                  <a:schemeClr val="bg1"/>
                </a:solidFill>
              </a:rPr>
              <a:t>McD’s</a:t>
            </a:r>
            <a:r>
              <a:rPr lang="en-GB" sz="1000" dirty="0">
                <a:solidFill>
                  <a:schemeClr val="bg1"/>
                </a:solidFill>
              </a:rPr>
              <a:t>-inspired burgers to Slough today (- 4 APR 21)</a:t>
            </a:r>
          </a:p>
          <a:p>
            <a:r>
              <a:rPr lang="en-GB" sz="1000" dirty="0">
                <a:solidFill>
                  <a:schemeClr val="accent1">
                    <a:lumMod val="60000"/>
                    <a:lumOff val="40000"/>
                  </a:schemeClr>
                </a:solidFill>
                <a:hlinkClick r:id="rId9">
                  <a:extLst>
                    <a:ext uri="{A12FA001-AC4F-418D-AE19-62706E023703}">
                      <ahyp:hlinkClr xmlns:ahyp="http://schemas.microsoft.com/office/drawing/2018/hyperlinkcolor" val="tx"/>
                    </a:ext>
                  </a:extLst>
                </a:hlinkClick>
              </a:rPr>
              <a:t>https://www.feedthelion.co.uk/fat-twins-burgers-mcdonalds-slough/</a:t>
            </a:r>
            <a:r>
              <a:rPr lang="en-GB" sz="1000" dirty="0">
                <a:solidFill>
                  <a:schemeClr val="accent1">
                    <a:lumMod val="60000"/>
                    <a:lumOff val="40000"/>
                  </a:schemeClr>
                </a:solidFill>
              </a:rPr>
              <a:t> </a:t>
            </a:r>
            <a:r>
              <a:rPr lang="en-GB" sz="1000" dirty="0">
                <a:solidFill>
                  <a:schemeClr val="bg1"/>
                </a:solidFill>
              </a:rPr>
              <a:t>( Accessed 3 March 2023)</a:t>
            </a:r>
          </a:p>
          <a:p>
            <a:endParaRPr lang="en-GB" sz="1000" dirty="0">
              <a:solidFill>
                <a:schemeClr val="bg1"/>
              </a:solidFill>
            </a:endParaRPr>
          </a:p>
          <a:p>
            <a:r>
              <a:rPr lang="en-GB" sz="1000" dirty="0">
                <a:solidFill>
                  <a:schemeClr val="bg1"/>
                </a:solidFill>
              </a:rPr>
              <a:t>Fat Twins brings Halal McDonald’s to London Southall (- 9 Aug 21)</a:t>
            </a:r>
          </a:p>
          <a:p>
            <a:r>
              <a:rPr lang="en-GB" sz="1000" dirty="0">
                <a:solidFill>
                  <a:schemeClr val="accent1">
                    <a:lumMod val="60000"/>
                    <a:lumOff val="40000"/>
                  </a:schemeClr>
                </a:solidFill>
                <a:hlinkClick r:id="rId10">
                  <a:extLst>
                    <a:ext uri="{A12FA001-AC4F-418D-AE19-62706E023703}">
                      <ahyp:hlinkClr xmlns:ahyp="http://schemas.microsoft.com/office/drawing/2018/hyperlinkcolor" val="tx"/>
                    </a:ext>
                  </a:extLst>
                </a:hlinkClick>
              </a:rPr>
              <a:t>https://www.feedthelion.co.uk/fat-twins-mcdonalds-burgers-southall-london/</a:t>
            </a:r>
            <a:r>
              <a:rPr lang="en-GB" sz="1000" dirty="0">
                <a:solidFill>
                  <a:schemeClr val="accent1">
                    <a:lumMod val="60000"/>
                    <a:lumOff val="40000"/>
                  </a:schemeClr>
                </a:solidFill>
              </a:rPr>
              <a:t>  </a:t>
            </a:r>
            <a:r>
              <a:rPr lang="en-GB" sz="1000" dirty="0">
                <a:solidFill>
                  <a:schemeClr val="bg1"/>
                </a:solidFill>
              </a:rPr>
              <a:t>(Accessed 3 March 2023)</a:t>
            </a:r>
          </a:p>
          <a:p>
            <a:endParaRPr lang="en-GB" sz="1000" dirty="0">
              <a:solidFill>
                <a:schemeClr val="bg1"/>
              </a:solidFill>
            </a:endParaRPr>
          </a:p>
          <a:p>
            <a:endParaRPr lang="en-GB" sz="10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accent1">
                  <a:lumMod val="60000"/>
                  <a:lumOff val="40000"/>
                </a:schemeClr>
              </a:solidFill>
            </a:endParaRPr>
          </a:p>
          <a:p>
            <a:endParaRPr lang="en-GB" sz="1200" dirty="0">
              <a:solidFill>
                <a:schemeClr val="bg1"/>
              </a:solidFill>
            </a:endParaRPr>
          </a:p>
        </p:txBody>
      </p:sp>
    </p:spTree>
    <p:extLst>
      <p:ext uri="{BB962C8B-B14F-4D97-AF65-F5344CB8AC3E}">
        <p14:creationId xmlns:p14="http://schemas.microsoft.com/office/powerpoint/2010/main" val="1990800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410</TotalTime>
  <Words>739</Words>
  <Application>Microsoft Office PowerPoint</Application>
  <PresentationFormat>Widescreen</PresentationFormat>
  <Paragraphs>57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My Presentation</vt:lpstr>
      <vt:lpstr>FAT TWINS</vt:lpstr>
      <vt:lpstr>Some Pictures of the Restaurant</vt:lpstr>
      <vt:lpstr>How do they advertise their Restaurant?</vt:lpstr>
      <vt:lpstr>My Experience at this Restaurant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Presentation</dc:title>
  <dc:creator>GHITA</dc:creator>
  <cp:lastModifiedBy>GHITA</cp:lastModifiedBy>
  <cp:revision>3</cp:revision>
  <dcterms:created xsi:type="dcterms:W3CDTF">2023-03-06T02:51:23Z</dcterms:created>
  <dcterms:modified xsi:type="dcterms:W3CDTF">2023-03-09T14:13:03Z</dcterms:modified>
</cp:coreProperties>
</file>