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5" r:id="rId4"/>
  </p:sldMasterIdLst>
  <p:notesMasterIdLst>
    <p:notesMasterId r:id="rId17"/>
  </p:notesMasterIdLst>
  <p:handoutMasterIdLst>
    <p:handoutMasterId r:id="rId18"/>
  </p:handoutMasterIdLst>
  <p:sldIdLst>
    <p:sldId id="1866" r:id="rId5"/>
    <p:sldId id="1867" r:id="rId6"/>
    <p:sldId id="1868" r:id="rId7"/>
    <p:sldId id="1888" r:id="rId8"/>
    <p:sldId id="1869" r:id="rId9"/>
    <p:sldId id="1870" r:id="rId10"/>
    <p:sldId id="1871" r:id="rId11"/>
    <p:sldId id="1872" r:id="rId12"/>
    <p:sldId id="1873" r:id="rId13"/>
    <p:sldId id="1874" r:id="rId14"/>
    <p:sldId id="1876" r:id="rId15"/>
    <p:sldId id="1889" r:id="rId16"/>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521415D9-36F7-43E2-AB2F-B90AF26B5E84}">
      <p14:sectionLst xmlns:p14="http://schemas.microsoft.com/office/powerpoint/2010/main">
        <p14:section name="Lines theme" id="{EE9670AD-028C-4190-AAA8-2AF0F3B1E372}">
          <p14:sldIdLst>
            <p14:sldId id="1866"/>
            <p14:sldId id="1867"/>
            <p14:sldId id="1868"/>
            <p14:sldId id="1888"/>
            <p14:sldId id="1869"/>
            <p14:sldId id="1870"/>
            <p14:sldId id="1871"/>
            <p14:sldId id="1872"/>
            <p14:sldId id="1873"/>
            <p14:sldId id="1874"/>
            <p14:sldId id="1876"/>
            <p14:sldId id="1889"/>
          </p14:sldIdLst>
        </p14:section>
      </p14:sectionLst>
    </p:ext>
    <p:ext uri="{EFAFB233-063F-42B5-8137-9DF3F51BA10A}">
      <p15:sldGuideLst xmlns:p15="http://schemas.microsoft.com/office/powerpoint/2012/main">
        <p15:guide id="1" orient="horz" pos="2160" userDrawn="1">
          <p15:clr>
            <a:srgbClr val="A4A3A4"/>
          </p15:clr>
        </p15:guide>
        <p15:guide id="2" pos="480" userDrawn="1">
          <p15:clr>
            <a:srgbClr val="A4A3A4"/>
          </p15:clr>
        </p15:guide>
        <p15:guide id="3" pos="7200" userDrawn="1">
          <p15:clr>
            <a:srgbClr val="A4A3A4"/>
          </p15:clr>
        </p15:guide>
        <p15:guide id="4" pos="4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E6DC"/>
    <a:srgbClr val="ECE0D4"/>
    <a:srgbClr val="D1B497"/>
    <a:srgbClr val="E3D1BF"/>
    <a:srgbClr val="AA673C"/>
    <a:srgbClr val="6A6967"/>
    <a:srgbClr val="C19C84"/>
    <a:srgbClr val="F8EBE0"/>
    <a:srgbClr val="FF2625"/>
    <a:srgbClr val="00778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41" autoAdjust="0"/>
  </p:normalViewPr>
  <p:slideViewPr>
    <p:cSldViewPr snapToGrid="0">
      <p:cViewPr varScale="1">
        <p:scale>
          <a:sx n="60" d="100"/>
          <a:sy n="60" d="100"/>
        </p:scale>
        <p:origin x="1140" y="60"/>
      </p:cViewPr>
      <p:guideLst>
        <p:guide orient="horz" pos="2160"/>
        <p:guide pos="480"/>
        <p:guide pos="7200"/>
        <p:guide pos="4368"/>
      </p:guideLst>
    </p:cSldViewPr>
  </p:slideViewPr>
  <p:outlineViewPr>
    <p:cViewPr>
      <p:scale>
        <a:sx n="33" d="100"/>
        <a:sy n="33" d="100"/>
      </p:scale>
      <p:origin x="0" y="0"/>
    </p:cViewPr>
  </p:outlineViewPr>
  <p:notesTextViewPr>
    <p:cViewPr>
      <p:scale>
        <a:sx n="1" d="1"/>
        <a:sy n="1" d="1"/>
      </p:scale>
      <p:origin x="0" y="0"/>
    </p:cViewPr>
  </p:notesTextViewPr>
  <p:sorterViewPr>
    <p:cViewPr>
      <p:scale>
        <a:sx n="60" d="100"/>
        <a:sy n="60" d="100"/>
      </p:scale>
      <p:origin x="0" y="-184"/>
    </p:cViewPr>
  </p:sorterViewPr>
  <p:notesViewPr>
    <p:cSldViewPr snapToGrid="0">
      <p:cViewPr varScale="1">
        <p:scale>
          <a:sx n="48" d="100"/>
          <a:sy n="48" d="100"/>
        </p:scale>
        <p:origin x="1828"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D70543-87AA-437C-96BD-1F081716CB03}"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61D0AA3A-F0BE-4D13-A7C6-69C70CF66C30}">
      <dgm:prSet/>
      <dgm:spPr/>
      <dgm:t>
        <a:bodyPr/>
        <a:lstStyle/>
        <a:p>
          <a:r>
            <a:rPr lang="en-GB"/>
            <a:t>UK health policies increasingly support holistic health, including national preventive care programmes (e.g., obesity reduction, cardiovascular screening) and improved access to mental-health services (NHS England, 2023b).</a:t>
          </a:r>
          <a:endParaRPr lang="en-US"/>
        </a:p>
      </dgm:t>
    </dgm:pt>
    <dgm:pt modelId="{A423F821-4500-430F-BAC3-520F09C05E53}" type="parTrans" cxnId="{4553D403-44A9-49F8-B502-6AC6349D7F46}">
      <dgm:prSet/>
      <dgm:spPr/>
      <dgm:t>
        <a:bodyPr/>
        <a:lstStyle/>
        <a:p>
          <a:endParaRPr lang="en-US"/>
        </a:p>
      </dgm:t>
    </dgm:pt>
    <dgm:pt modelId="{BB4F23CE-3214-4E76-9A92-CDC88B243745}" type="sibTrans" cxnId="{4553D403-44A9-49F8-B502-6AC6349D7F46}">
      <dgm:prSet/>
      <dgm:spPr/>
      <dgm:t>
        <a:bodyPr/>
        <a:lstStyle/>
        <a:p>
          <a:endParaRPr lang="en-US"/>
        </a:p>
      </dgm:t>
    </dgm:pt>
    <dgm:pt modelId="{44D30B25-5FF5-4F1A-AFDE-7C08EC22DB2C}">
      <dgm:prSet/>
      <dgm:spPr/>
      <dgm:t>
        <a:bodyPr/>
        <a:lstStyle/>
        <a:p>
          <a:r>
            <a:rPr lang="en-GB"/>
            <a:t>WHO guidance, such as "Health in All Policies," encourages governments to integrate health considerations into all policy sectors, including housing, transportation, and education, to promote long-term well-being and sustainability (WHO, n.d.).</a:t>
          </a:r>
          <a:endParaRPr lang="en-US"/>
        </a:p>
      </dgm:t>
    </dgm:pt>
    <dgm:pt modelId="{1C98C381-D76D-4935-BF32-D73D5304001D}" type="parTrans" cxnId="{99FBDAAD-6EEF-4B0B-BAE7-DF908E5C333A}">
      <dgm:prSet/>
      <dgm:spPr/>
      <dgm:t>
        <a:bodyPr/>
        <a:lstStyle/>
        <a:p>
          <a:endParaRPr lang="en-US"/>
        </a:p>
      </dgm:t>
    </dgm:pt>
    <dgm:pt modelId="{60437E57-FFF1-4AEA-9210-FA9BE0B7F319}" type="sibTrans" cxnId="{99FBDAAD-6EEF-4B0B-BAE7-DF908E5C333A}">
      <dgm:prSet/>
      <dgm:spPr/>
      <dgm:t>
        <a:bodyPr/>
        <a:lstStyle/>
        <a:p>
          <a:endParaRPr lang="en-US"/>
        </a:p>
      </dgm:t>
    </dgm:pt>
    <dgm:pt modelId="{014AA337-4CAA-4404-AA0A-DDCD677200B2}">
      <dgm:prSet/>
      <dgm:spPr/>
      <dgm:t>
        <a:bodyPr/>
        <a:lstStyle/>
        <a:p>
          <a:r>
            <a:rPr lang="en-GB"/>
            <a:t>Challenges include regulatory restrictions and funding pressures, which can limit service expansion, delay innovation, and increase health inequalities, particularly in underprivileged communities. (Office for Health Improvement &amp; Disparities, 2022)</a:t>
          </a:r>
          <a:endParaRPr lang="en-US"/>
        </a:p>
      </dgm:t>
    </dgm:pt>
    <dgm:pt modelId="{86ED2184-29DC-4B91-BC98-9C68E594A6E0}" type="parTrans" cxnId="{8514E677-C479-461D-9E01-CD4C64A08BDC}">
      <dgm:prSet/>
      <dgm:spPr/>
      <dgm:t>
        <a:bodyPr/>
        <a:lstStyle/>
        <a:p>
          <a:endParaRPr lang="en-US"/>
        </a:p>
      </dgm:t>
    </dgm:pt>
    <dgm:pt modelId="{3A6EC6F1-67E1-4913-BB88-B9E04A1F6EE9}" type="sibTrans" cxnId="{8514E677-C479-461D-9E01-CD4C64A08BDC}">
      <dgm:prSet/>
      <dgm:spPr/>
      <dgm:t>
        <a:bodyPr/>
        <a:lstStyle/>
        <a:p>
          <a:endParaRPr lang="en-US"/>
        </a:p>
      </dgm:t>
    </dgm:pt>
    <dgm:pt modelId="{6374E2B5-2456-4EA2-8254-22B4C7B32F98}" type="pres">
      <dgm:prSet presAssocID="{88D70543-87AA-437C-96BD-1F081716CB03}" presName="linear" presStyleCnt="0">
        <dgm:presLayoutVars>
          <dgm:animLvl val="lvl"/>
          <dgm:resizeHandles val="exact"/>
        </dgm:presLayoutVars>
      </dgm:prSet>
      <dgm:spPr/>
    </dgm:pt>
    <dgm:pt modelId="{CF74349C-DCAC-43AD-B866-6C9EE0AA5307}" type="pres">
      <dgm:prSet presAssocID="{61D0AA3A-F0BE-4D13-A7C6-69C70CF66C30}" presName="parentText" presStyleLbl="node1" presStyleIdx="0" presStyleCnt="3">
        <dgm:presLayoutVars>
          <dgm:chMax val="0"/>
          <dgm:bulletEnabled val="1"/>
        </dgm:presLayoutVars>
      </dgm:prSet>
      <dgm:spPr/>
    </dgm:pt>
    <dgm:pt modelId="{688B6BDE-E440-424C-8E59-841650C9F6C8}" type="pres">
      <dgm:prSet presAssocID="{BB4F23CE-3214-4E76-9A92-CDC88B243745}" presName="spacer" presStyleCnt="0"/>
      <dgm:spPr/>
    </dgm:pt>
    <dgm:pt modelId="{E48E0AE8-6A71-4FF3-961A-F6D56FFAC56B}" type="pres">
      <dgm:prSet presAssocID="{44D30B25-5FF5-4F1A-AFDE-7C08EC22DB2C}" presName="parentText" presStyleLbl="node1" presStyleIdx="1" presStyleCnt="3">
        <dgm:presLayoutVars>
          <dgm:chMax val="0"/>
          <dgm:bulletEnabled val="1"/>
        </dgm:presLayoutVars>
      </dgm:prSet>
      <dgm:spPr/>
    </dgm:pt>
    <dgm:pt modelId="{E3389A9C-E898-40C2-B739-D1A876045761}" type="pres">
      <dgm:prSet presAssocID="{60437E57-FFF1-4AEA-9210-FA9BE0B7F319}" presName="spacer" presStyleCnt="0"/>
      <dgm:spPr/>
    </dgm:pt>
    <dgm:pt modelId="{225C9C2E-5030-4A02-B9DC-59AD61FF0625}" type="pres">
      <dgm:prSet presAssocID="{014AA337-4CAA-4404-AA0A-DDCD677200B2}" presName="parentText" presStyleLbl="node1" presStyleIdx="2" presStyleCnt="3">
        <dgm:presLayoutVars>
          <dgm:chMax val="0"/>
          <dgm:bulletEnabled val="1"/>
        </dgm:presLayoutVars>
      </dgm:prSet>
      <dgm:spPr/>
    </dgm:pt>
  </dgm:ptLst>
  <dgm:cxnLst>
    <dgm:cxn modelId="{4553D403-44A9-49F8-B502-6AC6349D7F46}" srcId="{88D70543-87AA-437C-96BD-1F081716CB03}" destId="{61D0AA3A-F0BE-4D13-A7C6-69C70CF66C30}" srcOrd="0" destOrd="0" parTransId="{A423F821-4500-430F-BAC3-520F09C05E53}" sibTransId="{BB4F23CE-3214-4E76-9A92-CDC88B243745}"/>
    <dgm:cxn modelId="{E5E23014-D1B4-4246-9830-9A18BF08676B}" type="presOf" srcId="{014AA337-4CAA-4404-AA0A-DDCD677200B2}" destId="{225C9C2E-5030-4A02-B9DC-59AD61FF0625}" srcOrd="0" destOrd="0" presId="urn:microsoft.com/office/officeart/2005/8/layout/vList2"/>
    <dgm:cxn modelId="{8514E677-C479-461D-9E01-CD4C64A08BDC}" srcId="{88D70543-87AA-437C-96BD-1F081716CB03}" destId="{014AA337-4CAA-4404-AA0A-DDCD677200B2}" srcOrd="2" destOrd="0" parTransId="{86ED2184-29DC-4B91-BC98-9C68E594A6E0}" sibTransId="{3A6EC6F1-67E1-4913-BB88-B9E04A1F6EE9}"/>
    <dgm:cxn modelId="{7CDCEF77-7267-4763-A01C-E5837641C5BB}" type="presOf" srcId="{88D70543-87AA-437C-96BD-1F081716CB03}" destId="{6374E2B5-2456-4EA2-8254-22B4C7B32F98}" srcOrd="0" destOrd="0" presId="urn:microsoft.com/office/officeart/2005/8/layout/vList2"/>
    <dgm:cxn modelId="{99FBDAAD-6EEF-4B0B-BAE7-DF908E5C333A}" srcId="{88D70543-87AA-437C-96BD-1F081716CB03}" destId="{44D30B25-5FF5-4F1A-AFDE-7C08EC22DB2C}" srcOrd="1" destOrd="0" parTransId="{1C98C381-D76D-4935-BF32-D73D5304001D}" sibTransId="{60437E57-FFF1-4AEA-9210-FA9BE0B7F319}"/>
    <dgm:cxn modelId="{BB815EDA-8828-4FDF-8D30-04E3B505DD7F}" type="presOf" srcId="{61D0AA3A-F0BE-4D13-A7C6-69C70CF66C30}" destId="{CF74349C-DCAC-43AD-B866-6C9EE0AA5307}" srcOrd="0" destOrd="0" presId="urn:microsoft.com/office/officeart/2005/8/layout/vList2"/>
    <dgm:cxn modelId="{119A3DE1-829F-4AAD-AA29-85EC6F508AB2}" type="presOf" srcId="{44D30B25-5FF5-4F1A-AFDE-7C08EC22DB2C}" destId="{E48E0AE8-6A71-4FF3-961A-F6D56FFAC56B}" srcOrd="0" destOrd="0" presId="urn:microsoft.com/office/officeart/2005/8/layout/vList2"/>
    <dgm:cxn modelId="{632B51A4-7303-4F03-B4DB-D06EDFDA8108}" type="presParOf" srcId="{6374E2B5-2456-4EA2-8254-22B4C7B32F98}" destId="{CF74349C-DCAC-43AD-B866-6C9EE0AA5307}" srcOrd="0" destOrd="0" presId="urn:microsoft.com/office/officeart/2005/8/layout/vList2"/>
    <dgm:cxn modelId="{7440C2F5-A9CB-45A6-A98D-52063A7A28B7}" type="presParOf" srcId="{6374E2B5-2456-4EA2-8254-22B4C7B32F98}" destId="{688B6BDE-E440-424C-8E59-841650C9F6C8}" srcOrd="1" destOrd="0" presId="urn:microsoft.com/office/officeart/2005/8/layout/vList2"/>
    <dgm:cxn modelId="{CC5E780F-83CB-4887-A693-4879750AA26F}" type="presParOf" srcId="{6374E2B5-2456-4EA2-8254-22B4C7B32F98}" destId="{E48E0AE8-6A71-4FF3-961A-F6D56FFAC56B}" srcOrd="2" destOrd="0" presId="urn:microsoft.com/office/officeart/2005/8/layout/vList2"/>
    <dgm:cxn modelId="{60784C31-DF93-4645-8376-2FEAF169F510}" type="presParOf" srcId="{6374E2B5-2456-4EA2-8254-22B4C7B32F98}" destId="{E3389A9C-E898-40C2-B739-D1A876045761}" srcOrd="3" destOrd="0" presId="urn:microsoft.com/office/officeart/2005/8/layout/vList2"/>
    <dgm:cxn modelId="{560B70A3-66E3-4954-8E17-D19D8B274B09}" type="presParOf" srcId="{6374E2B5-2456-4EA2-8254-22B4C7B32F98}" destId="{225C9C2E-5030-4A02-B9DC-59AD61FF062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51DF79-C9A6-4EF6-B9FA-CAA641C2E54A}"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4587BC2A-E069-4550-96A0-5E4EBE7FECDE}">
      <dgm:prSet/>
      <dgm:spPr/>
      <dgm:t>
        <a:bodyPr/>
        <a:lstStyle/>
        <a:p>
          <a:r>
            <a:rPr lang="en-GB" b="1" dirty="0"/>
            <a:t>Public health campaigns, such as "Better Health," have demonstrated measurable impacts, encouraging behaviour change across communities and improving societal wellbeing through increased awareness and healthier lifestyle choices (NHS, 2020).</a:t>
          </a:r>
          <a:endParaRPr lang="en-US" dirty="0"/>
        </a:p>
      </dgm:t>
    </dgm:pt>
    <dgm:pt modelId="{F30EDF82-30E0-409C-A6D5-2DFD48CD9849}" type="parTrans" cxnId="{984383D4-CC4A-4B31-852A-AD292E49F63D}">
      <dgm:prSet/>
      <dgm:spPr/>
      <dgm:t>
        <a:bodyPr/>
        <a:lstStyle/>
        <a:p>
          <a:endParaRPr lang="en-US"/>
        </a:p>
      </dgm:t>
    </dgm:pt>
    <dgm:pt modelId="{6C26A122-450A-47DF-B3A6-C2740EC386DB}" type="sibTrans" cxnId="{984383D4-CC4A-4B31-852A-AD292E49F63D}">
      <dgm:prSet/>
      <dgm:spPr/>
      <dgm:t>
        <a:bodyPr/>
        <a:lstStyle/>
        <a:p>
          <a:endParaRPr lang="en-US"/>
        </a:p>
      </dgm:t>
    </dgm:pt>
    <dgm:pt modelId="{4E748213-C0C7-4541-BA9E-91A972156E92}">
      <dgm:prSet/>
      <dgm:spPr/>
      <dgm:t>
        <a:bodyPr/>
        <a:lstStyle/>
        <a:p>
          <a:r>
            <a:rPr lang="en-GB" b="1" dirty="0"/>
            <a:t>The 2019 NHS Long Term Plan is a key public health initiative because it prioritises prevention, reduces health inequalities, and strengthens community-based population health approaches (Office for Health Improvement &amp; Disparities, 2022).</a:t>
          </a:r>
          <a:endParaRPr lang="en-US" dirty="0"/>
        </a:p>
      </dgm:t>
    </dgm:pt>
    <dgm:pt modelId="{10DC407C-F51A-4A9D-9973-F777D969BE8E}" type="parTrans" cxnId="{73D7C6E2-7614-49FB-BC73-7393D69B5221}">
      <dgm:prSet/>
      <dgm:spPr/>
      <dgm:t>
        <a:bodyPr/>
        <a:lstStyle/>
        <a:p>
          <a:endParaRPr lang="en-US"/>
        </a:p>
      </dgm:t>
    </dgm:pt>
    <dgm:pt modelId="{59039520-55B3-41A7-968B-F8404B105258}" type="sibTrans" cxnId="{73D7C6E2-7614-49FB-BC73-7393D69B5221}">
      <dgm:prSet/>
      <dgm:spPr/>
      <dgm:t>
        <a:bodyPr/>
        <a:lstStyle/>
        <a:p>
          <a:endParaRPr lang="en-US"/>
        </a:p>
      </dgm:t>
    </dgm:pt>
    <dgm:pt modelId="{3E1D8E04-9807-413C-916B-B1F4A64ECAE8}" type="pres">
      <dgm:prSet presAssocID="{E351DF79-C9A6-4EF6-B9FA-CAA641C2E54A}" presName="hierChild1" presStyleCnt="0">
        <dgm:presLayoutVars>
          <dgm:chPref val="1"/>
          <dgm:dir/>
          <dgm:animOne val="branch"/>
          <dgm:animLvl val="lvl"/>
          <dgm:resizeHandles/>
        </dgm:presLayoutVars>
      </dgm:prSet>
      <dgm:spPr/>
    </dgm:pt>
    <dgm:pt modelId="{2200DD07-513D-4C7D-8BCA-E7C34877FAED}" type="pres">
      <dgm:prSet presAssocID="{4587BC2A-E069-4550-96A0-5E4EBE7FECDE}" presName="hierRoot1" presStyleCnt="0"/>
      <dgm:spPr/>
    </dgm:pt>
    <dgm:pt modelId="{4F10FB47-FDA8-41D4-963D-4B40906A59FF}" type="pres">
      <dgm:prSet presAssocID="{4587BC2A-E069-4550-96A0-5E4EBE7FECDE}" presName="composite" presStyleCnt="0"/>
      <dgm:spPr/>
    </dgm:pt>
    <dgm:pt modelId="{D88208C9-3F3C-4EBF-B782-960DF52889E9}" type="pres">
      <dgm:prSet presAssocID="{4587BC2A-E069-4550-96A0-5E4EBE7FECDE}" presName="background" presStyleLbl="node0" presStyleIdx="0" presStyleCnt="2"/>
      <dgm:spPr/>
    </dgm:pt>
    <dgm:pt modelId="{3A4DA392-5EB9-48F9-8A77-7A3FAEE9890C}" type="pres">
      <dgm:prSet presAssocID="{4587BC2A-E069-4550-96A0-5E4EBE7FECDE}" presName="text" presStyleLbl="fgAcc0" presStyleIdx="0" presStyleCnt="2">
        <dgm:presLayoutVars>
          <dgm:chPref val="3"/>
        </dgm:presLayoutVars>
      </dgm:prSet>
      <dgm:spPr/>
    </dgm:pt>
    <dgm:pt modelId="{90653746-2565-44DB-A45E-401EAD787413}" type="pres">
      <dgm:prSet presAssocID="{4587BC2A-E069-4550-96A0-5E4EBE7FECDE}" presName="hierChild2" presStyleCnt="0"/>
      <dgm:spPr/>
    </dgm:pt>
    <dgm:pt modelId="{1032BA31-FFF0-4D7A-8AC1-2A5E01AB2512}" type="pres">
      <dgm:prSet presAssocID="{4E748213-C0C7-4541-BA9E-91A972156E92}" presName="hierRoot1" presStyleCnt="0"/>
      <dgm:spPr/>
    </dgm:pt>
    <dgm:pt modelId="{7A6FA158-43CD-49CE-B8CA-04C73AB8E6A4}" type="pres">
      <dgm:prSet presAssocID="{4E748213-C0C7-4541-BA9E-91A972156E92}" presName="composite" presStyleCnt="0"/>
      <dgm:spPr/>
    </dgm:pt>
    <dgm:pt modelId="{6A0DFD23-F6E9-4E24-A523-DA8F415407EC}" type="pres">
      <dgm:prSet presAssocID="{4E748213-C0C7-4541-BA9E-91A972156E92}" presName="background" presStyleLbl="node0" presStyleIdx="1" presStyleCnt="2"/>
      <dgm:spPr/>
    </dgm:pt>
    <dgm:pt modelId="{E6F7BB52-D5C4-4F18-BCD5-BB1C721EBB9D}" type="pres">
      <dgm:prSet presAssocID="{4E748213-C0C7-4541-BA9E-91A972156E92}" presName="text" presStyleLbl="fgAcc0" presStyleIdx="1" presStyleCnt="2">
        <dgm:presLayoutVars>
          <dgm:chPref val="3"/>
        </dgm:presLayoutVars>
      </dgm:prSet>
      <dgm:spPr/>
    </dgm:pt>
    <dgm:pt modelId="{A49F8C2A-DEBA-485D-817E-EFC1C296C848}" type="pres">
      <dgm:prSet presAssocID="{4E748213-C0C7-4541-BA9E-91A972156E92}" presName="hierChild2" presStyleCnt="0"/>
      <dgm:spPr/>
    </dgm:pt>
  </dgm:ptLst>
  <dgm:cxnLst>
    <dgm:cxn modelId="{CF198294-4F1E-4DE0-ADA5-CD78C351A4AC}" type="presOf" srcId="{E351DF79-C9A6-4EF6-B9FA-CAA641C2E54A}" destId="{3E1D8E04-9807-413C-916B-B1F4A64ECAE8}" srcOrd="0" destOrd="0" presId="urn:microsoft.com/office/officeart/2005/8/layout/hierarchy1"/>
    <dgm:cxn modelId="{D2210EBA-480C-498B-A4BC-0678FDBABE24}" type="presOf" srcId="{4E748213-C0C7-4541-BA9E-91A972156E92}" destId="{E6F7BB52-D5C4-4F18-BCD5-BB1C721EBB9D}" srcOrd="0" destOrd="0" presId="urn:microsoft.com/office/officeart/2005/8/layout/hierarchy1"/>
    <dgm:cxn modelId="{903880C8-EC41-449D-87E1-6520E4458253}" type="presOf" srcId="{4587BC2A-E069-4550-96A0-5E4EBE7FECDE}" destId="{3A4DA392-5EB9-48F9-8A77-7A3FAEE9890C}" srcOrd="0" destOrd="0" presId="urn:microsoft.com/office/officeart/2005/8/layout/hierarchy1"/>
    <dgm:cxn modelId="{984383D4-CC4A-4B31-852A-AD292E49F63D}" srcId="{E351DF79-C9A6-4EF6-B9FA-CAA641C2E54A}" destId="{4587BC2A-E069-4550-96A0-5E4EBE7FECDE}" srcOrd="0" destOrd="0" parTransId="{F30EDF82-30E0-409C-A6D5-2DFD48CD9849}" sibTransId="{6C26A122-450A-47DF-B3A6-C2740EC386DB}"/>
    <dgm:cxn modelId="{73D7C6E2-7614-49FB-BC73-7393D69B5221}" srcId="{E351DF79-C9A6-4EF6-B9FA-CAA641C2E54A}" destId="{4E748213-C0C7-4541-BA9E-91A972156E92}" srcOrd="1" destOrd="0" parTransId="{10DC407C-F51A-4A9D-9973-F777D969BE8E}" sibTransId="{59039520-55B3-41A7-968B-F8404B105258}"/>
    <dgm:cxn modelId="{930C4C4B-5244-4CD8-8D53-A3A4CAF49E42}" type="presParOf" srcId="{3E1D8E04-9807-413C-916B-B1F4A64ECAE8}" destId="{2200DD07-513D-4C7D-8BCA-E7C34877FAED}" srcOrd="0" destOrd="0" presId="urn:microsoft.com/office/officeart/2005/8/layout/hierarchy1"/>
    <dgm:cxn modelId="{4B8143F7-3866-42F3-8635-1C82066F7EC4}" type="presParOf" srcId="{2200DD07-513D-4C7D-8BCA-E7C34877FAED}" destId="{4F10FB47-FDA8-41D4-963D-4B40906A59FF}" srcOrd="0" destOrd="0" presId="urn:microsoft.com/office/officeart/2005/8/layout/hierarchy1"/>
    <dgm:cxn modelId="{01FE55E0-0A60-445D-BD9F-9EA6A285B9B1}" type="presParOf" srcId="{4F10FB47-FDA8-41D4-963D-4B40906A59FF}" destId="{D88208C9-3F3C-4EBF-B782-960DF52889E9}" srcOrd="0" destOrd="0" presId="urn:microsoft.com/office/officeart/2005/8/layout/hierarchy1"/>
    <dgm:cxn modelId="{CA740026-D98C-4DB4-858E-64DBBE367E0E}" type="presParOf" srcId="{4F10FB47-FDA8-41D4-963D-4B40906A59FF}" destId="{3A4DA392-5EB9-48F9-8A77-7A3FAEE9890C}" srcOrd="1" destOrd="0" presId="urn:microsoft.com/office/officeart/2005/8/layout/hierarchy1"/>
    <dgm:cxn modelId="{3C54D41B-2135-4FB7-BC35-F941D1990114}" type="presParOf" srcId="{2200DD07-513D-4C7D-8BCA-E7C34877FAED}" destId="{90653746-2565-44DB-A45E-401EAD787413}" srcOrd="1" destOrd="0" presId="urn:microsoft.com/office/officeart/2005/8/layout/hierarchy1"/>
    <dgm:cxn modelId="{2D601C25-9124-42C3-ACBD-2FB988FF3619}" type="presParOf" srcId="{3E1D8E04-9807-413C-916B-B1F4A64ECAE8}" destId="{1032BA31-FFF0-4D7A-8AC1-2A5E01AB2512}" srcOrd="1" destOrd="0" presId="urn:microsoft.com/office/officeart/2005/8/layout/hierarchy1"/>
    <dgm:cxn modelId="{36AD13DB-ED30-4E9F-9421-F304A50A48DB}" type="presParOf" srcId="{1032BA31-FFF0-4D7A-8AC1-2A5E01AB2512}" destId="{7A6FA158-43CD-49CE-B8CA-04C73AB8E6A4}" srcOrd="0" destOrd="0" presId="urn:microsoft.com/office/officeart/2005/8/layout/hierarchy1"/>
    <dgm:cxn modelId="{EBC55121-21D5-40F5-81F1-E678A8CCC976}" type="presParOf" srcId="{7A6FA158-43CD-49CE-B8CA-04C73AB8E6A4}" destId="{6A0DFD23-F6E9-4E24-A523-DA8F415407EC}" srcOrd="0" destOrd="0" presId="urn:microsoft.com/office/officeart/2005/8/layout/hierarchy1"/>
    <dgm:cxn modelId="{095AE8F4-DF86-43EA-8253-9F886CC483B2}" type="presParOf" srcId="{7A6FA158-43CD-49CE-B8CA-04C73AB8E6A4}" destId="{E6F7BB52-D5C4-4F18-BCD5-BB1C721EBB9D}" srcOrd="1" destOrd="0" presId="urn:microsoft.com/office/officeart/2005/8/layout/hierarchy1"/>
    <dgm:cxn modelId="{141089B2-2B4B-4E46-B1F4-582747F2632C}" type="presParOf" srcId="{1032BA31-FFF0-4D7A-8AC1-2A5E01AB2512}" destId="{A49F8C2A-DEBA-485D-817E-EFC1C296C84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4349C-DCAC-43AD-B866-6C9EE0AA5307}">
      <dsp:nvSpPr>
        <dsp:cNvPr id="0" name=""/>
        <dsp:cNvSpPr/>
      </dsp:nvSpPr>
      <dsp:spPr>
        <a:xfrm>
          <a:off x="0" y="236186"/>
          <a:ext cx="10515600" cy="12530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UK health policies increasingly support holistic health, including national preventive care programmes (e.g., obesity reduction, cardiovascular screening) and improved access to mental-health services (NHS England, 2023b).</a:t>
          </a:r>
          <a:endParaRPr lang="en-US" sz="2100" kern="1200"/>
        </a:p>
      </dsp:txBody>
      <dsp:txXfrm>
        <a:off x="61170" y="297356"/>
        <a:ext cx="10393260" cy="1130730"/>
      </dsp:txXfrm>
    </dsp:sp>
    <dsp:sp modelId="{E48E0AE8-6A71-4FF3-961A-F6D56FFAC56B}">
      <dsp:nvSpPr>
        <dsp:cNvPr id="0" name=""/>
        <dsp:cNvSpPr/>
      </dsp:nvSpPr>
      <dsp:spPr>
        <a:xfrm>
          <a:off x="0" y="1549736"/>
          <a:ext cx="10515600" cy="12530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WHO guidance, such as "Health in All Policies," encourages governments to integrate health considerations into all policy sectors, including housing, transportation, and education, to promote long-term well-being and sustainability (WHO, n.d.).</a:t>
          </a:r>
          <a:endParaRPr lang="en-US" sz="2100" kern="1200"/>
        </a:p>
      </dsp:txBody>
      <dsp:txXfrm>
        <a:off x="61170" y="1610906"/>
        <a:ext cx="10393260" cy="1130730"/>
      </dsp:txXfrm>
    </dsp:sp>
    <dsp:sp modelId="{225C9C2E-5030-4A02-B9DC-59AD61FF0625}">
      <dsp:nvSpPr>
        <dsp:cNvPr id="0" name=""/>
        <dsp:cNvSpPr/>
      </dsp:nvSpPr>
      <dsp:spPr>
        <a:xfrm>
          <a:off x="0" y="2863286"/>
          <a:ext cx="10515600" cy="12530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Challenges include regulatory restrictions and funding pressures, which can limit service expansion, delay innovation, and increase health inequalities, particularly in underprivileged communities. (Office for Health Improvement &amp; Disparities, 2022)</a:t>
          </a:r>
          <a:endParaRPr lang="en-US" sz="2100" kern="1200"/>
        </a:p>
      </dsp:txBody>
      <dsp:txXfrm>
        <a:off x="61170" y="2924456"/>
        <a:ext cx="10393260" cy="11307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208C9-3F3C-4EBF-B782-960DF52889E9}">
      <dsp:nvSpPr>
        <dsp:cNvPr id="0" name=""/>
        <dsp:cNvSpPr/>
      </dsp:nvSpPr>
      <dsp:spPr>
        <a:xfrm>
          <a:off x="1283" y="507953"/>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A4DA392-5EB9-48F9-8A77-7A3FAEE9890C}">
      <dsp:nvSpPr>
        <dsp:cNvPr id="0" name=""/>
        <dsp:cNvSpPr/>
      </dsp:nvSpPr>
      <dsp:spPr>
        <a:xfrm>
          <a:off x="501904" y="983543"/>
          <a:ext cx="4505585" cy="286104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Public health campaigns, such as "Better Health," have demonstrated measurable impacts, encouraging behaviour change across communities and improving societal wellbeing through increased awareness and healthier lifestyle choices (NHS, 2020).</a:t>
          </a:r>
          <a:endParaRPr lang="en-US" sz="1900" kern="1200" dirty="0"/>
        </a:p>
      </dsp:txBody>
      <dsp:txXfrm>
        <a:off x="585701" y="1067340"/>
        <a:ext cx="4337991" cy="2693452"/>
      </dsp:txXfrm>
    </dsp:sp>
    <dsp:sp modelId="{6A0DFD23-F6E9-4E24-A523-DA8F415407EC}">
      <dsp:nvSpPr>
        <dsp:cNvPr id="0" name=""/>
        <dsp:cNvSpPr/>
      </dsp:nvSpPr>
      <dsp:spPr>
        <a:xfrm>
          <a:off x="5508110" y="507953"/>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6F7BB52-D5C4-4F18-BCD5-BB1C721EBB9D}">
      <dsp:nvSpPr>
        <dsp:cNvPr id="0" name=""/>
        <dsp:cNvSpPr/>
      </dsp:nvSpPr>
      <dsp:spPr>
        <a:xfrm>
          <a:off x="6008730" y="983543"/>
          <a:ext cx="4505585" cy="286104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The 2019 NHS Long Term Plan is a key public health initiative because it prioritises prevention, reduces health inequalities, and strengthens community-based population health approaches (Office for Health Improvement &amp; Disparities, 2022).</a:t>
          </a:r>
          <a:endParaRPr lang="en-US" sz="1900" kern="1200" dirty="0"/>
        </a:p>
      </dsp:txBody>
      <dsp:txXfrm>
        <a:off x="6092527" y="1067340"/>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0CC79A4-0B25-469F-9B41-E1B92476C68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5F87740-790C-4B8E-8BDF-37374E5C19A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48EE06D-E2C5-4DF1-B3C1-8E9169AAB10D}" type="datetimeFigureOut">
              <a:rPr lang="en-US" smtClean="0"/>
              <a:t>11/20/2025</a:t>
            </a:fld>
            <a:endParaRPr lang="en-US" dirty="0"/>
          </a:p>
        </p:txBody>
      </p:sp>
      <p:sp>
        <p:nvSpPr>
          <p:cNvPr id="4" name="Footer Placeholder 3">
            <a:extLst>
              <a:ext uri="{FF2B5EF4-FFF2-40B4-BE49-F238E27FC236}">
                <a16:creationId xmlns:a16="http://schemas.microsoft.com/office/drawing/2014/main" id="{75C8AAF8-731F-4C2E-B690-3086B25AFC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1C11FA-B74B-44E5-9E55-A45B9911BEF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EE2F40-54C0-4227-BA47-31BF544EF93E}" type="slidenum">
              <a:rPr lang="en-US" smtClean="0"/>
              <a:t>‹#›</a:t>
            </a:fld>
            <a:endParaRPr lang="en-US" dirty="0"/>
          </a:p>
        </p:txBody>
      </p:sp>
    </p:spTree>
    <p:extLst>
      <p:ext uri="{BB962C8B-B14F-4D97-AF65-F5344CB8AC3E}">
        <p14:creationId xmlns:p14="http://schemas.microsoft.com/office/powerpoint/2010/main" val="37907446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F622F8-1824-4338-8C3C-5529D3BDEF4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dirty="0"/>
          </a:p>
        </p:txBody>
      </p:sp>
      <p:sp>
        <p:nvSpPr>
          <p:cNvPr id="30723" name="Rectangle 3">
            <a:extLst>
              <a:ext uri="{FF2B5EF4-FFF2-40B4-BE49-F238E27FC236}">
                <a16:creationId xmlns:a16="http://schemas.microsoft.com/office/drawing/2014/main" id="{618DDD53-BB38-4118-BC75-9CE27D49C550}"/>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dirty="0"/>
          </a:p>
        </p:txBody>
      </p:sp>
      <p:sp>
        <p:nvSpPr>
          <p:cNvPr id="14340" name="Rectangle 4">
            <a:extLst>
              <a:ext uri="{FF2B5EF4-FFF2-40B4-BE49-F238E27FC236}">
                <a16:creationId xmlns:a16="http://schemas.microsoft.com/office/drawing/2014/main" id="{6C03B6F7-B1AE-4118-ABA2-FFEC9B8F0E9C}"/>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5" name="Rectangle 5">
            <a:extLst>
              <a:ext uri="{FF2B5EF4-FFF2-40B4-BE49-F238E27FC236}">
                <a16:creationId xmlns:a16="http://schemas.microsoft.com/office/drawing/2014/main" id="{646F5356-BDE8-43C1-9587-85323D02B19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26" name="Rectangle 6">
            <a:extLst>
              <a:ext uri="{FF2B5EF4-FFF2-40B4-BE49-F238E27FC236}">
                <a16:creationId xmlns:a16="http://schemas.microsoft.com/office/drawing/2014/main" id="{89912C35-11A9-4DA7-8476-F1823F658CA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US" dirty="0"/>
          </a:p>
        </p:txBody>
      </p:sp>
      <p:sp>
        <p:nvSpPr>
          <p:cNvPr id="30727" name="Rectangle 7">
            <a:extLst>
              <a:ext uri="{FF2B5EF4-FFF2-40B4-BE49-F238E27FC236}">
                <a16:creationId xmlns:a16="http://schemas.microsoft.com/office/drawing/2014/main" id="{7180ED79-CEC3-4FB9-B511-8597B20A0C1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DEB7EE2-04A2-4FB2-9625-C9C73AC4D32F}"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FA4671F7-4D2C-4B1E-AED7-24676BE8B4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47842D7-C728-4EBD-982B-B8BE79E4DBBE}" type="slidenum">
              <a:rPr lang="en-US" altLang="en-US"/>
              <a:pPr eaLnBrk="1" hangingPunct="1"/>
              <a:t>1</a:t>
            </a:fld>
            <a:endParaRPr lang="en-US" altLang="en-US" dirty="0"/>
          </a:p>
        </p:txBody>
      </p:sp>
      <p:sp>
        <p:nvSpPr>
          <p:cNvPr id="15363" name="Rectangle 2">
            <a:extLst>
              <a:ext uri="{FF2B5EF4-FFF2-40B4-BE49-F238E27FC236}">
                <a16:creationId xmlns:a16="http://schemas.microsoft.com/office/drawing/2014/main" id="{D8E83BD0-7AE4-4323-9047-FC368929C52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FDECF5EC-C5EC-4723-8F4F-A75A20018F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950814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3</a:t>
            </a:fld>
            <a:endParaRPr lang="en-US" altLang="en-US" dirty="0"/>
          </a:p>
        </p:txBody>
      </p:sp>
    </p:spTree>
    <p:extLst>
      <p:ext uri="{BB962C8B-B14F-4D97-AF65-F5344CB8AC3E}">
        <p14:creationId xmlns:p14="http://schemas.microsoft.com/office/powerpoint/2010/main" val="1632278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4</a:t>
            </a:fld>
            <a:endParaRPr lang="en-US" altLang="en-US" dirty="0"/>
          </a:p>
        </p:txBody>
      </p:sp>
    </p:spTree>
    <p:extLst>
      <p:ext uri="{BB962C8B-B14F-4D97-AF65-F5344CB8AC3E}">
        <p14:creationId xmlns:p14="http://schemas.microsoft.com/office/powerpoint/2010/main" val="3698906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5</a:t>
            </a:fld>
            <a:endParaRPr lang="en-US" altLang="en-US" dirty="0"/>
          </a:p>
        </p:txBody>
      </p:sp>
    </p:spTree>
    <p:extLst>
      <p:ext uri="{BB962C8B-B14F-4D97-AF65-F5344CB8AC3E}">
        <p14:creationId xmlns:p14="http://schemas.microsoft.com/office/powerpoint/2010/main" val="1383417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719101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tx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57007FCA-3EC9-46F6-BE85-2DE9F97B485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383" name="Title 381">
            <a:extLst>
              <a:ext uri="{FF2B5EF4-FFF2-40B4-BE49-F238E27FC236}">
                <a16:creationId xmlns:a16="http://schemas.microsoft.com/office/drawing/2014/main" id="{219026B8-F099-4229-B446-9FE2B966BEF7}"/>
              </a:ext>
            </a:extLst>
          </p:cNvPr>
          <p:cNvSpPr>
            <a:spLocks noGrp="1"/>
          </p:cNvSpPr>
          <p:nvPr>
            <p:ph type="title"/>
          </p:nvPr>
        </p:nvSpPr>
        <p:spPr>
          <a:xfrm>
            <a:off x="2581656" y="2304288"/>
            <a:ext cx="7022592" cy="2258568"/>
          </a:xfrm>
        </p:spPr>
        <p:txBody>
          <a:bodyPr vert="horz" lIns="91440" tIns="45720" rIns="91440" bIns="45720" rtlCol="0" anchor="ctr">
            <a:normAutofit/>
          </a:bodyPr>
          <a:lstStyle>
            <a:lvl1pPr algn="ctr">
              <a:defRPr lang="en-US" sz="4800" b="1">
                <a:solidFill>
                  <a:schemeClr val="accent4">
                    <a:lumMod val="75000"/>
                  </a:schemeClr>
                </a:solidFill>
                <a:ea typeface="+mn-ea"/>
                <a:cs typeface="+mn-cs"/>
              </a:defRPr>
            </a:lvl1pPr>
          </a:lstStyle>
          <a:p>
            <a:pPr marL="0" lvl="0" indent="0" algn="ctr">
              <a:lnSpc>
                <a:spcPct val="11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063099788"/>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Photo Content">
    <p:bg>
      <p:bgPr>
        <a:solidFill>
          <a:schemeClr val="accent4"/>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accent4">
                    <a:lumMod val="50000"/>
                  </a:schemeClr>
                </a:solidFill>
              </a:defRPr>
            </a:lvl1pPr>
            <a:lvl2pPr marL="283464" indent="-283464">
              <a:spcBef>
                <a:spcPts val="1000"/>
              </a:spcBef>
              <a:defRPr sz="1800">
                <a:solidFill>
                  <a:schemeClr val="accent4">
                    <a:lumMod val="50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6858000" y="715963"/>
            <a:ext cx="4572000" cy="5113336"/>
          </a:xfrm>
        </p:spPr>
        <p:txBody>
          <a:bodyPr/>
          <a:lstStyle>
            <a:lvl1pPr algn="ctr">
              <a:buNone/>
              <a:defRPr sz="1600">
                <a:solidFill>
                  <a:schemeClr val="accent4">
                    <a:lumMod val="50000"/>
                  </a:schemeClr>
                </a:solidFill>
              </a:defRPr>
            </a:lvl1pPr>
          </a:lstStyle>
          <a:p>
            <a:r>
              <a:rPr lang="en-US"/>
              <a:t>Click icon to add picture</a:t>
            </a:r>
            <a:endParaRPr lang="en-US" dirty="0"/>
          </a:p>
        </p:txBody>
      </p:sp>
      <p:pic>
        <p:nvPicPr>
          <p:cNvPr id="2" name="Graphic 1">
            <a:extLst>
              <a:ext uri="{FF2B5EF4-FFF2-40B4-BE49-F238E27FC236}">
                <a16:creationId xmlns:a16="http://schemas.microsoft.com/office/drawing/2014/main" id="{09498076-A8F2-48B0-807A-C402BDA60D3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074048"/>
            <a:ext cx="6407956" cy="1783952"/>
          </a:xfrm>
          <a:prstGeom prst="rect">
            <a:avLst/>
          </a:prstGeom>
        </p:spPr>
      </p:pic>
      <p:sp>
        <p:nvSpPr>
          <p:cNvPr id="3" name="Title 2">
            <a:extLst>
              <a:ext uri="{FF2B5EF4-FFF2-40B4-BE49-F238E27FC236}">
                <a16:creationId xmlns:a16="http://schemas.microsoft.com/office/drawing/2014/main" id="{5CF9E2C1-844F-4C0E-A423-111C77AEEF18}"/>
              </a:ext>
            </a:extLst>
          </p:cNvPr>
          <p:cNvSpPr>
            <a:spLocks noGrp="1"/>
          </p:cNvSpPr>
          <p:nvPr>
            <p:ph type="title"/>
          </p:nvPr>
        </p:nvSpPr>
        <p:spPr>
          <a:xfrm>
            <a:off x="762000" y="715961"/>
            <a:ext cx="5334000"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4100089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Photo Content">
    <p:bg>
      <p:bgPr>
        <a:solidFill>
          <a:schemeClr val="accent1"/>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lvl1pPr>
            <a:lvl2pPr marL="283464" indent="-283464">
              <a:spcBef>
                <a:spcPts val="1000"/>
              </a:spcBef>
              <a:defRPr sz="1800"/>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6858000" y="3444081"/>
            <a:ext cx="4572000" cy="2362200"/>
          </a:xfrm>
        </p:spPr>
        <p:txBody>
          <a:bodyPr>
            <a:normAutofit/>
          </a:bodyPr>
          <a:lstStyle>
            <a:lvl1pPr>
              <a:buNone/>
              <a:defRPr sz="1800"/>
            </a:lvl1pPr>
          </a:lstStyle>
          <a:p>
            <a:r>
              <a:rPr lang="en-US"/>
              <a:t>Click icon to add picture</a:t>
            </a:r>
            <a:endParaRPr lang="en-US" dirty="0"/>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6858000" y="715963"/>
            <a:ext cx="4572000" cy="2362200"/>
          </a:xfrm>
        </p:spPr>
        <p:txBody>
          <a:bodyPr>
            <a:normAutofit/>
          </a:bodyPr>
          <a:lstStyle>
            <a:lvl1pPr>
              <a:buNone/>
              <a:defRPr sz="1800"/>
            </a:lvl1pPr>
          </a:lstStyle>
          <a:p>
            <a:r>
              <a:rPr lang="en-US"/>
              <a:t>Click icon to add picture</a:t>
            </a:r>
            <a:endParaRPr lang="en-US" dirty="0"/>
          </a:p>
        </p:txBody>
      </p:sp>
      <p:pic>
        <p:nvPicPr>
          <p:cNvPr id="2" name="Graphic 1" hidden="1">
            <a:extLst>
              <a:ext uri="{FF2B5EF4-FFF2-40B4-BE49-F238E27FC236}">
                <a16:creationId xmlns:a16="http://schemas.microsoft.com/office/drawing/2014/main" id="{295740BA-9B4E-4B38-827D-32544CDF758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892800"/>
            <a:ext cx="12192000" cy="965200"/>
          </a:xfrm>
          <a:prstGeom prst="rect">
            <a:avLst/>
          </a:prstGeom>
        </p:spPr>
      </p:pic>
      <p:pic>
        <p:nvPicPr>
          <p:cNvPr id="3" name="Graphic 2">
            <a:extLst>
              <a:ext uri="{FF2B5EF4-FFF2-40B4-BE49-F238E27FC236}">
                <a16:creationId xmlns:a16="http://schemas.microsoft.com/office/drawing/2014/main" id="{29C593AE-D9D2-42FE-A240-F97D187261D7}"/>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5327681"/>
            <a:ext cx="5496910" cy="1530320"/>
          </a:xfrm>
          <a:prstGeom prst="rect">
            <a:avLst/>
          </a:prstGeom>
        </p:spPr>
      </p:pic>
      <p:sp>
        <p:nvSpPr>
          <p:cNvPr id="11" name="Title 2">
            <a:extLst>
              <a:ext uri="{FF2B5EF4-FFF2-40B4-BE49-F238E27FC236}">
                <a16:creationId xmlns:a16="http://schemas.microsoft.com/office/drawing/2014/main" id="{9AA0A799-2244-4DB2-ACAB-F6DA87A73055}"/>
              </a:ext>
            </a:extLst>
          </p:cNvPr>
          <p:cNvSpPr>
            <a:spLocks noGrp="1"/>
          </p:cNvSpPr>
          <p:nvPr>
            <p:ph type="title"/>
          </p:nvPr>
        </p:nvSpPr>
        <p:spPr>
          <a:xfrm>
            <a:off x="762000" y="715961"/>
            <a:ext cx="5334000" cy="1189037"/>
          </a:xfrm>
        </p:spPr>
        <p:txBody>
          <a:bodyPr vert="horz" lIns="91440" tIns="45720" rIns="91440" bIns="45720" rtlCol="0" anchor="t">
            <a:normAutofit/>
          </a:bodyPr>
          <a:lstStyle>
            <a:lvl1pPr>
              <a:defRPr lang="en-US" sz="4000" b="1">
                <a:solidFill>
                  <a:schemeClr val="tx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830834994"/>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ight Pattern Content Dark">
    <p:bg>
      <p:bgPr>
        <a:solidFill>
          <a:schemeClr val="accent3"/>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762000" y="1905000"/>
            <a:ext cx="6477000" cy="3276600"/>
          </a:xfrm>
        </p:spPr>
        <p:txBody>
          <a:bodyPr/>
          <a:lstStyle>
            <a:lvl1pPr marL="0" indent="0">
              <a:buNone/>
              <a:defRPr sz="1800" b="1">
                <a:solidFill>
                  <a:schemeClr val="bg1"/>
                </a:solidFill>
              </a:defRPr>
            </a:lvl1pPr>
            <a:lvl2pPr marL="283464" indent="-283464">
              <a:spcBef>
                <a:spcPts val="1000"/>
              </a:spcBef>
              <a:defRPr sz="1800">
                <a:solidFill>
                  <a:schemeClr val="bg1"/>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A997D967-7D0C-43B1-AF0D-22448F0504A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055106" y="0"/>
            <a:ext cx="3136894" cy="6858000"/>
          </a:xfrm>
          <a:prstGeom prst="rect">
            <a:avLst/>
          </a:prstGeom>
        </p:spPr>
      </p:pic>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761999" y="715961"/>
            <a:ext cx="6476999" cy="1189037"/>
          </a:xfrm>
        </p:spPr>
        <p:txBody>
          <a:bodyPr vert="horz" lIns="91440" tIns="45720" rIns="91440" bIns="45720" rtlCol="0" anchor="t">
            <a:normAutofit/>
          </a:bodyPr>
          <a:lstStyle>
            <a:lvl1pPr>
              <a:defRPr lang="en-US" sz="4000" b="1">
                <a:solidFill>
                  <a:schemeClr val="bg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5622252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Right Pattern Content Light">
    <p:bg>
      <p:bgPr>
        <a:solidFill>
          <a:schemeClr val="bg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762000" y="1905000"/>
            <a:ext cx="6477000"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A997D967-7D0C-43B1-AF0D-22448F0504A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055106" y="0"/>
            <a:ext cx="3136894" cy="6858000"/>
          </a:xfrm>
          <a:prstGeom prst="rect">
            <a:avLst/>
          </a:prstGeom>
        </p:spPr>
      </p:pic>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761999" y="715961"/>
            <a:ext cx="6476999"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4211921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ft Pattern Content">
    <p:bg>
      <p:bgPr>
        <a:solidFill>
          <a:schemeClr val="tx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4457700" y="1905000"/>
            <a:ext cx="7219043"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805C4425-09AC-4097-B868-D49C9D64C8F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403"/>
            <a:ext cx="3720664" cy="6857194"/>
          </a:xfrm>
          <a:prstGeom prst="rect">
            <a:avLst/>
          </a:prstGeom>
        </p:spPr>
      </p:pic>
      <p:sp>
        <p:nvSpPr>
          <p:cNvPr id="5" name="Title 2">
            <a:extLst>
              <a:ext uri="{FF2B5EF4-FFF2-40B4-BE49-F238E27FC236}">
                <a16:creationId xmlns:a16="http://schemas.microsoft.com/office/drawing/2014/main" id="{C6104E15-F449-422E-973A-1899DDF43DE1}"/>
              </a:ext>
            </a:extLst>
          </p:cNvPr>
          <p:cNvSpPr>
            <a:spLocks noGrp="1"/>
          </p:cNvSpPr>
          <p:nvPr>
            <p:ph type="title"/>
          </p:nvPr>
        </p:nvSpPr>
        <p:spPr>
          <a:xfrm>
            <a:off x="4457699" y="715961"/>
            <a:ext cx="7219043"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955961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80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fetti Content Orange">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7470216E-CA87-491C-BBBE-DDFD70D768F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94" t="34041" r="11052" b="45480"/>
          <a:stretch/>
        </p:blipFill>
        <p:spPr>
          <a:xfrm>
            <a:off x="-3048" y="35012"/>
            <a:ext cx="12198096" cy="6787977"/>
          </a:xfrm>
          <a:prstGeom prst="rect">
            <a:avLst/>
          </a:prstGeom>
        </p:spPr>
      </p:pic>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190187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fetti Content Green">
    <p:bg>
      <p:bgPr>
        <a:solidFill>
          <a:schemeClr val="accent5"/>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7470216E-CA87-491C-BBBE-DDFD70D768F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94" t="34041" r="11052" b="45480"/>
          <a:stretch/>
        </p:blipFill>
        <p:spPr>
          <a:xfrm>
            <a:off x="-3048" y="35012"/>
            <a:ext cx="12198096" cy="6787977"/>
          </a:xfrm>
          <a:prstGeom prst="rect">
            <a:avLst/>
          </a:prstGeom>
        </p:spPr>
      </p:pic>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1648873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ottom Pattern Black">
    <p:bg>
      <p:bgPr>
        <a:solidFill>
          <a:schemeClr val="accent4"/>
        </a:solidFill>
        <a:effectLst/>
      </p:bgPr>
    </p:bg>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accent1">
                    <a:lumMod val="75000"/>
                  </a:schemeClr>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1"/>
                </a:solidFill>
                <a:effectLst/>
                <a:latin typeface="+mj-lt"/>
                <a:ea typeface="+mn-ea"/>
                <a:cs typeface="Segoe UI" pitchFamily="34" charset="0"/>
              </a:defRPr>
            </a:lvl1pPr>
          </a:lstStyle>
          <a:p>
            <a:pPr lvl="0"/>
            <a:r>
              <a:rPr lang="en-US" dirty="0"/>
              <a:t>Click to edit Master text styles</a:t>
            </a:r>
          </a:p>
        </p:txBody>
      </p:sp>
      <p:pic>
        <p:nvPicPr>
          <p:cNvPr id="3" name="Graphic 2">
            <a:extLst>
              <a:ext uri="{FF2B5EF4-FFF2-40B4-BE49-F238E27FC236}">
                <a16:creationId xmlns:a16="http://schemas.microsoft.com/office/drawing/2014/main" id="{F781D833-01F3-4F75-8F62-D60039CA3703}"/>
              </a:ext>
            </a:extLst>
          </p:cNvPr>
          <p:cNvPicPr>
            <a:picLocks noChangeAspect="1"/>
          </p:cNvPicPr>
          <p:nvPr userDrawn="1"/>
        </p:nvPicPr>
        <p:blipFill>
          <a:blip r:embed="rId2">
            <a:alphaModFix amt="50000"/>
            <a:extLst>
              <a:ext uri="{96DAC541-7B7A-43D3-8B79-37D633B846F1}">
                <asvg:svgBlip xmlns:asvg="http://schemas.microsoft.com/office/drawing/2016/SVG/main" r:embed="rId3"/>
              </a:ext>
            </a:extLst>
          </a:blip>
          <a:stretch>
            <a:fillRect/>
          </a:stretch>
        </p:blipFill>
        <p:spPr>
          <a:xfrm>
            <a:off x="0" y="5791200"/>
            <a:ext cx="12192000" cy="1066800"/>
          </a:xfrm>
          <a:prstGeom prst="rect">
            <a:avLst/>
          </a:prstGeom>
        </p:spPr>
      </p:pic>
    </p:spTree>
    <p:extLst>
      <p:ext uri="{BB962C8B-B14F-4D97-AF65-F5344CB8AC3E}">
        <p14:creationId xmlns:p14="http://schemas.microsoft.com/office/powerpoint/2010/main" val="1273945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ottom Pattern White">
    <p:bg>
      <p:bgPr>
        <a:solidFill>
          <a:schemeClr val="accent5"/>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762000" y="716577"/>
            <a:ext cx="10668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pPr lvl="0"/>
            <a:r>
              <a:rPr lang="en-US" dirty="0"/>
              <a:t>Click to edit Master text styles</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762000" y="1790699"/>
            <a:ext cx="10668000" cy="685800"/>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pic>
        <p:nvPicPr>
          <p:cNvPr id="2" name="Graphic 1">
            <a:extLst>
              <a:ext uri="{FF2B5EF4-FFF2-40B4-BE49-F238E27FC236}">
                <a16:creationId xmlns:a16="http://schemas.microsoft.com/office/drawing/2014/main" id="{29AB818C-9403-4CA7-8FC5-347DDE455E77}"/>
              </a:ext>
            </a:extLst>
          </p:cNvPr>
          <p:cNvPicPr>
            <a:picLocks noChangeAspect="1"/>
          </p:cNvPicPr>
          <p:nvPr userDrawn="1"/>
        </p:nvPicPr>
        <p:blipFill>
          <a:blip r:embed="rId2">
            <a:alphaModFix amt="40000"/>
            <a:extLst>
              <a:ext uri="{96DAC541-7B7A-43D3-8B79-37D633B846F1}">
                <asvg:svgBlip xmlns:asvg="http://schemas.microsoft.com/office/drawing/2016/SVG/main" r:embed="rId3"/>
              </a:ext>
            </a:extLst>
          </a:blip>
          <a:stretch>
            <a:fillRect/>
          </a:stretch>
        </p:blipFill>
        <p:spPr>
          <a:xfrm>
            <a:off x="0" y="5791200"/>
            <a:ext cx="12192000" cy="1066800"/>
          </a:xfrm>
          <a:prstGeom prst="rect">
            <a:avLst/>
          </a:prstGeom>
        </p:spPr>
      </p:pic>
    </p:spTree>
    <p:extLst>
      <p:ext uri="{BB962C8B-B14F-4D97-AF65-F5344CB8AC3E}">
        <p14:creationId xmlns:p14="http://schemas.microsoft.com/office/powerpoint/2010/main" val="1270356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762000" y="1783952"/>
            <a:ext cx="10668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
        <p:nvSpPr>
          <p:cNvPr id="4" name="Title 1">
            <a:extLst>
              <a:ext uri="{FF2B5EF4-FFF2-40B4-BE49-F238E27FC236}">
                <a16:creationId xmlns:a16="http://schemas.microsoft.com/office/drawing/2014/main" id="{F858EEFF-117E-4B86-B6B2-CD8F71AA8C4A}"/>
              </a:ext>
            </a:extLst>
          </p:cNvPr>
          <p:cNvSpPr>
            <a:spLocks noGrp="1"/>
          </p:cNvSpPr>
          <p:nvPr>
            <p:ph type="title" hasCustomPrompt="1"/>
          </p:nvPr>
        </p:nvSpPr>
        <p:spPr>
          <a:xfrm>
            <a:off x="762000" y="716577"/>
            <a:ext cx="10668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4">
                    <a:lumMod val="40000"/>
                    <a:lumOff val="60000"/>
                  </a:schemeClr>
                </a:solidFill>
                <a:effectLst/>
                <a:latin typeface="+mj-lt"/>
                <a:ea typeface="+mn-ea"/>
                <a:cs typeface="Segoe UI" pitchFamily="34" charset="0"/>
              </a:defRPr>
            </a:lvl1pPr>
          </a:lstStyle>
          <a:p>
            <a:pPr lvl="0"/>
            <a:r>
              <a:rPr lang="en-US" dirty="0"/>
              <a:t>Click to edit Master text styles</a:t>
            </a:r>
          </a:p>
        </p:txBody>
      </p:sp>
      <p:pic>
        <p:nvPicPr>
          <p:cNvPr id="3" name="Graphic 2" hidden="1">
            <a:extLst>
              <a:ext uri="{FF2B5EF4-FFF2-40B4-BE49-F238E27FC236}">
                <a16:creationId xmlns:a16="http://schemas.microsoft.com/office/drawing/2014/main" id="{D0B12BD8-7E23-4DB3-9F3C-68F6FF145E6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772650" y="0"/>
            <a:ext cx="2419350" cy="2619375"/>
          </a:xfrm>
          <a:prstGeom prst="rect">
            <a:avLst/>
          </a:prstGeom>
        </p:spPr>
      </p:pic>
      <p:pic>
        <p:nvPicPr>
          <p:cNvPr id="2" name="Graphic 1">
            <a:extLst>
              <a:ext uri="{FF2B5EF4-FFF2-40B4-BE49-F238E27FC236}">
                <a16:creationId xmlns:a16="http://schemas.microsoft.com/office/drawing/2014/main" id="{85143907-CDEB-455C-878E-7AE28AF7D2B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5418919" y="0"/>
            <a:ext cx="6407956" cy="1783952"/>
          </a:xfrm>
          <a:prstGeom prst="rect">
            <a:avLst/>
          </a:prstGeom>
        </p:spPr>
      </p:pic>
    </p:spTree>
    <p:extLst>
      <p:ext uri="{BB962C8B-B14F-4D97-AF65-F5344CB8AC3E}">
        <p14:creationId xmlns:p14="http://schemas.microsoft.com/office/powerpoint/2010/main" val="549727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2"/>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A1B9BC-7BE7-4893-90FD-CC95830FD8F2}" type="datetimeFigureOut">
              <a:rPr lang="en-US" smtClean="0"/>
              <a:t>11/20/2025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715270E-046A-4C23-BC98-E307A7DD6BE8}" type="slidenum">
              <a:rPr lang="en-US" smtClean="0"/>
              <a:t>‹#›</a:t>
            </a:fld>
            <a:endParaRPr lang="en-US" dirty="0"/>
          </a:p>
        </p:txBody>
      </p:sp>
    </p:spTree>
    <p:extLst>
      <p:ext uri="{BB962C8B-B14F-4D97-AF65-F5344CB8AC3E}">
        <p14:creationId xmlns:p14="http://schemas.microsoft.com/office/powerpoint/2010/main" val="2522832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364696-E1F3-49EF-AEC8-730A16D9A23F}" type="datetimeFigureOut">
              <a:rPr lang="en-US" altLang="en-US" smtClean="0"/>
              <a:pPr/>
              <a:t>11/20/2025</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2A1B0-4691-41D9-84E0-69D594EAA3FE}" type="slidenum">
              <a:rPr lang="en-US" altLang="en-US" smtClean="0"/>
              <a:pPr/>
              <a:t>‹#›</a:t>
            </a:fld>
            <a:endParaRPr lang="en-US" altLang="en-US" dirty="0"/>
          </a:p>
        </p:txBody>
      </p:sp>
    </p:spTree>
    <p:extLst>
      <p:ext uri="{BB962C8B-B14F-4D97-AF65-F5344CB8AC3E}">
        <p14:creationId xmlns:p14="http://schemas.microsoft.com/office/powerpoint/2010/main" val="3991899034"/>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7" r:id="rId5"/>
    <p:sldLayoutId id="2147483710" r:id="rId6"/>
    <p:sldLayoutId id="2147483716" r:id="rId7"/>
    <p:sldLayoutId id="2147483718" r:id="rId8"/>
    <p:sldLayoutId id="2147483712" r:id="rId9"/>
    <p:sldLayoutId id="2147483713" r:id="rId10"/>
    <p:sldLayoutId id="2147483714" r:id="rId11"/>
    <p:sldLayoutId id="214748371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svg"/><Relationship Id="rId7" Type="http://schemas.openxmlformats.org/officeDocument/2006/relationships/image" Target="../media/image27.svg"/><Relationship Id="rId2" Type="http://schemas.openxmlformats.org/officeDocument/2006/relationships/image" Target="../media/image22.png"/><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sv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8" Type="http://schemas.openxmlformats.org/officeDocument/2006/relationships/hyperlink" Target="https://www.england.nhs.uk/ourwork/prevention/" TargetMode="External"/><Relationship Id="rId3" Type="http://schemas.openxmlformats.org/officeDocument/2006/relationships/hyperlink" Target="https://www.verywellmind.com/understanding-the-biopsychosocial-model-7549226" TargetMode="External"/><Relationship Id="rId7" Type="http://schemas.openxmlformats.org/officeDocument/2006/relationships/hyperlink" Target="https://www.england.nhs.uk/supporting-our-nhs-people/health-and-wellbeing-programmes/nhs-health-and-wellbeing-framework/elements-of-health-and-wellbeing/improving-personal-health-and-wellbeing/" TargetMode="External"/><Relationship Id="rId2" Type="http://schemas.openxmlformats.org/officeDocument/2006/relationships/hyperlink" Target="https://doi.org/10.3399/BJGP.2022.0398" TargetMode="External"/><Relationship Id="rId1" Type="http://schemas.openxmlformats.org/officeDocument/2006/relationships/slideLayout" Target="../slideLayouts/slideLayout6.xml"/><Relationship Id="rId6" Type="http://schemas.openxmlformats.org/officeDocument/2006/relationships/hyperlink" Target="https://www.england.nhs.uk/about/equality/equality-hub/national-healthcare-inequalities-improvement-programme/core20plus5/" TargetMode="External"/><Relationship Id="rId5" Type="http://schemas.openxmlformats.org/officeDocument/2006/relationships/hyperlink" Target="https://www.england.nhs.uk/supporting-our-nhs-people/health-and-wellbeing-programmes/" TargetMode="External"/><Relationship Id="rId4" Type="http://schemas.openxmlformats.org/officeDocument/2006/relationships/hyperlink" Target="https://www.nhs.uk/better-health/"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who.int/europe/about-us/our-work/sustainable-development-goals" TargetMode="External"/><Relationship Id="rId3" Type="http://schemas.openxmlformats.org/officeDocument/2006/relationships/hyperlink" Target="https://www.england.nhs.uk/about/what-we-do/" TargetMode="External"/><Relationship Id="rId7" Type="http://schemas.openxmlformats.org/officeDocument/2006/relationships/hyperlink" Target="https://sdgs.un.org/goals" TargetMode="External"/><Relationship Id="rId2" Type="http://schemas.openxmlformats.org/officeDocument/2006/relationships/hyperlink" Target="https://www.england.nhs.uk/personalisedcare/social-prescribing/" TargetMode="External"/><Relationship Id="rId1" Type="http://schemas.openxmlformats.org/officeDocument/2006/relationships/slideLayout" Target="../slideLayouts/slideLayout6.xml"/><Relationship Id="rId6" Type="http://schemas.openxmlformats.org/officeDocument/2006/relationships/hyperlink" Target="https://www.gov.uk/government/publications/health-disparities-and-health-inequalities-applying-all-our-health/health-disparities-and-health-inequalities-applying-all-our-health" TargetMode="External"/><Relationship Id="rId5" Type="http://schemas.openxmlformats.org/officeDocument/2006/relationships/hyperlink" Target="https://www.nmc.org.uk/standards/guidance/holistic-care/" TargetMode="External"/><Relationship Id="rId10" Type="http://schemas.openxmlformats.org/officeDocument/2006/relationships/hyperlink" Target="https://www.who.int/activities/promoting-health-in-all-policies-and-intersectoral-action-capacities" TargetMode="External"/><Relationship Id="rId4" Type="http://schemas.openxmlformats.org/officeDocument/2006/relationships/hyperlink" Target="https://www.nice.org.uk/about-us/sustainability" TargetMode="External"/><Relationship Id="rId9" Type="http://schemas.openxmlformats.org/officeDocument/2006/relationships/hyperlink" Target="https://www.who.int/about/governance/constit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168E5CF-FC82-40DA-8E6D-0BFF887BD80E}"/>
              </a:ext>
            </a:extLst>
          </p:cNvPr>
          <p:cNvSpPr>
            <a:spLocks noGrp="1"/>
          </p:cNvSpPr>
          <p:nvPr>
            <p:ph type="title"/>
          </p:nvPr>
        </p:nvSpPr>
        <p:spPr>
          <a:xfrm>
            <a:off x="2694512" y="1330853"/>
            <a:ext cx="6802976" cy="2258568"/>
          </a:xfrm>
        </p:spPr>
        <p:txBody>
          <a:bodyPr anchor="ctr"/>
          <a:lstStyle/>
          <a:p>
            <a:r>
              <a:rPr lang="en-GB" dirty="0"/>
              <a:t>Health, Wellbeing and Sustainable Development</a:t>
            </a:r>
            <a:endParaRPr lang="en-US" dirty="0"/>
          </a:p>
        </p:txBody>
      </p:sp>
      <p:sp>
        <p:nvSpPr>
          <p:cNvPr id="2" name="Title 5">
            <a:extLst>
              <a:ext uri="{FF2B5EF4-FFF2-40B4-BE49-F238E27FC236}">
                <a16:creationId xmlns:a16="http://schemas.microsoft.com/office/drawing/2014/main" id="{BC8CD8E1-7365-173A-D5B0-376C435E8E34}"/>
              </a:ext>
            </a:extLst>
          </p:cNvPr>
          <p:cNvSpPr txBox="1">
            <a:spLocks/>
          </p:cNvSpPr>
          <p:nvPr/>
        </p:nvSpPr>
        <p:spPr>
          <a:xfrm>
            <a:off x="2694512" y="3894916"/>
            <a:ext cx="6802976" cy="2258568"/>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lang="en-US" sz="4800" b="1" kern="1200">
                <a:solidFill>
                  <a:schemeClr val="accent4">
                    <a:lumMod val="75000"/>
                  </a:schemeClr>
                </a:solidFill>
                <a:latin typeface="+mj-lt"/>
                <a:ea typeface="+mn-ea"/>
                <a:cs typeface="+mn-cs"/>
              </a:defRPr>
            </a:lvl1pPr>
          </a:lstStyle>
          <a:p>
            <a:pPr fontAlgn="auto">
              <a:spcAft>
                <a:spcPts val="0"/>
              </a:spcAft>
            </a:pPr>
            <a:r>
              <a:rPr lang="en-GB" sz="2400" dirty="0">
                <a:latin typeface="Arial" panose="020B0604020202020204" pitchFamily="34" charset="0"/>
                <a:cs typeface="Arial" panose="020B0604020202020204" pitchFamily="34" charset="0"/>
              </a:rPr>
              <a:t>Student name: Ana Mercedes Patino Guzman</a:t>
            </a:r>
          </a:p>
          <a:p>
            <a:pPr fontAlgn="auto">
              <a:spcAft>
                <a:spcPts val="0"/>
              </a:spcAft>
            </a:pPr>
            <a:r>
              <a:rPr lang="en-GB" sz="2400" dirty="0">
                <a:latin typeface="Arial" panose="020B0604020202020204" pitchFamily="34" charset="0"/>
                <a:cs typeface="Arial" panose="020B0604020202020204" pitchFamily="34" charset="0"/>
              </a:rPr>
              <a:t>Student number: 2224746</a:t>
            </a:r>
          </a:p>
          <a:p>
            <a:pPr fontAlgn="auto">
              <a:spcAft>
                <a:spcPts val="0"/>
              </a:spcAft>
            </a:pPr>
            <a:r>
              <a:rPr lang="en-GB" sz="2400" dirty="0">
                <a:latin typeface="Arial" panose="020B0604020202020204" pitchFamily="34" charset="0"/>
                <a:cs typeface="Arial" panose="020B0604020202020204" pitchFamily="34" charset="0"/>
              </a:rPr>
              <a:t>Lecturer’s name: Shepherd Ziko</a:t>
            </a:r>
          </a:p>
          <a:p>
            <a:pPr fontAlgn="auto">
              <a:spcAft>
                <a:spcPts val="0"/>
              </a:spcAft>
            </a:pPr>
            <a:r>
              <a:rPr lang="en-GB" sz="2400" dirty="0">
                <a:latin typeface="Arial" panose="020B0604020202020204" pitchFamily="34" charset="0"/>
                <a:cs typeface="Arial" panose="020B0604020202020204" pitchFamily="34" charset="0"/>
              </a:rPr>
              <a:t>Module Code: BMHP6030</a:t>
            </a:r>
          </a:p>
        </p:txBody>
      </p:sp>
    </p:spTree>
    <p:extLst>
      <p:ext uri="{BB962C8B-B14F-4D97-AF65-F5344CB8AC3E}">
        <p14:creationId xmlns:p14="http://schemas.microsoft.com/office/powerpoint/2010/main" val="4152393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8C5EA60-12FC-4FB7-9CED-CDC28177F4B1}"/>
              </a:ext>
            </a:extLst>
          </p:cNvPr>
          <p:cNvSpPr>
            <a:spLocks noGrp="1"/>
          </p:cNvSpPr>
          <p:nvPr>
            <p:ph type="title"/>
          </p:nvPr>
        </p:nvSpPr>
        <p:spPr>
          <a:xfrm>
            <a:off x="537409" y="170531"/>
            <a:ext cx="6476999" cy="1189037"/>
          </a:xfrm>
        </p:spPr>
        <p:txBody>
          <a:bodyPr/>
          <a:lstStyle/>
          <a:p>
            <a:r>
              <a:rPr lang="en-US" dirty="0">
                <a:latin typeface="Arial" panose="020B0604020202020204" pitchFamily="34" charset="0"/>
                <a:cs typeface="Arial" panose="020B0604020202020204" pitchFamily="34" charset="0"/>
              </a:rPr>
              <a:t>Key Concepts</a:t>
            </a:r>
          </a:p>
        </p:txBody>
      </p:sp>
      <p:sp>
        <p:nvSpPr>
          <p:cNvPr id="2" name="Text Placeholder 1">
            <a:extLst>
              <a:ext uri="{FF2B5EF4-FFF2-40B4-BE49-F238E27FC236}">
                <a16:creationId xmlns:a16="http://schemas.microsoft.com/office/drawing/2014/main" id="{3F36812B-2065-4A2B-B59B-8957022687BC}"/>
              </a:ext>
            </a:extLst>
          </p:cNvPr>
          <p:cNvSpPr>
            <a:spLocks noGrp="1"/>
          </p:cNvSpPr>
          <p:nvPr>
            <p:ph type="body" sz="quarter" idx="11"/>
          </p:nvPr>
        </p:nvSpPr>
        <p:spPr>
          <a:xfrm>
            <a:off x="0" y="1086852"/>
            <a:ext cx="9047747" cy="5472280"/>
          </a:xfrm>
        </p:spPr>
        <p:txBody>
          <a:bodyPr vert="horz" lIns="91440" tIns="45720" rIns="91440" bIns="45720" rtlCol="0" anchor="t">
            <a:normAutofit/>
          </a:bodyPr>
          <a:lstStyle/>
          <a:p>
            <a:pPr marL="342900" indent="-342900" algn="just">
              <a:lnSpc>
                <a:spcPct val="100000"/>
              </a:lnSpc>
              <a:buFont typeface="Arial" panose="020B0604020202020204" pitchFamily="34" charset="0"/>
              <a:buChar char="•"/>
            </a:pPr>
            <a:r>
              <a:rPr lang="en-GB" sz="2000" u="sng" dirty="0">
                <a:solidFill>
                  <a:srgbClr val="002060"/>
                </a:solidFill>
                <a:latin typeface="Arial" panose="020B0604020202020204" pitchFamily="34" charset="0"/>
                <a:cs typeface="Arial" panose="020B0604020202020204" pitchFamily="34" charset="0"/>
              </a:rPr>
              <a:t>Health</a:t>
            </a:r>
            <a:r>
              <a:rPr lang="en-GB" sz="2000" dirty="0">
                <a:latin typeface="Arial" panose="020B0604020202020204" pitchFamily="34" charset="0"/>
                <a:cs typeface="Arial" panose="020B0604020202020204" pitchFamily="34" charset="0"/>
              </a:rPr>
              <a:t> refers to a person's physical, mental, and social well-being, not only the absence of illness. For example, someone with diabetes who maintains a healthy and active lifestyle (WHO, 2025).</a:t>
            </a:r>
          </a:p>
          <a:p>
            <a:pPr algn="just">
              <a:lnSpc>
                <a:spcPct val="100000"/>
              </a:lnSpc>
            </a:pPr>
            <a:endParaRPr lang="en-GB" sz="2000" dirty="0">
              <a:latin typeface="Arial" panose="020B0604020202020204" pitchFamily="34" charset="0"/>
              <a:cs typeface="Arial" panose="020B0604020202020204" pitchFamily="34" charset="0"/>
            </a:endParaRPr>
          </a:p>
          <a:p>
            <a:pPr marL="342900" indent="-342900" algn="just">
              <a:lnSpc>
                <a:spcPct val="100000"/>
              </a:lnSpc>
              <a:buFont typeface="Arial" panose="020B0604020202020204" pitchFamily="34" charset="0"/>
              <a:buChar char="•"/>
            </a:pPr>
            <a:r>
              <a:rPr lang="en-GB" sz="2000" u="sng" dirty="0">
                <a:solidFill>
                  <a:srgbClr val="002060"/>
                </a:solidFill>
                <a:latin typeface="Arial" panose="020B0604020202020204" pitchFamily="34" charset="0"/>
                <a:cs typeface="Arial" panose="020B0604020202020204" pitchFamily="34" charset="0"/>
              </a:rPr>
              <a:t>Wellbeing:</a:t>
            </a:r>
            <a:r>
              <a:rPr lang="en-GB" sz="2000" dirty="0">
                <a:solidFill>
                  <a:srgbClr val="002060"/>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 holistic state in which individuals feel physically healthy, emotionally stable and socially connected, such as feeling supported at work and maintaining good mental health (NHS England, 2023a).</a:t>
            </a:r>
          </a:p>
          <a:p>
            <a:pPr algn="just">
              <a:lnSpc>
                <a:spcPct val="100000"/>
              </a:lnSpc>
            </a:pPr>
            <a:endParaRPr lang="en-GB" sz="2000" dirty="0">
              <a:latin typeface="Arial" panose="020B0604020202020204" pitchFamily="34" charset="0"/>
              <a:cs typeface="Arial" panose="020B0604020202020204" pitchFamily="34" charset="0"/>
            </a:endParaRPr>
          </a:p>
          <a:p>
            <a:pPr marL="342900" indent="-342900" algn="just">
              <a:lnSpc>
                <a:spcPct val="100000"/>
              </a:lnSpc>
              <a:buFont typeface="Arial" panose="020B0604020202020204" pitchFamily="34" charset="0"/>
              <a:buChar char="•"/>
            </a:pPr>
            <a:r>
              <a:rPr lang="en-GB" sz="2000" u="sng" dirty="0">
                <a:solidFill>
                  <a:srgbClr val="002060"/>
                </a:solidFill>
                <a:latin typeface="Arial" panose="020B0604020202020204" pitchFamily="34" charset="0"/>
                <a:cs typeface="Arial" panose="020B0604020202020204" pitchFamily="34" charset="0"/>
              </a:rPr>
              <a:t>Sustainable development: </a:t>
            </a:r>
            <a:r>
              <a:rPr lang="en-GB" sz="2000" dirty="0">
                <a:latin typeface="Arial" panose="020B0604020202020204" pitchFamily="34" charset="0"/>
                <a:cs typeface="Arial" panose="020B0604020202020204" pitchFamily="34" charset="0"/>
              </a:rPr>
              <a:t>It means meeting current health and social care needs without harming the ability of future generations to meet theirs, for example, reducing hospital waste or using energy-efficient medical equipment (NICE, 2022).</a:t>
            </a:r>
          </a:p>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endParaRPr lang="en-US" altLang="en-US" dirty="0"/>
          </a:p>
        </p:txBody>
      </p:sp>
    </p:spTree>
    <p:extLst>
      <p:ext uri="{BB962C8B-B14F-4D97-AF65-F5344CB8AC3E}">
        <p14:creationId xmlns:p14="http://schemas.microsoft.com/office/powerpoint/2010/main" val="3174066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9E38B3-4686-8247-9625-49018D29F408}"/>
              </a:ext>
            </a:extLst>
          </p:cNvPr>
          <p:cNvSpPr>
            <a:spLocks noGrp="1"/>
          </p:cNvSpPr>
          <p:nvPr>
            <p:ph type="title"/>
          </p:nvPr>
        </p:nvSpPr>
        <p:spPr>
          <a:xfrm>
            <a:off x="1034717" y="-80041"/>
            <a:ext cx="9141397" cy="677108"/>
          </a:xfrm>
        </p:spPr>
        <p:txBody>
          <a:bodyPr/>
          <a:lstStyle/>
          <a:p>
            <a:pPr algn="ctr"/>
            <a:r>
              <a:rPr lang="en-US" sz="4400" b="1" dirty="0">
                <a:solidFill>
                  <a:schemeClr val="tx1"/>
                </a:solidFill>
                <a:latin typeface="Arial" panose="020B0604020202020204" pitchFamily="34" charset="0"/>
                <a:cs typeface="Arial" panose="020B0604020202020204" pitchFamily="34" charset="0"/>
              </a:rPr>
              <a:t>Relevance</a:t>
            </a:r>
          </a:p>
        </p:txBody>
      </p:sp>
      <p:sp>
        <p:nvSpPr>
          <p:cNvPr id="6" name="Text Placeholder 5">
            <a:extLst>
              <a:ext uri="{FF2B5EF4-FFF2-40B4-BE49-F238E27FC236}">
                <a16:creationId xmlns:a16="http://schemas.microsoft.com/office/drawing/2014/main" id="{7DCBA01B-ECA4-4938-872A-B38BEB13AC06}"/>
              </a:ext>
            </a:extLst>
          </p:cNvPr>
          <p:cNvSpPr>
            <a:spLocks noGrp="1"/>
          </p:cNvSpPr>
          <p:nvPr>
            <p:ph type="body" sz="quarter" idx="12"/>
          </p:nvPr>
        </p:nvSpPr>
        <p:spPr>
          <a:xfrm>
            <a:off x="5223712" y="2116870"/>
            <a:ext cx="6669504" cy="4827330"/>
          </a:xfrm>
        </p:spPr>
        <p:txBody>
          <a:bodyPr/>
          <a:lstStyle/>
          <a:p>
            <a:pPr>
              <a:lnSpc>
                <a:spcPct val="100000"/>
              </a:lnSpc>
            </a:pPr>
            <a:endParaRPr lang="en-GB" sz="2400" dirty="0">
              <a:latin typeface="Arial" panose="020B0604020202020204" pitchFamily="34" charset="0"/>
              <a:cs typeface="Arial" panose="020B0604020202020204" pitchFamily="34" charset="0"/>
            </a:endParaRPr>
          </a:p>
          <a:p>
            <a:pPr marL="342900" indent="-342900" algn="just">
              <a:lnSpc>
                <a:spcPct val="100000"/>
              </a:lnSpc>
              <a:buFont typeface="Wingdings" panose="05000000000000000000" pitchFamily="2" charset="2"/>
              <a:buChar char="v"/>
            </a:pPr>
            <a:r>
              <a:rPr lang="en-GB" sz="2000" b="1" dirty="0">
                <a:latin typeface="Arial" panose="020B0604020202020204" pitchFamily="34" charset="0"/>
                <a:cs typeface="Arial" panose="020B0604020202020204" pitchFamily="34" charset="0"/>
              </a:rPr>
              <a:t>WHO underlines that the SDGs incorporate health's social, economic, and environmental factors, which include improving health care as well as other goals such as reducing inequality and conserving the environment (WHO, 2022).</a:t>
            </a:r>
          </a:p>
          <a:p>
            <a:pPr algn="just">
              <a:lnSpc>
                <a:spcPct val="100000"/>
              </a:lnSpc>
            </a:pPr>
            <a:endParaRPr lang="en-GB" sz="2000" b="1" dirty="0">
              <a:latin typeface="Arial" panose="020B0604020202020204" pitchFamily="34" charset="0"/>
              <a:cs typeface="Arial" panose="020B0604020202020204" pitchFamily="34" charset="0"/>
            </a:endParaRPr>
          </a:p>
          <a:p>
            <a:pPr marL="342900" indent="-342900" algn="just">
              <a:lnSpc>
                <a:spcPct val="100000"/>
              </a:lnSpc>
              <a:buFont typeface="Wingdings" panose="05000000000000000000" pitchFamily="2" charset="2"/>
              <a:buChar char="v"/>
            </a:pPr>
            <a:r>
              <a:rPr lang="en-GB" sz="2000" b="1" dirty="0">
                <a:latin typeface="Arial" panose="020B0604020202020204" pitchFamily="34" charset="0"/>
                <a:cs typeface="Arial" panose="020B0604020202020204" pitchFamily="34" charset="0"/>
              </a:rPr>
              <a:t>The NHS Prevention Programme focuses on reducing illness before it becomes severe (NHS England, 2023b).</a:t>
            </a:r>
          </a:p>
          <a:p>
            <a:pPr marL="285750" indent="-285750">
              <a:lnSpc>
                <a:spcPct val="100000"/>
              </a:lnSpc>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US" dirty="0">
              <a:solidFill>
                <a:schemeClr val="tx1"/>
              </a:solidFill>
            </a:endParaRPr>
          </a:p>
        </p:txBody>
      </p:sp>
      <p:sp>
        <p:nvSpPr>
          <p:cNvPr id="3" name="TextBox 2">
            <a:extLst>
              <a:ext uri="{FF2B5EF4-FFF2-40B4-BE49-F238E27FC236}">
                <a16:creationId xmlns:a16="http://schemas.microsoft.com/office/drawing/2014/main" id="{D1186C6A-4E07-B220-0AA9-55E3A4D5C581}"/>
              </a:ext>
            </a:extLst>
          </p:cNvPr>
          <p:cNvSpPr txBox="1"/>
          <p:nvPr/>
        </p:nvSpPr>
        <p:spPr>
          <a:xfrm>
            <a:off x="1" y="657985"/>
            <a:ext cx="12192000" cy="1015663"/>
          </a:xfrm>
          <a:prstGeom prst="rect">
            <a:avLst/>
          </a:prstGeom>
          <a:noFill/>
        </p:spPr>
        <p:txBody>
          <a:bodyPr wrap="square" rtlCol="0">
            <a:spAutoFit/>
          </a:bodyPr>
          <a:lstStyle/>
          <a:p>
            <a:pPr algn="just"/>
            <a:r>
              <a:rPr lang="en-GB" sz="2000" b="1" dirty="0"/>
              <a:t>Modern healthcare systems are influenced by the WHO Sustainable Development Goals (SDGs), particularly SDG 3, which emphasises good health and wellbeing, helping shape policies like NHS preventive health programmes.</a:t>
            </a:r>
            <a:endParaRPr lang="en-GB" sz="2000" b="1" dirty="0">
              <a:effectLst/>
            </a:endParaRPr>
          </a:p>
        </p:txBody>
      </p:sp>
      <p:sp>
        <p:nvSpPr>
          <p:cNvPr id="5" name="TextBox 4">
            <a:extLst>
              <a:ext uri="{FF2B5EF4-FFF2-40B4-BE49-F238E27FC236}">
                <a16:creationId xmlns:a16="http://schemas.microsoft.com/office/drawing/2014/main" id="{4F08F985-6FC1-2531-C0B1-2706EB27BFE1}"/>
              </a:ext>
            </a:extLst>
          </p:cNvPr>
          <p:cNvSpPr txBox="1"/>
          <p:nvPr/>
        </p:nvSpPr>
        <p:spPr>
          <a:xfrm>
            <a:off x="120317" y="6297869"/>
            <a:ext cx="3513221" cy="646331"/>
          </a:xfrm>
          <a:prstGeom prst="rect">
            <a:avLst/>
          </a:prstGeom>
          <a:noFill/>
        </p:spPr>
        <p:txBody>
          <a:bodyPr wrap="square" rtlCol="0">
            <a:spAutoFit/>
          </a:bodyPr>
          <a:lstStyle/>
          <a:p>
            <a:r>
              <a:rPr lang="en-GB" b="1" dirty="0">
                <a:solidFill>
                  <a:schemeClr val="bg2"/>
                </a:solidFill>
              </a:rPr>
              <a:t>Source: (United Nations, 2015)</a:t>
            </a:r>
          </a:p>
          <a:p>
            <a:endParaRPr lang="en-GB" dirty="0"/>
          </a:p>
        </p:txBody>
      </p:sp>
      <p:pic>
        <p:nvPicPr>
          <p:cNvPr id="9" name="Picture 8" descr="A group of colorful squares with symbols&#10;&#10;AI-generated content may be incorrect.">
            <a:extLst>
              <a:ext uri="{FF2B5EF4-FFF2-40B4-BE49-F238E27FC236}">
                <a16:creationId xmlns:a16="http://schemas.microsoft.com/office/drawing/2014/main" id="{F64F4A4B-FDC8-3869-D0BE-9D72D82BB7BA}"/>
              </a:ext>
            </a:extLst>
          </p:cNvPr>
          <p:cNvPicPr>
            <a:picLocks noChangeAspect="1"/>
          </p:cNvPicPr>
          <p:nvPr/>
        </p:nvPicPr>
        <p:blipFill>
          <a:blip r:embed="rId3"/>
          <a:stretch>
            <a:fillRect/>
          </a:stretch>
        </p:blipFill>
        <p:spPr>
          <a:xfrm>
            <a:off x="120317" y="1932816"/>
            <a:ext cx="4764505" cy="42671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85230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CE50E06-E63E-4F56-A2A4-9E76FE39B5A4}"/>
              </a:ext>
            </a:extLst>
          </p:cNvPr>
          <p:cNvSpPr>
            <a:spLocks noGrp="1"/>
          </p:cNvSpPr>
          <p:nvPr>
            <p:ph type="title"/>
          </p:nvPr>
        </p:nvSpPr>
        <p:spPr>
          <a:xfrm>
            <a:off x="200526" y="170529"/>
            <a:ext cx="6120064" cy="1189037"/>
          </a:xfrm>
        </p:spPr>
        <p:txBody>
          <a:bodyPr>
            <a:normAutofit/>
          </a:bodyPr>
          <a:lstStyle/>
          <a:p>
            <a:r>
              <a:rPr lang="en-GB" dirty="0">
                <a:latin typeface="Arial" panose="020B0604020202020204" pitchFamily="34" charset="0"/>
                <a:cs typeface="Arial" panose="020B0604020202020204" pitchFamily="34" charset="0"/>
              </a:rPr>
              <a:t>Integration of health and wellbeing approaches</a:t>
            </a:r>
            <a:endParaRPr lang="en-US"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00F984E2-31A5-468B-BDD2-9BF3D346F298}"/>
              </a:ext>
            </a:extLst>
          </p:cNvPr>
          <p:cNvSpPr>
            <a:spLocks noGrp="1"/>
          </p:cNvSpPr>
          <p:nvPr>
            <p:ph type="body" sz="quarter" idx="11"/>
          </p:nvPr>
        </p:nvSpPr>
        <p:spPr>
          <a:xfrm>
            <a:off x="0" y="1503945"/>
            <a:ext cx="7804485" cy="4752392"/>
          </a:xfrm>
        </p:spPr>
        <p:txBody>
          <a:bodyPr>
            <a:normAutofit/>
          </a:bodyPr>
          <a:lstStyle/>
          <a:p>
            <a:pPr marL="285750" indent="-285750" algn="just">
              <a:lnSpc>
                <a:spcPct val="10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Holistic healthcare models focus on treating individuals by addressing their needs, such as person-centred care pathways that combine clinical treatments with mental and social care support (NMC, 2024).</a:t>
            </a:r>
          </a:p>
          <a:p>
            <a:pPr algn="just">
              <a:lnSpc>
                <a:spcPct val="100000"/>
              </a:lnSpc>
            </a:pPr>
            <a:endParaRPr lang="en-GB" sz="2000" dirty="0">
              <a:latin typeface="Arial" panose="020B0604020202020204" pitchFamily="34" charset="0"/>
              <a:cs typeface="Arial" panose="020B0604020202020204" pitchFamily="34" charset="0"/>
            </a:endParaRPr>
          </a:p>
          <a:p>
            <a:pPr marL="285750" indent="-285750" algn="just">
              <a:lnSpc>
                <a:spcPct val="10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Modern health systems emphasise prevention, early intervention, and community-based care to reduce avoidable illness, such as NHS prevention programmes targeting obesity, smoking, and heart disease to improve long-term health outcomes (NHS England, 2023b).</a:t>
            </a:r>
          </a:p>
          <a:p>
            <a:pPr algn="just">
              <a:lnSpc>
                <a:spcPct val="100000"/>
              </a:lnSpc>
            </a:pPr>
            <a:endParaRPr lang="en-GB" sz="2000" dirty="0">
              <a:latin typeface="Arial" panose="020B0604020202020204" pitchFamily="34" charset="0"/>
              <a:cs typeface="Arial" panose="020B0604020202020204" pitchFamily="34" charset="0"/>
            </a:endParaRPr>
          </a:p>
          <a:p>
            <a:pPr marL="285750" indent="-285750" algn="just">
              <a:lnSpc>
                <a:spcPct val="10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Sustainable development frameworks such as WHO's 'Health in All Policies' (WHO, n.d.)</a:t>
            </a:r>
          </a:p>
          <a:p>
            <a:pPr algn="just"/>
            <a:endParaRPr lang="en-GB" sz="20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dirty="0"/>
          </a:p>
        </p:txBody>
      </p:sp>
      <p:pic>
        <p:nvPicPr>
          <p:cNvPr id="12" name="Picture Placeholder 11" descr="A group of wooden figures&#10;&#10;AI-generated content may be incorrect.">
            <a:extLst>
              <a:ext uri="{FF2B5EF4-FFF2-40B4-BE49-F238E27FC236}">
                <a16:creationId xmlns:a16="http://schemas.microsoft.com/office/drawing/2014/main" id="{16C8336C-AD50-94B7-5C3A-D5C0DA04E646}"/>
              </a:ext>
            </a:extLst>
          </p:cNvPr>
          <p:cNvPicPr>
            <a:picLocks noGrp="1" noChangeAspect="1"/>
          </p:cNvPicPr>
          <p:nvPr>
            <p:ph type="pic" sz="quarter" idx="10"/>
          </p:nvPr>
        </p:nvPicPr>
        <p:blipFill>
          <a:blip r:embed="rId3"/>
          <a:srcRect l="17619" r="31370"/>
          <a:stretch>
            <a:fillRect/>
          </a:stretch>
        </p:blipFill>
        <p:spPr>
          <a:xfrm>
            <a:off x="7901906" y="1656349"/>
            <a:ext cx="4097590" cy="4118810"/>
          </a:xfrm>
        </p:spPr>
      </p:pic>
    </p:spTree>
    <p:extLst>
      <p:ext uri="{BB962C8B-B14F-4D97-AF65-F5344CB8AC3E}">
        <p14:creationId xmlns:p14="http://schemas.microsoft.com/office/powerpoint/2010/main" val="1811410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48FBE6B-DC67-4E64-80F4-CADE978D2FE3}"/>
              </a:ext>
            </a:extLst>
          </p:cNvPr>
          <p:cNvSpPr>
            <a:spLocks noGrp="1"/>
          </p:cNvSpPr>
          <p:nvPr>
            <p:ph type="title"/>
          </p:nvPr>
        </p:nvSpPr>
        <p:spPr>
          <a:xfrm>
            <a:off x="521368" y="395735"/>
            <a:ext cx="10668000" cy="615553"/>
          </a:xfrm>
        </p:spPr>
        <p:txBody>
          <a:bodyPr/>
          <a:lstStyle/>
          <a:p>
            <a:r>
              <a:rPr lang="en-GB" dirty="0">
                <a:latin typeface="Arial" panose="020B0604020202020204" pitchFamily="34" charset="0"/>
                <a:cs typeface="Arial" panose="020B0604020202020204" pitchFamily="34" charset="0"/>
              </a:rPr>
              <a:t>Theoretical Perspective</a:t>
            </a:r>
            <a:endParaRPr lang="en-US" dirty="0">
              <a:latin typeface="Arial" panose="020B0604020202020204" pitchFamily="34" charset="0"/>
              <a:cs typeface="Arial" panose="020B0604020202020204" pitchFamily="34" charset="0"/>
            </a:endParaRPr>
          </a:p>
        </p:txBody>
      </p:sp>
      <p:sp>
        <p:nvSpPr>
          <p:cNvPr id="10" name="Text Placeholder 9">
            <a:extLst>
              <a:ext uri="{FF2B5EF4-FFF2-40B4-BE49-F238E27FC236}">
                <a16:creationId xmlns:a16="http://schemas.microsoft.com/office/drawing/2014/main" id="{3E90A16C-1235-4DE1-9AE7-2F7599C83F90}"/>
              </a:ext>
            </a:extLst>
          </p:cNvPr>
          <p:cNvSpPr>
            <a:spLocks noGrp="1"/>
          </p:cNvSpPr>
          <p:nvPr>
            <p:ph type="body" sz="quarter" idx="13"/>
          </p:nvPr>
        </p:nvSpPr>
        <p:spPr>
          <a:xfrm>
            <a:off x="521368" y="1760620"/>
            <a:ext cx="10668000" cy="3966411"/>
          </a:xfrm>
        </p:spPr>
        <p:txBody>
          <a:bodyPr>
            <a:normAutofit/>
          </a:bodyPr>
          <a:lstStyle/>
          <a:p>
            <a:pPr marL="342900" indent="-342900" algn="just">
              <a:lnSpc>
                <a:spcPct val="100000"/>
              </a:lnSpc>
              <a:buFont typeface="Wingdings" panose="05000000000000000000" pitchFamily="2" charset="2"/>
              <a:buChar char="q"/>
            </a:pPr>
            <a:r>
              <a:rPr lang="en-GB" sz="2400" b="1" dirty="0">
                <a:latin typeface="Arial" panose="020B0604020202020204" pitchFamily="34" charset="0"/>
                <a:cs typeface="Arial" panose="020B0604020202020204" pitchFamily="34" charset="0"/>
              </a:rPr>
              <a:t>The biopsychosocial model offers a comprehensive view of health by showing how biological factors (e.g., genetics, disease), psychological factors (e.g., emotions, behaviours), and social factors (e.g., relationships, environment) interact to shape a person’s overall wellbeing (Marschall, 2025). </a:t>
            </a:r>
          </a:p>
          <a:p>
            <a:pPr algn="just"/>
            <a:endParaRPr lang="en-GB" sz="2400" b="1" dirty="0">
              <a:latin typeface="Arial" panose="020B0604020202020204" pitchFamily="34" charset="0"/>
              <a:cs typeface="Arial" panose="020B0604020202020204" pitchFamily="34" charset="0"/>
            </a:endParaRPr>
          </a:p>
          <a:p>
            <a:pPr algn="just">
              <a:lnSpc>
                <a:spcPct val="100000"/>
              </a:lnSpc>
            </a:pPr>
            <a:r>
              <a:rPr lang="en-GB" sz="2400" b="1" dirty="0">
                <a:latin typeface="Arial" panose="020B0604020202020204" pitchFamily="34" charset="0"/>
                <a:cs typeface="Arial" panose="020B0604020202020204" pitchFamily="34" charset="0"/>
              </a:rPr>
              <a:t>This approach emphasises that effective care must address all three dimensions; for example, combining medication (biological), counselling (psychological), and social care support (social) when treating long-term conditions such as depression or chronic pain.</a:t>
            </a:r>
          </a:p>
          <a:p>
            <a:pPr marL="342900" indent="-342900" algn="just">
              <a:buFont typeface="Wingdings" panose="05000000000000000000" pitchFamily="2" charset="2"/>
              <a:buChar char="Ø"/>
            </a:pPr>
            <a:endParaRPr lang="en-GB" sz="2000" b="1" dirty="0">
              <a:latin typeface="Arial" panose="020B0604020202020204" pitchFamily="34" charset="0"/>
              <a:cs typeface="Arial" panose="020B0604020202020204" pitchFamily="34" charset="0"/>
            </a:endParaRPr>
          </a:p>
          <a:p>
            <a:pPr marL="0" indent="0">
              <a:buNone/>
            </a:pPr>
            <a:endParaRPr lang="en-US" altLang="en-US" sz="1800" b="0" dirty="0">
              <a:latin typeface="+mj-lt"/>
            </a:endParaRPr>
          </a:p>
        </p:txBody>
      </p:sp>
    </p:spTree>
    <p:extLst>
      <p:ext uri="{BB962C8B-B14F-4D97-AF65-F5344CB8AC3E}">
        <p14:creationId xmlns:p14="http://schemas.microsoft.com/office/powerpoint/2010/main" val="551686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F037412-7BC5-4AAA-8ED5-FC377A84CB0C}"/>
              </a:ext>
            </a:extLst>
          </p:cNvPr>
          <p:cNvSpPr>
            <a:spLocks noGrp="1"/>
          </p:cNvSpPr>
          <p:nvPr>
            <p:ph type="title"/>
          </p:nvPr>
        </p:nvSpPr>
        <p:spPr>
          <a:xfrm>
            <a:off x="998622" y="1006809"/>
            <a:ext cx="10515600" cy="1325563"/>
          </a:xfrm>
        </p:spPr>
        <p:txBody>
          <a:bodyPr anchor="ctr">
            <a:normAutofit/>
          </a:bodyPr>
          <a:lstStyle/>
          <a:p>
            <a:r>
              <a:rPr lang="en-GB" sz="4400" dirty="0"/>
              <a:t>Policy and Governance</a:t>
            </a:r>
            <a:br>
              <a:rPr lang="en-US" sz="4400" dirty="0"/>
            </a:br>
            <a:endParaRPr lang="en-US" sz="4400" dirty="0"/>
          </a:p>
        </p:txBody>
      </p:sp>
      <p:graphicFrame>
        <p:nvGraphicFramePr>
          <p:cNvPr id="7" name="Text Placeholder 2">
            <a:extLst>
              <a:ext uri="{FF2B5EF4-FFF2-40B4-BE49-F238E27FC236}">
                <a16:creationId xmlns:a16="http://schemas.microsoft.com/office/drawing/2014/main" id="{52B63DFA-84CB-3EE6-66D7-A1E4EB43CF4F}"/>
              </a:ext>
            </a:extLst>
          </p:cNvPr>
          <p:cNvGraphicFramePr/>
          <p:nvPr>
            <p:extLst>
              <p:ext uri="{D42A27DB-BD31-4B8C-83A1-F6EECF244321}">
                <p14:modId xmlns:p14="http://schemas.microsoft.com/office/powerpoint/2010/main" val="3996758049"/>
              </p:ext>
            </p:extLst>
          </p:nvPr>
        </p:nvGraphicFramePr>
        <p:xfrm>
          <a:off x="838200" y="1881188"/>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1910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2B839A9-BE4F-40C7-ABA3-682B626FFB08}"/>
              </a:ext>
            </a:extLst>
          </p:cNvPr>
          <p:cNvSpPr>
            <a:spLocks noGrp="1"/>
          </p:cNvSpPr>
          <p:nvPr>
            <p:ph type="body" sz="quarter" idx="11"/>
          </p:nvPr>
        </p:nvSpPr>
        <p:spPr>
          <a:xfrm>
            <a:off x="633663" y="1780674"/>
            <a:ext cx="6264442" cy="4170947"/>
          </a:xfrm>
        </p:spPr>
        <p:txBody>
          <a:bodyPr>
            <a:normAutofit fontScale="92500"/>
          </a:bodyPr>
          <a:lstStyle/>
          <a:p>
            <a:pPr marL="342900" indent="-342900">
              <a:lnSpc>
                <a:spcPct val="150000"/>
              </a:lnSpc>
              <a:buFont typeface="+mj-lt"/>
              <a:buAutoNum type="arabicPeriod"/>
            </a:pPr>
            <a:r>
              <a:rPr lang="en-GB" sz="2400" b="1" dirty="0">
                <a:latin typeface="Arial" panose="020B0604020202020204" pitchFamily="34" charset="0"/>
                <a:cs typeface="Arial" panose="020B0604020202020204" pitchFamily="34" charset="0"/>
              </a:rPr>
              <a:t>Wellness programmes are integrated in healthcare settings (NHS, n.d.).</a:t>
            </a:r>
            <a:endParaRPr lang="en-US" sz="2400" b="1" dirty="0">
              <a:latin typeface="Arial" panose="020B0604020202020204" pitchFamily="34" charset="0"/>
              <a:cs typeface="Arial" panose="020B0604020202020204" pitchFamily="34" charset="0"/>
            </a:endParaRPr>
          </a:p>
          <a:p>
            <a:pPr marL="342900" indent="-342900">
              <a:lnSpc>
                <a:spcPct val="150000"/>
              </a:lnSpc>
              <a:buFont typeface="+mj-lt"/>
              <a:buAutoNum type="arabicPeriod"/>
            </a:pPr>
            <a:r>
              <a:rPr lang="en-GB" sz="2400" b="1" dirty="0">
                <a:latin typeface="Arial" panose="020B0604020202020204" pitchFamily="34" charset="0"/>
                <a:cs typeface="Arial" panose="020B0604020202020204" pitchFamily="34" charset="0"/>
              </a:rPr>
              <a:t>Telehealth improves accessibility &amp; continuity of care (Ladds et al., 2023).</a:t>
            </a:r>
          </a:p>
          <a:p>
            <a:pPr marL="342900" indent="-342900">
              <a:lnSpc>
                <a:spcPct val="150000"/>
              </a:lnSpc>
              <a:buFont typeface="+mj-lt"/>
              <a:buAutoNum type="arabicPeriod"/>
            </a:pPr>
            <a:r>
              <a:rPr lang="en-GB" sz="2400" dirty="0">
                <a:latin typeface="Arial" panose="020B0604020202020204" pitchFamily="34" charset="0"/>
                <a:cs typeface="Arial" panose="020B0604020202020204" pitchFamily="34" charset="0"/>
              </a:rPr>
              <a:t>Community-based health models support patients to self-manage chronic conditions (NHS England, 2024). </a:t>
            </a:r>
          </a:p>
          <a:p>
            <a:endParaRPr lang="en-US" dirty="0"/>
          </a:p>
        </p:txBody>
      </p:sp>
      <p:pic>
        <p:nvPicPr>
          <p:cNvPr id="4" name="Picture 3" descr="A person standing next to a computer&#10;&#10;AI-generated content may be incorrect.">
            <a:extLst>
              <a:ext uri="{FF2B5EF4-FFF2-40B4-BE49-F238E27FC236}">
                <a16:creationId xmlns:a16="http://schemas.microsoft.com/office/drawing/2014/main" id="{9646D45F-80A9-9E2A-78B1-4BF4735881D8}"/>
              </a:ext>
            </a:extLst>
          </p:cNvPr>
          <p:cNvPicPr>
            <a:picLocks noChangeAspect="1"/>
          </p:cNvPicPr>
          <p:nvPr/>
        </p:nvPicPr>
        <p:blipFill>
          <a:blip r:embed="rId3"/>
          <a:srcRect l="52051" r="4360" b="-1"/>
          <a:stretch>
            <a:fillRect/>
          </a:stretch>
        </p:blipFill>
        <p:spPr>
          <a:xfrm>
            <a:off x="7323221" y="715961"/>
            <a:ext cx="4572000" cy="5113336"/>
          </a:xfrm>
          <a:prstGeom prst="rect">
            <a:avLst/>
          </a:prstGeom>
          <a:noFill/>
        </p:spPr>
      </p:pic>
      <p:sp>
        <p:nvSpPr>
          <p:cNvPr id="2" name="Title 1">
            <a:extLst>
              <a:ext uri="{FF2B5EF4-FFF2-40B4-BE49-F238E27FC236}">
                <a16:creationId xmlns:a16="http://schemas.microsoft.com/office/drawing/2014/main" id="{F3EA8A48-57B8-480B-912A-B017D739B4D0}"/>
              </a:ext>
            </a:extLst>
          </p:cNvPr>
          <p:cNvSpPr>
            <a:spLocks noGrp="1"/>
          </p:cNvSpPr>
          <p:nvPr>
            <p:ph type="title"/>
          </p:nvPr>
        </p:nvSpPr>
        <p:spPr>
          <a:xfrm>
            <a:off x="762000" y="715961"/>
            <a:ext cx="5334000" cy="1189037"/>
          </a:xfrm>
        </p:spPr>
        <p:txBody>
          <a:bodyPr anchor="t">
            <a:normAutofit/>
          </a:bodyPr>
          <a:lstStyle/>
          <a:p>
            <a:r>
              <a:rPr lang="en-GB"/>
              <a:t>Service Delivery</a:t>
            </a:r>
          </a:p>
        </p:txBody>
      </p:sp>
    </p:spTree>
    <p:extLst>
      <p:ext uri="{BB962C8B-B14F-4D97-AF65-F5344CB8AC3E}">
        <p14:creationId xmlns:p14="http://schemas.microsoft.com/office/powerpoint/2010/main" val="3477364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FFCC38-D58E-4E17-AA29-4F5F2A66F1EA}"/>
              </a:ext>
            </a:extLst>
          </p:cNvPr>
          <p:cNvSpPr>
            <a:spLocks noGrp="1"/>
          </p:cNvSpPr>
          <p:nvPr>
            <p:ph type="title"/>
          </p:nvPr>
        </p:nvSpPr>
        <p:spPr>
          <a:xfrm>
            <a:off x="838200" y="365125"/>
            <a:ext cx="10515600" cy="1325563"/>
          </a:xfrm>
        </p:spPr>
        <p:txBody>
          <a:bodyPr anchor="ctr">
            <a:normAutofit fontScale="90000"/>
          </a:bodyPr>
          <a:lstStyle/>
          <a:p>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br>
              <a:rPr lang="en-US" sz="1800" dirty="0">
                <a:solidFill>
                  <a:schemeClr val="accent1"/>
                </a:solidFill>
                <a:latin typeface="Arial" panose="020B0604020202020204" pitchFamily="34" charset="0"/>
                <a:cs typeface="Arial" panose="020B0604020202020204" pitchFamily="34" charset="0"/>
              </a:rPr>
            </a:br>
            <a:r>
              <a:rPr lang="en-GB" sz="4000" dirty="0">
                <a:solidFill>
                  <a:schemeClr val="accent1"/>
                </a:solidFill>
                <a:latin typeface="Arial" panose="020B0604020202020204" pitchFamily="34" charset="0"/>
                <a:cs typeface="Arial" panose="020B0604020202020204" pitchFamily="34" charset="0"/>
              </a:rPr>
              <a:t>Public Health Initiatives</a:t>
            </a:r>
            <a:br>
              <a:rPr lang="en-GB" sz="1800" dirty="0">
                <a:solidFill>
                  <a:schemeClr val="accent1"/>
                </a:solidFill>
                <a:latin typeface="Arial" panose="020B0604020202020204" pitchFamily="34" charset="0"/>
                <a:cs typeface="Arial" panose="020B0604020202020204" pitchFamily="34" charset="0"/>
              </a:rPr>
            </a:br>
            <a:endParaRPr lang="en-US" sz="1800" dirty="0">
              <a:solidFill>
                <a:schemeClr val="accent1"/>
              </a:solidFill>
              <a:latin typeface="Arial" panose="020B0604020202020204" pitchFamily="34" charset="0"/>
              <a:cs typeface="Arial" panose="020B0604020202020204" pitchFamily="34" charset="0"/>
            </a:endParaRPr>
          </a:p>
        </p:txBody>
      </p:sp>
      <p:graphicFrame>
        <p:nvGraphicFramePr>
          <p:cNvPr id="9228" name="Text Placeholder 2">
            <a:extLst>
              <a:ext uri="{FF2B5EF4-FFF2-40B4-BE49-F238E27FC236}">
                <a16:creationId xmlns:a16="http://schemas.microsoft.com/office/drawing/2014/main" id="{C3D4866C-1C81-22D2-6E12-6E7A6288F7E1}"/>
              </a:ext>
            </a:extLst>
          </p:cNvPr>
          <p:cNvGraphicFramePr/>
          <p:nvPr>
            <p:extLst>
              <p:ext uri="{D42A27DB-BD31-4B8C-83A1-F6EECF244321}">
                <p14:modId xmlns:p14="http://schemas.microsoft.com/office/powerpoint/2010/main" val="2247835158"/>
              </p:ext>
            </p:extLst>
          </p:nvPr>
        </p:nvGraphicFramePr>
        <p:xfrm>
          <a:off x="838200" y="1881188"/>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1048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70FA737-AD1C-47EE-9777-37A7095BC3B1}"/>
              </a:ext>
            </a:extLst>
          </p:cNvPr>
          <p:cNvSpPr>
            <a:spLocks noGrp="1"/>
          </p:cNvSpPr>
          <p:nvPr>
            <p:ph type="title"/>
          </p:nvPr>
        </p:nvSpPr>
        <p:spPr>
          <a:xfrm>
            <a:off x="838200" y="365125"/>
            <a:ext cx="10515600" cy="1325563"/>
          </a:xfrm>
        </p:spPr>
        <p:txBody>
          <a:bodyPr anchor="ctr">
            <a:normAutofit/>
          </a:bodyPr>
          <a:lstStyle/>
          <a:p>
            <a:r>
              <a:rPr lang="en-GB"/>
              <a:t>Equity and Access</a:t>
            </a:r>
            <a:endParaRPr lang="en-US"/>
          </a:p>
        </p:txBody>
      </p:sp>
      <p:sp>
        <p:nvSpPr>
          <p:cNvPr id="3" name="Rectangle 2" descr="Doctor">
            <a:extLst>
              <a:ext uri="{FF2B5EF4-FFF2-40B4-BE49-F238E27FC236}">
                <a16:creationId xmlns:a16="http://schemas.microsoft.com/office/drawing/2014/main" id="{BF1ED59F-3FF0-8960-A781-723627AE3B77}"/>
              </a:ext>
            </a:extLst>
          </p:cNvPr>
          <p:cNvSpPr/>
          <p:nvPr/>
        </p:nvSpPr>
        <p:spPr>
          <a:xfrm>
            <a:off x="2843043" y="2192878"/>
            <a:ext cx="602753" cy="602753"/>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grpSp>
        <p:nvGrpSpPr>
          <p:cNvPr id="4" name="Group 3">
            <a:extLst>
              <a:ext uri="{FF2B5EF4-FFF2-40B4-BE49-F238E27FC236}">
                <a16:creationId xmlns:a16="http://schemas.microsoft.com/office/drawing/2014/main" id="{4C9FF520-6C47-40AE-EC36-EAD753C2B152}"/>
              </a:ext>
            </a:extLst>
          </p:cNvPr>
          <p:cNvGrpSpPr/>
          <p:nvPr/>
        </p:nvGrpSpPr>
        <p:grpSpPr>
          <a:xfrm>
            <a:off x="271479" y="2910692"/>
            <a:ext cx="3774645" cy="2309397"/>
            <a:chOff x="0" y="984947"/>
            <a:chExt cx="3774645" cy="2309397"/>
          </a:xfrm>
        </p:grpSpPr>
        <p:sp>
          <p:nvSpPr>
            <p:cNvPr id="5" name="Rectangle 4">
              <a:extLst>
                <a:ext uri="{FF2B5EF4-FFF2-40B4-BE49-F238E27FC236}">
                  <a16:creationId xmlns:a16="http://schemas.microsoft.com/office/drawing/2014/main" id="{500EF5AE-C615-2F78-2BC9-4ED49439ACE8}"/>
                </a:ext>
              </a:extLst>
            </p:cNvPr>
            <p:cNvSpPr/>
            <p:nvPr/>
          </p:nvSpPr>
          <p:spPr>
            <a:xfrm>
              <a:off x="0" y="984947"/>
              <a:ext cx="3774645" cy="2309397"/>
            </a:xfrm>
            <a:prstGeom prst="rect">
              <a:avLst/>
            </a:prstGeom>
            <a:solidFill>
              <a:schemeClr val="accent1">
                <a:lumMod val="40000"/>
                <a:lumOff val="60000"/>
              </a:schemeClr>
            </a:solidFill>
          </p:spPr>
          <p:style>
            <a:lnRef idx="0">
              <a:schemeClr val="dk1">
                <a:alpha val="0"/>
                <a:hueOff val="0"/>
                <a:satOff val="0"/>
                <a:lumOff val="0"/>
                <a:alphaOff val="0"/>
              </a:schemeClr>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6" name="TextBox 5">
              <a:extLst>
                <a:ext uri="{FF2B5EF4-FFF2-40B4-BE49-F238E27FC236}">
                  <a16:creationId xmlns:a16="http://schemas.microsoft.com/office/drawing/2014/main" id="{7821F6EA-CCB2-896F-5D09-B5FC983DD548}"/>
                </a:ext>
              </a:extLst>
            </p:cNvPr>
            <p:cNvSpPr txBox="1"/>
            <p:nvPr/>
          </p:nvSpPr>
          <p:spPr>
            <a:xfrm>
              <a:off x="0" y="984947"/>
              <a:ext cx="3774645" cy="230939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b="1" kern="1200" dirty="0">
                  <a:solidFill>
                    <a:schemeClr val="accent1"/>
                  </a:solidFill>
                  <a:latin typeface="Arial" panose="020B0604020202020204" pitchFamily="34" charset="0"/>
                  <a:cs typeface="Arial" panose="020B0604020202020204" pitchFamily="34" charset="0"/>
                </a:rPr>
                <a:t>Disparities in healthcare access and quality persist across England, particularly for communities facing socioeconomic deprivation and structural disadvantage (Office for Health Improvement and Disparities, 2022). </a:t>
              </a:r>
              <a:endParaRPr lang="en-US" b="1" kern="1200" dirty="0">
                <a:solidFill>
                  <a:schemeClr val="accent1"/>
                </a:solidFill>
                <a:latin typeface="Arial" panose="020B0604020202020204" pitchFamily="34" charset="0"/>
                <a:cs typeface="Arial" panose="020B0604020202020204" pitchFamily="34" charset="0"/>
              </a:endParaRPr>
            </a:p>
          </p:txBody>
        </p:sp>
      </p:grpSp>
      <p:grpSp>
        <p:nvGrpSpPr>
          <p:cNvPr id="7" name="Group 6">
            <a:extLst>
              <a:ext uri="{FF2B5EF4-FFF2-40B4-BE49-F238E27FC236}">
                <a16:creationId xmlns:a16="http://schemas.microsoft.com/office/drawing/2014/main" id="{0C506385-23F5-A2E6-89AF-42DB6732E18F}"/>
              </a:ext>
            </a:extLst>
          </p:cNvPr>
          <p:cNvGrpSpPr/>
          <p:nvPr/>
        </p:nvGrpSpPr>
        <p:grpSpPr>
          <a:xfrm>
            <a:off x="4300822" y="2910692"/>
            <a:ext cx="3255219" cy="2325180"/>
            <a:chOff x="3931295" y="999656"/>
            <a:chExt cx="3255219" cy="2325180"/>
          </a:xfrm>
        </p:grpSpPr>
        <p:sp>
          <p:nvSpPr>
            <p:cNvPr id="9" name="Rectangle 8">
              <a:extLst>
                <a:ext uri="{FF2B5EF4-FFF2-40B4-BE49-F238E27FC236}">
                  <a16:creationId xmlns:a16="http://schemas.microsoft.com/office/drawing/2014/main" id="{727F44EA-10F4-F288-410A-2E650D6FFACF}"/>
                </a:ext>
              </a:extLst>
            </p:cNvPr>
            <p:cNvSpPr/>
            <p:nvPr/>
          </p:nvSpPr>
          <p:spPr>
            <a:xfrm>
              <a:off x="3931295" y="999656"/>
              <a:ext cx="3255219" cy="2325180"/>
            </a:xfrm>
            <a:prstGeom prst="rect">
              <a:avLst/>
            </a:prstGeom>
            <a:solidFill>
              <a:schemeClr val="accent1">
                <a:lumMod val="40000"/>
                <a:lumOff val="60000"/>
              </a:schemeClr>
            </a:solidFill>
          </p:spPr>
          <p:style>
            <a:lnRef idx="0">
              <a:schemeClr val="dk1">
                <a:alpha val="0"/>
                <a:hueOff val="0"/>
                <a:satOff val="0"/>
                <a:lumOff val="0"/>
                <a:alphaOff val="0"/>
              </a:schemeClr>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2" name="TextBox 11">
              <a:extLst>
                <a:ext uri="{FF2B5EF4-FFF2-40B4-BE49-F238E27FC236}">
                  <a16:creationId xmlns:a16="http://schemas.microsoft.com/office/drawing/2014/main" id="{310F7FF1-DA84-4452-A703-624C9A56865C}"/>
                </a:ext>
              </a:extLst>
            </p:cNvPr>
            <p:cNvSpPr txBox="1"/>
            <p:nvPr/>
          </p:nvSpPr>
          <p:spPr>
            <a:xfrm>
              <a:off x="3931295" y="999656"/>
              <a:ext cx="3255219" cy="232518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1" kern="1200" dirty="0">
                  <a:solidFill>
                    <a:schemeClr val="accent1"/>
                  </a:solidFill>
                  <a:latin typeface="Arial" panose="020B0604020202020204" pitchFamily="34" charset="0"/>
                  <a:cs typeface="Arial" panose="020B0604020202020204" pitchFamily="34" charset="0"/>
                </a:rPr>
                <a:t>Targeted national initiatives, such as NHS England’s Core20PLUS5 programme, focus on the most deprived groups to improve access, quality of care, and health outcomes (NHS England, 2021).</a:t>
              </a:r>
              <a:endParaRPr lang="en-US" sz="1800" b="1" kern="1200" dirty="0">
                <a:solidFill>
                  <a:schemeClr val="accent1"/>
                </a:solidFill>
                <a:latin typeface="Arial" panose="020B0604020202020204" pitchFamily="34" charset="0"/>
                <a:cs typeface="Arial" panose="020B0604020202020204" pitchFamily="34" charset="0"/>
              </a:endParaRPr>
            </a:p>
          </p:txBody>
        </p:sp>
      </p:grpSp>
      <p:sp>
        <p:nvSpPr>
          <p:cNvPr id="13" name="Rectangle 12" descr="Bullseye">
            <a:extLst>
              <a:ext uri="{FF2B5EF4-FFF2-40B4-BE49-F238E27FC236}">
                <a16:creationId xmlns:a16="http://schemas.microsoft.com/office/drawing/2014/main" id="{66225FE0-7ED4-26E3-D4A5-F55D31D6321E}"/>
              </a:ext>
            </a:extLst>
          </p:cNvPr>
          <p:cNvSpPr/>
          <p:nvPr/>
        </p:nvSpPr>
        <p:spPr>
          <a:xfrm>
            <a:off x="5493247" y="2192878"/>
            <a:ext cx="602753" cy="602753"/>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4" name="Rectangle 13" descr="Hospital">
            <a:extLst>
              <a:ext uri="{FF2B5EF4-FFF2-40B4-BE49-F238E27FC236}">
                <a16:creationId xmlns:a16="http://schemas.microsoft.com/office/drawing/2014/main" id="{584594C5-5D5E-09C9-D476-26368EB3F261}"/>
              </a:ext>
            </a:extLst>
          </p:cNvPr>
          <p:cNvSpPr/>
          <p:nvPr/>
        </p:nvSpPr>
        <p:spPr>
          <a:xfrm>
            <a:off x="8857986" y="2192878"/>
            <a:ext cx="602753" cy="602753"/>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grpSp>
        <p:nvGrpSpPr>
          <p:cNvPr id="15" name="Group 14">
            <a:extLst>
              <a:ext uri="{FF2B5EF4-FFF2-40B4-BE49-F238E27FC236}">
                <a16:creationId xmlns:a16="http://schemas.microsoft.com/office/drawing/2014/main" id="{FD51E729-CDA2-BC36-5221-F5553C37A923}"/>
              </a:ext>
            </a:extLst>
          </p:cNvPr>
          <p:cNvGrpSpPr/>
          <p:nvPr/>
        </p:nvGrpSpPr>
        <p:grpSpPr>
          <a:xfrm>
            <a:off x="7844499" y="2894909"/>
            <a:ext cx="3207923" cy="2325180"/>
            <a:chOff x="7307681" y="1033923"/>
            <a:chExt cx="3207923" cy="2167020"/>
          </a:xfrm>
        </p:grpSpPr>
        <p:sp>
          <p:nvSpPr>
            <p:cNvPr id="16" name="Rectangle 15">
              <a:extLst>
                <a:ext uri="{FF2B5EF4-FFF2-40B4-BE49-F238E27FC236}">
                  <a16:creationId xmlns:a16="http://schemas.microsoft.com/office/drawing/2014/main" id="{ED829DA7-BF53-C123-FA89-3905DCAC4784}"/>
                </a:ext>
              </a:extLst>
            </p:cNvPr>
            <p:cNvSpPr/>
            <p:nvPr/>
          </p:nvSpPr>
          <p:spPr>
            <a:xfrm>
              <a:off x="7307681" y="1033923"/>
              <a:ext cx="3207923" cy="2167020"/>
            </a:xfrm>
            <a:prstGeom prst="rect">
              <a:avLst/>
            </a:prstGeom>
            <a:solidFill>
              <a:schemeClr val="accent1">
                <a:lumMod val="40000"/>
                <a:lumOff val="60000"/>
              </a:schemeClr>
            </a:solidFill>
          </p:spPr>
          <p:style>
            <a:lnRef idx="0">
              <a:schemeClr val="dk1">
                <a:alpha val="0"/>
                <a:hueOff val="0"/>
                <a:satOff val="0"/>
                <a:lumOff val="0"/>
                <a:alphaOff val="0"/>
              </a:schemeClr>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7" name="TextBox 16">
              <a:extLst>
                <a:ext uri="{FF2B5EF4-FFF2-40B4-BE49-F238E27FC236}">
                  <a16:creationId xmlns:a16="http://schemas.microsoft.com/office/drawing/2014/main" id="{74F94B12-C823-8055-D343-C9ED2DF2EB91}"/>
                </a:ext>
              </a:extLst>
            </p:cNvPr>
            <p:cNvSpPr txBox="1"/>
            <p:nvPr/>
          </p:nvSpPr>
          <p:spPr>
            <a:xfrm>
              <a:off x="7307681" y="1033923"/>
              <a:ext cx="3207923" cy="21670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1" kern="1200" dirty="0">
                  <a:solidFill>
                    <a:schemeClr val="accent1"/>
                  </a:solidFill>
                  <a:latin typeface="Arial" panose="020B0604020202020204" pitchFamily="34" charset="0"/>
                  <a:cs typeface="Arial" panose="020B0604020202020204" pitchFamily="34" charset="0"/>
                </a:rPr>
                <a:t>The NHS ensures that essential health services are free at the point of use, supporting fairness and reducing financial barriers for all populations (NHS England, 2025). </a:t>
              </a:r>
              <a:endParaRPr lang="en-US" sz="1800" b="1" kern="1200" dirty="0">
                <a:solidFill>
                  <a:schemeClr val="accent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61615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9E38B3-4686-8247-9625-49018D29F408}"/>
              </a:ext>
            </a:extLst>
          </p:cNvPr>
          <p:cNvSpPr>
            <a:spLocks noGrp="1"/>
          </p:cNvSpPr>
          <p:nvPr>
            <p:ph type="title"/>
          </p:nvPr>
        </p:nvSpPr>
        <p:spPr>
          <a:xfrm>
            <a:off x="274017" y="359172"/>
            <a:ext cx="9141397" cy="615553"/>
          </a:xfrm>
        </p:spPr>
        <p:txBody>
          <a:bodyPr/>
          <a:lstStyle/>
          <a:p>
            <a:pPr algn="ctr"/>
            <a:r>
              <a:rPr lang="en-US" sz="4000" b="1">
                <a:solidFill>
                  <a:schemeClr val="tx1"/>
                </a:solidFill>
                <a:latin typeface="Arial" panose="020B0604020202020204" pitchFamily="34" charset="0"/>
                <a:cs typeface="Arial" panose="020B0604020202020204" pitchFamily="34" charset="0"/>
              </a:rPr>
              <a:t>Conclusion</a:t>
            </a:r>
            <a:endParaRPr lang="en-US" b="1"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17155E1D-F4AD-41A7-B948-E2D246CCFE8A}"/>
              </a:ext>
            </a:extLst>
          </p:cNvPr>
          <p:cNvSpPr>
            <a:spLocks noGrp="1"/>
          </p:cNvSpPr>
          <p:nvPr>
            <p:ph type="body" sz="quarter" idx="12"/>
          </p:nvPr>
        </p:nvSpPr>
        <p:spPr>
          <a:xfrm>
            <a:off x="415634" y="1271974"/>
            <a:ext cx="10075903" cy="3672368"/>
          </a:xfrm>
        </p:spPr>
        <p:txBody>
          <a:bodyPr/>
          <a:lstStyle/>
          <a:p>
            <a:pPr marL="285750" indent="-285750" algn="just">
              <a:lnSpc>
                <a:spcPct val="10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Health, wellbeing and sustainable development are interconnected concepts that support long-term, person-centred improvements in care.</a:t>
            </a:r>
          </a:p>
          <a:p>
            <a:pPr marL="285750" indent="-285750" algn="just">
              <a:lnSpc>
                <a:spcPct val="100000"/>
              </a:lnSpc>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a:p>
            <a:pPr marL="285750" indent="-285750" algn="just">
              <a:lnSpc>
                <a:spcPct val="10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The WHO Sustainable Development Goals guide modern healthcare policies and promote prevention, equity and environmental responsibility.</a:t>
            </a:r>
          </a:p>
          <a:p>
            <a:pPr marL="285750" indent="-285750" algn="just">
              <a:lnSpc>
                <a:spcPct val="100000"/>
              </a:lnSpc>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a:p>
            <a:pPr marL="285750" indent="-285750" algn="just">
              <a:lnSpc>
                <a:spcPct val="10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Holistic and integrated healthcare models emphasise physical, mental and social needs, improving outcomes through person-centred and community-based approaches.</a:t>
            </a:r>
          </a:p>
          <a:p>
            <a:pPr marL="285750" indent="-285750" algn="just">
              <a:lnSpc>
                <a:spcPct val="100000"/>
              </a:lnSpc>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a:p>
            <a:pPr marL="285750" indent="-285750" algn="just">
              <a:lnSpc>
                <a:spcPct val="10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The biopsychosocial model highlights the importance of treating the whole person, combining biological, psychological and social interventions.</a:t>
            </a:r>
          </a:p>
          <a:p>
            <a:pPr marL="285750" indent="-285750" algn="just">
              <a:lnSpc>
                <a:spcPct val="100000"/>
              </a:lnSpc>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a:p>
            <a:pPr marL="285750" indent="-285750" algn="just">
              <a:lnSpc>
                <a:spcPct val="10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Policies such as NHS prevention programmes, telehealth adoption and community health initiatives strengthen access, continuity and self-management.</a:t>
            </a:r>
          </a:p>
          <a:p>
            <a:pPr marL="0" indent="0" algn="ctr" fontAlgn="auto">
              <a:spcAft>
                <a:spcPts val="0"/>
              </a:spcAft>
              <a:buNone/>
            </a:pPr>
            <a:endParaRPr lang="en-US" altLang="en-US" sz="1800" dirty="0">
              <a:solidFill>
                <a:schemeClr val="tx1"/>
              </a:solidFill>
            </a:endParaRPr>
          </a:p>
        </p:txBody>
      </p:sp>
    </p:spTree>
    <p:extLst>
      <p:ext uri="{BB962C8B-B14F-4D97-AF65-F5344CB8AC3E}">
        <p14:creationId xmlns:p14="http://schemas.microsoft.com/office/powerpoint/2010/main" val="15336082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9769EF9-1612-42F9-BB93-658619D321FF}"/>
              </a:ext>
            </a:extLst>
          </p:cNvPr>
          <p:cNvSpPr>
            <a:spLocks noGrp="1"/>
          </p:cNvSpPr>
          <p:nvPr>
            <p:ph type="title"/>
          </p:nvPr>
        </p:nvSpPr>
        <p:spPr>
          <a:xfrm>
            <a:off x="3816015" y="122403"/>
            <a:ext cx="7219043" cy="1189037"/>
          </a:xfrm>
        </p:spPr>
        <p:txBody>
          <a:bodyPr/>
          <a:lstStyle/>
          <a:p>
            <a:r>
              <a:rPr lang="en-GB" dirty="0">
                <a:latin typeface="Arial" panose="020B0604020202020204" pitchFamily="34" charset="0"/>
                <a:cs typeface="Arial" panose="020B0604020202020204" pitchFamily="34" charset="0"/>
              </a:rPr>
              <a:t>List of references</a:t>
            </a:r>
            <a:br>
              <a:rPr lang="en-US" dirty="0"/>
            </a:br>
            <a:endParaRPr lang="en-US" dirty="0"/>
          </a:p>
        </p:txBody>
      </p:sp>
      <p:sp>
        <p:nvSpPr>
          <p:cNvPr id="3" name="Text Placeholder 2">
            <a:extLst>
              <a:ext uri="{FF2B5EF4-FFF2-40B4-BE49-F238E27FC236}">
                <a16:creationId xmlns:a16="http://schemas.microsoft.com/office/drawing/2014/main" id="{D3316BC9-7937-4417-B232-1B37F4796011}"/>
              </a:ext>
            </a:extLst>
          </p:cNvPr>
          <p:cNvSpPr>
            <a:spLocks noGrp="1"/>
          </p:cNvSpPr>
          <p:nvPr>
            <p:ph type="body" sz="quarter" idx="11"/>
          </p:nvPr>
        </p:nvSpPr>
        <p:spPr>
          <a:xfrm>
            <a:off x="3373901" y="1070807"/>
            <a:ext cx="8103269" cy="5424157"/>
          </a:xfrm>
        </p:spPr>
        <p:txBody>
          <a:bodyPr>
            <a:normAutofit fontScale="77500" lnSpcReduction="20000"/>
          </a:bodyPr>
          <a:lstStyle/>
          <a:p>
            <a:pPr>
              <a:lnSpc>
                <a:spcPct val="120000"/>
              </a:lnSpc>
            </a:pPr>
            <a:r>
              <a:rPr lang="en-US" sz="1700" dirty="0">
                <a:solidFill>
                  <a:schemeClr val="bg2"/>
                </a:solidFill>
                <a:latin typeface="Arial" panose="020B0604020202020204" pitchFamily="34" charset="0"/>
                <a:cs typeface="Arial" panose="020B0604020202020204" pitchFamily="34" charset="0"/>
              </a:rPr>
              <a:t>Ladds, E., Khan, M., Moore, L., Kalin, A. and Greenhalgh, T. (2023). How have remote and digital approaches impacted continuity? A mixed-studies systematic review. </a:t>
            </a:r>
            <a:r>
              <a:rPr lang="en-US" sz="1700" i="1" dirty="0">
                <a:solidFill>
                  <a:schemeClr val="bg2"/>
                </a:solidFill>
                <a:latin typeface="Arial" panose="020B0604020202020204" pitchFamily="34" charset="0"/>
                <a:cs typeface="Arial" panose="020B0604020202020204" pitchFamily="34" charset="0"/>
              </a:rPr>
              <a:t>British Journal of General Practice</a:t>
            </a:r>
            <a:r>
              <a:rPr lang="en-US" sz="1700" dirty="0">
                <a:solidFill>
                  <a:schemeClr val="bg2"/>
                </a:solidFill>
                <a:latin typeface="Arial" panose="020B0604020202020204" pitchFamily="34" charset="0"/>
                <a:cs typeface="Arial" panose="020B0604020202020204" pitchFamily="34" charset="0"/>
              </a:rPr>
              <a:t>. (online) </a:t>
            </a:r>
            <a:r>
              <a:rPr lang="en-US" sz="1700" dirty="0" err="1">
                <a:solidFill>
                  <a:schemeClr val="bg2"/>
                </a:solidFill>
                <a:latin typeface="Arial" panose="020B0604020202020204" pitchFamily="34" charset="0"/>
                <a:cs typeface="Arial" panose="020B0604020202020204" pitchFamily="34" charset="0"/>
              </a:rPr>
              <a:t>doi:</a:t>
            </a:r>
            <a:r>
              <a:rPr lang="en-US" sz="1700" dirty="0" err="1">
                <a:solidFill>
                  <a:srgbClr val="E2DD6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t>
            </a:r>
            <a:r>
              <a:rPr lang="en-US" sz="1700" dirty="0">
                <a:solidFill>
                  <a:schemeClr val="bg2"/>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://doi.org/10.3399/BJGP.2022.0398</a:t>
            </a:r>
            <a:r>
              <a:rPr lang="en-US" sz="1700" dirty="0">
                <a:solidFill>
                  <a:schemeClr val="bg2"/>
                </a:solidFill>
                <a:latin typeface="Arial" panose="020B0604020202020204" pitchFamily="34" charset="0"/>
                <a:cs typeface="Arial" panose="020B0604020202020204" pitchFamily="34" charset="0"/>
              </a:rPr>
              <a:t> (Accessed 20 Oct. 2025).</a:t>
            </a:r>
            <a:endParaRPr lang="en-GB" sz="1700" dirty="0">
              <a:solidFill>
                <a:schemeClr val="bg2"/>
              </a:solidFill>
              <a:latin typeface="Arial" panose="020B0604020202020204" pitchFamily="34" charset="0"/>
              <a:cs typeface="Arial" panose="020B0604020202020204" pitchFamily="34" charset="0"/>
            </a:endParaRPr>
          </a:p>
          <a:p>
            <a:pPr>
              <a:lnSpc>
                <a:spcPct val="120000"/>
              </a:lnSpc>
            </a:pPr>
            <a:r>
              <a:rPr lang="en-US" sz="1700" dirty="0">
                <a:solidFill>
                  <a:schemeClr val="bg2"/>
                </a:solidFill>
                <a:latin typeface="Arial" panose="020B0604020202020204" pitchFamily="34" charset="0"/>
                <a:cs typeface="Arial" panose="020B0604020202020204" pitchFamily="34" charset="0"/>
              </a:rPr>
              <a:t>Marschall, A. (2025). </a:t>
            </a:r>
            <a:r>
              <a:rPr lang="en-US" sz="1700" i="1" dirty="0">
                <a:solidFill>
                  <a:schemeClr val="bg2"/>
                </a:solidFill>
                <a:latin typeface="Arial" panose="020B0604020202020204" pitchFamily="34" charset="0"/>
                <a:cs typeface="Arial" panose="020B0604020202020204" pitchFamily="34" charset="0"/>
              </a:rPr>
              <a:t>Understanding the Biopsychosocial Model of Health and Wellness</a:t>
            </a:r>
            <a:r>
              <a:rPr lang="en-US" sz="1700" dirty="0">
                <a:solidFill>
                  <a:schemeClr val="bg2"/>
                </a:solidFill>
                <a:latin typeface="Arial" panose="020B0604020202020204" pitchFamily="34" charset="0"/>
                <a:cs typeface="Arial" panose="020B0604020202020204" pitchFamily="34" charset="0"/>
              </a:rPr>
              <a:t>. (online) </a:t>
            </a:r>
            <a:r>
              <a:rPr lang="en-US" sz="1700" dirty="0" err="1">
                <a:solidFill>
                  <a:schemeClr val="bg2"/>
                </a:solidFill>
                <a:latin typeface="Arial" panose="020B0604020202020204" pitchFamily="34" charset="0"/>
                <a:cs typeface="Arial" panose="020B0604020202020204" pitchFamily="34" charset="0"/>
              </a:rPr>
              <a:t>Verywell</a:t>
            </a:r>
            <a:r>
              <a:rPr lang="en-US" sz="1700" dirty="0">
                <a:solidFill>
                  <a:schemeClr val="bg2"/>
                </a:solidFill>
                <a:latin typeface="Arial" panose="020B0604020202020204" pitchFamily="34" charset="0"/>
                <a:cs typeface="Arial" panose="020B0604020202020204" pitchFamily="34" charset="0"/>
              </a:rPr>
              <a:t> Mind. Available at: </a:t>
            </a:r>
            <a:r>
              <a:rPr lang="en-US" sz="1700" dirty="0">
                <a:solidFill>
                  <a:schemeClr val="bg2"/>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https://www.verywellmind.com/understanding-the-biopsychosocial-model-7549226</a:t>
            </a:r>
            <a:r>
              <a:rPr lang="en-US" sz="1700" dirty="0">
                <a:solidFill>
                  <a:schemeClr val="bg2"/>
                </a:solidFill>
                <a:latin typeface="Arial" panose="020B0604020202020204" pitchFamily="34" charset="0"/>
                <a:cs typeface="Arial" panose="020B0604020202020204" pitchFamily="34" charset="0"/>
              </a:rPr>
              <a:t> (Accessed 28 Oct. 2025).</a:t>
            </a:r>
            <a:endParaRPr lang="en-GB" sz="1700" dirty="0">
              <a:solidFill>
                <a:schemeClr val="bg2"/>
              </a:solidFill>
              <a:latin typeface="Arial" panose="020B0604020202020204" pitchFamily="34" charset="0"/>
              <a:cs typeface="Arial" panose="020B0604020202020204" pitchFamily="34" charset="0"/>
            </a:endParaRPr>
          </a:p>
          <a:p>
            <a:pPr>
              <a:lnSpc>
                <a:spcPct val="120000"/>
              </a:lnSpc>
            </a:pPr>
            <a:r>
              <a:rPr lang="en-US" sz="1700" dirty="0">
                <a:solidFill>
                  <a:schemeClr val="bg2"/>
                </a:solidFill>
                <a:latin typeface="Arial" panose="020B0604020202020204" pitchFamily="34" charset="0"/>
                <a:cs typeface="Arial" panose="020B0604020202020204" pitchFamily="34" charset="0"/>
              </a:rPr>
              <a:t>NHS (2020). </a:t>
            </a:r>
            <a:r>
              <a:rPr lang="en-US" sz="1700" i="1" dirty="0">
                <a:solidFill>
                  <a:schemeClr val="bg2"/>
                </a:solidFill>
                <a:latin typeface="Arial" panose="020B0604020202020204" pitchFamily="34" charset="0"/>
                <a:cs typeface="Arial" panose="020B0604020202020204" pitchFamily="34" charset="0"/>
              </a:rPr>
              <a:t>Better Health</a:t>
            </a:r>
            <a:r>
              <a:rPr lang="en-US" sz="1700" dirty="0">
                <a:solidFill>
                  <a:schemeClr val="bg2"/>
                </a:solidFill>
                <a:latin typeface="Arial" panose="020B0604020202020204" pitchFamily="34" charset="0"/>
                <a:cs typeface="Arial" panose="020B0604020202020204" pitchFamily="34" charset="0"/>
              </a:rPr>
              <a:t>. (online) nhs.uk. Available at: </a:t>
            </a:r>
            <a:r>
              <a:rPr lang="en-US" sz="1700" dirty="0">
                <a:solidFill>
                  <a:schemeClr val="bg2"/>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https://www.nhs.uk/better-health/</a:t>
            </a:r>
            <a:r>
              <a:rPr lang="en-US" sz="1700" dirty="0">
                <a:solidFill>
                  <a:schemeClr val="bg2"/>
                </a:solidFill>
                <a:latin typeface="Arial" panose="020B0604020202020204" pitchFamily="34" charset="0"/>
                <a:cs typeface="Arial" panose="020B0604020202020204" pitchFamily="34" charset="0"/>
              </a:rPr>
              <a:t> (Accessed 28 Oct. 2025).</a:t>
            </a:r>
            <a:endParaRPr lang="en-GB" sz="1700" dirty="0">
              <a:solidFill>
                <a:schemeClr val="bg2"/>
              </a:solidFill>
              <a:latin typeface="Arial" panose="020B0604020202020204" pitchFamily="34" charset="0"/>
              <a:cs typeface="Arial" panose="020B0604020202020204" pitchFamily="34" charset="0"/>
            </a:endParaRPr>
          </a:p>
          <a:p>
            <a:pPr>
              <a:lnSpc>
                <a:spcPct val="120000"/>
              </a:lnSpc>
            </a:pPr>
            <a:r>
              <a:rPr lang="en-US" sz="1700" dirty="0">
                <a:solidFill>
                  <a:schemeClr val="bg2"/>
                </a:solidFill>
                <a:latin typeface="Arial" panose="020B0604020202020204" pitchFamily="34" charset="0"/>
                <a:cs typeface="Arial" panose="020B0604020202020204" pitchFamily="34" charset="0"/>
              </a:rPr>
              <a:t>NHS (n.d.). </a:t>
            </a:r>
            <a:r>
              <a:rPr lang="en-US" sz="1700" i="1" dirty="0">
                <a:solidFill>
                  <a:schemeClr val="bg2"/>
                </a:solidFill>
                <a:latin typeface="Arial" panose="020B0604020202020204" pitchFamily="34" charset="0"/>
                <a:cs typeface="Arial" panose="020B0604020202020204" pitchFamily="34" charset="0"/>
              </a:rPr>
              <a:t>NHS England» Health and wellbeing </a:t>
            </a:r>
            <a:r>
              <a:rPr lang="en-US" sz="1700" i="1" dirty="0" err="1">
                <a:solidFill>
                  <a:schemeClr val="bg2"/>
                </a:solidFill>
                <a:latin typeface="Arial" panose="020B0604020202020204" pitchFamily="34" charset="0"/>
                <a:cs typeface="Arial" panose="020B0604020202020204" pitchFamily="34" charset="0"/>
              </a:rPr>
              <a:t>programmes</a:t>
            </a:r>
            <a:r>
              <a:rPr lang="en-US" sz="1700" dirty="0">
                <a:solidFill>
                  <a:schemeClr val="bg2"/>
                </a:solidFill>
                <a:latin typeface="Arial" panose="020B0604020202020204" pitchFamily="34" charset="0"/>
                <a:cs typeface="Arial" panose="020B0604020202020204" pitchFamily="34" charset="0"/>
              </a:rPr>
              <a:t>. (online) www.england.nhs.uk. Available at: </a:t>
            </a:r>
            <a:r>
              <a:rPr lang="en-US" sz="1700" dirty="0">
                <a:solidFill>
                  <a:schemeClr val="bg2"/>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https://www.england.nhs.uk/supporting-our-nhs-people/health-and-wellbeing-programmes/</a:t>
            </a:r>
            <a:r>
              <a:rPr lang="en-US" sz="1700" dirty="0">
                <a:solidFill>
                  <a:schemeClr val="bg2"/>
                </a:solidFill>
                <a:latin typeface="Arial" panose="020B0604020202020204" pitchFamily="34" charset="0"/>
                <a:cs typeface="Arial" panose="020B0604020202020204" pitchFamily="34" charset="0"/>
              </a:rPr>
              <a:t> (Accessed 20 Oct. 2025).</a:t>
            </a:r>
            <a:endParaRPr lang="en-GB" sz="1700" dirty="0">
              <a:solidFill>
                <a:schemeClr val="bg2"/>
              </a:solidFill>
              <a:latin typeface="Arial" panose="020B0604020202020204" pitchFamily="34" charset="0"/>
              <a:cs typeface="Arial" panose="020B0604020202020204" pitchFamily="34" charset="0"/>
            </a:endParaRPr>
          </a:p>
          <a:p>
            <a:pPr>
              <a:lnSpc>
                <a:spcPct val="120000"/>
              </a:lnSpc>
            </a:pPr>
            <a:r>
              <a:rPr lang="en-US" sz="1700" dirty="0">
                <a:solidFill>
                  <a:schemeClr val="bg2"/>
                </a:solidFill>
                <a:latin typeface="Arial" panose="020B0604020202020204" pitchFamily="34" charset="0"/>
                <a:cs typeface="Arial" panose="020B0604020202020204" pitchFamily="34" charset="0"/>
              </a:rPr>
              <a:t>NHS England (2021). </a:t>
            </a:r>
            <a:r>
              <a:rPr lang="en-US" sz="1700" i="1" dirty="0">
                <a:solidFill>
                  <a:schemeClr val="bg2"/>
                </a:solidFill>
                <a:latin typeface="Arial" panose="020B0604020202020204" pitchFamily="34" charset="0"/>
                <a:cs typeface="Arial" panose="020B0604020202020204" pitchFamily="34" charset="0"/>
              </a:rPr>
              <a:t>Core20PLUS5 an Approach to Reducing Health Inequalities</a:t>
            </a:r>
            <a:r>
              <a:rPr lang="en-US" sz="1700" dirty="0">
                <a:solidFill>
                  <a:schemeClr val="bg2"/>
                </a:solidFill>
                <a:latin typeface="Arial" panose="020B0604020202020204" pitchFamily="34" charset="0"/>
                <a:cs typeface="Arial" panose="020B0604020202020204" pitchFamily="34" charset="0"/>
              </a:rPr>
              <a:t>. (online) www.england.nhs.uk. Available at: </a:t>
            </a:r>
            <a:r>
              <a:rPr lang="en-US" sz="1700" dirty="0">
                <a:solidFill>
                  <a:schemeClr val="bg2"/>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https://www.england.nhs.uk/about/equality/equality-hub/national-healthcare-inequalities-improvement-programme/core20plus5/</a:t>
            </a:r>
            <a:r>
              <a:rPr lang="en-US" sz="1700" dirty="0">
                <a:solidFill>
                  <a:schemeClr val="bg2"/>
                </a:solidFill>
                <a:latin typeface="Arial" panose="020B0604020202020204" pitchFamily="34" charset="0"/>
                <a:cs typeface="Arial" panose="020B0604020202020204" pitchFamily="34" charset="0"/>
              </a:rPr>
              <a:t> (Accessed 10 Nov. 2025).</a:t>
            </a:r>
            <a:endParaRPr lang="en-GB" sz="1700" dirty="0">
              <a:solidFill>
                <a:schemeClr val="bg2"/>
              </a:solidFill>
              <a:latin typeface="Arial" panose="020B0604020202020204" pitchFamily="34" charset="0"/>
              <a:cs typeface="Arial" panose="020B0604020202020204" pitchFamily="34" charset="0"/>
            </a:endParaRPr>
          </a:p>
          <a:p>
            <a:pPr>
              <a:lnSpc>
                <a:spcPct val="120000"/>
              </a:lnSpc>
            </a:pPr>
            <a:r>
              <a:rPr lang="en-US" sz="1700" dirty="0">
                <a:solidFill>
                  <a:schemeClr val="bg2"/>
                </a:solidFill>
                <a:latin typeface="Arial" panose="020B0604020202020204" pitchFamily="34" charset="0"/>
                <a:cs typeface="Arial" panose="020B0604020202020204" pitchFamily="34" charset="0"/>
              </a:rPr>
              <a:t>NHS England (2023a). </a:t>
            </a:r>
            <a:r>
              <a:rPr lang="en-US" sz="1700" i="1" dirty="0">
                <a:solidFill>
                  <a:schemeClr val="bg2"/>
                </a:solidFill>
                <a:latin typeface="Arial" panose="020B0604020202020204" pitchFamily="34" charset="0"/>
                <a:cs typeface="Arial" panose="020B0604020202020204" pitchFamily="34" charset="0"/>
              </a:rPr>
              <a:t>Improving Personal Health and Wellbeing</a:t>
            </a:r>
            <a:r>
              <a:rPr lang="en-US" sz="1700" dirty="0">
                <a:solidFill>
                  <a:schemeClr val="bg2"/>
                </a:solidFill>
                <a:latin typeface="Arial" panose="020B0604020202020204" pitchFamily="34" charset="0"/>
                <a:cs typeface="Arial" panose="020B0604020202020204" pitchFamily="34" charset="0"/>
              </a:rPr>
              <a:t>. (online) www.england.nhs.uk. Available at: </a:t>
            </a:r>
            <a:r>
              <a:rPr lang="en-US" sz="1700" dirty="0">
                <a:solidFill>
                  <a:schemeClr val="bg2"/>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https://www.england.nhs.uk/supporting-our-nhs-people/health-and-wellbeing-programmes/nhs-health-and-wellbeing-framework/elements-of-health-and-wellbeing/improving-personal-health-and-wellbeing/</a:t>
            </a:r>
            <a:r>
              <a:rPr lang="en-US" sz="1700" dirty="0">
                <a:solidFill>
                  <a:schemeClr val="bg2"/>
                </a:solidFill>
                <a:latin typeface="Arial" panose="020B0604020202020204" pitchFamily="34" charset="0"/>
                <a:cs typeface="Arial" panose="020B0604020202020204" pitchFamily="34" charset="0"/>
              </a:rPr>
              <a:t> (Accessed 15 Oct. 2025).</a:t>
            </a:r>
            <a:endParaRPr lang="en-GB" sz="1700" dirty="0">
              <a:solidFill>
                <a:schemeClr val="bg2"/>
              </a:solidFill>
              <a:latin typeface="Arial" panose="020B0604020202020204" pitchFamily="34" charset="0"/>
              <a:cs typeface="Arial" panose="020B0604020202020204" pitchFamily="34" charset="0"/>
            </a:endParaRPr>
          </a:p>
          <a:p>
            <a:pPr>
              <a:lnSpc>
                <a:spcPct val="120000"/>
              </a:lnSpc>
            </a:pPr>
            <a:r>
              <a:rPr lang="en-US" sz="1700" dirty="0">
                <a:solidFill>
                  <a:schemeClr val="bg2"/>
                </a:solidFill>
                <a:latin typeface="Arial" panose="020B0604020202020204" pitchFamily="34" charset="0"/>
                <a:cs typeface="Arial" panose="020B0604020202020204" pitchFamily="34" charset="0"/>
              </a:rPr>
              <a:t>NHS England (2023b). </a:t>
            </a:r>
            <a:r>
              <a:rPr lang="en-US" sz="1700" i="1" dirty="0">
                <a:solidFill>
                  <a:schemeClr val="bg2"/>
                </a:solidFill>
                <a:latin typeface="Arial" panose="020B0604020202020204" pitchFamily="34" charset="0"/>
                <a:cs typeface="Arial" panose="020B0604020202020204" pitchFamily="34" charset="0"/>
              </a:rPr>
              <a:t>NHS England» NHS Prevention </a:t>
            </a:r>
            <a:r>
              <a:rPr lang="en-US" sz="1700" i="1" dirty="0" err="1">
                <a:solidFill>
                  <a:schemeClr val="bg2"/>
                </a:solidFill>
                <a:latin typeface="Arial" panose="020B0604020202020204" pitchFamily="34" charset="0"/>
                <a:cs typeface="Arial" panose="020B0604020202020204" pitchFamily="34" charset="0"/>
              </a:rPr>
              <a:t>Programme</a:t>
            </a:r>
            <a:r>
              <a:rPr lang="en-US" sz="1700" dirty="0">
                <a:solidFill>
                  <a:schemeClr val="bg2"/>
                </a:solidFill>
                <a:latin typeface="Arial" panose="020B0604020202020204" pitchFamily="34" charset="0"/>
                <a:cs typeface="Arial" panose="020B0604020202020204" pitchFamily="34" charset="0"/>
              </a:rPr>
              <a:t>. (online) www.england.nhs.uk. Available at: </a:t>
            </a:r>
            <a:r>
              <a:rPr lang="en-US" sz="1700" dirty="0">
                <a:solidFill>
                  <a:schemeClr val="bg2"/>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https://www.england.nhs.uk/ourwork/prevention/</a:t>
            </a:r>
            <a:r>
              <a:rPr lang="en-US" sz="1700" dirty="0">
                <a:solidFill>
                  <a:schemeClr val="bg2"/>
                </a:solidFill>
                <a:latin typeface="Arial" panose="020B0604020202020204" pitchFamily="34" charset="0"/>
                <a:cs typeface="Arial" panose="020B0604020202020204" pitchFamily="34" charset="0"/>
              </a:rPr>
              <a:t> (Accessed 16 Oct. 2025).</a:t>
            </a:r>
            <a:endParaRPr lang="en-GB" sz="1700" dirty="0">
              <a:solidFill>
                <a:schemeClr val="bg2"/>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23622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1CF12-FE03-90EF-84D8-4327DB5B694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D956C4C-02FB-E6AB-EBD3-980B7F10AD41}"/>
              </a:ext>
            </a:extLst>
          </p:cNvPr>
          <p:cNvSpPr>
            <a:spLocks noGrp="1"/>
          </p:cNvSpPr>
          <p:nvPr>
            <p:ph type="title"/>
          </p:nvPr>
        </p:nvSpPr>
        <p:spPr>
          <a:xfrm>
            <a:off x="3816015" y="122403"/>
            <a:ext cx="7219043" cy="1189037"/>
          </a:xfrm>
        </p:spPr>
        <p:txBody>
          <a:bodyPr/>
          <a:lstStyle/>
          <a:p>
            <a:r>
              <a:rPr lang="en-GB" dirty="0">
                <a:latin typeface="Arial" panose="020B0604020202020204" pitchFamily="34" charset="0"/>
                <a:cs typeface="Arial" panose="020B0604020202020204" pitchFamily="34" charset="0"/>
              </a:rPr>
              <a:t>List of references</a:t>
            </a:r>
            <a:br>
              <a:rPr lang="en-US" dirty="0"/>
            </a:br>
            <a:endParaRPr lang="en-US" dirty="0"/>
          </a:p>
        </p:txBody>
      </p:sp>
      <p:sp>
        <p:nvSpPr>
          <p:cNvPr id="3" name="Text Placeholder 2">
            <a:extLst>
              <a:ext uri="{FF2B5EF4-FFF2-40B4-BE49-F238E27FC236}">
                <a16:creationId xmlns:a16="http://schemas.microsoft.com/office/drawing/2014/main" id="{92AD2ACA-DA9A-585F-5F0D-440A52F661FF}"/>
              </a:ext>
            </a:extLst>
          </p:cNvPr>
          <p:cNvSpPr>
            <a:spLocks noGrp="1"/>
          </p:cNvSpPr>
          <p:nvPr>
            <p:ph type="body" sz="quarter" idx="11"/>
          </p:nvPr>
        </p:nvSpPr>
        <p:spPr>
          <a:xfrm>
            <a:off x="3309733" y="910385"/>
            <a:ext cx="8103269" cy="5825211"/>
          </a:xfrm>
        </p:spPr>
        <p:txBody>
          <a:bodyPr>
            <a:normAutofit fontScale="25000" lnSpcReduction="20000"/>
          </a:bodyPr>
          <a:lstStyle/>
          <a:p>
            <a:pPr>
              <a:lnSpc>
                <a:spcPct val="120000"/>
              </a:lnSpc>
            </a:pPr>
            <a:r>
              <a:rPr lang="en-US" sz="5200" dirty="0">
                <a:solidFill>
                  <a:schemeClr val="bg2"/>
                </a:solidFill>
                <a:latin typeface="Arial" panose="020B0604020202020204" pitchFamily="34" charset="0"/>
                <a:cs typeface="Arial" panose="020B0604020202020204" pitchFamily="34" charset="0"/>
              </a:rPr>
              <a:t>NHS England (2024). </a:t>
            </a:r>
            <a:r>
              <a:rPr lang="en-US" sz="5200" i="1" dirty="0">
                <a:solidFill>
                  <a:schemeClr val="bg2"/>
                </a:solidFill>
                <a:latin typeface="Arial" panose="020B0604020202020204" pitchFamily="34" charset="0"/>
                <a:cs typeface="Arial" panose="020B0604020202020204" pitchFamily="34" charset="0"/>
              </a:rPr>
              <a:t>Social Prescribing</a:t>
            </a:r>
            <a:r>
              <a:rPr lang="en-US" sz="5200" dirty="0">
                <a:solidFill>
                  <a:schemeClr val="bg2"/>
                </a:solidFill>
                <a:latin typeface="Arial" panose="020B0604020202020204" pitchFamily="34" charset="0"/>
                <a:cs typeface="Arial" panose="020B0604020202020204" pitchFamily="34" charset="0"/>
              </a:rPr>
              <a:t>. (online) NHS England. Available at: </a:t>
            </a:r>
            <a:r>
              <a:rPr lang="en-US" sz="5200" dirty="0">
                <a:solidFill>
                  <a:schemeClr val="bg2"/>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https://www.england.nhs.uk/personalisedcare/social-prescribing/</a:t>
            </a:r>
            <a:r>
              <a:rPr lang="en-US" sz="5200" dirty="0">
                <a:solidFill>
                  <a:schemeClr val="bg2"/>
                </a:solidFill>
                <a:latin typeface="Arial" panose="020B0604020202020204" pitchFamily="34" charset="0"/>
                <a:cs typeface="Arial" panose="020B0604020202020204" pitchFamily="34" charset="0"/>
              </a:rPr>
              <a:t> (Accessed 20 Oct. 2025).</a:t>
            </a:r>
            <a:endParaRPr lang="en-GB" sz="5200" dirty="0">
              <a:solidFill>
                <a:schemeClr val="bg2"/>
              </a:solidFill>
              <a:latin typeface="Arial" panose="020B0604020202020204" pitchFamily="34" charset="0"/>
              <a:cs typeface="Arial" panose="020B0604020202020204" pitchFamily="34" charset="0"/>
            </a:endParaRPr>
          </a:p>
          <a:p>
            <a:pPr>
              <a:lnSpc>
                <a:spcPct val="120000"/>
              </a:lnSpc>
            </a:pPr>
            <a:r>
              <a:rPr lang="en-US" sz="5200" dirty="0">
                <a:solidFill>
                  <a:schemeClr val="bg2"/>
                </a:solidFill>
                <a:latin typeface="Arial" panose="020B0604020202020204" pitchFamily="34" charset="0"/>
                <a:cs typeface="Arial" panose="020B0604020202020204" pitchFamily="34" charset="0"/>
              </a:rPr>
              <a:t>NHS England (2025). </a:t>
            </a:r>
            <a:r>
              <a:rPr lang="en-US" sz="5200" i="1" dirty="0">
                <a:solidFill>
                  <a:schemeClr val="bg2"/>
                </a:solidFill>
                <a:latin typeface="Arial" panose="020B0604020202020204" pitchFamily="34" charset="0"/>
                <a:cs typeface="Arial" panose="020B0604020202020204" pitchFamily="34" charset="0"/>
              </a:rPr>
              <a:t>What We Do</a:t>
            </a:r>
            <a:r>
              <a:rPr lang="en-US" sz="5200" dirty="0">
                <a:solidFill>
                  <a:schemeClr val="bg2"/>
                </a:solidFill>
                <a:latin typeface="Arial" panose="020B0604020202020204" pitchFamily="34" charset="0"/>
                <a:cs typeface="Arial" panose="020B0604020202020204" pitchFamily="34" charset="0"/>
              </a:rPr>
              <a:t>. (online) NHS England. Available at: </a:t>
            </a:r>
            <a:r>
              <a:rPr lang="en-US" sz="5200" dirty="0">
                <a:solidFill>
                  <a:schemeClr val="bg2"/>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https://www.england.nhs.uk/about/what-we-do/</a:t>
            </a:r>
            <a:r>
              <a:rPr lang="en-US" sz="5200" dirty="0">
                <a:solidFill>
                  <a:schemeClr val="bg2"/>
                </a:solidFill>
                <a:latin typeface="Arial" panose="020B0604020202020204" pitchFamily="34" charset="0"/>
                <a:cs typeface="Arial" panose="020B0604020202020204" pitchFamily="34" charset="0"/>
              </a:rPr>
              <a:t> (Accessed 10 Nov. 2025).</a:t>
            </a:r>
            <a:endParaRPr lang="en-GB" sz="5200" dirty="0">
              <a:solidFill>
                <a:schemeClr val="bg2"/>
              </a:solidFill>
              <a:latin typeface="Arial" panose="020B0604020202020204" pitchFamily="34" charset="0"/>
              <a:cs typeface="Arial" panose="020B0604020202020204" pitchFamily="34" charset="0"/>
            </a:endParaRPr>
          </a:p>
          <a:p>
            <a:pPr>
              <a:lnSpc>
                <a:spcPct val="120000"/>
              </a:lnSpc>
            </a:pPr>
            <a:r>
              <a:rPr lang="en-US" sz="5200" dirty="0">
                <a:solidFill>
                  <a:schemeClr val="bg2"/>
                </a:solidFill>
                <a:latin typeface="Arial" panose="020B0604020202020204" pitchFamily="34" charset="0"/>
                <a:cs typeface="Arial" panose="020B0604020202020204" pitchFamily="34" charset="0"/>
              </a:rPr>
              <a:t>NICE (2022). </a:t>
            </a:r>
            <a:r>
              <a:rPr lang="en-US" sz="5200" i="1" dirty="0">
                <a:solidFill>
                  <a:schemeClr val="bg2"/>
                </a:solidFill>
                <a:latin typeface="Arial" panose="020B0604020202020204" pitchFamily="34" charset="0"/>
                <a:cs typeface="Arial" panose="020B0604020202020204" pitchFamily="34" charset="0"/>
              </a:rPr>
              <a:t>Sustainability</a:t>
            </a:r>
            <a:r>
              <a:rPr lang="en-US" sz="5200" dirty="0">
                <a:solidFill>
                  <a:schemeClr val="bg2"/>
                </a:solidFill>
                <a:latin typeface="Arial" panose="020B0604020202020204" pitchFamily="34" charset="0"/>
                <a:cs typeface="Arial" panose="020B0604020202020204" pitchFamily="34" charset="0"/>
              </a:rPr>
              <a:t>. (online) NICE website: The National Institute for Health and Care Excellence. Available at: </a:t>
            </a:r>
            <a:r>
              <a:rPr lang="en-US" sz="5200" dirty="0">
                <a:solidFill>
                  <a:schemeClr val="bg2"/>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https://www.nice.org.uk/about-us/sustainability</a:t>
            </a:r>
            <a:r>
              <a:rPr lang="en-US" sz="5200" dirty="0">
                <a:solidFill>
                  <a:schemeClr val="bg2"/>
                </a:solidFill>
                <a:latin typeface="Arial" panose="020B0604020202020204" pitchFamily="34" charset="0"/>
                <a:cs typeface="Arial" panose="020B0604020202020204" pitchFamily="34" charset="0"/>
              </a:rPr>
              <a:t> (Accessed 15 Oct. 2025).</a:t>
            </a:r>
            <a:endParaRPr lang="en-GB" sz="5200" dirty="0">
              <a:solidFill>
                <a:schemeClr val="bg2"/>
              </a:solidFill>
              <a:latin typeface="Arial" panose="020B0604020202020204" pitchFamily="34" charset="0"/>
              <a:cs typeface="Arial" panose="020B0604020202020204" pitchFamily="34" charset="0"/>
            </a:endParaRPr>
          </a:p>
          <a:p>
            <a:pPr>
              <a:lnSpc>
                <a:spcPct val="120000"/>
              </a:lnSpc>
            </a:pPr>
            <a:r>
              <a:rPr lang="en-US" sz="5200" dirty="0">
                <a:solidFill>
                  <a:schemeClr val="bg2"/>
                </a:solidFill>
                <a:latin typeface="Arial" panose="020B0604020202020204" pitchFamily="34" charset="0"/>
                <a:cs typeface="Arial" panose="020B0604020202020204" pitchFamily="34" charset="0"/>
              </a:rPr>
              <a:t>NMC (2024). </a:t>
            </a:r>
            <a:r>
              <a:rPr lang="en-US" sz="5200" i="1" dirty="0">
                <a:solidFill>
                  <a:schemeClr val="bg2"/>
                </a:solidFill>
                <a:latin typeface="Arial" panose="020B0604020202020204" pitchFamily="34" charset="0"/>
                <a:cs typeface="Arial" panose="020B0604020202020204" pitchFamily="34" charset="0"/>
              </a:rPr>
              <a:t>Holistic Care - the Nursing and Midwifery Council</a:t>
            </a:r>
            <a:r>
              <a:rPr lang="en-US" sz="5200" dirty="0">
                <a:solidFill>
                  <a:schemeClr val="bg2"/>
                </a:solidFill>
                <a:latin typeface="Arial" panose="020B0604020202020204" pitchFamily="34" charset="0"/>
                <a:cs typeface="Arial" panose="020B0604020202020204" pitchFamily="34" charset="0"/>
              </a:rPr>
              <a:t>. (online) Nursing and Midwifery Council. Available at: </a:t>
            </a:r>
            <a:r>
              <a:rPr lang="en-US" sz="5200" dirty="0">
                <a:solidFill>
                  <a:schemeClr val="bg2"/>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https://www.nmc.org.uk/standards/guidance/holistic-care/</a:t>
            </a:r>
            <a:r>
              <a:rPr lang="en-US" sz="5200" dirty="0">
                <a:solidFill>
                  <a:schemeClr val="bg2"/>
                </a:solidFill>
                <a:latin typeface="Arial" panose="020B0604020202020204" pitchFamily="34" charset="0"/>
                <a:cs typeface="Arial" panose="020B0604020202020204" pitchFamily="34" charset="0"/>
              </a:rPr>
              <a:t> (Accessed 17 Oct. 2025).</a:t>
            </a:r>
            <a:endParaRPr lang="en-GB" sz="5200" dirty="0">
              <a:solidFill>
                <a:schemeClr val="bg2"/>
              </a:solidFill>
              <a:latin typeface="Arial" panose="020B0604020202020204" pitchFamily="34" charset="0"/>
              <a:cs typeface="Arial" panose="020B0604020202020204" pitchFamily="34" charset="0"/>
            </a:endParaRPr>
          </a:p>
          <a:p>
            <a:pPr>
              <a:lnSpc>
                <a:spcPct val="120000"/>
              </a:lnSpc>
            </a:pPr>
            <a:r>
              <a:rPr lang="en-US" sz="5200" dirty="0">
                <a:solidFill>
                  <a:schemeClr val="bg2"/>
                </a:solidFill>
                <a:latin typeface="Arial" panose="020B0604020202020204" pitchFamily="34" charset="0"/>
                <a:cs typeface="Arial" panose="020B0604020202020204" pitchFamily="34" charset="0"/>
              </a:rPr>
              <a:t>Office for Health Improvement &amp; Disparities (2022). </a:t>
            </a:r>
            <a:r>
              <a:rPr lang="en-US" sz="5200" i="1" dirty="0">
                <a:solidFill>
                  <a:schemeClr val="bg2"/>
                </a:solidFill>
                <a:latin typeface="Arial" panose="020B0604020202020204" pitchFamily="34" charset="0"/>
                <a:cs typeface="Arial" panose="020B0604020202020204" pitchFamily="34" charset="0"/>
              </a:rPr>
              <a:t>Health disparities and health inequalities: Applying all our health</a:t>
            </a:r>
            <a:r>
              <a:rPr lang="en-US" sz="5200" dirty="0">
                <a:solidFill>
                  <a:schemeClr val="bg2"/>
                </a:solidFill>
                <a:latin typeface="Arial" panose="020B0604020202020204" pitchFamily="34" charset="0"/>
                <a:cs typeface="Arial" panose="020B0604020202020204" pitchFamily="34" charset="0"/>
              </a:rPr>
              <a:t>. (online) Gov.uk. Available at: </a:t>
            </a:r>
            <a:r>
              <a:rPr lang="en-US" sz="5200" dirty="0">
                <a:solidFill>
                  <a:schemeClr val="bg2"/>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https://www.gov.uk/government/publications/health-disparities-and-health-inequalities-applying-all-our-health/health-disparities-and-health-inequalities-applying-all-our-health</a:t>
            </a:r>
            <a:r>
              <a:rPr lang="en-US" sz="5200" dirty="0">
                <a:solidFill>
                  <a:schemeClr val="bg2"/>
                </a:solidFill>
                <a:latin typeface="Arial" panose="020B0604020202020204" pitchFamily="34" charset="0"/>
                <a:cs typeface="Arial" panose="020B0604020202020204" pitchFamily="34" charset="0"/>
              </a:rPr>
              <a:t> (Accessed 5 Nov. 2025).</a:t>
            </a:r>
            <a:endParaRPr lang="en-GB" sz="5200" dirty="0">
              <a:solidFill>
                <a:schemeClr val="bg2"/>
              </a:solidFill>
              <a:latin typeface="Arial" panose="020B0604020202020204" pitchFamily="34" charset="0"/>
              <a:cs typeface="Arial" panose="020B0604020202020204" pitchFamily="34" charset="0"/>
            </a:endParaRPr>
          </a:p>
          <a:p>
            <a:pPr>
              <a:lnSpc>
                <a:spcPct val="120000"/>
              </a:lnSpc>
            </a:pPr>
            <a:r>
              <a:rPr lang="en-US" sz="5200" dirty="0">
                <a:solidFill>
                  <a:schemeClr val="bg2"/>
                </a:solidFill>
                <a:latin typeface="Arial" panose="020B0604020202020204" pitchFamily="34" charset="0"/>
                <a:cs typeface="Arial" panose="020B0604020202020204" pitchFamily="34" charset="0"/>
              </a:rPr>
              <a:t>United Nations (2015). </a:t>
            </a:r>
            <a:r>
              <a:rPr lang="en-US" sz="5200" i="1" dirty="0">
                <a:solidFill>
                  <a:schemeClr val="bg2"/>
                </a:solidFill>
                <a:latin typeface="Arial" panose="020B0604020202020204" pitchFamily="34" charset="0"/>
                <a:cs typeface="Arial" panose="020B0604020202020204" pitchFamily="34" charset="0"/>
              </a:rPr>
              <a:t>The 17 sustainable development goals</a:t>
            </a:r>
            <a:r>
              <a:rPr lang="en-US" sz="5200" dirty="0">
                <a:solidFill>
                  <a:schemeClr val="bg2"/>
                </a:solidFill>
                <a:latin typeface="Arial" panose="020B0604020202020204" pitchFamily="34" charset="0"/>
                <a:cs typeface="Arial" panose="020B0604020202020204" pitchFamily="34" charset="0"/>
              </a:rPr>
              <a:t>. (online) United Nations. Available at: </a:t>
            </a:r>
            <a:r>
              <a:rPr lang="en-US" sz="5200" dirty="0">
                <a:solidFill>
                  <a:schemeClr val="bg2"/>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https://sdgs.un.org/goals</a:t>
            </a:r>
            <a:r>
              <a:rPr lang="en-US" sz="5200" dirty="0">
                <a:solidFill>
                  <a:schemeClr val="bg2"/>
                </a:solidFill>
                <a:latin typeface="Arial" panose="020B0604020202020204" pitchFamily="34" charset="0"/>
                <a:cs typeface="Arial" panose="020B0604020202020204" pitchFamily="34" charset="0"/>
              </a:rPr>
              <a:t> (Accessed 1 Nov. 2025).</a:t>
            </a:r>
            <a:endParaRPr lang="en-GB" sz="5200" dirty="0">
              <a:solidFill>
                <a:schemeClr val="bg2"/>
              </a:solidFill>
              <a:latin typeface="Arial" panose="020B0604020202020204" pitchFamily="34" charset="0"/>
              <a:cs typeface="Arial" panose="020B0604020202020204" pitchFamily="34" charset="0"/>
            </a:endParaRPr>
          </a:p>
          <a:p>
            <a:pPr>
              <a:lnSpc>
                <a:spcPct val="120000"/>
              </a:lnSpc>
            </a:pPr>
            <a:r>
              <a:rPr lang="en-US" sz="5200" dirty="0">
                <a:solidFill>
                  <a:schemeClr val="bg2"/>
                </a:solidFill>
                <a:latin typeface="Arial" panose="020B0604020202020204" pitchFamily="34" charset="0"/>
                <a:cs typeface="Arial" panose="020B0604020202020204" pitchFamily="34" charset="0"/>
              </a:rPr>
              <a:t>WHO (2022). </a:t>
            </a:r>
            <a:r>
              <a:rPr lang="en-US" sz="5200" i="1" dirty="0">
                <a:solidFill>
                  <a:schemeClr val="bg2"/>
                </a:solidFill>
                <a:latin typeface="Arial" panose="020B0604020202020204" pitchFamily="34" charset="0"/>
                <a:cs typeface="Arial" panose="020B0604020202020204" pitchFamily="34" charset="0"/>
              </a:rPr>
              <a:t>Sustainable Development Goals</a:t>
            </a:r>
            <a:r>
              <a:rPr lang="en-US" sz="5200" dirty="0">
                <a:solidFill>
                  <a:schemeClr val="bg2"/>
                </a:solidFill>
                <a:latin typeface="Arial" panose="020B0604020202020204" pitchFamily="34" charset="0"/>
                <a:cs typeface="Arial" panose="020B0604020202020204" pitchFamily="34" charset="0"/>
              </a:rPr>
              <a:t>. (online) World Health Organization. Available at: </a:t>
            </a:r>
            <a:r>
              <a:rPr lang="en-US" sz="5200" dirty="0">
                <a:solidFill>
                  <a:schemeClr val="bg2"/>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https://www.who.int/europe/about-us/our-work/sustainable-development-goals</a:t>
            </a:r>
            <a:r>
              <a:rPr lang="en-US" sz="5200" dirty="0">
                <a:solidFill>
                  <a:schemeClr val="bg2"/>
                </a:solidFill>
                <a:latin typeface="Arial" panose="020B0604020202020204" pitchFamily="34" charset="0"/>
                <a:cs typeface="Arial" panose="020B0604020202020204" pitchFamily="34" charset="0"/>
              </a:rPr>
              <a:t> (Accessed 16 Oct. 2025).</a:t>
            </a:r>
            <a:endParaRPr lang="en-GB" sz="5200" dirty="0">
              <a:solidFill>
                <a:schemeClr val="bg2"/>
              </a:solidFill>
              <a:latin typeface="Arial" panose="020B0604020202020204" pitchFamily="34" charset="0"/>
              <a:cs typeface="Arial" panose="020B0604020202020204" pitchFamily="34" charset="0"/>
            </a:endParaRPr>
          </a:p>
          <a:p>
            <a:pPr>
              <a:lnSpc>
                <a:spcPct val="120000"/>
              </a:lnSpc>
            </a:pPr>
            <a:r>
              <a:rPr lang="en-US" sz="5200" dirty="0">
                <a:solidFill>
                  <a:schemeClr val="bg2"/>
                </a:solidFill>
                <a:latin typeface="Arial" panose="020B0604020202020204" pitchFamily="34" charset="0"/>
                <a:cs typeface="Arial" panose="020B0604020202020204" pitchFamily="34" charset="0"/>
              </a:rPr>
              <a:t>WHO (2025). </a:t>
            </a:r>
            <a:r>
              <a:rPr lang="en-US" sz="5200" i="1" dirty="0">
                <a:solidFill>
                  <a:schemeClr val="bg2"/>
                </a:solidFill>
                <a:latin typeface="Arial" panose="020B0604020202020204" pitchFamily="34" charset="0"/>
                <a:cs typeface="Arial" panose="020B0604020202020204" pitchFamily="34" charset="0"/>
              </a:rPr>
              <a:t>Constitution of the world health organization</a:t>
            </a:r>
            <a:r>
              <a:rPr lang="en-US" sz="5200" dirty="0">
                <a:solidFill>
                  <a:schemeClr val="bg2"/>
                </a:solidFill>
                <a:latin typeface="Arial" panose="020B0604020202020204" pitchFamily="34" charset="0"/>
                <a:cs typeface="Arial" panose="020B0604020202020204" pitchFamily="34" charset="0"/>
              </a:rPr>
              <a:t>. (online) World Health Organization. Available at: </a:t>
            </a:r>
            <a:r>
              <a:rPr lang="en-US" sz="5200" dirty="0">
                <a:solidFill>
                  <a:schemeClr val="bg2"/>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https://www.who.int/about/governance/constitution</a:t>
            </a:r>
            <a:r>
              <a:rPr lang="en-US" sz="5200" dirty="0">
                <a:solidFill>
                  <a:schemeClr val="bg2"/>
                </a:solidFill>
                <a:latin typeface="Arial" panose="020B0604020202020204" pitchFamily="34" charset="0"/>
                <a:cs typeface="Arial" panose="020B0604020202020204" pitchFamily="34" charset="0"/>
              </a:rPr>
              <a:t> (Accessed 15 Oct. 2025).</a:t>
            </a:r>
            <a:endParaRPr lang="en-GB" sz="5200" dirty="0">
              <a:solidFill>
                <a:schemeClr val="bg2"/>
              </a:solidFill>
              <a:latin typeface="Arial" panose="020B0604020202020204" pitchFamily="34" charset="0"/>
              <a:cs typeface="Arial" panose="020B0604020202020204" pitchFamily="34" charset="0"/>
            </a:endParaRPr>
          </a:p>
          <a:p>
            <a:pPr>
              <a:lnSpc>
                <a:spcPct val="120000"/>
              </a:lnSpc>
            </a:pPr>
            <a:r>
              <a:rPr lang="en-US" sz="5200" dirty="0">
                <a:solidFill>
                  <a:schemeClr val="bg2"/>
                </a:solidFill>
                <a:latin typeface="Arial" panose="020B0604020202020204" pitchFamily="34" charset="0"/>
                <a:cs typeface="Arial" panose="020B0604020202020204" pitchFamily="34" charset="0"/>
              </a:rPr>
              <a:t>WHO (n.d.). </a:t>
            </a:r>
            <a:r>
              <a:rPr lang="en-US" sz="5200" i="1" dirty="0">
                <a:solidFill>
                  <a:schemeClr val="bg2"/>
                </a:solidFill>
                <a:latin typeface="Arial" panose="020B0604020202020204" pitchFamily="34" charset="0"/>
                <a:cs typeface="Arial" panose="020B0604020202020204" pitchFamily="34" charset="0"/>
              </a:rPr>
              <a:t>Promoting Health in All Policies and intersectoral action capacities</a:t>
            </a:r>
            <a:r>
              <a:rPr lang="en-US" sz="5200" dirty="0">
                <a:solidFill>
                  <a:schemeClr val="bg2"/>
                </a:solidFill>
                <a:latin typeface="Arial" panose="020B0604020202020204" pitchFamily="34" charset="0"/>
                <a:cs typeface="Arial" panose="020B0604020202020204" pitchFamily="34" charset="0"/>
              </a:rPr>
              <a:t>. (online) world health organization. Available at: </a:t>
            </a:r>
            <a:r>
              <a:rPr lang="en-US" sz="5200" dirty="0">
                <a:solidFill>
                  <a:schemeClr val="bg2"/>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https://www.who.int/activities/promoting-health-in-all-policies-and-intersectoral-action-capacities</a:t>
            </a:r>
            <a:r>
              <a:rPr lang="en-US" sz="5200" dirty="0">
                <a:solidFill>
                  <a:schemeClr val="bg2"/>
                </a:solidFill>
                <a:latin typeface="Arial" panose="020B0604020202020204" pitchFamily="34" charset="0"/>
                <a:cs typeface="Arial" panose="020B0604020202020204" pitchFamily="34" charset="0"/>
              </a:rPr>
              <a:t> (Accessed 18 Oct. 2025).</a:t>
            </a:r>
            <a:endParaRPr lang="en-GB" sz="5200" dirty="0">
              <a:solidFill>
                <a:schemeClr val="bg2"/>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231677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1_Office Theme">
  <a:themeElements>
    <a:clrScheme name="Islander">
      <a:dk1>
        <a:srgbClr val="000000"/>
      </a:dk1>
      <a:lt1>
        <a:srgbClr val="FFFFFF"/>
      </a:lt1>
      <a:dk2>
        <a:srgbClr val="000000"/>
      </a:dk2>
      <a:lt2>
        <a:srgbClr val="E6E6E6"/>
      </a:lt2>
      <a:accent1>
        <a:srgbClr val="E56925"/>
      </a:accent1>
      <a:accent2>
        <a:srgbClr val="F19936"/>
      </a:accent2>
      <a:accent3>
        <a:srgbClr val="5DA3CC"/>
      </a:accent3>
      <a:accent4>
        <a:srgbClr val="B3DAD6"/>
      </a:accent4>
      <a:accent5>
        <a:srgbClr val="76B144"/>
      </a:accent5>
      <a:accent6>
        <a:srgbClr val="438F63"/>
      </a:accent6>
      <a:hlink>
        <a:srgbClr val="E2DD60"/>
      </a:hlink>
      <a:folHlink>
        <a:srgbClr val="E78576"/>
      </a:folHlink>
    </a:clrScheme>
    <a:fontScheme name="Custom 18">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sian Pacific heritage_TM10131490_Win32_LH_v4" id="{B2A0ACF3-34FF-4C5A-A737-2558AC4C9FEA}" vid="{FBDB92CC-0A39-410B-A16B-8C101333048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0F9CE79C-5104-4273-B83B-D03AD839A8F7}">
  <ds:schemaRefs>
    <ds:schemaRef ds:uri="http://schemas.microsoft.com/sharepoint/v3/contenttype/forms"/>
  </ds:schemaRefs>
</ds:datastoreItem>
</file>

<file path=customXml/itemProps2.xml><?xml version="1.0" encoding="utf-8"?>
<ds:datastoreItem xmlns:ds="http://schemas.openxmlformats.org/officeDocument/2006/customXml" ds:itemID="{1D141EBB-3386-4164-A294-111C6309E3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18D074-6F3D-488C-8220-03C2DEFDE85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Asian Pacific American Heritage Month presentation</Template>
  <TotalTime>858</TotalTime>
  <Words>1614</Words>
  <Application>Microsoft Office PowerPoint</Application>
  <PresentationFormat>Widescreen</PresentationFormat>
  <Paragraphs>80</Paragraphs>
  <Slides>12</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Segoe UI</vt:lpstr>
      <vt:lpstr>Wingdings</vt:lpstr>
      <vt:lpstr>1_Office Theme</vt:lpstr>
      <vt:lpstr>Health, Wellbeing and Sustainable Development</vt:lpstr>
      <vt:lpstr>Key Concepts</vt:lpstr>
      <vt:lpstr>Relevance</vt:lpstr>
      <vt:lpstr>Integration of health and wellbeing approaches</vt:lpstr>
      <vt:lpstr>Theoretical Perspective</vt:lpstr>
      <vt:lpstr>Policy and Governance </vt:lpstr>
      <vt:lpstr>Service Delivery</vt:lpstr>
      <vt:lpstr>   Public Health Initiatives </vt:lpstr>
      <vt:lpstr>Equity and Access</vt:lpstr>
      <vt:lpstr>Conclusion</vt:lpstr>
      <vt:lpstr>List of references </vt:lpstr>
      <vt:lpstr>List of references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Ana Mercedes Patino Guzman (2224746)</dc:creator>
  <cp:keywords/>
  <dc:description/>
  <cp:lastModifiedBy>Ana Mercedes Patino Guzman (2224746)</cp:lastModifiedBy>
  <cp:revision>93</cp:revision>
  <dcterms:created xsi:type="dcterms:W3CDTF">2025-11-20T23:29:08Z</dcterms:created>
  <dcterms:modified xsi:type="dcterms:W3CDTF">2025-11-21T13:47:44Z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