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 id="2147483732" r:id="rId2"/>
  </p:sldMasterIdLst>
  <p:notesMasterIdLst>
    <p:notesMasterId r:id="rId27"/>
  </p:notesMasterIdLst>
  <p:handoutMasterIdLst>
    <p:handoutMasterId r:id="rId28"/>
  </p:handoutMasterIdLst>
  <p:sldIdLst>
    <p:sldId id="419" r:id="rId3"/>
    <p:sldId id="391" r:id="rId4"/>
    <p:sldId id="392" r:id="rId5"/>
    <p:sldId id="393" r:id="rId6"/>
    <p:sldId id="394" r:id="rId7"/>
    <p:sldId id="395" r:id="rId8"/>
    <p:sldId id="396" r:id="rId9"/>
    <p:sldId id="397" r:id="rId10"/>
    <p:sldId id="398" r:id="rId11"/>
    <p:sldId id="418" r:id="rId12"/>
    <p:sldId id="399" r:id="rId13"/>
    <p:sldId id="400" r:id="rId14"/>
    <p:sldId id="402" r:id="rId15"/>
    <p:sldId id="417" r:id="rId16"/>
    <p:sldId id="403" r:id="rId17"/>
    <p:sldId id="404" r:id="rId18"/>
    <p:sldId id="405" r:id="rId19"/>
    <p:sldId id="406" r:id="rId20"/>
    <p:sldId id="407" r:id="rId21"/>
    <p:sldId id="408" r:id="rId22"/>
    <p:sldId id="410" r:id="rId23"/>
    <p:sldId id="411" r:id="rId24"/>
    <p:sldId id="412" r:id="rId25"/>
    <p:sldId id="414" r:id="rId2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7Zzfv9dT3Hp4xU4VSwCaIg==" hashData="NVrFe19QW2rX7HCHRId7T6pRFl2jQRlAjzdsToMMB8AJ4CSdwP5lUOiTaCks/EBM4NDcx7oZscXOyrpjRNJ4zQ=="/>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CD1141"/>
    <a:srgbClr val="0000FF"/>
    <a:srgbClr val="FABE00"/>
    <a:srgbClr val="FFC611"/>
    <a:srgbClr val="FFD03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647" autoAdjust="0"/>
    <p:restoredTop sz="74207" autoAdjust="0"/>
  </p:normalViewPr>
  <p:slideViewPr>
    <p:cSldViewPr snapToGrid="0">
      <p:cViewPr varScale="1">
        <p:scale>
          <a:sx n="42" d="100"/>
          <a:sy n="42" d="100"/>
        </p:scale>
        <p:origin x="1500" y="4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p:cViewPr varScale="1">
        <p:scale>
          <a:sx n="44" d="100"/>
          <a:sy n="44" d="100"/>
        </p:scale>
        <p:origin x="2852" y="2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1216CC-E806-46F6-97A2-22E86C3815AD}" type="doc">
      <dgm:prSet loTypeId="urn:microsoft.com/office/officeart/2005/8/layout/hList3" loCatId="list" qsTypeId="urn:microsoft.com/office/officeart/2005/8/quickstyle/simple1" qsCatId="simple" csTypeId="urn:microsoft.com/office/officeart/2005/8/colors/accent2_5" csCatId="accent2" phldr="1"/>
      <dgm:spPr/>
      <dgm:t>
        <a:bodyPr/>
        <a:lstStyle/>
        <a:p>
          <a:endParaRPr lang="en-AS"/>
        </a:p>
      </dgm:t>
    </dgm:pt>
    <dgm:pt modelId="{E5D2F7DA-603F-4D93-88CD-B181D33F88F0}">
      <dgm:prSet phldrT="[Text]" custT="1"/>
      <dgm:spPr/>
      <dgm:t>
        <a:bodyPr/>
        <a:lstStyle/>
        <a:p>
          <a:pPr algn="ctr"/>
          <a:r>
            <a:rPr lang="en-GB" sz="2000" dirty="0">
              <a:solidFill>
                <a:srgbClr val="002060"/>
              </a:solidFill>
            </a:rPr>
            <a:t>Term used to describe gangs and organised criminal networks involved in exporting illegal drugs into one or more importing areas (within the UK), using dedicated mobile phone lines or other form of ‘deal line’. They are likely to exploit children and vulnerable adults to move (and store) the drugs and money and they will often use coercion, intimidation, violence (including sexual violence) and weapons</a:t>
          </a:r>
          <a:r>
            <a:rPr lang="en-GB" sz="2000" b="1" dirty="0">
              <a:solidFill>
                <a:srgbClr val="002060"/>
              </a:solidFill>
            </a:rPr>
            <a:t>.      (Home Office Definition)</a:t>
          </a:r>
          <a:endParaRPr lang="en-AS" sz="2000" b="1" dirty="0">
            <a:solidFill>
              <a:srgbClr val="002060"/>
            </a:solidFill>
          </a:endParaRPr>
        </a:p>
      </dgm:t>
    </dgm:pt>
    <dgm:pt modelId="{0F4F5F9D-076F-4DEA-9BFA-9AD2DF74A681}" type="parTrans" cxnId="{9363216A-E311-410E-93A2-3EC547B2079C}">
      <dgm:prSet/>
      <dgm:spPr/>
      <dgm:t>
        <a:bodyPr/>
        <a:lstStyle/>
        <a:p>
          <a:endParaRPr lang="en-AS"/>
        </a:p>
      </dgm:t>
    </dgm:pt>
    <dgm:pt modelId="{76FDF6BA-7F8A-4CC8-AA3D-65E4298D2EF9}" type="sibTrans" cxnId="{9363216A-E311-410E-93A2-3EC547B2079C}">
      <dgm:prSet/>
      <dgm:spPr/>
      <dgm:t>
        <a:bodyPr/>
        <a:lstStyle/>
        <a:p>
          <a:endParaRPr lang="en-AS"/>
        </a:p>
      </dgm:t>
    </dgm:pt>
    <dgm:pt modelId="{F5A573B4-748B-4966-922B-0A055515D25C}">
      <dgm:prSet phldrT="[Text]"/>
      <dgm:spPr/>
      <dgm:t>
        <a:bodyPr/>
        <a:lstStyle/>
        <a:p>
          <a:pPr>
            <a:buFontTx/>
            <a:buNone/>
          </a:pPr>
          <a:r>
            <a:rPr lang="en-GB" altLang="en-US" b="1" dirty="0">
              <a:solidFill>
                <a:srgbClr val="002060"/>
              </a:solidFill>
            </a:rPr>
            <a:t>Gangs from large urban areas such as London, Birmingham and Liverpool, travel to smaller locations to sell heroin and crack-cocaine.</a:t>
          </a:r>
          <a:endParaRPr lang="en-AS" b="1" dirty="0">
            <a:solidFill>
              <a:srgbClr val="002060"/>
            </a:solidFill>
          </a:endParaRPr>
        </a:p>
      </dgm:t>
    </dgm:pt>
    <dgm:pt modelId="{E5D42D29-78C1-4B34-B4C2-93AE4AE4C17E}" type="parTrans" cxnId="{9318B753-B208-4710-B89C-78023F1F37AC}">
      <dgm:prSet/>
      <dgm:spPr/>
      <dgm:t>
        <a:bodyPr/>
        <a:lstStyle/>
        <a:p>
          <a:endParaRPr lang="en-AS"/>
        </a:p>
      </dgm:t>
    </dgm:pt>
    <dgm:pt modelId="{352E652A-7861-4F8D-BC8F-2A638EE1FE9D}" type="sibTrans" cxnId="{9318B753-B208-4710-B89C-78023F1F37AC}">
      <dgm:prSet/>
      <dgm:spPr/>
      <dgm:t>
        <a:bodyPr/>
        <a:lstStyle/>
        <a:p>
          <a:endParaRPr lang="en-AS"/>
        </a:p>
      </dgm:t>
    </dgm:pt>
    <dgm:pt modelId="{FAD6F780-5A3F-4574-B62B-D797858D69D9}">
      <dgm:prSet phldrT="[Text]"/>
      <dgm:spPr/>
      <dgm:t>
        <a:bodyPr/>
        <a:lstStyle/>
        <a:p>
          <a:pPr>
            <a:buFontTx/>
            <a:buNone/>
          </a:pPr>
          <a:r>
            <a:rPr lang="en-GB" altLang="en-US" b="1" dirty="0">
              <a:solidFill>
                <a:srgbClr val="002060"/>
              </a:solidFill>
            </a:rPr>
            <a:t>Gangs communicate with users via a ‘branded’ mobile number. This number is typically held in the urban ‘home’ location and a relay system is used to contact those acting as the dealer in the county location.</a:t>
          </a:r>
          <a:endParaRPr lang="en-AS" b="1" dirty="0">
            <a:solidFill>
              <a:srgbClr val="002060"/>
            </a:solidFill>
          </a:endParaRPr>
        </a:p>
      </dgm:t>
    </dgm:pt>
    <dgm:pt modelId="{16D41F44-C759-474D-8BA8-C0D836E4C2F5}" type="parTrans" cxnId="{CA83F9C5-0F33-4DA4-AA74-D954184752A0}">
      <dgm:prSet/>
      <dgm:spPr/>
      <dgm:t>
        <a:bodyPr/>
        <a:lstStyle/>
        <a:p>
          <a:endParaRPr lang="en-AS"/>
        </a:p>
      </dgm:t>
    </dgm:pt>
    <dgm:pt modelId="{17D3A74D-F984-4C80-8F55-C5621366A5A3}" type="sibTrans" cxnId="{CA83F9C5-0F33-4DA4-AA74-D954184752A0}">
      <dgm:prSet/>
      <dgm:spPr/>
      <dgm:t>
        <a:bodyPr/>
        <a:lstStyle/>
        <a:p>
          <a:endParaRPr lang="en-AS"/>
        </a:p>
      </dgm:t>
    </dgm:pt>
    <dgm:pt modelId="{8007624E-DB32-4FCA-8BFC-E4D29C781637}">
      <dgm:prSet/>
      <dgm:spPr/>
      <dgm:t>
        <a:bodyPr/>
        <a:lstStyle/>
        <a:p>
          <a:r>
            <a:rPr lang="en-GB" altLang="en-US" b="1" dirty="0">
              <a:solidFill>
                <a:srgbClr val="002060"/>
              </a:solidFill>
            </a:rPr>
            <a:t>Gangs function with a high degree of affiliation and loyalty, enforced through violence, fear and intimidation.</a:t>
          </a:r>
          <a:endParaRPr lang="en-AS" b="1" dirty="0">
            <a:solidFill>
              <a:srgbClr val="002060"/>
            </a:solidFill>
          </a:endParaRPr>
        </a:p>
      </dgm:t>
    </dgm:pt>
    <dgm:pt modelId="{1E91A5DE-3ED5-4A21-9455-B1D269FB079A}" type="parTrans" cxnId="{12521167-C30F-4F4B-BBFB-D809AB72D728}">
      <dgm:prSet/>
      <dgm:spPr/>
      <dgm:t>
        <a:bodyPr/>
        <a:lstStyle/>
        <a:p>
          <a:endParaRPr lang="en-AS"/>
        </a:p>
      </dgm:t>
    </dgm:pt>
    <dgm:pt modelId="{9F83C65F-779B-41A2-BB3A-1BC9E41F3DBE}" type="sibTrans" cxnId="{12521167-C30F-4F4B-BBFB-D809AB72D728}">
      <dgm:prSet/>
      <dgm:spPr/>
      <dgm:t>
        <a:bodyPr/>
        <a:lstStyle/>
        <a:p>
          <a:endParaRPr lang="en-AS"/>
        </a:p>
      </dgm:t>
    </dgm:pt>
    <dgm:pt modelId="{8825AE68-1E1F-4B4A-9AAC-8C411FCB9BD3}">
      <dgm:prSet/>
      <dgm:spPr/>
      <dgm:t>
        <a:bodyPr/>
        <a:lstStyle/>
        <a:p>
          <a:r>
            <a:rPr lang="en-GB" altLang="en-US" b="1" dirty="0">
              <a:solidFill>
                <a:srgbClr val="002060"/>
              </a:solidFill>
            </a:rPr>
            <a:t>Gang members or low level runners travel between the urban and county locations on a regular basis to deliver drugs and collect cash.  </a:t>
          </a:r>
        </a:p>
      </dgm:t>
    </dgm:pt>
    <dgm:pt modelId="{D4815DB9-58ED-4F63-BFBE-27A0D4B0E54E}" type="parTrans" cxnId="{3707A0EB-1690-4CCA-8A58-9D150247426A}">
      <dgm:prSet/>
      <dgm:spPr/>
      <dgm:t>
        <a:bodyPr/>
        <a:lstStyle/>
        <a:p>
          <a:endParaRPr lang="en-AS"/>
        </a:p>
      </dgm:t>
    </dgm:pt>
    <dgm:pt modelId="{418A3494-7D99-48A3-ADC0-F5600AC6E1AD}" type="sibTrans" cxnId="{3707A0EB-1690-4CCA-8A58-9D150247426A}">
      <dgm:prSet/>
      <dgm:spPr/>
      <dgm:t>
        <a:bodyPr/>
        <a:lstStyle/>
        <a:p>
          <a:endParaRPr lang="en-AS"/>
        </a:p>
      </dgm:t>
    </dgm:pt>
    <dgm:pt modelId="{1E098E43-8CDF-489B-A8E4-7F0CCCDE649D}" type="pres">
      <dgm:prSet presAssocID="{3B1216CC-E806-46F6-97A2-22E86C3815AD}" presName="composite" presStyleCnt="0">
        <dgm:presLayoutVars>
          <dgm:chMax val="1"/>
          <dgm:dir/>
          <dgm:resizeHandles val="exact"/>
        </dgm:presLayoutVars>
      </dgm:prSet>
      <dgm:spPr/>
    </dgm:pt>
    <dgm:pt modelId="{756CAD4E-EA2A-4CA9-AF0F-636435F4E78F}" type="pres">
      <dgm:prSet presAssocID="{E5D2F7DA-603F-4D93-88CD-B181D33F88F0}" presName="roof" presStyleLbl="dkBgShp" presStyleIdx="0" presStyleCnt="2"/>
      <dgm:spPr/>
    </dgm:pt>
    <dgm:pt modelId="{03338BEA-8906-4781-8980-79B822AA611F}" type="pres">
      <dgm:prSet presAssocID="{E5D2F7DA-603F-4D93-88CD-B181D33F88F0}" presName="pillars" presStyleCnt="0"/>
      <dgm:spPr/>
    </dgm:pt>
    <dgm:pt modelId="{55300F51-640C-4ED5-8420-3741E6703FA3}" type="pres">
      <dgm:prSet presAssocID="{E5D2F7DA-603F-4D93-88CD-B181D33F88F0}" presName="pillar1" presStyleLbl="node1" presStyleIdx="0" presStyleCnt="4">
        <dgm:presLayoutVars>
          <dgm:bulletEnabled val="1"/>
        </dgm:presLayoutVars>
      </dgm:prSet>
      <dgm:spPr/>
    </dgm:pt>
    <dgm:pt modelId="{253B38F1-EC4A-4309-B241-E81B741FB6BA}" type="pres">
      <dgm:prSet presAssocID="{FAD6F780-5A3F-4574-B62B-D797858D69D9}" presName="pillarX" presStyleLbl="node1" presStyleIdx="1" presStyleCnt="4">
        <dgm:presLayoutVars>
          <dgm:bulletEnabled val="1"/>
        </dgm:presLayoutVars>
      </dgm:prSet>
      <dgm:spPr/>
    </dgm:pt>
    <dgm:pt modelId="{5511EE09-CAC8-41C9-8F60-E0C14B62C7DD}" type="pres">
      <dgm:prSet presAssocID="{8007624E-DB32-4FCA-8BFC-E4D29C781637}" presName="pillarX" presStyleLbl="node1" presStyleIdx="2" presStyleCnt="4">
        <dgm:presLayoutVars>
          <dgm:bulletEnabled val="1"/>
        </dgm:presLayoutVars>
      </dgm:prSet>
      <dgm:spPr/>
    </dgm:pt>
    <dgm:pt modelId="{CF584A55-7F87-4155-8C1D-00229ED1C1AE}" type="pres">
      <dgm:prSet presAssocID="{8825AE68-1E1F-4B4A-9AAC-8C411FCB9BD3}" presName="pillarX" presStyleLbl="node1" presStyleIdx="3" presStyleCnt="4">
        <dgm:presLayoutVars>
          <dgm:bulletEnabled val="1"/>
        </dgm:presLayoutVars>
      </dgm:prSet>
      <dgm:spPr/>
    </dgm:pt>
    <dgm:pt modelId="{158EDE41-F0FB-4ECB-A924-9E54EF8439A7}" type="pres">
      <dgm:prSet presAssocID="{E5D2F7DA-603F-4D93-88CD-B181D33F88F0}" presName="base" presStyleLbl="dkBgShp" presStyleIdx="1" presStyleCnt="2" custLinFactNeighborX="586" custLinFactNeighborY="-43831"/>
      <dgm:spPr/>
    </dgm:pt>
  </dgm:ptLst>
  <dgm:cxnLst>
    <dgm:cxn modelId="{4D50AA24-6539-4DDC-8518-5BBE361AF33C}" type="presOf" srcId="{8007624E-DB32-4FCA-8BFC-E4D29C781637}" destId="{5511EE09-CAC8-41C9-8F60-E0C14B62C7DD}" srcOrd="0" destOrd="0" presId="urn:microsoft.com/office/officeart/2005/8/layout/hList3"/>
    <dgm:cxn modelId="{72DE212B-07F9-442A-B142-FB38ACCCEEAD}" type="presOf" srcId="{3B1216CC-E806-46F6-97A2-22E86C3815AD}" destId="{1E098E43-8CDF-489B-A8E4-7F0CCCDE649D}" srcOrd="0" destOrd="0" presId="urn:microsoft.com/office/officeart/2005/8/layout/hList3"/>
    <dgm:cxn modelId="{12521167-C30F-4F4B-BBFB-D809AB72D728}" srcId="{E5D2F7DA-603F-4D93-88CD-B181D33F88F0}" destId="{8007624E-DB32-4FCA-8BFC-E4D29C781637}" srcOrd="2" destOrd="0" parTransId="{1E91A5DE-3ED5-4A21-9455-B1D269FB079A}" sibTransId="{9F83C65F-779B-41A2-BB3A-1BC9E41F3DBE}"/>
    <dgm:cxn modelId="{9363216A-E311-410E-93A2-3EC547B2079C}" srcId="{3B1216CC-E806-46F6-97A2-22E86C3815AD}" destId="{E5D2F7DA-603F-4D93-88CD-B181D33F88F0}" srcOrd="0" destOrd="0" parTransId="{0F4F5F9D-076F-4DEA-9BFA-9AD2DF74A681}" sibTransId="{76FDF6BA-7F8A-4CC8-AA3D-65E4298D2EF9}"/>
    <dgm:cxn modelId="{3632554D-86CD-4931-AD65-38064D5D215D}" type="presOf" srcId="{F5A573B4-748B-4966-922B-0A055515D25C}" destId="{55300F51-640C-4ED5-8420-3741E6703FA3}" srcOrd="0" destOrd="0" presId="urn:microsoft.com/office/officeart/2005/8/layout/hList3"/>
    <dgm:cxn modelId="{41200550-1CC6-4A05-B578-51B997C5ABA6}" type="presOf" srcId="{8825AE68-1E1F-4B4A-9AAC-8C411FCB9BD3}" destId="{CF584A55-7F87-4155-8C1D-00229ED1C1AE}" srcOrd="0" destOrd="0" presId="urn:microsoft.com/office/officeart/2005/8/layout/hList3"/>
    <dgm:cxn modelId="{9318B753-B208-4710-B89C-78023F1F37AC}" srcId="{E5D2F7DA-603F-4D93-88CD-B181D33F88F0}" destId="{F5A573B4-748B-4966-922B-0A055515D25C}" srcOrd="0" destOrd="0" parTransId="{E5D42D29-78C1-4B34-B4C2-93AE4AE4C17E}" sibTransId="{352E652A-7861-4F8D-BC8F-2A638EE1FE9D}"/>
    <dgm:cxn modelId="{CA83F9C5-0F33-4DA4-AA74-D954184752A0}" srcId="{E5D2F7DA-603F-4D93-88CD-B181D33F88F0}" destId="{FAD6F780-5A3F-4574-B62B-D797858D69D9}" srcOrd="1" destOrd="0" parTransId="{16D41F44-C759-474D-8BA8-C0D836E4C2F5}" sibTransId="{17D3A74D-F984-4C80-8F55-C5621366A5A3}"/>
    <dgm:cxn modelId="{53EA8ED4-3B84-4C83-901B-88A355B1B54B}" type="presOf" srcId="{E5D2F7DA-603F-4D93-88CD-B181D33F88F0}" destId="{756CAD4E-EA2A-4CA9-AF0F-636435F4E78F}" srcOrd="0" destOrd="0" presId="urn:microsoft.com/office/officeart/2005/8/layout/hList3"/>
    <dgm:cxn modelId="{295ED4D6-2744-4968-9458-8D3CB63F6C2F}" type="presOf" srcId="{FAD6F780-5A3F-4574-B62B-D797858D69D9}" destId="{253B38F1-EC4A-4309-B241-E81B741FB6BA}" srcOrd="0" destOrd="0" presId="urn:microsoft.com/office/officeart/2005/8/layout/hList3"/>
    <dgm:cxn modelId="{3707A0EB-1690-4CCA-8A58-9D150247426A}" srcId="{E5D2F7DA-603F-4D93-88CD-B181D33F88F0}" destId="{8825AE68-1E1F-4B4A-9AAC-8C411FCB9BD3}" srcOrd="3" destOrd="0" parTransId="{D4815DB9-58ED-4F63-BFBE-27A0D4B0E54E}" sibTransId="{418A3494-7D99-48A3-ADC0-F5600AC6E1AD}"/>
    <dgm:cxn modelId="{7E7544A7-6A0C-415C-99C0-D1E0AA2D5A0C}" type="presParOf" srcId="{1E098E43-8CDF-489B-A8E4-7F0CCCDE649D}" destId="{756CAD4E-EA2A-4CA9-AF0F-636435F4E78F}" srcOrd="0" destOrd="0" presId="urn:microsoft.com/office/officeart/2005/8/layout/hList3"/>
    <dgm:cxn modelId="{E6CE5941-202C-4F8F-A68B-E5E9FC2965C6}" type="presParOf" srcId="{1E098E43-8CDF-489B-A8E4-7F0CCCDE649D}" destId="{03338BEA-8906-4781-8980-79B822AA611F}" srcOrd="1" destOrd="0" presId="urn:microsoft.com/office/officeart/2005/8/layout/hList3"/>
    <dgm:cxn modelId="{F07D1A7B-5870-47D7-907E-67BF9FAE8F9B}" type="presParOf" srcId="{03338BEA-8906-4781-8980-79B822AA611F}" destId="{55300F51-640C-4ED5-8420-3741E6703FA3}" srcOrd="0" destOrd="0" presId="urn:microsoft.com/office/officeart/2005/8/layout/hList3"/>
    <dgm:cxn modelId="{2FFB1916-3CF2-422B-BE02-7A20C4170369}" type="presParOf" srcId="{03338BEA-8906-4781-8980-79B822AA611F}" destId="{253B38F1-EC4A-4309-B241-E81B741FB6BA}" srcOrd="1" destOrd="0" presId="urn:microsoft.com/office/officeart/2005/8/layout/hList3"/>
    <dgm:cxn modelId="{C8CE8354-37B6-490A-AEBC-96AEBEA78823}" type="presParOf" srcId="{03338BEA-8906-4781-8980-79B822AA611F}" destId="{5511EE09-CAC8-41C9-8F60-E0C14B62C7DD}" srcOrd="2" destOrd="0" presId="urn:microsoft.com/office/officeart/2005/8/layout/hList3"/>
    <dgm:cxn modelId="{D361A5BD-A4C5-4134-B8E7-9FB08BA83193}" type="presParOf" srcId="{03338BEA-8906-4781-8980-79B822AA611F}" destId="{CF584A55-7F87-4155-8C1D-00229ED1C1AE}" srcOrd="3" destOrd="0" presId="urn:microsoft.com/office/officeart/2005/8/layout/hList3"/>
    <dgm:cxn modelId="{F5DC0BB4-12C7-4BD9-89F9-B48FACD6E50E}" type="presParOf" srcId="{1E098E43-8CDF-489B-A8E4-7F0CCCDE649D}" destId="{158EDE41-F0FB-4ECB-A924-9E54EF8439A7}"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EC0439-B017-4FAF-8B66-365B635B9CAF}" type="doc">
      <dgm:prSet loTypeId="urn:microsoft.com/office/officeart/2005/8/layout/default" loCatId="list" qsTypeId="urn:microsoft.com/office/officeart/2005/8/quickstyle/simple1" qsCatId="simple" csTypeId="urn:microsoft.com/office/officeart/2005/8/colors/accent2_5" csCatId="accent2" phldr="1"/>
      <dgm:spPr/>
      <dgm:t>
        <a:bodyPr/>
        <a:lstStyle/>
        <a:p>
          <a:endParaRPr lang="en-AS"/>
        </a:p>
      </dgm:t>
    </dgm:pt>
    <dgm:pt modelId="{E22EFC3B-A63A-4827-9B23-E39A4261C162}">
      <dgm:prSet phldrT="[Text]"/>
      <dgm:spPr/>
      <dgm:t>
        <a:bodyPr/>
        <a:lstStyle/>
        <a:p>
          <a:pPr>
            <a:buNone/>
          </a:pPr>
          <a:r>
            <a:rPr lang="en-GB" altLang="en-US" dirty="0">
              <a:solidFill>
                <a:srgbClr val="002060"/>
              </a:solidFill>
            </a:rPr>
            <a:t>Escalating levels of violence in areas of the forces where lines are established -Tension between local groups and external gangs is increasing.</a:t>
          </a:r>
          <a:endParaRPr lang="en-AS" dirty="0">
            <a:solidFill>
              <a:srgbClr val="002060"/>
            </a:solidFill>
          </a:endParaRPr>
        </a:p>
      </dgm:t>
    </dgm:pt>
    <dgm:pt modelId="{88464A01-BBBC-47A6-AD77-8036BCF5CC97}" type="parTrans" cxnId="{540EF6F3-C5C9-4D16-A3E2-E7BDBA73DE49}">
      <dgm:prSet/>
      <dgm:spPr/>
      <dgm:t>
        <a:bodyPr/>
        <a:lstStyle/>
        <a:p>
          <a:endParaRPr lang="en-AS"/>
        </a:p>
      </dgm:t>
    </dgm:pt>
    <dgm:pt modelId="{85B5C8A7-53C8-413F-92E9-1CF43A9AA7D8}" type="sibTrans" cxnId="{540EF6F3-C5C9-4D16-A3E2-E7BDBA73DE49}">
      <dgm:prSet/>
      <dgm:spPr/>
      <dgm:t>
        <a:bodyPr/>
        <a:lstStyle/>
        <a:p>
          <a:endParaRPr lang="en-AS"/>
        </a:p>
      </dgm:t>
    </dgm:pt>
    <dgm:pt modelId="{D07B6B63-9CFF-40C4-8FDF-F751161360FE}">
      <dgm:prSet phldrT="[Text]"/>
      <dgm:spPr/>
      <dgm:t>
        <a:bodyPr/>
        <a:lstStyle/>
        <a:p>
          <a:r>
            <a:rPr lang="en-GB" altLang="en-US" dirty="0">
              <a:solidFill>
                <a:srgbClr val="002060"/>
              </a:solidFill>
            </a:rPr>
            <a:t>Quality of Life’ issues - Open street dealing, ‘Turf Wars’, ASB, Cuckooing etc.</a:t>
          </a:r>
          <a:endParaRPr lang="en-AS" dirty="0">
            <a:solidFill>
              <a:srgbClr val="002060"/>
            </a:solidFill>
          </a:endParaRPr>
        </a:p>
      </dgm:t>
    </dgm:pt>
    <dgm:pt modelId="{33DEA844-6AB0-4FF2-B513-68DF551E27EB}" type="parTrans" cxnId="{3C728213-9C03-4604-99E0-A914C2C0B94B}">
      <dgm:prSet/>
      <dgm:spPr/>
      <dgm:t>
        <a:bodyPr/>
        <a:lstStyle/>
        <a:p>
          <a:endParaRPr lang="en-AS"/>
        </a:p>
      </dgm:t>
    </dgm:pt>
    <dgm:pt modelId="{7AB3B474-8EC2-4263-8ACB-6DBF2DAF03BB}" type="sibTrans" cxnId="{3C728213-9C03-4604-99E0-A914C2C0B94B}">
      <dgm:prSet/>
      <dgm:spPr/>
      <dgm:t>
        <a:bodyPr/>
        <a:lstStyle/>
        <a:p>
          <a:endParaRPr lang="en-AS"/>
        </a:p>
      </dgm:t>
    </dgm:pt>
    <dgm:pt modelId="{57B57F26-480C-4959-A2FE-9D2E1D318E70}">
      <dgm:prSet phldrT="[Text]"/>
      <dgm:spPr/>
      <dgm:t>
        <a:bodyPr/>
        <a:lstStyle/>
        <a:p>
          <a:r>
            <a:rPr lang="en-GB" altLang="en-US" dirty="0">
              <a:solidFill>
                <a:srgbClr val="002060"/>
              </a:solidFill>
            </a:rPr>
            <a:t>Gangs are well established in SNP and CAV BCUs.</a:t>
          </a:r>
          <a:endParaRPr lang="en-GB" dirty="0">
            <a:solidFill>
              <a:srgbClr val="002060"/>
            </a:solidFill>
          </a:endParaRPr>
        </a:p>
      </dgm:t>
    </dgm:pt>
    <dgm:pt modelId="{03BEDC9C-BEA5-4AB0-82A1-C1E672328470}" type="parTrans" cxnId="{DFB4CD26-0E3C-4CFB-8685-F98704F94599}">
      <dgm:prSet/>
      <dgm:spPr/>
      <dgm:t>
        <a:bodyPr/>
        <a:lstStyle/>
        <a:p>
          <a:endParaRPr lang="en-AS"/>
        </a:p>
      </dgm:t>
    </dgm:pt>
    <dgm:pt modelId="{ED0DA593-BBA3-4486-B6C0-1B620CE3FB36}" type="sibTrans" cxnId="{DFB4CD26-0E3C-4CFB-8685-F98704F94599}">
      <dgm:prSet/>
      <dgm:spPr/>
      <dgm:t>
        <a:bodyPr/>
        <a:lstStyle/>
        <a:p>
          <a:endParaRPr lang="en-AS"/>
        </a:p>
      </dgm:t>
    </dgm:pt>
    <dgm:pt modelId="{1BCDE986-8BEF-4B14-9C0C-B8BDB4FFD41E}">
      <dgm:prSet/>
      <dgm:spPr/>
      <dgm:t>
        <a:bodyPr/>
        <a:lstStyle/>
        <a:p>
          <a:r>
            <a:rPr lang="en-GB" altLang="en-US">
              <a:solidFill>
                <a:srgbClr val="002060"/>
              </a:solidFill>
            </a:rPr>
            <a:t>Gangs from London, Merseyside and Birmingham are operating in the force area.</a:t>
          </a:r>
          <a:endParaRPr lang="en-GB" altLang="en-US" dirty="0">
            <a:solidFill>
              <a:srgbClr val="002060"/>
            </a:solidFill>
          </a:endParaRPr>
        </a:p>
      </dgm:t>
    </dgm:pt>
    <dgm:pt modelId="{0CBB7634-8626-45BA-AF9D-C546348134B7}" type="parTrans" cxnId="{8A116310-BFB2-4E79-9938-45E90D3044C1}">
      <dgm:prSet/>
      <dgm:spPr/>
      <dgm:t>
        <a:bodyPr/>
        <a:lstStyle/>
        <a:p>
          <a:endParaRPr lang="en-AS"/>
        </a:p>
      </dgm:t>
    </dgm:pt>
    <dgm:pt modelId="{307E13E3-D220-4FD5-A95D-0532F884159A}" type="sibTrans" cxnId="{8A116310-BFB2-4E79-9938-45E90D3044C1}">
      <dgm:prSet/>
      <dgm:spPr/>
      <dgm:t>
        <a:bodyPr/>
        <a:lstStyle/>
        <a:p>
          <a:endParaRPr lang="en-AS"/>
        </a:p>
      </dgm:t>
    </dgm:pt>
    <dgm:pt modelId="{02EF29F0-4DAD-4FAA-94A6-F4A2AE228AF9}">
      <dgm:prSet/>
      <dgm:spPr/>
      <dgm:t>
        <a:bodyPr/>
        <a:lstStyle/>
        <a:p>
          <a:r>
            <a:rPr lang="en-GB" dirty="0">
              <a:solidFill>
                <a:srgbClr val="002060"/>
              </a:solidFill>
            </a:rPr>
            <a:t>County Lines gangs and criminality have been confirmed in Mid Glamorgan BCU and Gwent Police areas</a:t>
          </a:r>
          <a:endParaRPr lang="en-GB" altLang="en-US" dirty="0">
            <a:solidFill>
              <a:srgbClr val="002060"/>
            </a:solidFill>
          </a:endParaRPr>
        </a:p>
      </dgm:t>
    </dgm:pt>
    <dgm:pt modelId="{C68715DD-C6B3-468E-BD7E-88ECD5D09209}" type="parTrans" cxnId="{F37F8805-538E-4C39-80FF-1895E3462A07}">
      <dgm:prSet/>
      <dgm:spPr/>
      <dgm:t>
        <a:bodyPr/>
        <a:lstStyle/>
        <a:p>
          <a:endParaRPr lang="en-AS"/>
        </a:p>
      </dgm:t>
    </dgm:pt>
    <dgm:pt modelId="{E123E559-94B6-40B0-A120-DF5DBA3D8DFA}" type="sibTrans" cxnId="{F37F8805-538E-4C39-80FF-1895E3462A07}">
      <dgm:prSet/>
      <dgm:spPr/>
      <dgm:t>
        <a:bodyPr/>
        <a:lstStyle/>
        <a:p>
          <a:endParaRPr lang="en-AS"/>
        </a:p>
      </dgm:t>
    </dgm:pt>
    <dgm:pt modelId="{B6039F40-4C71-4CCC-8140-B0D5448514D9}">
      <dgm:prSet/>
      <dgm:spPr/>
      <dgm:t>
        <a:bodyPr/>
        <a:lstStyle/>
        <a:p>
          <a:pPr>
            <a:buNone/>
          </a:pPr>
          <a:r>
            <a:rPr lang="en-GB" dirty="0">
              <a:solidFill>
                <a:srgbClr val="002060"/>
              </a:solidFill>
            </a:rPr>
            <a:t>‘Local Lines’ beginning to be seen – lines between Cardiff, Newport and Swansea to outlying areas of the forces </a:t>
          </a:r>
          <a:endParaRPr lang="en-GB" altLang="en-US" dirty="0">
            <a:solidFill>
              <a:srgbClr val="002060"/>
            </a:solidFill>
          </a:endParaRPr>
        </a:p>
      </dgm:t>
    </dgm:pt>
    <dgm:pt modelId="{968B97EF-2C4D-4F5E-9483-60C0E140A7B4}" type="parTrans" cxnId="{A0FDEBB1-AA5A-4A02-96BF-845E443F4BDB}">
      <dgm:prSet/>
      <dgm:spPr/>
      <dgm:t>
        <a:bodyPr/>
        <a:lstStyle/>
        <a:p>
          <a:endParaRPr lang="en-AS"/>
        </a:p>
      </dgm:t>
    </dgm:pt>
    <dgm:pt modelId="{2C58EA26-1BF9-4497-9A84-87C465225576}" type="sibTrans" cxnId="{A0FDEBB1-AA5A-4A02-96BF-845E443F4BDB}">
      <dgm:prSet/>
      <dgm:spPr/>
      <dgm:t>
        <a:bodyPr/>
        <a:lstStyle/>
        <a:p>
          <a:endParaRPr lang="en-AS"/>
        </a:p>
      </dgm:t>
    </dgm:pt>
    <dgm:pt modelId="{DCC3AEC9-E515-4CDB-B703-11438AEA2846}" type="pres">
      <dgm:prSet presAssocID="{25EC0439-B017-4FAF-8B66-365B635B9CAF}" presName="diagram" presStyleCnt="0">
        <dgm:presLayoutVars>
          <dgm:dir/>
          <dgm:resizeHandles val="exact"/>
        </dgm:presLayoutVars>
      </dgm:prSet>
      <dgm:spPr/>
    </dgm:pt>
    <dgm:pt modelId="{5536D774-1D74-488E-AA46-F0C813FE95C9}" type="pres">
      <dgm:prSet presAssocID="{E22EFC3B-A63A-4827-9B23-E39A4261C162}" presName="node" presStyleLbl="node1" presStyleIdx="0" presStyleCnt="6">
        <dgm:presLayoutVars>
          <dgm:bulletEnabled val="1"/>
        </dgm:presLayoutVars>
      </dgm:prSet>
      <dgm:spPr/>
    </dgm:pt>
    <dgm:pt modelId="{0F630ACA-3C63-494B-A1CD-3E114F7D6609}" type="pres">
      <dgm:prSet presAssocID="{85B5C8A7-53C8-413F-92E9-1CF43A9AA7D8}" presName="sibTrans" presStyleCnt="0"/>
      <dgm:spPr/>
    </dgm:pt>
    <dgm:pt modelId="{31DFF9F7-FB83-4457-858A-EF9F1FB12500}" type="pres">
      <dgm:prSet presAssocID="{1BCDE986-8BEF-4B14-9C0C-B8BDB4FFD41E}" presName="node" presStyleLbl="node1" presStyleIdx="1" presStyleCnt="6">
        <dgm:presLayoutVars>
          <dgm:bulletEnabled val="1"/>
        </dgm:presLayoutVars>
      </dgm:prSet>
      <dgm:spPr/>
    </dgm:pt>
    <dgm:pt modelId="{831B90D2-11F9-4E90-ADD0-63942755FA17}" type="pres">
      <dgm:prSet presAssocID="{307E13E3-D220-4FD5-A95D-0532F884159A}" presName="sibTrans" presStyleCnt="0"/>
      <dgm:spPr/>
    </dgm:pt>
    <dgm:pt modelId="{B339CB12-4DD4-403F-B2E9-E4B580C141DA}" type="pres">
      <dgm:prSet presAssocID="{D07B6B63-9CFF-40C4-8FDF-F751161360FE}" presName="node" presStyleLbl="node1" presStyleIdx="2" presStyleCnt="6">
        <dgm:presLayoutVars>
          <dgm:bulletEnabled val="1"/>
        </dgm:presLayoutVars>
      </dgm:prSet>
      <dgm:spPr/>
    </dgm:pt>
    <dgm:pt modelId="{057B6354-19C5-41BA-B08F-7D86B3D3C7BC}" type="pres">
      <dgm:prSet presAssocID="{7AB3B474-8EC2-4263-8ACB-6DBF2DAF03BB}" presName="sibTrans" presStyleCnt="0"/>
      <dgm:spPr/>
    </dgm:pt>
    <dgm:pt modelId="{E01D4E72-AC49-43D1-96F5-3D5A5BBB1519}" type="pres">
      <dgm:prSet presAssocID="{57B57F26-480C-4959-A2FE-9D2E1D318E70}" presName="node" presStyleLbl="node1" presStyleIdx="3" presStyleCnt="6" custLinFactNeighborX="-1531" custLinFactNeighborY="2191">
        <dgm:presLayoutVars>
          <dgm:bulletEnabled val="1"/>
        </dgm:presLayoutVars>
      </dgm:prSet>
      <dgm:spPr/>
    </dgm:pt>
    <dgm:pt modelId="{EE5D2E07-AD40-4755-9E43-CC62D3F6195E}" type="pres">
      <dgm:prSet presAssocID="{ED0DA593-BBA3-4486-B6C0-1B620CE3FB36}" presName="sibTrans" presStyleCnt="0"/>
      <dgm:spPr/>
    </dgm:pt>
    <dgm:pt modelId="{6B160455-CC54-4006-8105-5288DE28D017}" type="pres">
      <dgm:prSet presAssocID="{02EF29F0-4DAD-4FAA-94A6-F4A2AE228AF9}" presName="node" presStyleLbl="node1" presStyleIdx="4" presStyleCnt="6" custLinFactNeighborX="-822" custLinFactNeighborY="2191">
        <dgm:presLayoutVars>
          <dgm:bulletEnabled val="1"/>
        </dgm:presLayoutVars>
      </dgm:prSet>
      <dgm:spPr/>
    </dgm:pt>
    <dgm:pt modelId="{6F98512F-95D6-4C36-9A77-6CEC5D8D2204}" type="pres">
      <dgm:prSet presAssocID="{E123E559-94B6-40B0-A120-DF5DBA3D8DFA}" presName="sibTrans" presStyleCnt="0"/>
      <dgm:spPr/>
    </dgm:pt>
    <dgm:pt modelId="{FB114765-38C6-4741-8C5C-273D675FEF26}" type="pres">
      <dgm:prSet presAssocID="{B6039F40-4C71-4CCC-8140-B0D5448514D9}" presName="node" presStyleLbl="node1" presStyleIdx="5" presStyleCnt="6">
        <dgm:presLayoutVars>
          <dgm:bulletEnabled val="1"/>
        </dgm:presLayoutVars>
      </dgm:prSet>
      <dgm:spPr/>
    </dgm:pt>
  </dgm:ptLst>
  <dgm:cxnLst>
    <dgm:cxn modelId="{F37F8805-538E-4C39-80FF-1895E3462A07}" srcId="{25EC0439-B017-4FAF-8B66-365B635B9CAF}" destId="{02EF29F0-4DAD-4FAA-94A6-F4A2AE228AF9}" srcOrd="4" destOrd="0" parTransId="{C68715DD-C6B3-468E-BD7E-88ECD5D09209}" sibTransId="{E123E559-94B6-40B0-A120-DF5DBA3D8DFA}"/>
    <dgm:cxn modelId="{8A116310-BFB2-4E79-9938-45E90D3044C1}" srcId="{25EC0439-B017-4FAF-8B66-365B635B9CAF}" destId="{1BCDE986-8BEF-4B14-9C0C-B8BDB4FFD41E}" srcOrd="1" destOrd="0" parTransId="{0CBB7634-8626-45BA-AF9D-C546348134B7}" sibTransId="{307E13E3-D220-4FD5-A95D-0532F884159A}"/>
    <dgm:cxn modelId="{3C728213-9C03-4604-99E0-A914C2C0B94B}" srcId="{25EC0439-B017-4FAF-8B66-365B635B9CAF}" destId="{D07B6B63-9CFF-40C4-8FDF-F751161360FE}" srcOrd="2" destOrd="0" parTransId="{33DEA844-6AB0-4FF2-B513-68DF551E27EB}" sibTransId="{7AB3B474-8EC2-4263-8ACB-6DBF2DAF03BB}"/>
    <dgm:cxn modelId="{DFB4CD26-0E3C-4CFB-8685-F98704F94599}" srcId="{25EC0439-B017-4FAF-8B66-365B635B9CAF}" destId="{57B57F26-480C-4959-A2FE-9D2E1D318E70}" srcOrd="3" destOrd="0" parTransId="{03BEDC9C-BEA5-4AB0-82A1-C1E672328470}" sibTransId="{ED0DA593-BBA3-4486-B6C0-1B620CE3FB36}"/>
    <dgm:cxn modelId="{E4D7D628-9785-4459-B5A1-15ACA5CDD809}" type="presOf" srcId="{E22EFC3B-A63A-4827-9B23-E39A4261C162}" destId="{5536D774-1D74-488E-AA46-F0C813FE95C9}" srcOrd="0" destOrd="0" presId="urn:microsoft.com/office/officeart/2005/8/layout/default"/>
    <dgm:cxn modelId="{22AB5093-8A50-4EF1-8AC5-915814C59AE2}" type="presOf" srcId="{25EC0439-B017-4FAF-8B66-365B635B9CAF}" destId="{DCC3AEC9-E515-4CDB-B703-11438AEA2846}" srcOrd="0" destOrd="0" presId="urn:microsoft.com/office/officeart/2005/8/layout/default"/>
    <dgm:cxn modelId="{09FFC9A6-229D-43DB-AEFF-08178F7EF7D0}" type="presOf" srcId="{D07B6B63-9CFF-40C4-8FDF-F751161360FE}" destId="{B339CB12-4DD4-403F-B2E9-E4B580C141DA}" srcOrd="0" destOrd="0" presId="urn:microsoft.com/office/officeart/2005/8/layout/default"/>
    <dgm:cxn modelId="{A0FDEBB1-AA5A-4A02-96BF-845E443F4BDB}" srcId="{25EC0439-B017-4FAF-8B66-365B635B9CAF}" destId="{B6039F40-4C71-4CCC-8140-B0D5448514D9}" srcOrd="5" destOrd="0" parTransId="{968B97EF-2C4D-4F5E-9483-60C0E140A7B4}" sibTransId="{2C58EA26-1BF9-4497-9A84-87C465225576}"/>
    <dgm:cxn modelId="{F7D46EBC-3F3F-48E8-9F45-3E2D163EEA65}" type="presOf" srcId="{02EF29F0-4DAD-4FAA-94A6-F4A2AE228AF9}" destId="{6B160455-CC54-4006-8105-5288DE28D017}" srcOrd="0" destOrd="0" presId="urn:microsoft.com/office/officeart/2005/8/layout/default"/>
    <dgm:cxn modelId="{2A0498C5-F18A-4127-8752-C0E306448B67}" type="presOf" srcId="{1BCDE986-8BEF-4B14-9C0C-B8BDB4FFD41E}" destId="{31DFF9F7-FB83-4457-858A-EF9F1FB12500}" srcOrd="0" destOrd="0" presId="urn:microsoft.com/office/officeart/2005/8/layout/default"/>
    <dgm:cxn modelId="{540EF6F3-C5C9-4D16-A3E2-E7BDBA73DE49}" srcId="{25EC0439-B017-4FAF-8B66-365B635B9CAF}" destId="{E22EFC3B-A63A-4827-9B23-E39A4261C162}" srcOrd="0" destOrd="0" parTransId="{88464A01-BBBC-47A6-AD77-8036BCF5CC97}" sibTransId="{85B5C8A7-53C8-413F-92E9-1CF43A9AA7D8}"/>
    <dgm:cxn modelId="{BB17DEF4-B00E-4051-AD6D-0FD525A7E5C1}" type="presOf" srcId="{B6039F40-4C71-4CCC-8140-B0D5448514D9}" destId="{FB114765-38C6-4741-8C5C-273D675FEF26}" srcOrd="0" destOrd="0" presId="urn:microsoft.com/office/officeart/2005/8/layout/default"/>
    <dgm:cxn modelId="{77E247FB-FBEC-4899-9E50-49D612A22A22}" type="presOf" srcId="{57B57F26-480C-4959-A2FE-9D2E1D318E70}" destId="{E01D4E72-AC49-43D1-96F5-3D5A5BBB1519}" srcOrd="0" destOrd="0" presId="urn:microsoft.com/office/officeart/2005/8/layout/default"/>
    <dgm:cxn modelId="{8DF7167B-0C5D-45C8-AFB5-02D185E421A3}" type="presParOf" srcId="{DCC3AEC9-E515-4CDB-B703-11438AEA2846}" destId="{5536D774-1D74-488E-AA46-F0C813FE95C9}" srcOrd="0" destOrd="0" presId="urn:microsoft.com/office/officeart/2005/8/layout/default"/>
    <dgm:cxn modelId="{5BCFD891-472B-416C-A883-67FE788C1C52}" type="presParOf" srcId="{DCC3AEC9-E515-4CDB-B703-11438AEA2846}" destId="{0F630ACA-3C63-494B-A1CD-3E114F7D6609}" srcOrd="1" destOrd="0" presId="urn:microsoft.com/office/officeart/2005/8/layout/default"/>
    <dgm:cxn modelId="{83CAF9C3-3A8B-403B-A3AF-A6E9B2C30793}" type="presParOf" srcId="{DCC3AEC9-E515-4CDB-B703-11438AEA2846}" destId="{31DFF9F7-FB83-4457-858A-EF9F1FB12500}" srcOrd="2" destOrd="0" presId="urn:microsoft.com/office/officeart/2005/8/layout/default"/>
    <dgm:cxn modelId="{BA8242F2-6C09-4CB6-AD6E-CA1BE32FEAAF}" type="presParOf" srcId="{DCC3AEC9-E515-4CDB-B703-11438AEA2846}" destId="{831B90D2-11F9-4E90-ADD0-63942755FA17}" srcOrd="3" destOrd="0" presId="urn:microsoft.com/office/officeart/2005/8/layout/default"/>
    <dgm:cxn modelId="{12FFAB45-3124-48CC-BE9D-8DDBFAE38B94}" type="presParOf" srcId="{DCC3AEC9-E515-4CDB-B703-11438AEA2846}" destId="{B339CB12-4DD4-403F-B2E9-E4B580C141DA}" srcOrd="4" destOrd="0" presId="urn:microsoft.com/office/officeart/2005/8/layout/default"/>
    <dgm:cxn modelId="{2A7DC0E3-A391-4AA2-AE82-BA0381BC9637}" type="presParOf" srcId="{DCC3AEC9-E515-4CDB-B703-11438AEA2846}" destId="{057B6354-19C5-41BA-B08F-7D86B3D3C7BC}" srcOrd="5" destOrd="0" presId="urn:microsoft.com/office/officeart/2005/8/layout/default"/>
    <dgm:cxn modelId="{C69B02B4-F811-4C95-8B14-49E6A441430A}" type="presParOf" srcId="{DCC3AEC9-E515-4CDB-B703-11438AEA2846}" destId="{E01D4E72-AC49-43D1-96F5-3D5A5BBB1519}" srcOrd="6" destOrd="0" presId="urn:microsoft.com/office/officeart/2005/8/layout/default"/>
    <dgm:cxn modelId="{FF9AB638-A097-47A9-84E5-C9F87F11E63C}" type="presParOf" srcId="{DCC3AEC9-E515-4CDB-B703-11438AEA2846}" destId="{EE5D2E07-AD40-4755-9E43-CC62D3F6195E}" srcOrd="7" destOrd="0" presId="urn:microsoft.com/office/officeart/2005/8/layout/default"/>
    <dgm:cxn modelId="{85E6CD95-A078-4888-B6B9-688526BB9AD8}" type="presParOf" srcId="{DCC3AEC9-E515-4CDB-B703-11438AEA2846}" destId="{6B160455-CC54-4006-8105-5288DE28D017}" srcOrd="8" destOrd="0" presId="urn:microsoft.com/office/officeart/2005/8/layout/default"/>
    <dgm:cxn modelId="{2949C1A6-0872-4A05-8838-E2CC4DAD1AB0}" type="presParOf" srcId="{DCC3AEC9-E515-4CDB-B703-11438AEA2846}" destId="{6F98512F-95D6-4C36-9A77-6CEC5D8D2204}" srcOrd="9" destOrd="0" presId="urn:microsoft.com/office/officeart/2005/8/layout/default"/>
    <dgm:cxn modelId="{0DD82A75-D24D-4A82-8384-5B4B2FFE8DB1}" type="presParOf" srcId="{DCC3AEC9-E515-4CDB-B703-11438AEA2846}" destId="{FB114765-38C6-4741-8C5C-273D675FEF2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AE082E-B68E-46D8-B5BE-07A0A355CD6F}" type="doc">
      <dgm:prSet loTypeId="urn:microsoft.com/office/officeart/2005/8/layout/lProcess2" loCatId="relationship" qsTypeId="urn:microsoft.com/office/officeart/2005/8/quickstyle/simple5" qsCatId="simple" csTypeId="urn:microsoft.com/office/officeart/2005/8/colors/accent2_2" csCatId="accent2" phldr="1"/>
      <dgm:spPr/>
      <dgm:t>
        <a:bodyPr/>
        <a:lstStyle/>
        <a:p>
          <a:endParaRPr lang="en-AS"/>
        </a:p>
      </dgm:t>
    </dgm:pt>
    <dgm:pt modelId="{44A5DEB6-7C99-4360-9E49-5E211CA37150}">
      <dgm:prSet phldrT="[Text]" custT="1"/>
      <dgm:spPr/>
      <dgm:t>
        <a:bodyPr/>
        <a:lstStyle/>
        <a:p>
          <a:r>
            <a:rPr lang="en-GB" sz="5400" dirty="0">
              <a:solidFill>
                <a:srgbClr val="002060"/>
              </a:solidFill>
            </a:rPr>
            <a:t>Push</a:t>
          </a:r>
          <a:endParaRPr lang="en-AS" sz="5400" dirty="0">
            <a:solidFill>
              <a:srgbClr val="002060"/>
            </a:solidFill>
          </a:endParaRPr>
        </a:p>
      </dgm:t>
    </dgm:pt>
    <dgm:pt modelId="{DCAA6C85-ECDF-4798-A50B-B9BA84A8E24C}" type="parTrans" cxnId="{C72521B4-13CD-4F60-B532-0F6617B2E4C1}">
      <dgm:prSet/>
      <dgm:spPr/>
      <dgm:t>
        <a:bodyPr/>
        <a:lstStyle/>
        <a:p>
          <a:endParaRPr lang="en-AS"/>
        </a:p>
      </dgm:t>
    </dgm:pt>
    <dgm:pt modelId="{4CF998F8-4CE8-4D4F-95E9-4F3C316F2BD0}" type="sibTrans" cxnId="{C72521B4-13CD-4F60-B532-0F6617B2E4C1}">
      <dgm:prSet/>
      <dgm:spPr/>
      <dgm:t>
        <a:bodyPr/>
        <a:lstStyle/>
        <a:p>
          <a:endParaRPr lang="en-AS"/>
        </a:p>
      </dgm:t>
    </dgm:pt>
    <dgm:pt modelId="{DDBCC9C1-E628-4F2E-8924-3D9949CA0C6C}">
      <dgm:prSet phldrT="[Text]" custT="1"/>
      <dgm:spPr/>
      <dgm:t>
        <a:bodyPr/>
        <a:lstStyle/>
        <a:p>
          <a:r>
            <a:rPr lang="en-GB" sz="2000" dirty="0">
              <a:solidFill>
                <a:srgbClr val="002060"/>
              </a:solidFill>
            </a:rPr>
            <a:t>Children from homes where DA features</a:t>
          </a:r>
          <a:endParaRPr lang="en-AS" sz="2000" dirty="0">
            <a:solidFill>
              <a:srgbClr val="002060"/>
            </a:solidFill>
          </a:endParaRPr>
        </a:p>
      </dgm:t>
    </dgm:pt>
    <dgm:pt modelId="{46EA98DE-9AC9-46D7-BE93-DAFC87A4FA00}" type="parTrans" cxnId="{7929CC93-D0D7-41F0-A317-AF06C4766224}">
      <dgm:prSet/>
      <dgm:spPr/>
      <dgm:t>
        <a:bodyPr/>
        <a:lstStyle/>
        <a:p>
          <a:endParaRPr lang="en-AS"/>
        </a:p>
      </dgm:t>
    </dgm:pt>
    <dgm:pt modelId="{452BDC64-EDB6-42C8-B24D-D56BFAF0CF15}" type="sibTrans" cxnId="{7929CC93-D0D7-41F0-A317-AF06C4766224}">
      <dgm:prSet/>
      <dgm:spPr/>
      <dgm:t>
        <a:bodyPr/>
        <a:lstStyle/>
        <a:p>
          <a:endParaRPr lang="en-AS"/>
        </a:p>
      </dgm:t>
    </dgm:pt>
    <dgm:pt modelId="{ACD752DF-3619-40DD-AEB9-8767882ACD63}">
      <dgm:prSet phldrT="[Text]" custT="1"/>
      <dgm:spPr/>
      <dgm:t>
        <a:bodyPr/>
        <a:lstStyle/>
        <a:p>
          <a:r>
            <a:rPr lang="en-GB" sz="2000" dirty="0">
              <a:solidFill>
                <a:srgbClr val="002060"/>
              </a:solidFill>
            </a:rPr>
            <a:t>Victims of abuse</a:t>
          </a:r>
          <a:endParaRPr lang="en-AS" sz="2000" dirty="0">
            <a:solidFill>
              <a:srgbClr val="002060"/>
            </a:solidFill>
          </a:endParaRPr>
        </a:p>
      </dgm:t>
    </dgm:pt>
    <dgm:pt modelId="{DD9C822A-6481-4405-B17B-062CBD285130}" type="parTrans" cxnId="{40061F40-3083-4D82-A17A-1D60BCC51A24}">
      <dgm:prSet/>
      <dgm:spPr/>
      <dgm:t>
        <a:bodyPr/>
        <a:lstStyle/>
        <a:p>
          <a:endParaRPr lang="en-AS"/>
        </a:p>
      </dgm:t>
    </dgm:pt>
    <dgm:pt modelId="{BE88A146-FD28-4543-B4FF-18D4A9EE6CC0}" type="sibTrans" cxnId="{40061F40-3083-4D82-A17A-1D60BCC51A24}">
      <dgm:prSet/>
      <dgm:spPr/>
      <dgm:t>
        <a:bodyPr/>
        <a:lstStyle/>
        <a:p>
          <a:endParaRPr lang="en-AS"/>
        </a:p>
      </dgm:t>
    </dgm:pt>
    <dgm:pt modelId="{E56FFF90-78E7-44B8-8BEA-F1810DA08B5F}">
      <dgm:prSet phldrT="[Text]" custT="1"/>
      <dgm:spPr/>
      <dgm:t>
        <a:bodyPr/>
        <a:lstStyle/>
        <a:p>
          <a:r>
            <a:rPr lang="en-GB" sz="5400" dirty="0">
              <a:solidFill>
                <a:srgbClr val="002060"/>
              </a:solidFill>
            </a:rPr>
            <a:t>Pull</a:t>
          </a:r>
          <a:endParaRPr lang="en-AS" sz="5400" dirty="0">
            <a:solidFill>
              <a:srgbClr val="002060"/>
            </a:solidFill>
          </a:endParaRPr>
        </a:p>
      </dgm:t>
    </dgm:pt>
    <dgm:pt modelId="{9670E23E-919D-4BFA-B5C0-94072CD68B15}" type="parTrans" cxnId="{6E7113E9-9498-4FDB-B730-63BCBE5BDB54}">
      <dgm:prSet/>
      <dgm:spPr/>
      <dgm:t>
        <a:bodyPr/>
        <a:lstStyle/>
        <a:p>
          <a:endParaRPr lang="en-AS"/>
        </a:p>
      </dgm:t>
    </dgm:pt>
    <dgm:pt modelId="{163BFAB3-F3F5-49B1-A776-935D8D6D0A06}" type="sibTrans" cxnId="{6E7113E9-9498-4FDB-B730-63BCBE5BDB54}">
      <dgm:prSet/>
      <dgm:spPr/>
      <dgm:t>
        <a:bodyPr/>
        <a:lstStyle/>
        <a:p>
          <a:endParaRPr lang="en-AS"/>
        </a:p>
      </dgm:t>
    </dgm:pt>
    <dgm:pt modelId="{8F55CD83-FDC3-458A-8676-FC1CD5576B84}">
      <dgm:prSet phldrT="[Text]" custT="1"/>
      <dgm:spPr/>
      <dgm:t>
        <a:bodyPr/>
        <a:lstStyle/>
        <a:p>
          <a:r>
            <a:rPr lang="en-GB" sz="2000" dirty="0">
              <a:solidFill>
                <a:srgbClr val="002060"/>
              </a:solidFill>
            </a:rPr>
            <a:t>Receipt of gifts, money, alcohol, etc</a:t>
          </a:r>
          <a:endParaRPr lang="en-AS" sz="2000" dirty="0">
            <a:solidFill>
              <a:srgbClr val="002060"/>
            </a:solidFill>
          </a:endParaRPr>
        </a:p>
      </dgm:t>
    </dgm:pt>
    <dgm:pt modelId="{A42F281D-6223-4FFC-9DD7-D9A1701BB3A3}" type="parTrans" cxnId="{78811D7D-5B4F-4BBF-AE02-675BF022B41E}">
      <dgm:prSet/>
      <dgm:spPr/>
      <dgm:t>
        <a:bodyPr/>
        <a:lstStyle/>
        <a:p>
          <a:endParaRPr lang="en-AS"/>
        </a:p>
      </dgm:t>
    </dgm:pt>
    <dgm:pt modelId="{A0FD0CF5-CF75-4F9F-A7F6-C1B90F94B1CB}" type="sibTrans" cxnId="{78811D7D-5B4F-4BBF-AE02-675BF022B41E}">
      <dgm:prSet/>
      <dgm:spPr/>
      <dgm:t>
        <a:bodyPr/>
        <a:lstStyle/>
        <a:p>
          <a:endParaRPr lang="en-AS"/>
        </a:p>
      </dgm:t>
    </dgm:pt>
    <dgm:pt modelId="{04470662-4CF1-4585-A1FC-E760B14E7BCA}">
      <dgm:prSet phldrT="[Text]" custT="1"/>
      <dgm:spPr/>
      <dgm:t>
        <a:bodyPr/>
        <a:lstStyle/>
        <a:p>
          <a:r>
            <a:rPr lang="en-GB" sz="2000" dirty="0">
              <a:solidFill>
                <a:srgbClr val="002060"/>
              </a:solidFill>
            </a:rPr>
            <a:t>Family breakdown</a:t>
          </a:r>
          <a:endParaRPr lang="en-AS" sz="2000" dirty="0">
            <a:solidFill>
              <a:srgbClr val="002060"/>
            </a:solidFill>
          </a:endParaRPr>
        </a:p>
      </dgm:t>
    </dgm:pt>
    <dgm:pt modelId="{9FF8EBAA-1A3B-434B-B21D-79A5D6F0C726}" type="parTrans" cxnId="{FC42CE90-BE06-43C6-B3C4-0DCFB189DC47}">
      <dgm:prSet/>
      <dgm:spPr/>
      <dgm:t>
        <a:bodyPr/>
        <a:lstStyle/>
        <a:p>
          <a:endParaRPr lang="en-AS"/>
        </a:p>
      </dgm:t>
    </dgm:pt>
    <dgm:pt modelId="{498EC5B6-D2D7-481A-881F-D3C8A34BD246}" type="sibTrans" cxnId="{FC42CE90-BE06-43C6-B3C4-0DCFB189DC47}">
      <dgm:prSet/>
      <dgm:spPr/>
      <dgm:t>
        <a:bodyPr/>
        <a:lstStyle/>
        <a:p>
          <a:endParaRPr lang="en-AS"/>
        </a:p>
      </dgm:t>
    </dgm:pt>
    <dgm:pt modelId="{3667B891-3CFB-4C17-871B-337750046978}">
      <dgm:prSet phldrT="[Text]" custT="1"/>
      <dgm:spPr/>
      <dgm:t>
        <a:bodyPr/>
        <a:lstStyle/>
        <a:p>
          <a:r>
            <a:rPr lang="en-GB" sz="2000" dirty="0">
              <a:solidFill>
                <a:srgbClr val="002060"/>
              </a:solidFill>
            </a:rPr>
            <a:t>Absence of a primary attachment figure</a:t>
          </a:r>
          <a:endParaRPr lang="en-AS" sz="2000" dirty="0">
            <a:solidFill>
              <a:srgbClr val="002060"/>
            </a:solidFill>
          </a:endParaRPr>
        </a:p>
      </dgm:t>
    </dgm:pt>
    <dgm:pt modelId="{8EB6D241-822A-484B-B4EE-0698B2451D1E}" type="parTrans" cxnId="{C4795FCD-5B4B-4C9D-B35C-F37CE840A4F9}">
      <dgm:prSet/>
      <dgm:spPr/>
      <dgm:t>
        <a:bodyPr/>
        <a:lstStyle/>
        <a:p>
          <a:endParaRPr lang="en-AS"/>
        </a:p>
      </dgm:t>
    </dgm:pt>
    <dgm:pt modelId="{5F0418B2-5C4F-4FD1-8D59-1F5BFEC06ACE}" type="sibTrans" cxnId="{C4795FCD-5B4B-4C9D-B35C-F37CE840A4F9}">
      <dgm:prSet/>
      <dgm:spPr/>
      <dgm:t>
        <a:bodyPr/>
        <a:lstStyle/>
        <a:p>
          <a:endParaRPr lang="en-AS"/>
        </a:p>
      </dgm:t>
    </dgm:pt>
    <dgm:pt modelId="{4F9CC8A4-6147-40E1-8F7E-53B8BCB7876E}">
      <dgm:prSet phldrT="[Text]" custT="1"/>
      <dgm:spPr/>
      <dgm:t>
        <a:bodyPr/>
        <a:lstStyle/>
        <a:p>
          <a:r>
            <a:rPr lang="en-GB" sz="2000" dirty="0">
              <a:solidFill>
                <a:srgbClr val="002060"/>
              </a:solidFill>
            </a:rPr>
            <a:t>Excitement of risk taking behaviour- ‘a buzz’</a:t>
          </a:r>
          <a:endParaRPr lang="en-AS" sz="2000" dirty="0">
            <a:solidFill>
              <a:srgbClr val="002060"/>
            </a:solidFill>
          </a:endParaRPr>
        </a:p>
      </dgm:t>
    </dgm:pt>
    <dgm:pt modelId="{02CB979F-B9A7-4085-B2C8-20E32ACC7D31}" type="parTrans" cxnId="{BD557457-DC80-4878-8F6E-65A692F2D9FD}">
      <dgm:prSet/>
      <dgm:spPr/>
      <dgm:t>
        <a:bodyPr/>
        <a:lstStyle/>
        <a:p>
          <a:endParaRPr lang="en-AS"/>
        </a:p>
      </dgm:t>
    </dgm:pt>
    <dgm:pt modelId="{EEFDBC36-4B36-423E-B949-2073CF58C04F}" type="sibTrans" cxnId="{BD557457-DC80-4878-8F6E-65A692F2D9FD}">
      <dgm:prSet/>
      <dgm:spPr/>
      <dgm:t>
        <a:bodyPr/>
        <a:lstStyle/>
        <a:p>
          <a:endParaRPr lang="en-AS"/>
        </a:p>
      </dgm:t>
    </dgm:pt>
    <dgm:pt modelId="{B71C27D2-F028-485B-A115-AFF0624568D8}">
      <dgm:prSet phldrT="[Text]" custT="1"/>
      <dgm:spPr/>
      <dgm:t>
        <a:bodyPr/>
        <a:lstStyle/>
        <a:p>
          <a:r>
            <a:rPr lang="en-GB" sz="2000" dirty="0">
              <a:solidFill>
                <a:srgbClr val="002060"/>
              </a:solidFill>
            </a:rPr>
            <a:t>Gang makes them feel special/liked/trusted</a:t>
          </a:r>
          <a:endParaRPr lang="en-AS" sz="2000" dirty="0">
            <a:solidFill>
              <a:srgbClr val="002060"/>
            </a:solidFill>
          </a:endParaRPr>
        </a:p>
      </dgm:t>
    </dgm:pt>
    <dgm:pt modelId="{B6E6DE82-4322-4FEB-B42F-FDB6F4102EB3}" type="parTrans" cxnId="{A46DB36E-BB30-41C8-A2E1-C5CAC706D536}">
      <dgm:prSet/>
      <dgm:spPr/>
      <dgm:t>
        <a:bodyPr/>
        <a:lstStyle/>
        <a:p>
          <a:endParaRPr lang="en-AS"/>
        </a:p>
      </dgm:t>
    </dgm:pt>
    <dgm:pt modelId="{4A12B520-D06C-410C-91EE-9510CDF54EB3}" type="sibTrans" cxnId="{A46DB36E-BB30-41C8-A2E1-C5CAC706D536}">
      <dgm:prSet/>
      <dgm:spPr/>
      <dgm:t>
        <a:bodyPr/>
        <a:lstStyle/>
        <a:p>
          <a:endParaRPr lang="en-AS"/>
        </a:p>
      </dgm:t>
    </dgm:pt>
    <dgm:pt modelId="{C58C0783-DD03-45DC-A016-F00B6BCF5A14}">
      <dgm:prSet phldrT="[Text]" custT="1"/>
      <dgm:spPr/>
      <dgm:t>
        <a:bodyPr/>
        <a:lstStyle/>
        <a:p>
          <a:r>
            <a:rPr lang="en-GB" sz="2000" dirty="0">
              <a:solidFill>
                <a:srgbClr val="002060"/>
              </a:solidFill>
            </a:rPr>
            <a:t>Feeling part of something  - Belonging</a:t>
          </a:r>
          <a:endParaRPr lang="en-AS" sz="2000" dirty="0">
            <a:solidFill>
              <a:srgbClr val="002060"/>
            </a:solidFill>
          </a:endParaRPr>
        </a:p>
      </dgm:t>
    </dgm:pt>
    <dgm:pt modelId="{62A83156-91F3-439B-AF46-C8E75A134497}" type="parTrans" cxnId="{82989624-6A56-4DE5-969D-FE8D6CFC0E33}">
      <dgm:prSet/>
      <dgm:spPr/>
      <dgm:t>
        <a:bodyPr/>
        <a:lstStyle/>
        <a:p>
          <a:endParaRPr lang="en-AS"/>
        </a:p>
      </dgm:t>
    </dgm:pt>
    <dgm:pt modelId="{5B2A68FF-2C84-40A6-AC56-F41C28764F85}" type="sibTrans" cxnId="{82989624-6A56-4DE5-969D-FE8D6CFC0E33}">
      <dgm:prSet/>
      <dgm:spPr/>
      <dgm:t>
        <a:bodyPr/>
        <a:lstStyle/>
        <a:p>
          <a:endParaRPr lang="en-AS"/>
        </a:p>
      </dgm:t>
    </dgm:pt>
    <dgm:pt modelId="{2184A273-E8D3-4047-8C4A-5C3190C880FB}">
      <dgm:prSet phldrT="[Text]" custT="1"/>
      <dgm:spPr/>
      <dgm:t>
        <a:bodyPr/>
        <a:lstStyle/>
        <a:p>
          <a:r>
            <a:rPr lang="en-GB" sz="2000" dirty="0">
              <a:solidFill>
                <a:srgbClr val="002060"/>
              </a:solidFill>
            </a:rPr>
            <a:t>Bullied children</a:t>
          </a:r>
          <a:endParaRPr lang="en-AS" sz="2000" dirty="0">
            <a:solidFill>
              <a:srgbClr val="002060"/>
            </a:solidFill>
          </a:endParaRPr>
        </a:p>
      </dgm:t>
    </dgm:pt>
    <dgm:pt modelId="{35652114-A3A2-4D22-9A99-5C763E09521E}" type="parTrans" cxnId="{7736166D-9BE8-4634-B9AB-BE416A069185}">
      <dgm:prSet/>
      <dgm:spPr/>
      <dgm:t>
        <a:bodyPr/>
        <a:lstStyle/>
        <a:p>
          <a:endParaRPr lang="en-AS"/>
        </a:p>
      </dgm:t>
    </dgm:pt>
    <dgm:pt modelId="{AB834B3F-342D-4C0B-A67D-6303917A3134}" type="sibTrans" cxnId="{7736166D-9BE8-4634-B9AB-BE416A069185}">
      <dgm:prSet/>
      <dgm:spPr/>
      <dgm:t>
        <a:bodyPr/>
        <a:lstStyle/>
        <a:p>
          <a:endParaRPr lang="en-AS"/>
        </a:p>
      </dgm:t>
    </dgm:pt>
    <dgm:pt modelId="{04D82B8A-569A-4393-AC4A-081CAADC9562}">
      <dgm:prSet custT="1"/>
      <dgm:spPr/>
      <dgm:t>
        <a:bodyPr/>
        <a:lstStyle/>
        <a:p>
          <a:r>
            <a:rPr lang="en-GB" sz="2000" dirty="0">
              <a:solidFill>
                <a:srgbClr val="002060"/>
              </a:solidFill>
            </a:rPr>
            <a:t>Lack of rules or boundaries</a:t>
          </a:r>
          <a:endParaRPr lang="en-AS" sz="2000" dirty="0">
            <a:solidFill>
              <a:srgbClr val="002060"/>
            </a:solidFill>
          </a:endParaRPr>
        </a:p>
      </dgm:t>
    </dgm:pt>
    <dgm:pt modelId="{34A9491F-6C6D-4C2D-8507-C1EC68FBA424}" type="parTrans" cxnId="{3E0F773E-AA80-43B4-89FD-5C93AEB95990}">
      <dgm:prSet/>
      <dgm:spPr/>
      <dgm:t>
        <a:bodyPr/>
        <a:lstStyle/>
        <a:p>
          <a:endParaRPr lang="en-GB"/>
        </a:p>
      </dgm:t>
    </dgm:pt>
    <dgm:pt modelId="{9F03B4D7-A706-4145-8FE2-83E5B4423E19}" type="sibTrans" cxnId="{3E0F773E-AA80-43B4-89FD-5C93AEB95990}">
      <dgm:prSet/>
      <dgm:spPr/>
      <dgm:t>
        <a:bodyPr/>
        <a:lstStyle/>
        <a:p>
          <a:endParaRPr lang="en-GB"/>
        </a:p>
      </dgm:t>
    </dgm:pt>
    <dgm:pt modelId="{15D1556A-8BC3-4FF1-BEDD-442E619FDDE3}" type="pres">
      <dgm:prSet presAssocID="{D5AE082E-B68E-46D8-B5BE-07A0A355CD6F}" presName="theList" presStyleCnt="0">
        <dgm:presLayoutVars>
          <dgm:dir/>
          <dgm:animLvl val="lvl"/>
          <dgm:resizeHandles val="exact"/>
        </dgm:presLayoutVars>
      </dgm:prSet>
      <dgm:spPr/>
    </dgm:pt>
    <dgm:pt modelId="{EA2C50BF-C594-4FC2-8FC2-2247B34F2C39}" type="pres">
      <dgm:prSet presAssocID="{44A5DEB6-7C99-4360-9E49-5E211CA37150}" presName="compNode" presStyleCnt="0"/>
      <dgm:spPr/>
    </dgm:pt>
    <dgm:pt modelId="{50145B23-FE21-4350-A6D3-82F84C8C2632}" type="pres">
      <dgm:prSet presAssocID="{44A5DEB6-7C99-4360-9E49-5E211CA37150}" presName="aNode" presStyleLbl="bgShp" presStyleIdx="0" presStyleCnt="2"/>
      <dgm:spPr/>
    </dgm:pt>
    <dgm:pt modelId="{1CDFB68C-54D6-4F21-9527-86AF4A5D8A63}" type="pres">
      <dgm:prSet presAssocID="{44A5DEB6-7C99-4360-9E49-5E211CA37150}" presName="textNode" presStyleLbl="bgShp" presStyleIdx="0" presStyleCnt="2"/>
      <dgm:spPr/>
    </dgm:pt>
    <dgm:pt modelId="{6D5AAD65-D5AB-47C2-9780-66865EAFDFA8}" type="pres">
      <dgm:prSet presAssocID="{44A5DEB6-7C99-4360-9E49-5E211CA37150}" presName="compChildNode" presStyleCnt="0"/>
      <dgm:spPr/>
    </dgm:pt>
    <dgm:pt modelId="{B6C4D3F2-671C-4E5D-A50A-5AE63010464F}" type="pres">
      <dgm:prSet presAssocID="{44A5DEB6-7C99-4360-9E49-5E211CA37150}" presName="theInnerList" presStyleCnt="0"/>
      <dgm:spPr/>
    </dgm:pt>
    <dgm:pt modelId="{0AF01133-7339-4182-957C-46A7EF18FB0F}" type="pres">
      <dgm:prSet presAssocID="{DDBCC9C1-E628-4F2E-8924-3D9949CA0C6C}" presName="childNode" presStyleLbl="node1" presStyleIdx="0" presStyleCnt="10">
        <dgm:presLayoutVars>
          <dgm:bulletEnabled val="1"/>
        </dgm:presLayoutVars>
      </dgm:prSet>
      <dgm:spPr/>
    </dgm:pt>
    <dgm:pt modelId="{920D5F29-B148-48AD-B540-7B852D7F6DF0}" type="pres">
      <dgm:prSet presAssocID="{DDBCC9C1-E628-4F2E-8924-3D9949CA0C6C}" presName="aSpace2" presStyleCnt="0"/>
      <dgm:spPr/>
    </dgm:pt>
    <dgm:pt modelId="{3FB5D74D-6DB3-4715-9129-B38C28B8AA29}" type="pres">
      <dgm:prSet presAssocID="{ACD752DF-3619-40DD-AEB9-8767882ACD63}" presName="childNode" presStyleLbl="node1" presStyleIdx="1" presStyleCnt="10">
        <dgm:presLayoutVars>
          <dgm:bulletEnabled val="1"/>
        </dgm:presLayoutVars>
      </dgm:prSet>
      <dgm:spPr/>
    </dgm:pt>
    <dgm:pt modelId="{14DCA5BF-5AE5-4188-B040-006CCA876E5A}" type="pres">
      <dgm:prSet presAssocID="{ACD752DF-3619-40DD-AEB9-8767882ACD63}" presName="aSpace2" presStyleCnt="0"/>
      <dgm:spPr/>
    </dgm:pt>
    <dgm:pt modelId="{4CAD62B2-721E-401E-A4FA-2274AF39079F}" type="pres">
      <dgm:prSet presAssocID="{04470662-4CF1-4585-A1FC-E760B14E7BCA}" presName="childNode" presStyleLbl="node1" presStyleIdx="2" presStyleCnt="10">
        <dgm:presLayoutVars>
          <dgm:bulletEnabled val="1"/>
        </dgm:presLayoutVars>
      </dgm:prSet>
      <dgm:spPr/>
    </dgm:pt>
    <dgm:pt modelId="{A4D7CFD2-8499-4A70-8ABD-E426DB3C2E44}" type="pres">
      <dgm:prSet presAssocID="{04470662-4CF1-4585-A1FC-E760B14E7BCA}" presName="aSpace2" presStyleCnt="0"/>
      <dgm:spPr/>
    </dgm:pt>
    <dgm:pt modelId="{343F33EA-8ED5-485F-9CD3-684A87C20EFB}" type="pres">
      <dgm:prSet presAssocID="{3667B891-3CFB-4C17-871B-337750046978}" presName="childNode" presStyleLbl="node1" presStyleIdx="3" presStyleCnt="10">
        <dgm:presLayoutVars>
          <dgm:bulletEnabled val="1"/>
        </dgm:presLayoutVars>
      </dgm:prSet>
      <dgm:spPr/>
    </dgm:pt>
    <dgm:pt modelId="{1AAAE115-B243-4ACD-B94C-9486E15824ED}" type="pres">
      <dgm:prSet presAssocID="{3667B891-3CFB-4C17-871B-337750046978}" presName="aSpace2" presStyleCnt="0"/>
      <dgm:spPr/>
    </dgm:pt>
    <dgm:pt modelId="{A7AC6E22-670A-49A4-8279-DA71C7DA24DD}" type="pres">
      <dgm:prSet presAssocID="{2184A273-E8D3-4047-8C4A-5C3190C880FB}" presName="childNode" presStyleLbl="node1" presStyleIdx="4" presStyleCnt="10">
        <dgm:presLayoutVars>
          <dgm:bulletEnabled val="1"/>
        </dgm:presLayoutVars>
      </dgm:prSet>
      <dgm:spPr/>
    </dgm:pt>
    <dgm:pt modelId="{56ED6681-C1D2-4CC8-B18B-60A711A6A99C}" type="pres">
      <dgm:prSet presAssocID="{44A5DEB6-7C99-4360-9E49-5E211CA37150}" presName="aSpace" presStyleCnt="0"/>
      <dgm:spPr/>
    </dgm:pt>
    <dgm:pt modelId="{ED08ED65-6DB6-4C2C-A144-DD09BFE37E65}" type="pres">
      <dgm:prSet presAssocID="{E56FFF90-78E7-44B8-8BEA-F1810DA08B5F}" presName="compNode" presStyleCnt="0"/>
      <dgm:spPr/>
    </dgm:pt>
    <dgm:pt modelId="{F67586CC-B922-4ADA-AFAF-BC9C2A4F01DB}" type="pres">
      <dgm:prSet presAssocID="{E56FFF90-78E7-44B8-8BEA-F1810DA08B5F}" presName="aNode" presStyleLbl="bgShp" presStyleIdx="1" presStyleCnt="2"/>
      <dgm:spPr/>
    </dgm:pt>
    <dgm:pt modelId="{234F68A9-18E6-411E-B7A9-9996AAA8D7B7}" type="pres">
      <dgm:prSet presAssocID="{E56FFF90-78E7-44B8-8BEA-F1810DA08B5F}" presName="textNode" presStyleLbl="bgShp" presStyleIdx="1" presStyleCnt="2"/>
      <dgm:spPr/>
    </dgm:pt>
    <dgm:pt modelId="{3FAFAD39-A450-4533-9871-297D81F04B96}" type="pres">
      <dgm:prSet presAssocID="{E56FFF90-78E7-44B8-8BEA-F1810DA08B5F}" presName="compChildNode" presStyleCnt="0"/>
      <dgm:spPr/>
    </dgm:pt>
    <dgm:pt modelId="{0ABEE527-04BA-4A5E-9735-BD40781CC508}" type="pres">
      <dgm:prSet presAssocID="{E56FFF90-78E7-44B8-8BEA-F1810DA08B5F}" presName="theInnerList" presStyleCnt="0"/>
      <dgm:spPr/>
    </dgm:pt>
    <dgm:pt modelId="{C7AB789B-FAE7-4C11-B79D-F528E1A9DE88}" type="pres">
      <dgm:prSet presAssocID="{8F55CD83-FDC3-458A-8676-FC1CD5576B84}" presName="childNode" presStyleLbl="node1" presStyleIdx="5" presStyleCnt="10">
        <dgm:presLayoutVars>
          <dgm:bulletEnabled val="1"/>
        </dgm:presLayoutVars>
      </dgm:prSet>
      <dgm:spPr/>
    </dgm:pt>
    <dgm:pt modelId="{9A9F26D2-3906-4B55-8896-E0124F2FEEDA}" type="pres">
      <dgm:prSet presAssocID="{8F55CD83-FDC3-458A-8676-FC1CD5576B84}" presName="aSpace2" presStyleCnt="0"/>
      <dgm:spPr/>
    </dgm:pt>
    <dgm:pt modelId="{2269B703-582D-4CB7-A610-F90A96F4C4E5}" type="pres">
      <dgm:prSet presAssocID="{4F9CC8A4-6147-40E1-8F7E-53B8BCB7876E}" presName="childNode" presStyleLbl="node1" presStyleIdx="6" presStyleCnt="10">
        <dgm:presLayoutVars>
          <dgm:bulletEnabled val="1"/>
        </dgm:presLayoutVars>
      </dgm:prSet>
      <dgm:spPr/>
    </dgm:pt>
    <dgm:pt modelId="{99341E2F-2663-4B93-ABB6-EB2B489131AE}" type="pres">
      <dgm:prSet presAssocID="{4F9CC8A4-6147-40E1-8F7E-53B8BCB7876E}" presName="aSpace2" presStyleCnt="0"/>
      <dgm:spPr/>
    </dgm:pt>
    <dgm:pt modelId="{0E0AC202-4C07-4F41-8143-2DF1C23EC162}" type="pres">
      <dgm:prSet presAssocID="{B71C27D2-F028-485B-A115-AFF0624568D8}" presName="childNode" presStyleLbl="node1" presStyleIdx="7" presStyleCnt="10">
        <dgm:presLayoutVars>
          <dgm:bulletEnabled val="1"/>
        </dgm:presLayoutVars>
      </dgm:prSet>
      <dgm:spPr/>
    </dgm:pt>
    <dgm:pt modelId="{5DBFB1BD-399C-4AE1-AF63-0E1E63B9A7BE}" type="pres">
      <dgm:prSet presAssocID="{B71C27D2-F028-485B-A115-AFF0624568D8}" presName="aSpace2" presStyleCnt="0"/>
      <dgm:spPr/>
    </dgm:pt>
    <dgm:pt modelId="{313BA257-241E-436B-BCF1-972D2D9B72EA}" type="pres">
      <dgm:prSet presAssocID="{C58C0783-DD03-45DC-A016-F00B6BCF5A14}" presName="childNode" presStyleLbl="node1" presStyleIdx="8" presStyleCnt="10">
        <dgm:presLayoutVars>
          <dgm:bulletEnabled val="1"/>
        </dgm:presLayoutVars>
      </dgm:prSet>
      <dgm:spPr/>
    </dgm:pt>
    <dgm:pt modelId="{5D384E5D-85A8-4207-9631-4913942F981B}" type="pres">
      <dgm:prSet presAssocID="{C58C0783-DD03-45DC-A016-F00B6BCF5A14}" presName="aSpace2" presStyleCnt="0"/>
      <dgm:spPr/>
    </dgm:pt>
    <dgm:pt modelId="{30F8F3D8-AAE1-45A3-9C08-1F173EDB360C}" type="pres">
      <dgm:prSet presAssocID="{04D82B8A-569A-4393-AC4A-081CAADC9562}" presName="childNode" presStyleLbl="node1" presStyleIdx="9" presStyleCnt="10">
        <dgm:presLayoutVars>
          <dgm:bulletEnabled val="1"/>
        </dgm:presLayoutVars>
      </dgm:prSet>
      <dgm:spPr/>
    </dgm:pt>
  </dgm:ptLst>
  <dgm:cxnLst>
    <dgm:cxn modelId="{C676E603-F2A9-4430-8F29-89EF23231583}" type="presOf" srcId="{04470662-4CF1-4585-A1FC-E760B14E7BCA}" destId="{4CAD62B2-721E-401E-A4FA-2274AF39079F}" srcOrd="0" destOrd="0" presId="urn:microsoft.com/office/officeart/2005/8/layout/lProcess2"/>
    <dgm:cxn modelId="{3B251C0B-F941-4BAA-9525-7D51B230371B}" type="presOf" srcId="{44A5DEB6-7C99-4360-9E49-5E211CA37150}" destId="{50145B23-FE21-4350-A6D3-82F84C8C2632}" srcOrd="0" destOrd="0" presId="urn:microsoft.com/office/officeart/2005/8/layout/lProcess2"/>
    <dgm:cxn modelId="{B40EA11C-FA85-4CE4-A7E6-F7F2484758EA}" type="presOf" srcId="{4F9CC8A4-6147-40E1-8F7E-53B8BCB7876E}" destId="{2269B703-582D-4CB7-A610-F90A96F4C4E5}" srcOrd="0" destOrd="0" presId="urn:microsoft.com/office/officeart/2005/8/layout/lProcess2"/>
    <dgm:cxn modelId="{82989624-6A56-4DE5-969D-FE8D6CFC0E33}" srcId="{E56FFF90-78E7-44B8-8BEA-F1810DA08B5F}" destId="{C58C0783-DD03-45DC-A016-F00B6BCF5A14}" srcOrd="3" destOrd="0" parTransId="{62A83156-91F3-439B-AF46-C8E75A134497}" sibTransId="{5B2A68FF-2C84-40A6-AC56-F41C28764F85}"/>
    <dgm:cxn modelId="{F8CEC72F-39BD-4734-BC99-0B97FDE11111}" type="presOf" srcId="{ACD752DF-3619-40DD-AEB9-8767882ACD63}" destId="{3FB5D74D-6DB3-4715-9129-B38C28B8AA29}" srcOrd="0" destOrd="0" presId="urn:microsoft.com/office/officeart/2005/8/layout/lProcess2"/>
    <dgm:cxn modelId="{3E0F773E-AA80-43B4-89FD-5C93AEB95990}" srcId="{E56FFF90-78E7-44B8-8BEA-F1810DA08B5F}" destId="{04D82B8A-569A-4393-AC4A-081CAADC9562}" srcOrd="4" destOrd="0" parTransId="{34A9491F-6C6D-4C2D-8507-C1EC68FBA424}" sibTransId="{9F03B4D7-A706-4145-8FE2-83E5B4423E19}"/>
    <dgm:cxn modelId="{40061F40-3083-4D82-A17A-1D60BCC51A24}" srcId="{44A5DEB6-7C99-4360-9E49-5E211CA37150}" destId="{ACD752DF-3619-40DD-AEB9-8767882ACD63}" srcOrd="1" destOrd="0" parTransId="{DD9C822A-6481-4405-B17B-062CBD285130}" sibTransId="{BE88A146-FD28-4543-B4FF-18D4A9EE6CC0}"/>
    <dgm:cxn modelId="{522DA048-2F2C-4F66-8CBF-C5609F4375BC}" type="presOf" srcId="{2184A273-E8D3-4047-8C4A-5C3190C880FB}" destId="{A7AC6E22-670A-49A4-8279-DA71C7DA24DD}" srcOrd="0" destOrd="0" presId="urn:microsoft.com/office/officeart/2005/8/layout/lProcess2"/>
    <dgm:cxn modelId="{58F0DD4B-4C02-4104-97A2-3B1EF2C84559}" type="presOf" srcId="{8F55CD83-FDC3-458A-8676-FC1CD5576B84}" destId="{C7AB789B-FAE7-4C11-B79D-F528E1A9DE88}" srcOrd="0" destOrd="0" presId="urn:microsoft.com/office/officeart/2005/8/layout/lProcess2"/>
    <dgm:cxn modelId="{7736166D-9BE8-4634-B9AB-BE416A069185}" srcId="{44A5DEB6-7C99-4360-9E49-5E211CA37150}" destId="{2184A273-E8D3-4047-8C4A-5C3190C880FB}" srcOrd="4" destOrd="0" parTransId="{35652114-A3A2-4D22-9A99-5C763E09521E}" sibTransId="{AB834B3F-342D-4C0B-A67D-6303917A3134}"/>
    <dgm:cxn modelId="{A46DB36E-BB30-41C8-A2E1-C5CAC706D536}" srcId="{E56FFF90-78E7-44B8-8BEA-F1810DA08B5F}" destId="{B71C27D2-F028-485B-A115-AFF0624568D8}" srcOrd="2" destOrd="0" parTransId="{B6E6DE82-4322-4FEB-B42F-FDB6F4102EB3}" sibTransId="{4A12B520-D06C-410C-91EE-9510CDF54EB3}"/>
    <dgm:cxn modelId="{20B01852-AB70-4F7E-A5A9-128F7DB72F13}" type="presOf" srcId="{D5AE082E-B68E-46D8-B5BE-07A0A355CD6F}" destId="{15D1556A-8BC3-4FF1-BEDD-442E619FDDE3}" srcOrd="0" destOrd="0" presId="urn:microsoft.com/office/officeart/2005/8/layout/lProcess2"/>
    <dgm:cxn modelId="{DA5D5B73-5041-4733-9102-0C37B22026F3}" type="presOf" srcId="{DDBCC9C1-E628-4F2E-8924-3D9949CA0C6C}" destId="{0AF01133-7339-4182-957C-46A7EF18FB0F}" srcOrd="0" destOrd="0" presId="urn:microsoft.com/office/officeart/2005/8/layout/lProcess2"/>
    <dgm:cxn modelId="{BD557457-DC80-4878-8F6E-65A692F2D9FD}" srcId="{E56FFF90-78E7-44B8-8BEA-F1810DA08B5F}" destId="{4F9CC8A4-6147-40E1-8F7E-53B8BCB7876E}" srcOrd="1" destOrd="0" parTransId="{02CB979F-B9A7-4085-B2C8-20E32ACC7D31}" sibTransId="{EEFDBC36-4B36-423E-B949-2073CF58C04F}"/>
    <dgm:cxn modelId="{78811D7D-5B4F-4BBF-AE02-675BF022B41E}" srcId="{E56FFF90-78E7-44B8-8BEA-F1810DA08B5F}" destId="{8F55CD83-FDC3-458A-8676-FC1CD5576B84}" srcOrd="0" destOrd="0" parTransId="{A42F281D-6223-4FFC-9DD7-D9A1701BB3A3}" sibTransId="{A0FD0CF5-CF75-4F9F-A7F6-C1B90F94B1CB}"/>
    <dgm:cxn modelId="{2295F27E-90A0-4B91-99CC-5D5D2A732D4F}" type="presOf" srcId="{B71C27D2-F028-485B-A115-AFF0624568D8}" destId="{0E0AC202-4C07-4F41-8143-2DF1C23EC162}" srcOrd="0" destOrd="0" presId="urn:microsoft.com/office/officeart/2005/8/layout/lProcess2"/>
    <dgm:cxn modelId="{7031238B-8C25-4BE9-B125-5D4AE2EC354F}" type="presOf" srcId="{E56FFF90-78E7-44B8-8BEA-F1810DA08B5F}" destId="{F67586CC-B922-4ADA-AFAF-BC9C2A4F01DB}" srcOrd="0" destOrd="0" presId="urn:microsoft.com/office/officeart/2005/8/layout/lProcess2"/>
    <dgm:cxn modelId="{FC42CE90-BE06-43C6-B3C4-0DCFB189DC47}" srcId="{44A5DEB6-7C99-4360-9E49-5E211CA37150}" destId="{04470662-4CF1-4585-A1FC-E760B14E7BCA}" srcOrd="2" destOrd="0" parTransId="{9FF8EBAA-1A3B-434B-B21D-79A5D6F0C726}" sibTransId="{498EC5B6-D2D7-481A-881F-D3C8A34BD246}"/>
    <dgm:cxn modelId="{7929CC93-D0D7-41F0-A317-AF06C4766224}" srcId="{44A5DEB6-7C99-4360-9E49-5E211CA37150}" destId="{DDBCC9C1-E628-4F2E-8924-3D9949CA0C6C}" srcOrd="0" destOrd="0" parTransId="{46EA98DE-9AC9-46D7-BE93-DAFC87A4FA00}" sibTransId="{452BDC64-EDB6-42C8-B24D-D56BFAF0CF15}"/>
    <dgm:cxn modelId="{C72521B4-13CD-4F60-B532-0F6617B2E4C1}" srcId="{D5AE082E-B68E-46D8-B5BE-07A0A355CD6F}" destId="{44A5DEB6-7C99-4360-9E49-5E211CA37150}" srcOrd="0" destOrd="0" parTransId="{DCAA6C85-ECDF-4798-A50B-B9BA84A8E24C}" sibTransId="{4CF998F8-4CE8-4D4F-95E9-4F3C316F2BD0}"/>
    <dgm:cxn modelId="{0580AAB5-6338-4671-8E43-49242893E099}" type="presOf" srcId="{C58C0783-DD03-45DC-A016-F00B6BCF5A14}" destId="{313BA257-241E-436B-BCF1-972D2D9B72EA}" srcOrd="0" destOrd="0" presId="urn:microsoft.com/office/officeart/2005/8/layout/lProcess2"/>
    <dgm:cxn modelId="{52B31FB6-B06C-4A63-8A69-F3312ADCA5F9}" type="presOf" srcId="{3667B891-3CFB-4C17-871B-337750046978}" destId="{343F33EA-8ED5-485F-9CD3-684A87C20EFB}" srcOrd="0" destOrd="0" presId="urn:microsoft.com/office/officeart/2005/8/layout/lProcess2"/>
    <dgm:cxn modelId="{C39316B9-BD55-4A6D-A5D2-352F62E37AC3}" type="presOf" srcId="{E56FFF90-78E7-44B8-8BEA-F1810DA08B5F}" destId="{234F68A9-18E6-411E-B7A9-9996AAA8D7B7}" srcOrd="1" destOrd="0" presId="urn:microsoft.com/office/officeart/2005/8/layout/lProcess2"/>
    <dgm:cxn modelId="{C4795FCD-5B4B-4C9D-B35C-F37CE840A4F9}" srcId="{44A5DEB6-7C99-4360-9E49-5E211CA37150}" destId="{3667B891-3CFB-4C17-871B-337750046978}" srcOrd="3" destOrd="0" parTransId="{8EB6D241-822A-484B-B4EE-0698B2451D1E}" sibTransId="{5F0418B2-5C4F-4FD1-8D59-1F5BFEC06ACE}"/>
    <dgm:cxn modelId="{CD9FBFCF-5084-49F6-9FDD-6CB51E4E68BB}" type="presOf" srcId="{44A5DEB6-7C99-4360-9E49-5E211CA37150}" destId="{1CDFB68C-54D6-4F21-9527-86AF4A5D8A63}" srcOrd="1" destOrd="0" presId="urn:microsoft.com/office/officeart/2005/8/layout/lProcess2"/>
    <dgm:cxn modelId="{6E7113E9-9498-4FDB-B730-63BCBE5BDB54}" srcId="{D5AE082E-B68E-46D8-B5BE-07A0A355CD6F}" destId="{E56FFF90-78E7-44B8-8BEA-F1810DA08B5F}" srcOrd="1" destOrd="0" parTransId="{9670E23E-919D-4BFA-B5C0-94072CD68B15}" sibTransId="{163BFAB3-F3F5-49B1-A776-935D8D6D0A06}"/>
    <dgm:cxn modelId="{FEF3CEFC-96C0-4786-A79D-538B901CB3EE}" type="presOf" srcId="{04D82B8A-569A-4393-AC4A-081CAADC9562}" destId="{30F8F3D8-AAE1-45A3-9C08-1F173EDB360C}" srcOrd="0" destOrd="0" presId="urn:microsoft.com/office/officeart/2005/8/layout/lProcess2"/>
    <dgm:cxn modelId="{6BE5158C-834A-43AF-8378-691D076683EB}" type="presParOf" srcId="{15D1556A-8BC3-4FF1-BEDD-442E619FDDE3}" destId="{EA2C50BF-C594-4FC2-8FC2-2247B34F2C39}" srcOrd="0" destOrd="0" presId="urn:microsoft.com/office/officeart/2005/8/layout/lProcess2"/>
    <dgm:cxn modelId="{EA3EE40F-AB6D-4483-B871-AEFD995C45B2}" type="presParOf" srcId="{EA2C50BF-C594-4FC2-8FC2-2247B34F2C39}" destId="{50145B23-FE21-4350-A6D3-82F84C8C2632}" srcOrd="0" destOrd="0" presId="urn:microsoft.com/office/officeart/2005/8/layout/lProcess2"/>
    <dgm:cxn modelId="{C43A081D-3B6B-469F-9FF5-514F2F35F5BE}" type="presParOf" srcId="{EA2C50BF-C594-4FC2-8FC2-2247B34F2C39}" destId="{1CDFB68C-54D6-4F21-9527-86AF4A5D8A63}" srcOrd="1" destOrd="0" presId="urn:microsoft.com/office/officeart/2005/8/layout/lProcess2"/>
    <dgm:cxn modelId="{AFEBD8A3-0597-46CD-A930-3AE5BC2B9CE3}" type="presParOf" srcId="{EA2C50BF-C594-4FC2-8FC2-2247B34F2C39}" destId="{6D5AAD65-D5AB-47C2-9780-66865EAFDFA8}" srcOrd="2" destOrd="0" presId="urn:microsoft.com/office/officeart/2005/8/layout/lProcess2"/>
    <dgm:cxn modelId="{7211686F-7D2B-4D54-9BEE-2658EA9326F3}" type="presParOf" srcId="{6D5AAD65-D5AB-47C2-9780-66865EAFDFA8}" destId="{B6C4D3F2-671C-4E5D-A50A-5AE63010464F}" srcOrd="0" destOrd="0" presId="urn:microsoft.com/office/officeart/2005/8/layout/lProcess2"/>
    <dgm:cxn modelId="{F096090D-BAF1-43B1-8E41-D3A83326DDB6}" type="presParOf" srcId="{B6C4D3F2-671C-4E5D-A50A-5AE63010464F}" destId="{0AF01133-7339-4182-957C-46A7EF18FB0F}" srcOrd="0" destOrd="0" presId="urn:microsoft.com/office/officeart/2005/8/layout/lProcess2"/>
    <dgm:cxn modelId="{256B1DE6-0A86-4F98-AFD9-AF8FCA7C304E}" type="presParOf" srcId="{B6C4D3F2-671C-4E5D-A50A-5AE63010464F}" destId="{920D5F29-B148-48AD-B540-7B852D7F6DF0}" srcOrd="1" destOrd="0" presId="urn:microsoft.com/office/officeart/2005/8/layout/lProcess2"/>
    <dgm:cxn modelId="{D7F7170D-EF9E-4F92-9B08-CA89606C3429}" type="presParOf" srcId="{B6C4D3F2-671C-4E5D-A50A-5AE63010464F}" destId="{3FB5D74D-6DB3-4715-9129-B38C28B8AA29}" srcOrd="2" destOrd="0" presId="urn:microsoft.com/office/officeart/2005/8/layout/lProcess2"/>
    <dgm:cxn modelId="{59EA80F9-AFD0-4EF3-AB40-359A2A649636}" type="presParOf" srcId="{B6C4D3F2-671C-4E5D-A50A-5AE63010464F}" destId="{14DCA5BF-5AE5-4188-B040-006CCA876E5A}" srcOrd="3" destOrd="0" presId="urn:microsoft.com/office/officeart/2005/8/layout/lProcess2"/>
    <dgm:cxn modelId="{99AECF23-012E-4C02-B409-246CCD75F51A}" type="presParOf" srcId="{B6C4D3F2-671C-4E5D-A50A-5AE63010464F}" destId="{4CAD62B2-721E-401E-A4FA-2274AF39079F}" srcOrd="4" destOrd="0" presId="urn:microsoft.com/office/officeart/2005/8/layout/lProcess2"/>
    <dgm:cxn modelId="{103B7E67-D8B0-4A78-92DB-008B0CDC48E9}" type="presParOf" srcId="{B6C4D3F2-671C-4E5D-A50A-5AE63010464F}" destId="{A4D7CFD2-8499-4A70-8ABD-E426DB3C2E44}" srcOrd="5" destOrd="0" presId="urn:microsoft.com/office/officeart/2005/8/layout/lProcess2"/>
    <dgm:cxn modelId="{22C4A8CA-B197-4911-82FA-283DC5CEE3BD}" type="presParOf" srcId="{B6C4D3F2-671C-4E5D-A50A-5AE63010464F}" destId="{343F33EA-8ED5-485F-9CD3-684A87C20EFB}" srcOrd="6" destOrd="0" presId="urn:microsoft.com/office/officeart/2005/8/layout/lProcess2"/>
    <dgm:cxn modelId="{96DD3E57-ACF0-434B-9E64-E00F0AEB7799}" type="presParOf" srcId="{B6C4D3F2-671C-4E5D-A50A-5AE63010464F}" destId="{1AAAE115-B243-4ACD-B94C-9486E15824ED}" srcOrd="7" destOrd="0" presId="urn:microsoft.com/office/officeart/2005/8/layout/lProcess2"/>
    <dgm:cxn modelId="{4459DC06-DDB9-4008-993E-F9251646A6E1}" type="presParOf" srcId="{B6C4D3F2-671C-4E5D-A50A-5AE63010464F}" destId="{A7AC6E22-670A-49A4-8279-DA71C7DA24DD}" srcOrd="8" destOrd="0" presId="urn:microsoft.com/office/officeart/2005/8/layout/lProcess2"/>
    <dgm:cxn modelId="{87E0E1F5-533E-474D-B7D2-BC4B1722005D}" type="presParOf" srcId="{15D1556A-8BC3-4FF1-BEDD-442E619FDDE3}" destId="{56ED6681-C1D2-4CC8-B18B-60A711A6A99C}" srcOrd="1" destOrd="0" presId="urn:microsoft.com/office/officeart/2005/8/layout/lProcess2"/>
    <dgm:cxn modelId="{C6BED958-61A2-4644-880D-9A0C1B2F3ECA}" type="presParOf" srcId="{15D1556A-8BC3-4FF1-BEDD-442E619FDDE3}" destId="{ED08ED65-6DB6-4C2C-A144-DD09BFE37E65}" srcOrd="2" destOrd="0" presId="urn:microsoft.com/office/officeart/2005/8/layout/lProcess2"/>
    <dgm:cxn modelId="{18CC0456-7443-4B48-AB70-7F25EF07D1EE}" type="presParOf" srcId="{ED08ED65-6DB6-4C2C-A144-DD09BFE37E65}" destId="{F67586CC-B922-4ADA-AFAF-BC9C2A4F01DB}" srcOrd="0" destOrd="0" presId="urn:microsoft.com/office/officeart/2005/8/layout/lProcess2"/>
    <dgm:cxn modelId="{0FF95349-31D6-4331-B76C-6E420FD0A717}" type="presParOf" srcId="{ED08ED65-6DB6-4C2C-A144-DD09BFE37E65}" destId="{234F68A9-18E6-411E-B7A9-9996AAA8D7B7}" srcOrd="1" destOrd="0" presId="urn:microsoft.com/office/officeart/2005/8/layout/lProcess2"/>
    <dgm:cxn modelId="{537517D2-D2E0-46B3-9874-7637B62DB3F2}" type="presParOf" srcId="{ED08ED65-6DB6-4C2C-A144-DD09BFE37E65}" destId="{3FAFAD39-A450-4533-9871-297D81F04B96}" srcOrd="2" destOrd="0" presId="urn:microsoft.com/office/officeart/2005/8/layout/lProcess2"/>
    <dgm:cxn modelId="{10907BA3-A8CC-48D0-9152-9E135A46E49F}" type="presParOf" srcId="{3FAFAD39-A450-4533-9871-297D81F04B96}" destId="{0ABEE527-04BA-4A5E-9735-BD40781CC508}" srcOrd="0" destOrd="0" presId="urn:microsoft.com/office/officeart/2005/8/layout/lProcess2"/>
    <dgm:cxn modelId="{3F271F9A-48A5-4BB1-B7AD-107650925BFC}" type="presParOf" srcId="{0ABEE527-04BA-4A5E-9735-BD40781CC508}" destId="{C7AB789B-FAE7-4C11-B79D-F528E1A9DE88}" srcOrd="0" destOrd="0" presId="urn:microsoft.com/office/officeart/2005/8/layout/lProcess2"/>
    <dgm:cxn modelId="{AAAF198C-002A-47ED-B763-7EF1DF66EDFB}" type="presParOf" srcId="{0ABEE527-04BA-4A5E-9735-BD40781CC508}" destId="{9A9F26D2-3906-4B55-8896-E0124F2FEEDA}" srcOrd="1" destOrd="0" presId="urn:microsoft.com/office/officeart/2005/8/layout/lProcess2"/>
    <dgm:cxn modelId="{A32BF644-222B-441E-8C98-460A694C84C6}" type="presParOf" srcId="{0ABEE527-04BA-4A5E-9735-BD40781CC508}" destId="{2269B703-582D-4CB7-A610-F90A96F4C4E5}" srcOrd="2" destOrd="0" presId="urn:microsoft.com/office/officeart/2005/8/layout/lProcess2"/>
    <dgm:cxn modelId="{211B60FC-49EF-4784-B63B-E3827212424B}" type="presParOf" srcId="{0ABEE527-04BA-4A5E-9735-BD40781CC508}" destId="{99341E2F-2663-4B93-ABB6-EB2B489131AE}" srcOrd="3" destOrd="0" presId="urn:microsoft.com/office/officeart/2005/8/layout/lProcess2"/>
    <dgm:cxn modelId="{D3C9FE59-E560-4A74-8B55-9E999FBE7C15}" type="presParOf" srcId="{0ABEE527-04BA-4A5E-9735-BD40781CC508}" destId="{0E0AC202-4C07-4F41-8143-2DF1C23EC162}" srcOrd="4" destOrd="0" presId="urn:microsoft.com/office/officeart/2005/8/layout/lProcess2"/>
    <dgm:cxn modelId="{019B503F-013D-4461-BEAD-76CDAD918A10}" type="presParOf" srcId="{0ABEE527-04BA-4A5E-9735-BD40781CC508}" destId="{5DBFB1BD-399C-4AE1-AF63-0E1E63B9A7BE}" srcOrd="5" destOrd="0" presId="urn:microsoft.com/office/officeart/2005/8/layout/lProcess2"/>
    <dgm:cxn modelId="{8FCF97DA-CD38-431C-9D1A-079CEE2C85C5}" type="presParOf" srcId="{0ABEE527-04BA-4A5E-9735-BD40781CC508}" destId="{313BA257-241E-436B-BCF1-972D2D9B72EA}" srcOrd="6" destOrd="0" presId="urn:microsoft.com/office/officeart/2005/8/layout/lProcess2"/>
    <dgm:cxn modelId="{28E224B6-5FBB-4A6D-900F-83874A912C78}" type="presParOf" srcId="{0ABEE527-04BA-4A5E-9735-BD40781CC508}" destId="{5D384E5D-85A8-4207-9631-4913942F981B}" srcOrd="7" destOrd="0" presId="urn:microsoft.com/office/officeart/2005/8/layout/lProcess2"/>
    <dgm:cxn modelId="{134F5449-4530-4ECF-AAC0-D7FAF3D58F4D}" type="presParOf" srcId="{0ABEE527-04BA-4A5E-9735-BD40781CC508}" destId="{30F8F3D8-AAE1-45A3-9C08-1F173EDB360C}" srcOrd="8"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01F8448-2674-4EA6-9D15-1E6AA581108C}"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E3FCCDB6-9DC7-434C-B5FE-9CD9BBC0DCDB}">
      <dgm:prSet phldrT="[Text]"/>
      <dgm:spPr/>
      <dgm:t>
        <a:bodyPr/>
        <a:lstStyle/>
        <a:p>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Having prior experience of neglect, physical or sexual abuse</a:t>
          </a:r>
          <a:endParaRPr lang="en-AS" dirty="0">
            <a:solidFill>
              <a:srgbClr val="002060"/>
            </a:solidFill>
          </a:endParaRPr>
        </a:p>
      </dgm:t>
    </dgm:pt>
    <dgm:pt modelId="{ECE110D8-D117-4EFF-9079-207A84AC913F}" type="parTrans" cxnId="{80236CFF-5FE7-4162-AD5E-03EC3BE76E9D}">
      <dgm:prSet/>
      <dgm:spPr/>
      <dgm:t>
        <a:bodyPr/>
        <a:lstStyle/>
        <a:p>
          <a:endParaRPr lang="en-AS"/>
        </a:p>
      </dgm:t>
    </dgm:pt>
    <dgm:pt modelId="{B61BF499-9AB1-4B06-A696-D79EE1AA2A12}" type="sibTrans" cxnId="{80236CFF-5FE7-4162-AD5E-03EC3BE76E9D}">
      <dgm:prSet/>
      <dgm:spPr/>
      <dgm:t>
        <a:bodyPr/>
        <a:lstStyle/>
        <a:p>
          <a:endParaRPr lang="en-AS"/>
        </a:p>
      </dgm:t>
    </dgm:pt>
    <dgm:pt modelId="{5AB0F60F-A59D-4133-AD7B-7154FE919012}">
      <dgm:prSet phldrT="[Text]"/>
      <dgm:spPr/>
      <dgm:t>
        <a:bodyPr/>
        <a:lstStyle/>
        <a:p>
          <a:r>
            <a:rPr lang="en-GB">
              <a:solidFill>
                <a:srgbClr val="002060"/>
              </a:solidFill>
              <a:latin typeface="Calibri" panose="020F0502020204030204" pitchFamily="34" charset="0"/>
              <a:ea typeface="Calibri" panose="020F0502020204030204" pitchFamily="34" charset="0"/>
              <a:cs typeface="Times New Roman" panose="02020603050405020304" pitchFamily="18" charset="0"/>
            </a:rPr>
            <a:t>The lack of a safe/stable home environment</a:t>
          </a:r>
          <a:endParaRPr lang="en-AS" dirty="0">
            <a:solidFill>
              <a:srgbClr val="002060"/>
            </a:solidFill>
          </a:endParaRPr>
        </a:p>
      </dgm:t>
    </dgm:pt>
    <dgm:pt modelId="{D97855F2-9A54-474B-8995-C7BCE44B21A3}" type="parTrans" cxnId="{A70FF605-009F-4872-90E8-CAD2AD4146E2}">
      <dgm:prSet/>
      <dgm:spPr/>
      <dgm:t>
        <a:bodyPr/>
        <a:lstStyle/>
        <a:p>
          <a:endParaRPr lang="en-AS"/>
        </a:p>
      </dgm:t>
    </dgm:pt>
    <dgm:pt modelId="{37E799D7-4C05-447D-A731-C71E198ABB8F}" type="sibTrans" cxnId="{A70FF605-009F-4872-90E8-CAD2AD4146E2}">
      <dgm:prSet/>
      <dgm:spPr/>
      <dgm:t>
        <a:bodyPr/>
        <a:lstStyle/>
        <a:p>
          <a:endParaRPr lang="en-AS"/>
        </a:p>
      </dgm:t>
    </dgm:pt>
    <dgm:pt modelId="{A0DD3356-EA76-464F-8CD9-7CE8AE51BFEB}">
      <dgm:prSet phldrT="[Text]"/>
      <dgm:spPr/>
      <dgm:t>
        <a:bodyPr/>
        <a:lstStyle/>
        <a:p>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Social isolation or economic vulnerability</a:t>
          </a:r>
          <a:endParaRPr lang="en-AS" dirty="0">
            <a:solidFill>
              <a:srgbClr val="002060"/>
            </a:solidFill>
          </a:endParaRPr>
        </a:p>
      </dgm:t>
    </dgm:pt>
    <dgm:pt modelId="{795FB4C5-B649-40F0-87AC-8CB8F52882D8}" type="parTrans" cxnId="{CD54858D-3F73-44D5-A09A-21A7764CA410}">
      <dgm:prSet/>
      <dgm:spPr/>
      <dgm:t>
        <a:bodyPr/>
        <a:lstStyle/>
        <a:p>
          <a:endParaRPr lang="en-AS"/>
        </a:p>
      </dgm:t>
    </dgm:pt>
    <dgm:pt modelId="{12BEE707-FB96-44E4-BB64-D68E4C5949F0}" type="sibTrans" cxnId="{CD54858D-3F73-44D5-A09A-21A7764CA410}">
      <dgm:prSet/>
      <dgm:spPr/>
      <dgm:t>
        <a:bodyPr/>
        <a:lstStyle/>
        <a:p>
          <a:endParaRPr lang="en-AS"/>
        </a:p>
      </dgm:t>
    </dgm:pt>
    <dgm:pt modelId="{DA81C328-A6F6-4F53-B4AC-3030C3D03622}">
      <dgm:prSet phldrT="[Text]"/>
      <dgm:spPr/>
      <dgm:t>
        <a:bodyPr/>
        <a:lstStyle/>
        <a:p>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Homelessness or an insecure housing situation</a:t>
          </a:r>
          <a:endParaRPr lang="en-AS" dirty="0">
            <a:solidFill>
              <a:srgbClr val="002060"/>
            </a:solidFill>
          </a:endParaRPr>
        </a:p>
      </dgm:t>
    </dgm:pt>
    <dgm:pt modelId="{76A08ECC-D7A9-41E2-9CB3-611FB93D8BC5}" type="parTrans" cxnId="{3392D508-759D-4BEC-A50C-FA7647A6A51B}">
      <dgm:prSet/>
      <dgm:spPr/>
      <dgm:t>
        <a:bodyPr/>
        <a:lstStyle/>
        <a:p>
          <a:endParaRPr lang="en-AS"/>
        </a:p>
      </dgm:t>
    </dgm:pt>
    <dgm:pt modelId="{CB609045-46C2-4878-AD5B-C5135C456647}" type="sibTrans" cxnId="{3392D508-759D-4BEC-A50C-FA7647A6A51B}">
      <dgm:prSet/>
      <dgm:spPr/>
      <dgm:t>
        <a:bodyPr/>
        <a:lstStyle/>
        <a:p>
          <a:endParaRPr lang="en-AS"/>
        </a:p>
      </dgm:t>
    </dgm:pt>
    <dgm:pt modelId="{C6A8833F-F5D3-4A93-B349-F4242DB4F7B3}">
      <dgm:prSet phldrT="[Text]"/>
      <dgm:spPr/>
      <dgm:t>
        <a:bodyPr/>
        <a:lstStyle/>
        <a:p>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Connections to other people involved in gangs</a:t>
          </a:r>
          <a:endParaRPr lang="en-AS" dirty="0">
            <a:solidFill>
              <a:srgbClr val="002060"/>
            </a:solidFill>
          </a:endParaRPr>
        </a:p>
      </dgm:t>
    </dgm:pt>
    <dgm:pt modelId="{C98E0116-71A4-47D8-882D-D6387CD975CE}" type="parTrans" cxnId="{5D3D2448-A1A0-464A-AE8D-448448AD5BD1}">
      <dgm:prSet/>
      <dgm:spPr/>
      <dgm:t>
        <a:bodyPr/>
        <a:lstStyle/>
        <a:p>
          <a:endParaRPr lang="en-AS"/>
        </a:p>
      </dgm:t>
    </dgm:pt>
    <dgm:pt modelId="{F3ABBEE4-8EAE-4157-BF2A-A565DB2A8645}" type="sibTrans" cxnId="{5D3D2448-A1A0-464A-AE8D-448448AD5BD1}">
      <dgm:prSet/>
      <dgm:spPr/>
      <dgm:t>
        <a:bodyPr/>
        <a:lstStyle/>
        <a:p>
          <a:endParaRPr lang="en-AS"/>
        </a:p>
      </dgm:t>
    </dgm:pt>
    <dgm:pt modelId="{C80A1DE9-174E-42DA-855D-570FEC346D2B}">
      <dgm:prSet/>
      <dgm:spPr/>
      <dgm:t>
        <a:bodyPr/>
        <a:lstStyle/>
        <a:p>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Having a physical or learning disability</a:t>
          </a:r>
        </a:p>
      </dgm:t>
    </dgm:pt>
    <dgm:pt modelId="{094BD4FF-975E-45E7-B232-5C0C7221AFF3}" type="parTrans" cxnId="{DCADC07B-5997-4451-A02A-07BBA8165AC5}">
      <dgm:prSet/>
      <dgm:spPr/>
      <dgm:t>
        <a:bodyPr/>
        <a:lstStyle/>
        <a:p>
          <a:endParaRPr lang="en-AS"/>
        </a:p>
      </dgm:t>
    </dgm:pt>
    <dgm:pt modelId="{05CD090A-0E8E-431F-8203-8A9EEACF9195}" type="sibTrans" cxnId="{DCADC07B-5997-4451-A02A-07BBA8165AC5}">
      <dgm:prSet/>
      <dgm:spPr/>
      <dgm:t>
        <a:bodyPr/>
        <a:lstStyle/>
        <a:p>
          <a:endParaRPr lang="en-AS"/>
        </a:p>
      </dgm:t>
    </dgm:pt>
    <dgm:pt modelId="{B665BC5D-4C72-4159-A840-294137ED902B}">
      <dgm:prSet/>
      <dgm:spPr/>
      <dgm:t>
        <a:bodyPr/>
        <a:lstStyle/>
        <a:p>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Resident of social housing, particularly young females with children</a:t>
          </a:r>
        </a:p>
      </dgm:t>
    </dgm:pt>
    <dgm:pt modelId="{06CE56FE-7E84-4548-AD68-F1B0C46EF224}" type="parTrans" cxnId="{8B63D34F-B91D-4D19-ADF3-277BA53C6B49}">
      <dgm:prSet/>
      <dgm:spPr/>
      <dgm:t>
        <a:bodyPr/>
        <a:lstStyle/>
        <a:p>
          <a:endParaRPr lang="en-AS"/>
        </a:p>
      </dgm:t>
    </dgm:pt>
    <dgm:pt modelId="{9B20E93A-2B93-41D8-9706-7F0B50C4F3DE}" type="sibTrans" cxnId="{8B63D34F-B91D-4D19-ADF3-277BA53C6B49}">
      <dgm:prSet/>
      <dgm:spPr/>
      <dgm:t>
        <a:bodyPr/>
        <a:lstStyle/>
        <a:p>
          <a:endParaRPr lang="en-AS"/>
        </a:p>
      </dgm:t>
    </dgm:pt>
    <dgm:pt modelId="{E98F72BE-D975-4F7C-965D-963F3F304A8F}">
      <dgm:prSet/>
      <dgm:spPr/>
      <dgm:t>
        <a:bodyPr/>
        <a:lstStyle/>
        <a:p>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Having substance misuse issues</a:t>
          </a:r>
        </a:p>
      </dgm:t>
    </dgm:pt>
    <dgm:pt modelId="{1F3A9701-0FDB-4521-BF8A-EC1EF289CBE0}" type="parTrans" cxnId="{21FEC23A-CAF5-4218-854A-5E9290C27995}">
      <dgm:prSet/>
      <dgm:spPr/>
      <dgm:t>
        <a:bodyPr/>
        <a:lstStyle/>
        <a:p>
          <a:endParaRPr lang="en-AS"/>
        </a:p>
      </dgm:t>
    </dgm:pt>
    <dgm:pt modelId="{C834FF7E-E4A6-4E82-94B0-500B72B86E26}" type="sibTrans" cxnId="{21FEC23A-CAF5-4218-854A-5E9290C27995}">
      <dgm:prSet/>
      <dgm:spPr/>
      <dgm:t>
        <a:bodyPr/>
        <a:lstStyle/>
        <a:p>
          <a:endParaRPr lang="en-AS"/>
        </a:p>
      </dgm:t>
    </dgm:pt>
    <dgm:pt modelId="{B2315353-2590-4DB9-BDC1-0138CD33A2F2}">
      <dgm:prSet/>
      <dgm:spPr/>
      <dgm:t>
        <a:bodyPr/>
        <a:lstStyle/>
        <a:p>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Being a ‘looked after’ child, particularly in residential care</a:t>
          </a:r>
        </a:p>
      </dgm:t>
    </dgm:pt>
    <dgm:pt modelId="{FFE63C7B-BA61-4535-9A65-5F7DE441440E}" type="parTrans" cxnId="{12B91F98-30F1-460B-9F9D-0AEBA688B6EC}">
      <dgm:prSet/>
      <dgm:spPr/>
      <dgm:t>
        <a:bodyPr/>
        <a:lstStyle/>
        <a:p>
          <a:endParaRPr lang="en-AS"/>
        </a:p>
      </dgm:t>
    </dgm:pt>
    <dgm:pt modelId="{6A54BE92-7E9E-4C59-9C76-3CA13D8042E3}" type="sibTrans" cxnId="{12B91F98-30F1-460B-9F9D-0AEBA688B6EC}">
      <dgm:prSet/>
      <dgm:spPr/>
      <dgm:t>
        <a:bodyPr/>
        <a:lstStyle/>
        <a:p>
          <a:endParaRPr lang="en-AS"/>
        </a:p>
      </dgm:t>
    </dgm:pt>
    <dgm:pt modelId="{E65DA7E0-6CA3-4CF1-B5CE-C76DD860C0AE}">
      <dgm:prSet/>
      <dgm:spPr/>
      <dgm:t>
        <a:bodyPr/>
        <a:lstStyle/>
        <a:p>
          <a:r>
            <a:rPr lang="en-GB" dirty="0">
              <a:solidFill>
                <a:srgbClr val="002060"/>
              </a:solidFill>
            </a:rPr>
            <a:t>Excluded from mainstream education</a:t>
          </a:r>
          <a:endParaRPr lang="en-AS" dirty="0">
            <a:solidFill>
              <a:srgbClr val="002060"/>
            </a:solidFill>
          </a:endParaRPr>
        </a:p>
      </dgm:t>
    </dgm:pt>
    <dgm:pt modelId="{A1C756EC-513B-486D-ADA8-34A85BA7C039}" type="parTrans" cxnId="{8893B240-5A10-445E-829F-2BEBB8098A7D}">
      <dgm:prSet/>
      <dgm:spPr/>
      <dgm:t>
        <a:bodyPr/>
        <a:lstStyle/>
        <a:p>
          <a:endParaRPr lang="en-AS"/>
        </a:p>
      </dgm:t>
    </dgm:pt>
    <dgm:pt modelId="{46212310-8A62-42BD-84B4-D7B950D4DB09}" type="sibTrans" cxnId="{8893B240-5A10-445E-829F-2BEBB8098A7D}">
      <dgm:prSet/>
      <dgm:spPr/>
      <dgm:t>
        <a:bodyPr/>
        <a:lstStyle/>
        <a:p>
          <a:endParaRPr lang="en-AS"/>
        </a:p>
      </dgm:t>
    </dgm:pt>
    <dgm:pt modelId="{E89DE071-28E4-445B-B034-7399152331D9}">
      <dgm:prSet/>
      <dgm:spPr/>
      <dgm:t>
        <a:bodyPr/>
        <a:lstStyle/>
        <a:p>
          <a:r>
            <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rPr>
            <a:t>Having mental health issues</a:t>
          </a:r>
          <a:endParaRPr lang="en-AS" dirty="0"/>
        </a:p>
      </dgm:t>
    </dgm:pt>
    <dgm:pt modelId="{B0EE7FE5-D6E9-4443-937F-A28C3A353CEF}" type="parTrans" cxnId="{0218F73C-D807-47B2-8580-7102161721C6}">
      <dgm:prSet/>
      <dgm:spPr/>
      <dgm:t>
        <a:bodyPr/>
        <a:lstStyle/>
        <a:p>
          <a:endParaRPr lang="en-AS"/>
        </a:p>
      </dgm:t>
    </dgm:pt>
    <dgm:pt modelId="{B20B0EF7-F896-4BF8-94A4-5B0250AC3909}" type="sibTrans" cxnId="{0218F73C-D807-47B2-8580-7102161721C6}">
      <dgm:prSet/>
      <dgm:spPr/>
      <dgm:t>
        <a:bodyPr/>
        <a:lstStyle/>
        <a:p>
          <a:endParaRPr lang="en-AS"/>
        </a:p>
      </dgm:t>
    </dgm:pt>
    <dgm:pt modelId="{7EB36C61-D4DF-4F6F-A6CA-E828CE3C706F}" type="pres">
      <dgm:prSet presAssocID="{901F8448-2674-4EA6-9D15-1E6AA581108C}" presName="diagram" presStyleCnt="0">
        <dgm:presLayoutVars>
          <dgm:dir/>
          <dgm:resizeHandles val="exact"/>
        </dgm:presLayoutVars>
      </dgm:prSet>
      <dgm:spPr/>
    </dgm:pt>
    <dgm:pt modelId="{44ACF47F-91FB-4DD9-B82F-BEF44018C7BA}" type="pres">
      <dgm:prSet presAssocID="{E3FCCDB6-9DC7-434C-B5FE-9CD9BBC0DCDB}" presName="node" presStyleLbl="node1" presStyleIdx="0" presStyleCnt="11">
        <dgm:presLayoutVars>
          <dgm:bulletEnabled val="1"/>
        </dgm:presLayoutVars>
      </dgm:prSet>
      <dgm:spPr/>
    </dgm:pt>
    <dgm:pt modelId="{A848E243-D5D5-4AE6-B32A-7B3C7CA94613}" type="pres">
      <dgm:prSet presAssocID="{B61BF499-9AB1-4B06-A696-D79EE1AA2A12}" presName="sibTrans" presStyleCnt="0"/>
      <dgm:spPr/>
    </dgm:pt>
    <dgm:pt modelId="{A799E122-8188-4912-BBA1-452EE85BD9DA}" type="pres">
      <dgm:prSet presAssocID="{5AB0F60F-A59D-4133-AD7B-7154FE919012}" presName="node" presStyleLbl="node1" presStyleIdx="1" presStyleCnt="11">
        <dgm:presLayoutVars>
          <dgm:bulletEnabled val="1"/>
        </dgm:presLayoutVars>
      </dgm:prSet>
      <dgm:spPr/>
    </dgm:pt>
    <dgm:pt modelId="{BF933B86-EE35-4876-95D9-240022B98A99}" type="pres">
      <dgm:prSet presAssocID="{37E799D7-4C05-447D-A731-C71E198ABB8F}" presName="sibTrans" presStyleCnt="0"/>
      <dgm:spPr/>
    </dgm:pt>
    <dgm:pt modelId="{24964265-79B5-45F5-AA3B-56E6282C7CD5}" type="pres">
      <dgm:prSet presAssocID="{A0DD3356-EA76-464F-8CD9-7CE8AE51BFEB}" presName="node" presStyleLbl="node1" presStyleIdx="2" presStyleCnt="11">
        <dgm:presLayoutVars>
          <dgm:bulletEnabled val="1"/>
        </dgm:presLayoutVars>
      </dgm:prSet>
      <dgm:spPr/>
    </dgm:pt>
    <dgm:pt modelId="{5304BCF0-F800-424F-BA5A-D29D14199DA5}" type="pres">
      <dgm:prSet presAssocID="{12BEE707-FB96-44E4-BB64-D68E4C5949F0}" presName="sibTrans" presStyleCnt="0"/>
      <dgm:spPr/>
    </dgm:pt>
    <dgm:pt modelId="{939F4596-EA20-4A6A-BF32-743F9C8CFF50}" type="pres">
      <dgm:prSet presAssocID="{DA81C328-A6F6-4F53-B4AC-3030C3D03622}" presName="node" presStyleLbl="node1" presStyleIdx="3" presStyleCnt="11">
        <dgm:presLayoutVars>
          <dgm:bulletEnabled val="1"/>
        </dgm:presLayoutVars>
      </dgm:prSet>
      <dgm:spPr/>
    </dgm:pt>
    <dgm:pt modelId="{D6B04550-5454-4D3B-8106-FE9D9064F939}" type="pres">
      <dgm:prSet presAssocID="{CB609045-46C2-4878-AD5B-C5135C456647}" presName="sibTrans" presStyleCnt="0"/>
      <dgm:spPr/>
    </dgm:pt>
    <dgm:pt modelId="{B2C00A41-42D5-418A-BDDF-12D85ACEA1CA}" type="pres">
      <dgm:prSet presAssocID="{C6A8833F-F5D3-4A93-B349-F4242DB4F7B3}" presName="node" presStyleLbl="node1" presStyleIdx="4" presStyleCnt="11">
        <dgm:presLayoutVars>
          <dgm:bulletEnabled val="1"/>
        </dgm:presLayoutVars>
      </dgm:prSet>
      <dgm:spPr/>
    </dgm:pt>
    <dgm:pt modelId="{7F5C34CA-0F4A-4E52-B2A2-1CBE70F308A8}" type="pres">
      <dgm:prSet presAssocID="{F3ABBEE4-8EAE-4157-BF2A-A565DB2A8645}" presName="sibTrans" presStyleCnt="0"/>
      <dgm:spPr/>
    </dgm:pt>
    <dgm:pt modelId="{6F2BB3D3-0E6D-48ED-990B-D916596D7573}" type="pres">
      <dgm:prSet presAssocID="{C80A1DE9-174E-42DA-855D-570FEC346D2B}" presName="node" presStyleLbl="node1" presStyleIdx="5" presStyleCnt="11">
        <dgm:presLayoutVars>
          <dgm:bulletEnabled val="1"/>
        </dgm:presLayoutVars>
      </dgm:prSet>
      <dgm:spPr/>
    </dgm:pt>
    <dgm:pt modelId="{FE17EC00-F9F9-4726-ACE5-7D23F7D18D9B}" type="pres">
      <dgm:prSet presAssocID="{05CD090A-0E8E-431F-8203-8A9EEACF9195}" presName="sibTrans" presStyleCnt="0"/>
      <dgm:spPr/>
    </dgm:pt>
    <dgm:pt modelId="{AA8A33C6-65F6-4C0E-BBC0-D89F856F5199}" type="pres">
      <dgm:prSet presAssocID="{B665BC5D-4C72-4159-A840-294137ED902B}" presName="node" presStyleLbl="node1" presStyleIdx="6" presStyleCnt="11">
        <dgm:presLayoutVars>
          <dgm:bulletEnabled val="1"/>
        </dgm:presLayoutVars>
      </dgm:prSet>
      <dgm:spPr/>
    </dgm:pt>
    <dgm:pt modelId="{85047EDD-7D85-4F55-90E4-DF966EF2F5D7}" type="pres">
      <dgm:prSet presAssocID="{9B20E93A-2B93-41D8-9706-7F0B50C4F3DE}" presName="sibTrans" presStyleCnt="0"/>
      <dgm:spPr/>
    </dgm:pt>
    <dgm:pt modelId="{47F7E0FA-AEC3-4BF8-B3E7-9177FF3BC447}" type="pres">
      <dgm:prSet presAssocID="{E98F72BE-D975-4F7C-965D-963F3F304A8F}" presName="node" presStyleLbl="node1" presStyleIdx="7" presStyleCnt="11">
        <dgm:presLayoutVars>
          <dgm:bulletEnabled val="1"/>
        </dgm:presLayoutVars>
      </dgm:prSet>
      <dgm:spPr/>
    </dgm:pt>
    <dgm:pt modelId="{FB91B007-8F08-4AAD-A432-C3B351A9D43D}" type="pres">
      <dgm:prSet presAssocID="{C834FF7E-E4A6-4E82-94B0-500B72B86E26}" presName="sibTrans" presStyleCnt="0"/>
      <dgm:spPr/>
    </dgm:pt>
    <dgm:pt modelId="{BC07EEB6-486A-4441-96E2-3D7459EE0A0E}" type="pres">
      <dgm:prSet presAssocID="{E89DE071-28E4-445B-B034-7399152331D9}" presName="node" presStyleLbl="node1" presStyleIdx="8" presStyleCnt="11">
        <dgm:presLayoutVars>
          <dgm:bulletEnabled val="1"/>
        </dgm:presLayoutVars>
      </dgm:prSet>
      <dgm:spPr/>
    </dgm:pt>
    <dgm:pt modelId="{62578830-DF20-4AE5-89F3-0E750698B126}" type="pres">
      <dgm:prSet presAssocID="{B20B0EF7-F896-4BF8-94A4-5B0250AC3909}" presName="sibTrans" presStyleCnt="0"/>
      <dgm:spPr/>
    </dgm:pt>
    <dgm:pt modelId="{C4F331FD-6CB5-4057-A500-E34C903A9629}" type="pres">
      <dgm:prSet presAssocID="{B2315353-2590-4DB9-BDC1-0138CD33A2F2}" presName="node" presStyleLbl="node1" presStyleIdx="9" presStyleCnt="11">
        <dgm:presLayoutVars>
          <dgm:bulletEnabled val="1"/>
        </dgm:presLayoutVars>
      </dgm:prSet>
      <dgm:spPr/>
    </dgm:pt>
    <dgm:pt modelId="{CF74FB41-F6AC-49BF-8F04-9A519E1CE457}" type="pres">
      <dgm:prSet presAssocID="{6A54BE92-7E9E-4C59-9C76-3CA13D8042E3}" presName="sibTrans" presStyleCnt="0"/>
      <dgm:spPr/>
    </dgm:pt>
    <dgm:pt modelId="{D2F84F19-6A08-45EA-B905-A5E13F4A9EB7}" type="pres">
      <dgm:prSet presAssocID="{E65DA7E0-6CA3-4CF1-B5CE-C76DD860C0AE}" presName="node" presStyleLbl="node1" presStyleIdx="10" presStyleCnt="11">
        <dgm:presLayoutVars>
          <dgm:bulletEnabled val="1"/>
        </dgm:presLayoutVars>
      </dgm:prSet>
      <dgm:spPr/>
    </dgm:pt>
  </dgm:ptLst>
  <dgm:cxnLst>
    <dgm:cxn modelId="{A70FF605-009F-4872-90E8-CAD2AD4146E2}" srcId="{901F8448-2674-4EA6-9D15-1E6AA581108C}" destId="{5AB0F60F-A59D-4133-AD7B-7154FE919012}" srcOrd="1" destOrd="0" parTransId="{D97855F2-9A54-474B-8995-C7BCE44B21A3}" sibTransId="{37E799D7-4C05-447D-A731-C71E198ABB8F}"/>
    <dgm:cxn modelId="{3392D508-759D-4BEC-A50C-FA7647A6A51B}" srcId="{901F8448-2674-4EA6-9D15-1E6AA581108C}" destId="{DA81C328-A6F6-4F53-B4AC-3030C3D03622}" srcOrd="3" destOrd="0" parTransId="{76A08ECC-D7A9-41E2-9CB3-611FB93D8BC5}" sibTransId="{CB609045-46C2-4878-AD5B-C5135C456647}"/>
    <dgm:cxn modelId="{A2DE1F0A-6E46-4A27-835F-78F344FF6C86}" type="presOf" srcId="{E3FCCDB6-9DC7-434C-B5FE-9CD9BBC0DCDB}" destId="{44ACF47F-91FB-4DD9-B82F-BEF44018C7BA}" srcOrd="0" destOrd="0" presId="urn:microsoft.com/office/officeart/2005/8/layout/default"/>
    <dgm:cxn modelId="{21FEC23A-CAF5-4218-854A-5E9290C27995}" srcId="{901F8448-2674-4EA6-9D15-1E6AA581108C}" destId="{E98F72BE-D975-4F7C-965D-963F3F304A8F}" srcOrd="7" destOrd="0" parTransId="{1F3A9701-0FDB-4521-BF8A-EC1EF289CBE0}" sibTransId="{C834FF7E-E4A6-4E82-94B0-500B72B86E26}"/>
    <dgm:cxn modelId="{0218F73C-D807-47B2-8580-7102161721C6}" srcId="{901F8448-2674-4EA6-9D15-1E6AA581108C}" destId="{E89DE071-28E4-445B-B034-7399152331D9}" srcOrd="8" destOrd="0" parTransId="{B0EE7FE5-D6E9-4443-937F-A28C3A353CEF}" sibTransId="{B20B0EF7-F896-4BF8-94A4-5B0250AC3909}"/>
    <dgm:cxn modelId="{53D57A3F-36EB-4461-A4FD-AF2A109E59A9}" type="presOf" srcId="{E98F72BE-D975-4F7C-965D-963F3F304A8F}" destId="{47F7E0FA-AEC3-4BF8-B3E7-9177FF3BC447}" srcOrd="0" destOrd="0" presId="urn:microsoft.com/office/officeart/2005/8/layout/default"/>
    <dgm:cxn modelId="{8893B240-5A10-445E-829F-2BEBB8098A7D}" srcId="{901F8448-2674-4EA6-9D15-1E6AA581108C}" destId="{E65DA7E0-6CA3-4CF1-B5CE-C76DD860C0AE}" srcOrd="10" destOrd="0" parTransId="{A1C756EC-513B-486D-ADA8-34A85BA7C039}" sibTransId="{46212310-8A62-42BD-84B4-D7B950D4DB09}"/>
    <dgm:cxn modelId="{E2C5DE66-5009-4433-8267-A6CD2A1C8F8E}" type="presOf" srcId="{E65DA7E0-6CA3-4CF1-B5CE-C76DD860C0AE}" destId="{D2F84F19-6A08-45EA-B905-A5E13F4A9EB7}" srcOrd="0" destOrd="0" presId="urn:microsoft.com/office/officeart/2005/8/layout/default"/>
    <dgm:cxn modelId="{5D3D2448-A1A0-464A-AE8D-448448AD5BD1}" srcId="{901F8448-2674-4EA6-9D15-1E6AA581108C}" destId="{C6A8833F-F5D3-4A93-B349-F4242DB4F7B3}" srcOrd="4" destOrd="0" parTransId="{C98E0116-71A4-47D8-882D-D6387CD975CE}" sibTransId="{F3ABBEE4-8EAE-4157-BF2A-A565DB2A8645}"/>
    <dgm:cxn modelId="{7DA42F6D-A119-433C-8FEC-5BA97D947E8C}" type="presOf" srcId="{E89DE071-28E4-445B-B034-7399152331D9}" destId="{BC07EEB6-486A-4441-96E2-3D7459EE0A0E}" srcOrd="0" destOrd="0" presId="urn:microsoft.com/office/officeart/2005/8/layout/default"/>
    <dgm:cxn modelId="{8B63D34F-B91D-4D19-ADF3-277BA53C6B49}" srcId="{901F8448-2674-4EA6-9D15-1E6AA581108C}" destId="{B665BC5D-4C72-4159-A840-294137ED902B}" srcOrd="6" destOrd="0" parTransId="{06CE56FE-7E84-4548-AD68-F1B0C46EF224}" sibTransId="{9B20E93A-2B93-41D8-9706-7F0B50C4F3DE}"/>
    <dgm:cxn modelId="{0B883A77-25CC-4E11-AB0E-59D966AFFA6C}" type="presOf" srcId="{5AB0F60F-A59D-4133-AD7B-7154FE919012}" destId="{A799E122-8188-4912-BBA1-452EE85BD9DA}" srcOrd="0" destOrd="0" presId="urn:microsoft.com/office/officeart/2005/8/layout/default"/>
    <dgm:cxn modelId="{DCADC07B-5997-4451-A02A-07BBA8165AC5}" srcId="{901F8448-2674-4EA6-9D15-1E6AA581108C}" destId="{C80A1DE9-174E-42DA-855D-570FEC346D2B}" srcOrd="5" destOrd="0" parTransId="{094BD4FF-975E-45E7-B232-5C0C7221AFF3}" sibTransId="{05CD090A-0E8E-431F-8203-8A9EEACF9195}"/>
    <dgm:cxn modelId="{9DCEB281-5685-45A0-BD45-3C7C756AE9E0}" type="presOf" srcId="{DA81C328-A6F6-4F53-B4AC-3030C3D03622}" destId="{939F4596-EA20-4A6A-BF32-743F9C8CFF50}" srcOrd="0" destOrd="0" presId="urn:microsoft.com/office/officeart/2005/8/layout/default"/>
    <dgm:cxn modelId="{9A7B0D8C-E77E-4F39-9CFE-AC346D37BBFA}" type="presOf" srcId="{B665BC5D-4C72-4159-A840-294137ED902B}" destId="{AA8A33C6-65F6-4C0E-BBC0-D89F856F5199}" srcOrd="0" destOrd="0" presId="urn:microsoft.com/office/officeart/2005/8/layout/default"/>
    <dgm:cxn modelId="{CD54858D-3F73-44D5-A09A-21A7764CA410}" srcId="{901F8448-2674-4EA6-9D15-1E6AA581108C}" destId="{A0DD3356-EA76-464F-8CD9-7CE8AE51BFEB}" srcOrd="2" destOrd="0" parTransId="{795FB4C5-B649-40F0-87AC-8CB8F52882D8}" sibTransId="{12BEE707-FB96-44E4-BB64-D68E4C5949F0}"/>
    <dgm:cxn modelId="{12B91F98-30F1-460B-9F9D-0AEBA688B6EC}" srcId="{901F8448-2674-4EA6-9D15-1E6AA581108C}" destId="{B2315353-2590-4DB9-BDC1-0138CD33A2F2}" srcOrd="9" destOrd="0" parTransId="{FFE63C7B-BA61-4535-9A65-5F7DE441440E}" sibTransId="{6A54BE92-7E9E-4C59-9C76-3CA13D8042E3}"/>
    <dgm:cxn modelId="{033FFCC8-6EA6-4CD1-94DF-6D97F3C3A77F}" type="presOf" srcId="{901F8448-2674-4EA6-9D15-1E6AA581108C}" destId="{7EB36C61-D4DF-4F6F-A6CA-E828CE3C706F}" srcOrd="0" destOrd="0" presId="urn:microsoft.com/office/officeart/2005/8/layout/default"/>
    <dgm:cxn modelId="{9477E9E5-AF8C-4AD4-9218-B24EABCE36E5}" type="presOf" srcId="{A0DD3356-EA76-464F-8CD9-7CE8AE51BFEB}" destId="{24964265-79B5-45F5-AA3B-56E6282C7CD5}" srcOrd="0" destOrd="0" presId="urn:microsoft.com/office/officeart/2005/8/layout/default"/>
    <dgm:cxn modelId="{2701E8E8-C6ED-4E38-B2A0-0FDDF2249D20}" type="presOf" srcId="{C6A8833F-F5D3-4A93-B349-F4242DB4F7B3}" destId="{B2C00A41-42D5-418A-BDDF-12D85ACEA1CA}" srcOrd="0" destOrd="0" presId="urn:microsoft.com/office/officeart/2005/8/layout/default"/>
    <dgm:cxn modelId="{D074AAEC-1967-4E11-BF59-972AFA3CE188}" type="presOf" srcId="{B2315353-2590-4DB9-BDC1-0138CD33A2F2}" destId="{C4F331FD-6CB5-4057-A500-E34C903A9629}" srcOrd="0" destOrd="0" presId="urn:microsoft.com/office/officeart/2005/8/layout/default"/>
    <dgm:cxn modelId="{FA4F02F8-7430-42CB-A5F9-E50107A5E966}" type="presOf" srcId="{C80A1DE9-174E-42DA-855D-570FEC346D2B}" destId="{6F2BB3D3-0E6D-48ED-990B-D916596D7573}" srcOrd="0" destOrd="0" presId="urn:microsoft.com/office/officeart/2005/8/layout/default"/>
    <dgm:cxn modelId="{80236CFF-5FE7-4162-AD5E-03EC3BE76E9D}" srcId="{901F8448-2674-4EA6-9D15-1E6AA581108C}" destId="{E3FCCDB6-9DC7-434C-B5FE-9CD9BBC0DCDB}" srcOrd="0" destOrd="0" parTransId="{ECE110D8-D117-4EFF-9079-207A84AC913F}" sibTransId="{B61BF499-9AB1-4B06-A696-D79EE1AA2A12}"/>
    <dgm:cxn modelId="{AF78203A-1AEE-4427-8C6B-5E40EAF55D89}" type="presParOf" srcId="{7EB36C61-D4DF-4F6F-A6CA-E828CE3C706F}" destId="{44ACF47F-91FB-4DD9-B82F-BEF44018C7BA}" srcOrd="0" destOrd="0" presId="urn:microsoft.com/office/officeart/2005/8/layout/default"/>
    <dgm:cxn modelId="{B17EB60A-9CC1-4577-9FD2-937FD87DE338}" type="presParOf" srcId="{7EB36C61-D4DF-4F6F-A6CA-E828CE3C706F}" destId="{A848E243-D5D5-4AE6-B32A-7B3C7CA94613}" srcOrd="1" destOrd="0" presId="urn:microsoft.com/office/officeart/2005/8/layout/default"/>
    <dgm:cxn modelId="{414BE801-7FDA-4B1F-8B00-06417FAD5DC6}" type="presParOf" srcId="{7EB36C61-D4DF-4F6F-A6CA-E828CE3C706F}" destId="{A799E122-8188-4912-BBA1-452EE85BD9DA}" srcOrd="2" destOrd="0" presId="urn:microsoft.com/office/officeart/2005/8/layout/default"/>
    <dgm:cxn modelId="{4181E6C3-4FF6-4EAB-B865-CB8377DC6149}" type="presParOf" srcId="{7EB36C61-D4DF-4F6F-A6CA-E828CE3C706F}" destId="{BF933B86-EE35-4876-95D9-240022B98A99}" srcOrd="3" destOrd="0" presId="urn:microsoft.com/office/officeart/2005/8/layout/default"/>
    <dgm:cxn modelId="{B097F75E-299E-4B86-8E7C-F0753C0C9BBC}" type="presParOf" srcId="{7EB36C61-D4DF-4F6F-A6CA-E828CE3C706F}" destId="{24964265-79B5-45F5-AA3B-56E6282C7CD5}" srcOrd="4" destOrd="0" presId="urn:microsoft.com/office/officeart/2005/8/layout/default"/>
    <dgm:cxn modelId="{FD806D48-6122-4B32-B4C9-30326C32A647}" type="presParOf" srcId="{7EB36C61-D4DF-4F6F-A6CA-E828CE3C706F}" destId="{5304BCF0-F800-424F-BA5A-D29D14199DA5}" srcOrd="5" destOrd="0" presId="urn:microsoft.com/office/officeart/2005/8/layout/default"/>
    <dgm:cxn modelId="{EBD343B6-E1D3-4C11-9B98-DB65B7616705}" type="presParOf" srcId="{7EB36C61-D4DF-4F6F-A6CA-E828CE3C706F}" destId="{939F4596-EA20-4A6A-BF32-743F9C8CFF50}" srcOrd="6" destOrd="0" presId="urn:microsoft.com/office/officeart/2005/8/layout/default"/>
    <dgm:cxn modelId="{6011AA8D-2949-4080-B31E-7BF04B5FF165}" type="presParOf" srcId="{7EB36C61-D4DF-4F6F-A6CA-E828CE3C706F}" destId="{D6B04550-5454-4D3B-8106-FE9D9064F939}" srcOrd="7" destOrd="0" presId="urn:microsoft.com/office/officeart/2005/8/layout/default"/>
    <dgm:cxn modelId="{5C620471-C84C-46A6-9582-907DFB461C35}" type="presParOf" srcId="{7EB36C61-D4DF-4F6F-A6CA-E828CE3C706F}" destId="{B2C00A41-42D5-418A-BDDF-12D85ACEA1CA}" srcOrd="8" destOrd="0" presId="urn:microsoft.com/office/officeart/2005/8/layout/default"/>
    <dgm:cxn modelId="{0A2DBE3A-7931-4058-A84E-8B81704C3A62}" type="presParOf" srcId="{7EB36C61-D4DF-4F6F-A6CA-E828CE3C706F}" destId="{7F5C34CA-0F4A-4E52-B2A2-1CBE70F308A8}" srcOrd="9" destOrd="0" presId="urn:microsoft.com/office/officeart/2005/8/layout/default"/>
    <dgm:cxn modelId="{EA85C48B-4A39-44A8-B1F7-58F20375E7F7}" type="presParOf" srcId="{7EB36C61-D4DF-4F6F-A6CA-E828CE3C706F}" destId="{6F2BB3D3-0E6D-48ED-990B-D916596D7573}" srcOrd="10" destOrd="0" presId="urn:microsoft.com/office/officeart/2005/8/layout/default"/>
    <dgm:cxn modelId="{F188093A-58B5-4868-B5EA-EA4DFA4D3AEC}" type="presParOf" srcId="{7EB36C61-D4DF-4F6F-A6CA-E828CE3C706F}" destId="{FE17EC00-F9F9-4726-ACE5-7D23F7D18D9B}" srcOrd="11" destOrd="0" presId="urn:microsoft.com/office/officeart/2005/8/layout/default"/>
    <dgm:cxn modelId="{061CCD4E-7A90-4477-845B-1D3D2B57C142}" type="presParOf" srcId="{7EB36C61-D4DF-4F6F-A6CA-E828CE3C706F}" destId="{AA8A33C6-65F6-4C0E-BBC0-D89F856F5199}" srcOrd="12" destOrd="0" presId="urn:microsoft.com/office/officeart/2005/8/layout/default"/>
    <dgm:cxn modelId="{27ADD0B6-33B5-4C58-A549-6F9AE4DCF7A7}" type="presParOf" srcId="{7EB36C61-D4DF-4F6F-A6CA-E828CE3C706F}" destId="{85047EDD-7D85-4F55-90E4-DF966EF2F5D7}" srcOrd="13" destOrd="0" presId="urn:microsoft.com/office/officeart/2005/8/layout/default"/>
    <dgm:cxn modelId="{8534D4E4-23FE-41B5-8923-B0D173342BEE}" type="presParOf" srcId="{7EB36C61-D4DF-4F6F-A6CA-E828CE3C706F}" destId="{47F7E0FA-AEC3-4BF8-B3E7-9177FF3BC447}" srcOrd="14" destOrd="0" presId="urn:microsoft.com/office/officeart/2005/8/layout/default"/>
    <dgm:cxn modelId="{E3C69ADD-FA0C-407C-8E9E-D127F57A7D9C}" type="presParOf" srcId="{7EB36C61-D4DF-4F6F-A6CA-E828CE3C706F}" destId="{FB91B007-8F08-4AAD-A432-C3B351A9D43D}" srcOrd="15" destOrd="0" presId="urn:microsoft.com/office/officeart/2005/8/layout/default"/>
    <dgm:cxn modelId="{351D1A72-CABA-4F53-A065-6162F0793726}" type="presParOf" srcId="{7EB36C61-D4DF-4F6F-A6CA-E828CE3C706F}" destId="{BC07EEB6-486A-4441-96E2-3D7459EE0A0E}" srcOrd="16" destOrd="0" presId="urn:microsoft.com/office/officeart/2005/8/layout/default"/>
    <dgm:cxn modelId="{2023E64F-8715-4218-A8F4-E6D240BC8FB2}" type="presParOf" srcId="{7EB36C61-D4DF-4F6F-A6CA-E828CE3C706F}" destId="{62578830-DF20-4AE5-89F3-0E750698B126}" srcOrd="17" destOrd="0" presId="urn:microsoft.com/office/officeart/2005/8/layout/default"/>
    <dgm:cxn modelId="{E340B229-7A48-4B39-8772-F868B8538778}" type="presParOf" srcId="{7EB36C61-D4DF-4F6F-A6CA-E828CE3C706F}" destId="{C4F331FD-6CB5-4057-A500-E34C903A9629}" srcOrd="18" destOrd="0" presId="urn:microsoft.com/office/officeart/2005/8/layout/default"/>
    <dgm:cxn modelId="{DD874103-DB64-4130-BC23-5989C7B606D9}" type="presParOf" srcId="{7EB36C61-D4DF-4F6F-A6CA-E828CE3C706F}" destId="{CF74FB41-F6AC-49BF-8F04-9A519E1CE457}" srcOrd="19" destOrd="0" presId="urn:microsoft.com/office/officeart/2005/8/layout/default"/>
    <dgm:cxn modelId="{08864A72-BA9E-4129-8BDF-3D89EBFEFFC2}" type="presParOf" srcId="{7EB36C61-D4DF-4F6F-A6CA-E828CE3C706F}" destId="{D2F84F19-6A08-45EA-B905-A5E13F4A9EB7}"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7737E0F-9ED6-41C6-A964-B25977EAC84D}"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AS"/>
        </a:p>
      </dgm:t>
    </dgm:pt>
    <dgm:pt modelId="{6997F473-3AC3-4B10-B49A-A92BB8EC2F4D}">
      <dgm:prSet phldrT="[Text]"/>
      <dgm:spPr/>
      <dgm:t>
        <a:bodyPr/>
        <a:lstStyle/>
        <a:p>
          <a:r>
            <a:rPr lang="en-GB" altLang="en-US" b="1" dirty="0">
              <a:latin typeface="Calibri" panose="020F0502020204030204" pitchFamily="34" charset="0"/>
            </a:rPr>
            <a:t>The use of Violence, Fear and Intimidation</a:t>
          </a:r>
          <a:endParaRPr lang="en-AS" dirty="0"/>
        </a:p>
      </dgm:t>
    </dgm:pt>
    <dgm:pt modelId="{E2BCAB1F-1089-4781-B7FA-E34082AC9893}" type="parTrans" cxnId="{7E28707F-8988-4E5E-AB4F-0D41E57CEF43}">
      <dgm:prSet/>
      <dgm:spPr/>
      <dgm:t>
        <a:bodyPr/>
        <a:lstStyle/>
        <a:p>
          <a:endParaRPr lang="en-AS"/>
        </a:p>
      </dgm:t>
    </dgm:pt>
    <dgm:pt modelId="{93D69D9B-96DA-4313-B11D-B81E495422E4}" type="sibTrans" cxnId="{7E28707F-8988-4E5E-AB4F-0D41E57CEF43}">
      <dgm:prSet/>
      <dgm:spPr/>
      <dgm:t>
        <a:bodyPr/>
        <a:lstStyle/>
        <a:p>
          <a:endParaRPr lang="en-AS"/>
        </a:p>
      </dgm:t>
    </dgm:pt>
    <dgm:pt modelId="{59044553-C7C3-483D-9ABF-3658F143F2C4}">
      <dgm:prSet phldrT="[Text]"/>
      <dgm:spPr/>
      <dgm:t>
        <a:bodyPr/>
        <a:lstStyle/>
        <a:p>
          <a:r>
            <a:rPr lang="en-GB" altLang="en-US" dirty="0">
              <a:solidFill>
                <a:srgbClr val="002060"/>
              </a:solidFill>
              <a:latin typeface="Calibri" panose="020F0502020204030204" pitchFamily="34" charset="0"/>
            </a:rPr>
            <a:t>Murder, stabbings, acid/chemical burns, access to firearms</a:t>
          </a:r>
          <a:endParaRPr lang="en-AS" dirty="0">
            <a:solidFill>
              <a:srgbClr val="002060"/>
            </a:solidFill>
          </a:endParaRPr>
        </a:p>
      </dgm:t>
    </dgm:pt>
    <dgm:pt modelId="{CC218835-CFF9-41B6-8613-EB03D12CD9F0}" type="parTrans" cxnId="{3B60B02C-4A4B-4EBE-87F9-1AC8C09DB3D9}">
      <dgm:prSet/>
      <dgm:spPr/>
      <dgm:t>
        <a:bodyPr/>
        <a:lstStyle/>
        <a:p>
          <a:endParaRPr lang="en-AS"/>
        </a:p>
      </dgm:t>
    </dgm:pt>
    <dgm:pt modelId="{E4FA335C-0946-466D-A617-9793F1E63CF4}" type="sibTrans" cxnId="{3B60B02C-4A4B-4EBE-87F9-1AC8C09DB3D9}">
      <dgm:prSet/>
      <dgm:spPr/>
      <dgm:t>
        <a:bodyPr/>
        <a:lstStyle/>
        <a:p>
          <a:endParaRPr lang="en-AS"/>
        </a:p>
      </dgm:t>
    </dgm:pt>
    <dgm:pt modelId="{FC8086BF-799F-4AB4-9801-7BBC70C2283B}">
      <dgm:prSet phldrT="[Text]"/>
      <dgm:spPr/>
      <dgm:t>
        <a:bodyPr/>
        <a:lstStyle/>
        <a:p>
          <a:r>
            <a:rPr lang="en-GB" altLang="en-US" b="1">
              <a:latin typeface="Calibri" panose="020F0502020204030204" pitchFamily="34" charset="0"/>
            </a:rPr>
            <a:t>Drug Markets and Supply</a:t>
          </a:r>
          <a:endParaRPr lang="en-AS" dirty="0"/>
        </a:p>
      </dgm:t>
    </dgm:pt>
    <dgm:pt modelId="{411B7A9A-3484-43D9-A2A3-107E62FB9FD1}" type="parTrans" cxnId="{1AECD822-3FB0-4466-AAE2-D8480C88C2F1}">
      <dgm:prSet/>
      <dgm:spPr/>
      <dgm:t>
        <a:bodyPr/>
        <a:lstStyle/>
        <a:p>
          <a:endParaRPr lang="en-AS"/>
        </a:p>
      </dgm:t>
    </dgm:pt>
    <dgm:pt modelId="{E8CC79DE-2654-485A-9E3B-0FC3F32CFEA7}" type="sibTrans" cxnId="{1AECD822-3FB0-4466-AAE2-D8480C88C2F1}">
      <dgm:prSet/>
      <dgm:spPr/>
      <dgm:t>
        <a:bodyPr/>
        <a:lstStyle/>
        <a:p>
          <a:endParaRPr lang="en-AS"/>
        </a:p>
      </dgm:t>
    </dgm:pt>
    <dgm:pt modelId="{7D39A817-2A7B-487C-B88C-27F57FECB3FD}">
      <dgm:prSet phldrT="[Text]"/>
      <dgm:spPr/>
      <dgm:t>
        <a:bodyPr/>
        <a:lstStyle/>
        <a:p>
          <a:r>
            <a:rPr lang="en-GB" altLang="en-US" dirty="0">
              <a:solidFill>
                <a:srgbClr val="002060"/>
              </a:solidFill>
              <a:latin typeface="Calibri" panose="020F0502020204030204" pitchFamily="34" charset="0"/>
            </a:rPr>
            <a:t>High purity, generous deals – Increased drug </a:t>
          </a:r>
          <a:r>
            <a:rPr lang="en-GB" altLang="en-US" dirty="0">
              <a:solidFill>
                <a:srgbClr val="002060"/>
              </a:solidFill>
              <a:latin typeface="+mn-lt"/>
            </a:rPr>
            <a:t>deaths</a:t>
          </a:r>
          <a:endParaRPr lang="en-AS" dirty="0">
            <a:solidFill>
              <a:srgbClr val="002060"/>
            </a:solidFill>
            <a:latin typeface="+mn-lt"/>
          </a:endParaRPr>
        </a:p>
      </dgm:t>
    </dgm:pt>
    <dgm:pt modelId="{AA1951F8-7D74-42E9-8836-C455CBF30584}" type="parTrans" cxnId="{235F85C3-A273-4EA6-9022-046D7BC72ED6}">
      <dgm:prSet/>
      <dgm:spPr/>
      <dgm:t>
        <a:bodyPr/>
        <a:lstStyle/>
        <a:p>
          <a:endParaRPr lang="en-AS"/>
        </a:p>
      </dgm:t>
    </dgm:pt>
    <dgm:pt modelId="{26D48186-1A97-4F6D-9CCF-5E23A5A2EC64}" type="sibTrans" cxnId="{235F85C3-A273-4EA6-9022-046D7BC72ED6}">
      <dgm:prSet/>
      <dgm:spPr/>
      <dgm:t>
        <a:bodyPr/>
        <a:lstStyle/>
        <a:p>
          <a:endParaRPr lang="en-AS"/>
        </a:p>
      </dgm:t>
    </dgm:pt>
    <dgm:pt modelId="{794C6524-4245-44AE-B749-81A5F0F22E72}">
      <dgm:prSet phldrT="[Text]"/>
      <dgm:spPr/>
      <dgm:t>
        <a:bodyPr/>
        <a:lstStyle/>
        <a:p>
          <a:r>
            <a:rPr lang="en-GB" altLang="en-US" b="1">
              <a:latin typeface="Calibri" panose="020F0502020204030204" pitchFamily="34" charset="0"/>
            </a:rPr>
            <a:t>Exploitation of Vulnerable Adults</a:t>
          </a:r>
          <a:endParaRPr lang="en-AS" dirty="0"/>
        </a:p>
      </dgm:t>
    </dgm:pt>
    <dgm:pt modelId="{2CDB1B8E-8A94-4F0F-9149-032254779196}" type="parTrans" cxnId="{5BEF33DC-386F-4F0A-AA40-F825EE9BB485}">
      <dgm:prSet/>
      <dgm:spPr/>
      <dgm:t>
        <a:bodyPr/>
        <a:lstStyle/>
        <a:p>
          <a:endParaRPr lang="en-AS"/>
        </a:p>
      </dgm:t>
    </dgm:pt>
    <dgm:pt modelId="{C82495F2-CDCE-4448-A994-20937A0A6A77}" type="sibTrans" cxnId="{5BEF33DC-386F-4F0A-AA40-F825EE9BB485}">
      <dgm:prSet/>
      <dgm:spPr/>
      <dgm:t>
        <a:bodyPr/>
        <a:lstStyle/>
        <a:p>
          <a:endParaRPr lang="en-AS"/>
        </a:p>
      </dgm:t>
    </dgm:pt>
    <dgm:pt modelId="{47EF9411-A072-45DC-AABA-08BAD8254F45}">
      <dgm:prSet phldrT="[Text]"/>
      <dgm:spPr/>
      <dgm:t>
        <a:bodyPr/>
        <a:lstStyle/>
        <a:p>
          <a:r>
            <a:rPr lang="en-GB" altLang="en-US">
              <a:solidFill>
                <a:srgbClr val="002060"/>
              </a:solidFill>
              <a:latin typeface="Calibri" panose="020F0502020204030204" pitchFamily="34" charset="0"/>
            </a:rPr>
            <a:t>‘Cuckooing’</a:t>
          </a:r>
          <a:endParaRPr lang="en-AS" dirty="0">
            <a:solidFill>
              <a:srgbClr val="002060"/>
            </a:solidFill>
          </a:endParaRPr>
        </a:p>
      </dgm:t>
    </dgm:pt>
    <dgm:pt modelId="{0FC4EF03-C0D9-4CF4-84BA-399E34B9AD21}" type="parTrans" cxnId="{FC818CAF-D90E-4FDC-A29E-2A34AA467BD3}">
      <dgm:prSet/>
      <dgm:spPr/>
      <dgm:t>
        <a:bodyPr/>
        <a:lstStyle/>
        <a:p>
          <a:endParaRPr lang="en-AS"/>
        </a:p>
      </dgm:t>
    </dgm:pt>
    <dgm:pt modelId="{6E2F519F-F72C-44F6-944F-39C0BF16BED6}" type="sibTrans" cxnId="{FC818CAF-D90E-4FDC-A29E-2A34AA467BD3}">
      <dgm:prSet/>
      <dgm:spPr/>
      <dgm:t>
        <a:bodyPr/>
        <a:lstStyle/>
        <a:p>
          <a:endParaRPr lang="en-AS"/>
        </a:p>
      </dgm:t>
    </dgm:pt>
    <dgm:pt modelId="{65D7E37E-2CAC-4148-BB49-E4C2D6508441}">
      <dgm:prSet/>
      <dgm:spPr/>
      <dgm:t>
        <a:bodyPr/>
        <a:lstStyle/>
        <a:p>
          <a:r>
            <a:rPr lang="en-GB" altLang="en-US" dirty="0">
              <a:solidFill>
                <a:srgbClr val="002060"/>
              </a:solidFill>
              <a:latin typeface="Calibri" panose="020F0502020204030204" pitchFamily="34" charset="0"/>
            </a:rPr>
            <a:t>Kidnap, sexual assault and rape</a:t>
          </a:r>
        </a:p>
      </dgm:t>
    </dgm:pt>
    <dgm:pt modelId="{D0D4D9A1-0D39-4D2C-832B-67C62B2E68A7}" type="parTrans" cxnId="{EED922A6-F37C-4C7C-A924-156F864F0DB2}">
      <dgm:prSet/>
      <dgm:spPr/>
      <dgm:t>
        <a:bodyPr/>
        <a:lstStyle/>
        <a:p>
          <a:endParaRPr lang="en-AS"/>
        </a:p>
      </dgm:t>
    </dgm:pt>
    <dgm:pt modelId="{01ACA5F6-3625-4DD0-B753-7141ECEA47B9}" type="sibTrans" cxnId="{EED922A6-F37C-4C7C-A924-156F864F0DB2}">
      <dgm:prSet/>
      <dgm:spPr/>
      <dgm:t>
        <a:bodyPr/>
        <a:lstStyle/>
        <a:p>
          <a:endParaRPr lang="en-AS"/>
        </a:p>
      </dgm:t>
    </dgm:pt>
    <dgm:pt modelId="{7F82C822-68BF-44D6-854B-634D32016305}">
      <dgm:prSet/>
      <dgm:spPr/>
      <dgm:t>
        <a:bodyPr/>
        <a:lstStyle/>
        <a:p>
          <a:r>
            <a:rPr lang="en-GB" altLang="en-US" dirty="0">
              <a:solidFill>
                <a:srgbClr val="002060"/>
              </a:solidFill>
              <a:latin typeface="Calibri" panose="020F0502020204030204" pitchFamily="34" charset="0"/>
            </a:rPr>
            <a:t>Armed confrontations in the street</a:t>
          </a:r>
        </a:p>
      </dgm:t>
    </dgm:pt>
    <dgm:pt modelId="{B51AD3AB-6158-4C84-9160-EAF9A3CE2B0C}" type="parTrans" cxnId="{7F071DC8-F100-4D50-BA12-F14AE4E8E31F}">
      <dgm:prSet/>
      <dgm:spPr/>
      <dgm:t>
        <a:bodyPr/>
        <a:lstStyle/>
        <a:p>
          <a:endParaRPr lang="en-AS"/>
        </a:p>
      </dgm:t>
    </dgm:pt>
    <dgm:pt modelId="{2F17B250-17E2-4EC3-8DD9-3E216EBDCF1D}" type="sibTrans" cxnId="{7F071DC8-F100-4D50-BA12-F14AE4E8E31F}">
      <dgm:prSet/>
      <dgm:spPr/>
      <dgm:t>
        <a:bodyPr/>
        <a:lstStyle/>
        <a:p>
          <a:endParaRPr lang="en-AS"/>
        </a:p>
      </dgm:t>
    </dgm:pt>
    <dgm:pt modelId="{EFC6DCBD-4F05-4F61-8517-41E0D05AB9BE}">
      <dgm:prSet/>
      <dgm:spPr/>
      <dgm:t>
        <a:bodyPr/>
        <a:lstStyle/>
        <a:p>
          <a:r>
            <a:rPr lang="en-GB" altLang="en-US" dirty="0">
              <a:solidFill>
                <a:srgbClr val="002060"/>
              </a:solidFill>
              <a:latin typeface="Calibri" panose="020F0502020204030204" pitchFamily="34" charset="0"/>
            </a:rPr>
            <a:t>Carrying of Knives and other weapons</a:t>
          </a:r>
        </a:p>
      </dgm:t>
    </dgm:pt>
    <dgm:pt modelId="{287BD5FB-081C-4016-A722-60C741C94ED4}" type="parTrans" cxnId="{2D785F6E-CBD4-4B2F-8E11-9D2C61E9DE43}">
      <dgm:prSet/>
      <dgm:spPr/>
      <dgm:t>
        <a:bodyPr/>
        <a:lstStyle/>
        <a:p>
          <a:endParaRPr lang="en-AS"/>
        </a:p>
      </dgm:t>
    </dgm:pt>
    <dgm:pt modelId="{E34F76E1-1AB6-4178-8BC3-54EA4B2D3DFC}" type="sibTrans" cxnId="{2D785F6E-CBD4-4B2F-8E11-9D2C61E9DE43}">
      <dgm:prSet/>
      <dgm:spPr/>
      <dgm:t>
        <a:bodyPr/>
        <a:lstStyle/>
        <a:p>
          <a:endParaRPr lang="en-AS"/>
        </a:p>
      </dgm:t>
    </dgm:pt>
    <dgm:pt modelId="{2BC195D1-7DB7-4426-B410-BCCF3DEB0A18}">
      <dgm:prSet/>
      <dgm:spPr/>
      <dgm:t>
        <a:bodyPr/>
        <a:lstStyle/>
        <a:p>
          <a:r>
            <a:rPr lang="en-GB" altLang="en-US" dirty="0">
              <a:solidFill>
                <a:srgbClr val="002060"/>
              </a:solidFill>
              <a:latin typeface="+mn-lt"/>
            </a:rPr>
            <a:t>Violent enforcement of drug debts and ‘taxing’ of </a:t>
          </a:r>
          <a:r>
            <a:rPr lang="en-GB" altLang="en-US" dirty="0">
              <a:solidFill>
                <a:srgbClr val="002060"/>
              </a:solidFill>
              <a:latin typeface="+mn-lt"/>
              <a:cs typeface="Arial" panose="020B0604020202020204" pitchFamily="34" charset="0"/>
            </a:rPr>
            <a:t>other dealers</a:t>
          </a:r>
          <a:endParaRPr lang="en-AS" dirty="0">
            <a:solidFill>
              <a:srgbClr val="002060"/>
            </a:solidFill>
            <a:latin typeface="+mn-lt"/>
          </a:endParaRPr>
        </a:p>
      </dgm:t>
    </dgm:pt>
    <dgm:pt modelId="{9175BB09-BD19-4D0C-A3ED-E789CBA0ABCC}" type="parTrans" cxnId="{F65A6594-6582-490B-AC00-27099657C5DB}">
      <dgm:prSet/>
      <dgm:spPr/>
      <dgm:t>
        <a:bodyPr/>
        <a:lstStyle/>
        <a:p>
          <a:endParaRPr lang="en-AS"/>
        </a:p>
      </dgm:t>
    </dgm:pt>
    <dgm:pt modelId="{8A6B3D49-EE00-4A65-9834-79B08A0655BE}" type="sibTrans" cxnId="{F65A6594-6582-490B-AC00-27099657C5DB}">
      <dgm:prSet/>
      <dgm:spPr/>
      <dgm:t>
        <a:bodyPr/>
        <a:lstStyle/>
        <a:p>
          <a:endParaRPr lang="en-AS"/>
        </a:p>
      </dgm:t>
    </dgm:pt>
    <dgm:pt modelId="{4E941E9C-2FA5-4C36-9B84-6357AF22F15F}">
      <dgm:prSet/>
      <dgm:spPr/>
      <dgm:t>
        <a:bodyPr/>
        <a:lstStyle/>
        <a:p>
          <a:r>
            <a:rPr lang="en-GB" altLang="en-US" dirty="0">
              <a:solidFill>
                <a:srgbClr val="002060"/>
              </a:solidFill>
              <a:latin typeface="Calibri" panose="020F0502020204030204" pitchFamily="34" charset="0"/>
            </a:rPr>
            <a:t>Drug users</a:t>
          </a:r>
        </a:p>
      </dgm:t>
    </dgm:pt>
    <dgm:pt modelId="{271842E3-432F-416F-9109-B00F2DDE9C04}" type="parTrans" cxnId="{48EC4BBD-3BD9-492D-801B-4D8577012A7E}">
      <dgm:prSet/>
      <dgm:spPr/>
      <dgm:t>
        <a:bodyPr/>
        <a:lstStyle/>
        <a:p>
          <a:endParaRPr lang="en-AS"/>
        </a:p>
      </dgm:t>
    </dgm:pt>
    <dgm:pt modelId="{AFBEFD9E-13EC-485D-9612-E50F4AADEC52}" type="sibTrans" cxnId="{48EC4BBD-3BD9-492D-801B-4D8577012A7E}">
      <dgm:prSet/>
      <dgm:spPr/>
      <dgm:t>
        <a:bodyPr/>
        <a:lstStyle/>
        <a:p>
          <a:endParaRPr lang="en-AS"/>
        </a:p>
      </dgm:t>
    </dgm:pt>
    <dgm:pt modelId="{9E1C38A9-5755-466F-AB83-6ED3769CB5BF}">
      <dgm:prSet/>
      <dgm:spPr/>
      <dgm:t>
        <a:bodyPr/>
        <a:lstStyle/>
        <a:p>
          <a:r>
            <a:rPr lang="en-GB" altLang="en-US" dirty="0">
              <a:solidFill>
                <a:srgbClr val="002060"/>
              </a:solidFill>
              <a:latin typeface="Calibri" panose="020F0502020204030204" pitchFamily="34" charset="0"/>
            </a:rPr>
            <a:t>Sex workers</a:t>
          </a:r>
        </a:p>
      </dgm:t>
    </dgm:pt>
    <dgm:pt modelId="{2854C4D5-86D8-45B1-83D0-71D2197B3159}" type="parTrans" cxnId="{9F02943B-11BF-4D60-B2CB-9592FBDEEA08}">
      <dgm:prSet/>
      <dgm:spPr/>
      <dgm:t>
        <a:bodyPr/>
        <a:lstStyle/>
        <a:p>
          <a:endParaRPr lang="en-AS"/>
        </a:p>
      </dgm:t>
    </dgm:pt>
    <dgm:pt modelId="{3893CF4D-BFC2-4691-9373-4B01066F7CE3}" type="sibTrans" cxnId="{9F02943B-11BF-4D60-B2CB-9592FBDEEA08}">
      <dgm:prSet/>
      <dgm:spPr/>
      <dgm:t>
        <a:bodyPr/>
        <a:lstStyle/>
        <a:p>
          <a:endParaRPr lang="en-AS"/>
        </a:p>
      </dgm:t>
    </dgm:pt>
    <dgm:pt modelId="{BC64F555-4C0F-4B0E-A0BF-12993553386B}">
      <dgm:prSet/>
      <dgm:spPr/>
      <dgm:t>
        <a:bodyPr/>
        <a:lstStyle/>
        <a:p>
          <a:r>
            <a:rPr lang="en-GB" altLang="en-US" dirty="0">
              <a:solidFill>
                <a:srgbClr val="002060"/>
              </a:solidFill>
              <a:latin typeface="Calibri" panose="020F0502020204030204" pitchFamily="34" charset="0"/>
            </a:rPr>
            <a:t>Elderly</a:t>
          </a:r>
        </a:p>
      </dgm:t>
    </dgm:pt>
    <dgm:pt modelId="{38F45025-B406-4449-897B-776474C15DE6}" type="parTrans" cxnId="{FA22B467-2B5D-4B4B-AE68-648A171E5FB1}">
      <dgm:prSet/>
      <dgm:spPr/>
      <dgm:t>
        <a:bodyPr/>
        <a:lstStyle/>
        <a:p>
          <a:endParaRPr lang="en-AS"/>
        </a:p>
      </dgm:t>
    </dgm:pt>
    <dgm:pt modelId="{226703AD-2107-4545-A2F8-07312E9466CC}" type="sibTrans" cxnId="{FA22B467-2B5D-4B4B-AE68-648A171E5FB1}">
      <dgm:prSet/>
      <dgm:spPr/>
      <dgm:t>
        <a:bodyPr/>
        <a:lstStyle/>
        <a:p>
          <a:endParaRPr lang="en-AS"/>
        </a:p>
      </dgm:t>
    </dgm:pt>
    <dgm:pt modelId="{FD5B0D49-2590-4B81-AF33-8DC7C04E0013}">
      <dgm:prSet/>
      <dgm:spPr/>
      <dgm:t>
        <a:bodyPr/>
        <a:lstStyle/>
        <a:p>
          <a:r>
            <a:rPr lang="en-GB" altLang="en-US" dirty="0">
              <a:solidFill>
                <a:srgbClr val="002060"/>
              </a:solidFill>
              <a:latin typeface="Calibri" panose="020F0502020204030204" pitchFamily="34" charset="0"/>
            </a:rPr>
            <a:t>Mentally ill</a:t>
          </a:r>
        </a:p>
      </dgm:t>
    </dgm:pt>
    <dgm:pt modelId="{F0CE0F2A-53B4-49DC-99B1-40BAF57F71E6}" type="parTrans" cxnId="{F8DA2735-3942-4F28-B42F-BCDC0DB66FBA}">
      <dgm:prSet/>
      <dgm:spPr/>
      <dgm:t>
        <a:bodyPr/>
        <a:lstStyle/>
        <a:p>
          <a:endParaRPr lang="en-AS"/>
        </a:p>
      </dgm:t>
    </dgm:pt>
    <dgm:pt modelId="{A643675A-4B4F-4DC7-8080-AFEDF7E78287}" type="sibTrans" cxnId="{F8DA2735-3942-4F28-B42F-BCDC0DB66FBA}">
      <dgm:prSet/>
      <dgm:spPr/>
      <dgm:t>
        <a:bodyPr/>
        <a:lstStyle/>
        <a:p>
          <a:endParaRPr lang="en-AS"/>
        </a:p>
      </dgm:t>
    </dgm:pt>
    <dgm:pt modelId="{E8B3B378-584E-4A5E-907E-E03A29599808}" type="pres">
      <dgm:prSet presAssocID="{57737E0F-9ED6-41C6-A964-B25977EAC84D}" presName="Name0" presStyleCnt="0">
        <dgm:presLayoutVars>
          <dgm:dir/>
          <dgm:animLvl val="lvl"/>
          <dgm:resizeHandles val="exact"/>
        </dgm:presLayoutVars>
      </dgm:prSet>
      <dgm:spPr/>
    </dgm:pt>
    <dgm:pt modelId="{181D5953-D83C-4041-881A-4A1F3D065C12}" type="pres">
      <dgm:prSet presAssocID="{6997F473-3AC3-4B10-B49A-A92BB8EC2F4D}" presName="composite" presStyleCnt="0"/>
      <dgm:spPr/>
    </dgm:pt>
    <dgm:pt modelId="{DE80C03B-EAF5-4E96-B742-3CC34275F60D}" type="pres">
      <dgm:prSet presAssocID="{6997F473-3AC3-4B10-B49A-A92BB8EC2F4D}" presName="parTx" presStyleLbl="alignNode1" presStyleIdx="0" presStyleCnt="3">
        <dgm:presLayoutVars>
          <dgm:chMax val="0"/>
          <dgm:chPref val="0"/>
          <dgm:bulletEnabled val="1"/>
        </dgm:presLayoutVars>
      </dgm:prSet>
      <dgm:spPr/>
    </dgm:pt>
    <dgm:pt modelId="{AE4A35B5-E19F-45A5-9A63-FA16A3554315}" type="pres">
      <dgm:prSet presAssocID="{6997F473-3AC3-4B10-B49A-A92BB8EC2F4D}" presName="desTx" presStyleLbl="alignAccFollowNode1" presStyleIdx="0" presStyleCnt="3">
        <dgm:presLayoutVars>
          <dgm:bulletEnabled val="1"/>
        </dgm:presLayoutVars>
      </dgm:prSet>
      <dgm:spPr/>
    </dgm:pt>
    <dgm:pt modelId="{C3E63924-EF86-4CA1-9DB7-CBD9E9ECFCF3}" type="pres">
      <dgm:prSet presAssocID="{93D69D9B-96DA-4313-B11D-B81E495422E4}" presName="space" presStyleCnt="0"/>
      <dgm:spPr/>
    </dgm:pt>
    <dgm:pt modelId="{8098872B-4D21-4D21-AAC7-266B17BE963E}" type="pres">
      <dgm:prSet presAssocID="{FC8086BF-799F-4AB4-9801-7BBC70C2283B}" presName="composite" presStyleCnt="0"/>
      <dgm:spPr/>
    </dgm:pt>
    <dgm:pt modelId="{2A7F8B1E-EC04-4599-9FF8-76227CFA4BAB}" type="pres">
      <dgm:prSet presAssocID="{FC8086BF-799F-4AB4-9801-7BBC70C2283B}" presName="parTx" presStyleLbl="alignNode1" presStyleIdx="1" presStyleCnt="3">
        <dgm:presLayoutVars>
          <dgm:chMax val="0"/>
          <dgm:chPref val="0"/>
          <dgm:bulletEnabled val="1"/>
        </dgm:presLayoutVars>
      </dgm:prSet>
      <dgm:spPr/>
    </dgm:pt>
    <dgm:pt modelId="{1DF16ECA-2B1A-4826-9E25-1745C2C4F0C1}" type="pres">
      <dgm:prSet presAssocID="{FC8086BF-799F-4AB4-9801-7BBC70C2283B}" presName="desTx" presStyleLbl="alignAccFollowNode1" presStyleIdx="1" presStyleCnt="3">
        <dgm:presLayoutVars>
          <dgm:bulletEnabled val="1"/>
        </dgm:presLayoutVars>
      </dgm:prSet>
      <dgm:spPr/>
    </dgm:pt>
    <dgm:pt modelId="{7CAE4DE7-C4DF-4F07-9863-909B8DBC0B8E}" type="pres">
      <dgm:prSet presAssocID="{E8CC79DE-2654-485A-9E3B-0FC3F32CFEA7}" presName="space" presStyleCnt="0"/>
      <dgm:spPr/>
    </dgm:pt>
    <dgm:pt modelId="{8E1B4123-D21C-400A-82DA-2F1EC371FC6A}" type="pres">
      <dgm:prSet presAssocID="{794C6524-4245-44AE-B749-81A5F0F22E72}" presName="composite" presStyleCnt="0"/>
      <dgm:spPr/>
    </dgm:pt>
    <dgm:pt modelId="{AC0942E3-06B3-4293-B0A8-AB99BF8790E1}" type="pres">
      <dgm:prSet presAssocID="{794C6524-4245-44AE-B749-81A5F0F22E72}" presName="parTx" presStyleLbl="alignNode1" presStyleIdx="2" presStyleCnt="3">
        <dgm:presLayoutVars>
          <dgm:chMax val="0"/>
          <dgm:chPref val="0"/>
          <dgm:bulletEnabled val="1"/>
        </dgm:presLayoutVars>
      </dgm:prSet>
      <dgm:spPr/>
    </dgm:pt>
    <dgm:pt modelId="{63733203-C4D6-4EAA-8B81-E121AD9E3AA1}" type="pres">
      <dgm:prSet presAssocID="{794C6524-4245-44AE-B749-81A5F0F22E72}" presName="desTx" presStyleLbl="alignAccFollowNode1" presStyleIdx="2" presStyleCnt="3">
        <dgm:presLayoutVars>
          <dgm:bulletEnabled val="1"/>
        </dgm:presLayoutVars>
      </dgm:prSet>
      <dgm:spPr/>
    </dgm:pt>
  </dgm:ptLst>
  <dgm:cxnLst>
    <dgm:cxn modelId="{1AECD822-3FB0-4466-AAE2-D8480C88C2F1}" srcId="{57737E0F-9ED6-41C6-A964-B25977EAC84D}" destId="{FC8086BF-799F-4AB4-9801-7BBC70C2283B}" srcOrd="1" destOrd="0" parTransId="{411B7A9A-3484-43D9-A2A3-107E62FB9FD1}" sibTransId="{E8CC79DE-2654-485A-9E3B-0FC3F32CFEA7}"/>
    <dgm:cxn modelId="{3B60B02C-4A4B-4EBE-87F9-1AC8C09DB3D9}" srcId="{6997F473-3AC3-4B10-B49A-A92BB8EC2F4D}" destId="{59044553-C7C3-483D-9ABF-3658F143F2C4}" srcOrd="0" destOrd="0" parTransId="{CC218835-CFF9-41B6-8613-EB03D12CD9F0}" sibTransId="{E4FA335C-0946-466D-A617-9793F1E63CF4}"/>
    <dgm:cxn modelId="{105D5E30-AE29-4C00-8D32-4A7CA07C22E8}" type="presOf" srcId="{2BC195D1-7DB7-4426-B410-BCCF3DEB0A18}" destId="{1DF16ECA-2B1A-4826-9E25-1745C2C4F0C1}" srcOrd="0" destOrd="1" presId="urn:microsoft.com/office/officeart/2005/8/layout/hList1"/>
    <dgm:cxn modelId="{F8DA2735-3942-4F28-B42F-BCDC0DB66FBA}" srcId="{794C6524-4245-44AE-B749-81A5F0F22E72}" destId="{FD5B0D49-2590-4B81-AF33-8DC7C04E0013}" srcOrd="4" destOrd="0" parTransId="{F0CE0F2A-53B4-49DC-99B1-40BAF57F71E6}" sibTransId="{A643675A-4B4F-4DC7-8080-AFEDF7E78287}"/>
    <dgm:cxn modelId="{4FD10438-2AA6-4401-8D82-5938BFDE3594}" type="presOf" srcId="{EFC6DCBD-4F05-4F61-8517-41E0D05AB9BE}" destId="{AE4A35B5-E19F-45A5-9A63-FA16A3554315}" srcOrd="0" destOrd="3" presId="urn:microsoft.com/office/officeart/2005/8/layout/hList1"/>
    <dgm:cxn modelId="{9F02943B-11BF-4D60-B2CB-9592FBDEEA08}" srcId="{794C6524-4245-44AE-B749-81A5F0F22E72}" destId="{9E1C38A9-5755-466F-AB83-6ED3769CB5BF}" srcOrd="2" destOrd="0" parTransId="{2854C4D5-86D8-45B1-83D0-71D2197B3159}" sibTransId="{3893CF4D-BFC2-4691-9373-4B01066F7CE3}"/>
    <dgm:cxn modelId="{FA22B467-2B5D-4B4B-AE68-648A171E5FB1}" srcId="{794C6524-4245-44AE-B749-81A5F0F22E72}" destId="{BC64F555-4C0F-4B0E-A0BF-12993553386B}" srcOrd="3" destOrd="0" parTransId="{38F45025-B406-4449-897B-776474C15DE6}" sibTransId="{226703AD-2107-4545-A2F8-07312E9466CC}"/>
    <dgm:cxn modelId="{A28E8F4C-3AB7-4713-B519-380EA48000E9}" type="presOf" srcId="{57737E0F-9ED6-41C6-A964-B25977EAC84D}" destId="{E8B3B378-584E-4A5E-907E-E03A29599808}" srcOrd="0" destOrd="0" presId="urn:microsoft.com/office/officeart/2005/8/layout/hList1"/>
    <dgm:cxn modelId="{2D785F6E-CBD4-4B2F-8E11-9D2C61E9DE43}" srcId="{6997F473-3AC3-4B10-B49A-A92BB8EC2F4D}" destId="{EFC6DCBD-4F05-4F61-8517-41E0D05AB9BE}" srcOrd="3" destOrd="0" parTransId="{287BD5FB-081C-4016-A722-60C741C94ED4}" sibTransId="{E34F76E1-1AB6-4178-8BC3-54EA4B2D3DFC}"/>
    <dgm:cxn modelId="{7E28707F-8988-4E5E-AB4F-0D41E57CEF43}" srcId="{57737E0F-9ED6-41C6-A964-B25977EAC84D}" destId="{6997F473-3AC3-4B10-B49A-A92BB8EC2F4D}" srcOrd="0" destOrd="0" parTransId="{E2BCAB1F-1089-4781-B7FA-E34082AC9893}" sibTransId="{93D69D9B-96DA-4313-B11D-B81E495422E4}"/>
    <dgm:cxn modelId="{EE9A5091-B8EA-4B8D-9BE9-8BF46572521C}" type="presOf" srcId="{59044553-C7C3-483D-9ABF-3658F143F2C4}" destId="{AE4A35B5-E19F-45A5-9A63-FA16A3554315}" srcOrd="0" destOrd="0" presId="urn:microsoft.com/office/officeart/2005/8/layout/hList1"/>
    <dgm:cxn modelId="{F65A6594-6582-490B-AC00-27099657C5DB}" srcId="{FC8086BF-799F-4AB4-9801-7BBC70C2283B}" destId="{2BC195D1-7DB7-4426-B410-BCCF3DEB0A18}" srcOrd="1" destOrd="0" parTransId="{9175BB09-BD19-4D0C-A3ED-E789CBA0ABCC}" sibTransId="{8A6B3D49-EE00-4A65-9834-79B08A0655BE}"/>
    <dgm:cxn modelId="{FDA84599-3A66-4A99-A4F4-1D48D73E3512}" type="presOf" srcId="{6997F473-3AC3-4B10-B49A-A92BB8EC2F4D}" destId="{DE80C03B-EAF5-4E96-B742-3CC34275F60D}" srcOrd="0" destOrd="0" presId="urn:microsoft.com/office/officeart/2005/8/layout/hList1"/>
    <dgm:cxn modelId="{EED922A6-F37C-4C7C-A924-156F864F0DB2}" srcId="{6997F473-3AC3-4B10-B49A-A92BB8EC2F4D}" destId="{65D7E37E-2CAC-4148-BB49-E4C2D6508441}" srcOrd="1" destOrd="0" parTransId="{D0D4D9A1-0D39-4D2C-832B-67C62B2E68A7}" sibTransId="{01ACA5F6-3625-4DD0-B753-7141ECEA47B9}"/>
    <dgm:cxn modelId="{48A7DAAE-9B3A-4BC9-9A35-DD43C97DB02C}" type="presOf" srcId="{FC8086BF-799F-4AB4-9801-7BBC70C2283B}" destId="{2A7F8B1E-EC04-4599-9FF8-76227CFA4BAB}" srcOrd="0" destOrd="0" presId="urn:microsoft.com/office/officeart/2005/8/layout/hList1"/>
    <dgm:cxn modelId="{FC818CAF-D90E-4FDC-A29E-2A34AA467BD3}" srcId="{794C6524-4245-44AE-B749-81A5F0F22E72}" destId="{47EF9411-A072-45DC-AABA-08BAD8254F45}" srcOrd="0" destOrd="0" parTransId="{0FC4EF03-C0D9-4CF4-84BA-399E34B9AD21}" sibTransId="{6E2F519F-F72C-44F6-944F-39C0BF16BED6}"/>
    <dgm:cxn modelId="{7D6631B3-FF06-42DD-A35C-2065280A052C}" type="presOf" srcId="{65D7E37E-2CAC-4148-BB49-E4C2D6508441}" destId="{AE4A35B5-E19F-45A5-9A63-FA16A3554315}" srcOrd="0" destOrd="1" presId="urn:microsoft.com/office/officeart/2005/8/layout/hList1"/>
    <dgm:cxn modelId="{48EC4BBD-3BD9-492D-801B-4D8577012A7E}" srcId="{794C6524-4245-44AE-B749-81A5F0F22E72}" destId="{4E941E9C-2FA5-4C36-9B84-6357AF22F15F}" srcOrd="1" destOrd="0" parTransId="{271842E3-432F-416F-9109-B00F2DDE9C04}" sibTransId="{AFBEFD9E-13EC-485D-9612-E50F4AADEC52}"/>
    <dgm:cxn modelId="{7949CAC2-9702-4299-ABAE-19D96270C94E}" type="presOf" srcId="{4E941E9C-2FA5-4C36-9B84-6357AF22F15F}" destId="{63733203-C4D6-4EAA-8B81-E121AD9E3AA1}" srcOrd="0" destOrd="1" presId="urn:microsoft.com/office/officeart/2005/8/layout/hList1"/>
    <dgm:cxn modelId="{6F8220C3-C4DD-4C88-AF19-37EA9A6812EB}" type="presOf" srcId="{7D39A817-2A7B-487C-B88C-27F57FECB3FD}" destId="{1DF16ECA-2B1A-4826-9E25-1745C2C4F0C1}" srcOrd="0" destOrd="0" presId="urn:microsoft.com/office/officeart/2005/8/layout/hList1"/>
    <dgm:cxn modelId="{235F85C3-A273-4EA6-9022-046D7BC72ED6}" srcId="{FC8086BF-799F-4AB4-9801-7BBC70C2283B}" destId="{7D39A817-2A7B-487C-B88C-27F57FECB3FD}" srcOrd="0" destOrd="0" parTransId="{AA1951F8-7D74-42E9-8836-C455CBF30584}" sibTransId="{26D48186-1A97-4F6D-9CCF-5E23A5A2EC64}"/>
    <dgm:cxn modelId="{ABE73CC6-7269-4D35-8775-1A9A7ED4511F}" type="presOf" srcId="{FD5B0D49-2590-4B81-AF33-8DC7C04E0013}" destId="{63733203-C4D6-4EAA-8B81-E121AD9E3AA1}" srcOrd="0" destOrd="4" presId="urn:microsoft.com/office/officeart/2005/8/layout/hList1"/>
    <dgm:cxn modelId="{7F071DC8-F100-4D50-BA12-F14AE4E8E31F}" srcId="{6997F473-3AC3-4B10-B49A-A92BB8EC2F4D}" destId="{7F82C822-68BF-44D6-854B-634D32016305}" srcOrd="2" destOrd="0" parTransId="{B51AD3AB-6158-4C84-9160-EAF9A3CE2B0C}" sibTransId="{2F17B250-17E2-4EC3-8DD9-3E216EBDCF1D}"/>
    <dgm:cxn modelId="{6DD5C5CD-6DDC-40EB-9F8A-8DAD0928E955}" type="presOf" srcId="{BC64F555-4C0F-4B0E-A0BF-12993553386B}" destId="{63733203-C4D6-4EAA-8B81-E121AD9E3AA1}" srcOrd="0" destOrd="3" presId="urn:microsoft.com/office/officeart/2005/8/layout/hList1"/>
    <dgm:cxn modelId="{9AA442D6-A443-4FB5-ACE7-4BF551EAFA57}" type="presOf" srcId="{794C6524-4245-44AE-B749-81A5F0F22E72}" destId="{AC0942E3-06B3-4293-B0A8-AB99BF8790E1}" srcOrd="0" destOrd="0" presId="urn:microsoft.com/office/officeart/2005/8/layout/hList1"/>
    <dgm:cxn modelId="{5BEF33DC-386F-4F0A-AA40-F825EE9BB485}" srcId="{57737E0F-9ED6-41C6-A964-B25977EAC84D}" destId="{794C6524-4245-44AE-B749-81A5F0F22E72}" srcOrd="2" destOrd="0" parTransId="{2CDB1B8E-8A94-4F0F-9149-032254779196}" sibTransId="{C82495F2-CDCE-4448-A994-20937A0A6A77}"/>
    <dgm:cxn modelId="{B364EDDF-3A57-4488-B90C-5F57ED7C44F3}" type="presOf" srcId="{47EF9411-A072-45DC-AABA-08BAD8254F45}" destId="{63733203-C4D6-4EAA-8B81-E121AD9E3AA1}" srcOrd="0" destOrd="0" presId="urn:microsoft.com/office/officeart/2005/8/layout/hList1"/>
    <dgm:cxn modelId="{508DC9E0-2443-42F3-873C-72243F4E6CA6}" type="presOf" srcId="{7F82C822-68BF-44D6-854B-634D32016305}" destId="{AE4A35B5-E19F-45A5-9A63-FA16A3554315}" srcOrd="0" destOrd="2" presId="urn:microsoft.com/office/officeart/2005/8/layout/hList1"/>
    <dgm:cxn modelId="{9C362AE3-5BBC-465B-9137-AB487D51DD45}" type="presOf" srcId="{9E1C38A9-5755-466F-AB83-6ED3769CB5BF}" destId="{63733203-C4D6-4EAA-8B81-E121AD9E3AA1}" srcOrd="0" destOrd="2" presId="urn:microsoft.com/office/officeart/2005/8/layout/hList1"/>
    <dgm:cxn modelId="{B6E19B35-4387-4FE8-A932-389B50B5A32A}" type="presParOf" srcId="{E8B3B378-584E-4A5E-907E-E03A29599808}" destId="{181D5953-D83C-4041-881A-4A1F3D065C12}" srcOrd="0" destOrd="0" presId="urn:microsoft.com/office/officeart/2005/8/layout/hList1"/>
    <dgm:cxn modelId="{D432B3FA-94F6-4240-85A0-049B61A97745}" type="presParOf" srcId="{181D5953-D83C-4041-881A-4A1F3D065C12}" destId="{DE80C03B-EAF5-4E96-B742-3CC34275F60D}" srcOrd="0" destOrd="0" presId="urn:microsoft.com/office/officeart/2005/8/layout/hList1"/>
    <dgm:cxn modelId="{6C4CEF6A-962F-4343-BDBB-E4352892071E}" type="presParOf" srcId="{181D5953-D83C-4041-881A-4A1F3D065C12}" destId="{AE4A35B5-E19F-45A5-9A63-FA16A3554315}" srcOrd="1" destOrd="0" presId="urn:microsoft.com/office/officeart/2005/8/layout/hList1"/>
    <dgm:cxn modelId="{5154ACF2-1726-452F-9FEF-C9EA08A52A7C}" type="presParOf" srcId="{E8B3B378-584E-4A5E-907E-E03A29599808}" destId="{C3E63924-EF86-4CA1-9DB7-CBD9E9ECFCF3}" srcOrd="1" destOrd="0" presId="urn:microsoft.com/office/officeart/2005/8/layout/hList1"/>
    <dgm:cxn modelId="{9991C5AC-13DB-4DF1-8CEF-90B988F9BEFA}" type="presParOf" srcId="{E8B3B378-584E-4A5E-907E-E03A29599808}" destId="{8098872B-4D21-4D21-AAC7-266B17BE963E}" srcOrd="2" destOrd="0" presId="urn:microsoft.com/office/officeart/2005/8/layout/hList1"/>
    <dgm:cxn modelId="{B3E4166D-EF5F-4012-931D-C60ED23EE764}" type="presParOf" srcId="{8098872B-4D21-4D21-AAC7-266B17BE963E}" destId="{2A7F8B1E-EC04-4599-9FF8-76227CFA4BAB}" srcOrd="0" destOrd="0" presId="urn:microsoft.com/office/officeart/2005/8/layout/hList1"/>
    <dgm:cxn modelId="{A9934D8F-72B3-4590-9086-B582BA4A090C}" type="presParOf" srcId="{8098872B-4D21-4D21-AAC7-266B17BE963E}" destId="{1DF16ECA-2B1A-4826-9E25-1745C2C4F0C1}" srcOrd="1" destOrd="0" presId="urn:microsoft.com/office/officeart/2005/8/layout/hList1"/>
    <dgm:cxn modelId="{D999D268-EE5E-4B9D-A875-2DA695522B26}" type="presParOf" srcId="{E8B3B378-584E-4A5E-907E-E03A29599808}" destId="{7CAE4DE7-C4DF-4F07-9863-909B8DBC0B8E}" srcOrd="3" destOrd="0" presId="urn:microsoft.com/office/officeart/2005/8/layout/hList1"/>
    <dgm:cxn modelId="{9D3E352E-E4AA-4D63-9829-7086BCA21AF7}" type="presParOf" srcId="{E8B3B378-584E-4A5E-907E-E03A29599808}" destId="{8E1B4123-D21C-400A-82DA-2F1EC371FC6A}" srcOrd="4" destOrd="0" presId="urn:microsoft.com/office/officeart/2005/8/layout/hList1"/>
    <dgm:cxn modelId="{E3530FA9-4090-4AB6-9974-78F068244C34}" type="presParOf" srcId="{8E1B4123-D21C-400A-82DA-2F1EC371FC6A}" destId="{AC0942E3-06B3-4293-B0A8-AB99BF8790E1}" srcOrd="0" destOrd="0" presId="urn:microsoft.com/office/officeart/2005/8/layout/hList1"/>
    <dgm:cxn modelId="{BD855E68-7348-4E12-90FA-5FEADFF05F0D}" type="presParOf" srcId="{8E1B4123-D21C-400A-82DA-2F1EC371FC6A}" destId="{63733203-C4D6-4EAA-8B81-E121AD9E3AA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4D8BDB9-EC96-4BE8-8CC0-195516BD879D}"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AS"/>
        </a:p>
      </dgm:t>
    </dgm:pt>
    <dgm:pt modelId="{60900A76-68CC-4DAE-9E50-C7AB8115F1AE}">
      <dgm:prSet phldrT="[Text]" custT="1"/>
      <dgm:spPr/>
      <dgm:t>
        <a:bodyPr/>
        <a:lstStyle/>
        <a:p>
          <a:r>
            <a:rPr lang="en-GB" altLang="en-US" sz="2000" b="1" dirty="0">
              <a:latin typeface="Calibri" panose="020F0502020204030204" pitchFamily="34" charset="0"/>
            </a:rPr>
            <a:t>Exploitation of Children</a:t>
          </a:r>
          <a:endParaRPr lang="en-AS" sz="2000" dirty="0"/>
        </a:p>
      </dgm:t>
    </dgm:pt>
    <dgm:pt modelId="{BF0D29A8-5DFB-4361-9852-84099840E6DB}" type="parTrans" cxnId="{49F416D6-D06A-4B0D-8C48-FFC7DF33B731}">
      <dgm:prSet/>
      <dgm:spPr/>
      <dgm:t>
        <a:bodyPr/>
        <a:lstStyle/>
        <a:p>
          <a:endParaRPr lang="en-AS"/>
        </a:p>
      </dgm:t>
    </dgm:pt>
    <dgm:pt modelId="{10000D3C-2140-4C9B-A652-A455CE15F2CB}" type="sibTrans" cxnId="{49F416D6-D06A-4B0D-8C48-FFC7DF33B731}">
      <dgm:prSet/>
      <dgm:spPr/>
      <dgm:t>
        <a:bodyPr/>
        <a:lstStyle/>
        <a:p>
          <a:endParaRPr lang="en-AS"/>
        </a:p>
      </dgm:t>
    </dgm:pt>
    <dgm:pt modelId="{2855D751-4A5C-4FB2-B735-74A53559A479}">
      <dgm:prSet phldrT="[Text]" custT="1"/>
      <dgm:spPr/>
      <dgm:t>
        <a:bodyPr/>
        <a:lstStyle/>
        <a:p>
          <a:pPr>
            <a:buFont typeface="Arial" panose="020B0604020202020204" pitchFamily="34" charset="0"/>
            <a:buChar char="•"/>
          </a:pPr>
          <a:r>
            <a:rPr lang="en-GB" altLang="en-US" sz="2000" dirty="0">
              <a:solidFill>
                <a:srgbClr val="002060"/>
              </a:solidFill>
              <a:latin typeface="Calibri" panose="020F0502020204030204" pitchFamily="34" charset="0"/>
            </a:rPr>
            <a:t>Runners, dealers and couriers – as young as 14</a:t>
          </a:r>
          <a:endParaRPr lang="en-AS" sz="2000" dirty="0">
            <a:solidFill>
              <a:srgbClr val="002060"/>
            </a:solidFill>
          </a:endParaRPr>
        </a:p>
      </dgm:t>
    </dgm:pt>
    <dgm:pt modelId="{E790593B-4B2D-43F8-88EA-2DBF6117C9AE}" type="parTrans" cxnId="{A9406610-2A75-449A-87A6-009AF3DFFE69}">
      <dgm:prSet/>
      <dgm:spPr/>
      <dgm:t>
        <a:bodyPr/>
        <a:lstStyle/>
        <a:p>
          <a:endParaRPr lang="en-AS"/>
        </a:p>
      </dgm:t>
    </dgm:pt>
    <dgm:pt modelId="{F90A83E6-2BCE-42F2-A6D5-E01EFD1EC707}" type="sibTrans" cxnId="{A9406610-2A75-449A-87A6-009AF3DFFE69}">
      <dgm:prSet/>
      <dgm:spPr/>
      <dgm:t>
        <a:bodyPr/>
        <a:lstStyle/>
        <a:p>
          <a:endParaRPr lang="en-AS"/>
        </a:p>
      </dgm:t>
    </dgm:pt>
    <dgm:pt modelId="{8E7328A0-25C7-4672-84F6-E19BBFD03FA4}">
      <dgm:prSet phldrT="[Text]" custT="1"/>
      <dgm:spPr/>
      <dgm:t>
        <a:bodyPr/>
        <a:lstStyle/>
        <a:p>
          <a:r>
            <a:rPr lang="en-GB" altLang="en-US" sz="2000" b="1" dirty="0">
              <a:latin typeface="Calibri" panose="020F0502020204030204" pitchFamily="34" charset="0"/>
            </a:rPr>
            <a:t>Child Sexual Exploitation (CSE)</a:t>
          </a:r>
          <a:endParaRPr lang="en-AS" sz="2000" dirty="0"/>
        </a:p>
      </dgm:t>
    </dgm:pt>
    <dgm:pt modelId="{4D9ABB2F-7776-47DB-9AA1-A424EF88E81A}" type="parTrans" cxnId="{2FF021BE-9F81-4E0D-848B-41250132511E}">
      <dgm:prSet/>
      <dgm:spPr/>
      <dgm:t>
        <a:bodyPr/>
        <a:lstStyle/>
        <a:p>
          <a:endParaRPr lang="en-AS"/>
        </a:p>
      </dgm:t>
    </dgm:pt>
    <dgm:pt modelId="{64D68BC2-2948-49A8-A04D-1783190D5AE5}" type="sibTrans" cxnId="{2FF021BE-9F81-4E0D-848B-41250132511E}">
      <dgm:prSet/>
      <dgm:spPr/>
      <dgm:t>
        <a:bodyPr/>
        <a:lstStyle/>
        <a:p>
          <a:endParaRPr lang="en-AS"/>
        </a:p>
      </dgm:t>
    </dgm:pt>
    <dgm:pt modelId="{93776900-A059-468F-A11D-A318C8F4AFD2}">
      <dgm:prSet phldrT="[Text]" custT="1"/>
      <dgm:spPr/>
      <dgm:t>
        <a:bodyPr/>
        <a:lstStyle/>
        <a:p>
          <a:r>
            <a:rPr lang="en-GB" altLang="en-US" sz="2000" dirty="0">
              <a:solidFill>
                <a:srgbClr val="002060"/>
              </a:solidFill>
              <a:latin typeface="Calibri" panose="020F0502020204030204" pitchFamily="34" charset="0"/>
            </a:rPr>
            <a:t>Grooming of MISPERs and most vulnerable children</a:t>
          </a:r>
          <a:endParaRPr lang="en-AS" sz="2000" dirty="0">
            <a:solidFill>
              <a:srgbClr val="002060"/>
            </a:solidFill>
          </a:endParaRPr>
        </a:p>
      </dgm:t>
    </dgm:pt>
    <dgm:pt modelId="{51FD06C1-3664-4351-9AA1-7C64C59023C9}" type="parTrans" cxnId="{12B897A6-A812-4180-B447-770B63A595EC}">
      <dgm:prSet/>
      <dgm:spPr/>
      <dgm:t>
        <a:bodyPr/>
        <a:lstStyle/>
        <a:p>
          <a:endParaRPr lang="en-AS"/>
        </a:p>
      </dgm:t>
    </dgm:pt>
    <dgm:pt modelId="{930232DA-38BA-456D-82F6-00E20C844535}" type="sibTrans" cxnId="{12B897A6-A812-4180-B447-770B63A595EC}">
      <dgm:prSet/>
      <dgm:spPr/>
      <dgm:t>
        <a:bodyPr/>
        <a:lstStyle/>
        <a:p>
          <a:endParaRPr lang="en-AS"/>
        </a:p>
      </dgm:t>
    </dgm:pt>
    <dgm:pt modelId="{C636C99E-27D7-42A9-BBEE-177AF4392AFD}">
      <dgm:prSet phldrT="[Text]" custT="1"/>
      <dgm:spPr/>
      <dgm:t>
        <a:bodyPr/>
        <a:lstStyle/>
        <a:p>
          <a:r>
            <a:rPr lang="en-GB" altLang="en-US" sz="2000" b="1" dirty="0">
              <a:latin typeface="Calibri" panose="020F0502020204030204" pitchFamily="34" charset="0"/>
            </a:rPr>
            <a:t>Human Trafficking</a:t>
          </a:r>
          <a:endParaRPr lang="en-AS" sz="2000" dirty="0"/>
        </a:p>
      </dgm:t>
    </dgm:pt>
    <dgm:pt modelId="{1AA79166-B504-4B7E-B7CB-3E8061F1A770}" type="parTrans" cxnId="{311F8F17-3EBB-47A6-A50F-3DB0D5C494B7}">
      <dgm:prSet/>
      <dgm:spPr/>
      <dgm:t>
        <a:bodyPr/>
        <a:lstStyle/>
        <a:p>
          <a:endParaRPr lang="en-AS"/>
        </a:p>
      </dgm:t>
    </dgm:pt>
    <dgm:pt modelId="{BBB42853-79E6-4152-8EB2-380E0D506C28}" type="sibTrans" cxnId="{311F8F17-3EBB-47A6-A50F-3DB0D5C494B7}">
      <dgm:prSet/>
      <dgm:spPr/>
      <dgm:t>
        <a:bodyPr/>
        <a:lstStyle/>
        <a:p>
          <a:endParaRPr lang="en-AS"/>
        </a:p>
      </dgm:t>
    </dgm:pt>
    <dgm:pt modelId="{55608C50-02EB-497E-A609-7EA4746A4A60}">
      <dgm:prSet phldrT="[Text]" custT="1"/>
      <dgm:spPr/>
      <dgm:t>
        <a:bodyPr/>
        <a:lstStyle/>
        <a:p>
          <a:pPr>
            <a:buFont typeface="Arial" panose="020B0604020202020204" pitchFamily="34" charset="0"/>
            <a:buChar char="•"/>
          </a:pPr>
          <a:r>
            <a:rPr lang="en-GB" altLang="en-US" sz="2000" dirty="0">
              <a:solidFill>
                <a:srgbClr val="002060"/>
              </a:solidFill>
              <a:latin typeface="+mn-lt"/>
            </a:rPr>
            <a:t>Moving children around the country (often ‘plugged’ with Class A)</a:t>
          </a:r>
          <a:endParaRPr lang="en-AS" sz="2000" dirty="0">
            <a:solidFill>
              <a:srgbClr val="002060"/>
            </a:solidFill>
          </a:endParaRPr>
        </a:p>
      </dgm:t>
    </dgm:pt>
    <dgm:pt modelId="{96C4081A-5060-4D64-BFC1-31567146E4BF}" type="parTrans" cxnId="{E9218F32-A425-45B0-84A1-999FDEA64813}">
      <dgm:prSet/>
      <dgm:spPr/>
      <dgm:t>
        <a:bodyPr/>
        <a:lstStyle/>
        <a:p>
          <a:endParaRPr lang="en-AS"/>
        </a:p>
      </dgm:t>
    </dgm:pt>
    <dgm:pt modelId="{4A20231A-E84B-4921-A6A2-FCD535EFAFB7}" type="sibTrans" cxnId="{E9218F32-A425-45B0-84A1-999FDEA64813}">
      <dgm:prSet/>
      <dgm:spPr/>
      <dgm:t>
        <a:bodyPr/>
        <a:lstStyle/>
        <a:p>
          <a:endParaRPr lang="en-AS"/>
        </a:p>
      </dgm:t>
    </dgm:pt>
    <dgm:pt modelId="{2E774550-DA20-4152-845B-6E605C7AF30B}">
      <dgm:prSet custT="1"/>
      <dgm:spPr/>
      <dgm:t>
        <a:bodyPr/>
        <a:lstStyle/>
        <a:p>
          <a:r>
            <a:rPr lang="en-GB" altLang="en-US" sz="2000" dirty="0">
              <a:solidFill>
                <a:srgbClr val="002060"/>
              </a:solidFill>
              <a:latin typeface="Calibri" panose="020F0502020204030204" pitchFamily="34" charset="0"/>
            </a:rPr>
            <a:t>Expendable resource – controlled by fear and violence</a:t>
          </a:r>
        </a:p>
      </dgm:t>
    </dgm:pt>
    <dgm:pt modelId="{ED534567-A2E5-4E97-923B-0379C2A54BAE}" type="parTrans" cxnId="{940E5DED-970A-435E-960B-6DD2F43E464A}">
      <dgm:prSet/>
      <dgm:spPr/>
      <dgm:t>
        <a:bodyPr/>
        <a:lstStyle/>
        <a:p>
          <a:endParaRPr lang="en-AS"/>
        </a:p>
      </dgm:t>
    </dgm:pt>
    <dgm:pt modelId="{5656B23A-BD62-4A99-B8FE-68FB1D786004}" type="sibTrans" cxnId="{940E5DED-970A-435E-960B-6DD2F43E464A}">
      <dgm:prSet/>
      <dgm:spPr/>
      <dgm:t>
        <a:bodyPr/>
        <a:lstStyle/>
        <a:p>
          <a:endParaRPr lang="en-AS"/>
        </a:p>
      </dgm:t>
    </dgm:pt>
    <dgm:pt modelId="{5C8B360C-79DB-4773-995E-A4255F4543D8}">
      <dgm:prSet custT="1"/>
      <dgm:spPr/>
      <dgm:t>
        <a:bodyPr/>
        <a:lstStyle/>
        <a:p>
          <a:r>
            <a:rPr lang="en-GB" altLang="en-US" sz="2000" dirty="0">
              <a:solidFill>
                <a:srgbClr val="002060"/>
              </a:solidFill>
              <a:latin typeface="+mn-lt"/>
              <a:cs typeface="Arial" panose="020B0604020202020204" pitchFamily="34" charset="0"/>
            </a:rPr>
            <a:t>Many of the signs of children</a:t>
          </a:r>
          <a:r>
            <a:rPr lang="en-GB" altLang="en-US" sz="2000" baseline="0" dirty="0">
              <a:solidFill>
                <a:srgbClr val="002060"/>
              </a:solidFill>
              <a:latin typeface="+mn-lt"/>
              <a:cs typeface="Arial" panose="020B0604020202020204" pitchFamily="34" charset="0"/>
            </a:rPr>
            <a:t> being involved in County Lines criminality are the same as CSE </a:t>
          </a:r>
          <a:endParaRPr lang="en-AS" sz="2000" dirty="0">
            <a:solidFill>
              <a:srgbClr val="002060"/>
            </a:solidFill>
            <a:latin typeface="+mn-lt"/>
          </a:endParaRPr>
        </a:p>
      </dgm:t>
    </dgm:pt>
    <dgm:pt modelId="{878BA8FB-DA02-4A2F-B0E2-880888F5294A}" type="parTrans" cxnId="{177B4A09-FE07-4D73-A35E-7D0D596AF300}">
      <dgm:prSet/>
      <dgm:spPr/>
      <dgm:t>
        <a:bodyPr/>
        <a:lstStyle/>
        <a:p>
          <a:endParaRPr lang="en-AS"/>
        </a:p>
      </dgm:t>
    </dgm:pt>
    <dgm:pt modelId="{9C82F6E6-0794-4A74-96D3-C8F24995B130}" type="sibTrans" cxnId="{177B4A09-FE07-4D73-A35E-7D0D596AF300}">
      <dgm:prSet/>
      <dgm:spPr/>
      <dgm:t>
        <a:bodyPr/>
        <a:lstStyle/>
        <a:p>
          <a:endParaRPr lang="en-AS"/>
        </a:p>
      </dgm:t>
    </dgm:pt>
    <dgm:pt modelId="{749B8811-A54D-4311-90C9-106A29AFD7D8}">
      <dgm:prSet custT="1"/>
      <dgm:spPr/>
      <dgm:t>
        <a:bodyPr/>
        <a:lstStyle/>
        <a:p>
          <a:r>
            <a:rPr lang="en-GB" sz="2000" dirty="0">
              <a:solidFill>
                <a:srgbClr val="002060"/>
              </a:solidFill>
              <a:latin typeface="+mn-lt"/>
              <a:ea typeface="MS PGothic" panose="020B0600070205080204" pitchFamily="34" charset="-128"/>
            </a:rPr>
            <a:t>County Lines will often rotate operatives to prevent police being aware </a:t>
          </a:r>
          <a:endParaRPr lang="en-GB" altLang="en-US" sz="2000" dirty="0">
            <a:solidFill>
              <a:srgbClr val="002060"/>
            </a:solidFill>
            <a:latin typeface="Calibri" panose="020F0502020204030204" pitchFamily="34" charset="0"/>
          </a:endParaRPr>
        </a:p>
      </dgm:t>
    </dgm:pt>
    <dgm:pt modelId="{B8001A68-9567-4FDE-9873-C069C14B23AE}" type="parTrans" cxnId="{4EEE7356-5F2B-444F-AEDF-122E89B36313}">
      <dgm:prSet/>
      <dgm:spPr/>
      <dgm:t>
        <a:bodyPr/>
        <a:lstStyle/>
        <a:p>
          <a:endParaRPr lang="en-AS"/>
        </a:p>
      </dgm:t>
    </dgm:pt>
    <dgm:pt modelId="{CC430AD8-5B5B-41F9-995D-5A5FCA059DCF}" type="sibTrans" cxnId="{4EEE7356-5F2B-444F-AEDF-122E89B36313}">
      <dgm:prSet/>
      <dgm:spPr/>
      <dgm:t>
        <a:bodyPr/>
        <a:lstStyle/>
        <a:p>
          <a:endParaRPr lang="en-AS"/>
        </a:p>
      </dgm:t>
    </dgm:pt>
    <dgm:pt modelId="{1852811E-07FD-4C55-8E48-5EB61E585A04}">
      <dgm:prSet custT="1"/>
      <dgm:spPr/>
      <dgm:t>
        <a:bodyPr/>
        <a:lstStyle/>
        <a:p>
          <a:r>
            <a:rPr lang="en-GB" altLang="en-US" sz="2000" dirty="0">
              <a:solidFill>
                <a:srgbClr val="002060"/>
              </a:solidFill>
              <a:latin typeface="Calibri" panose="020F0502020204030204" pitchFamily="34" charset="0"/>
            </a:rPr>
            <a:t>Can be within one force area, </a:t>
          </a:r>
          <a:r>
            <a:rPr lang="en-GB" altLang="en-US" sz="2000" dirty="0" err="1">
              <a:solidFill>
                <a:srgbClr val="002060"/>
              </a:solidFill>
              <a:latin typeface="Calibri" panose="020F0502020204030204" pitchFamily="34" charset="0"/>
            </a:rPr>
            <a:t>eg</a:t>
          </a:r>
          <a:r>
            <a:rPr lang="en-GB" altLang="en-US" sz="2000" dirty="0">
              <a:solidFill>
                <a:srgbClr val="002060"/>
              </a:solidFill>
              <a:latin typeface="Calibri" panose="020F0502020204030204" pitchFamily="34" charset="0"/>
            </a:rPr>
            <a:t> from Cardiff to Bridgend</a:t>
          </a:r>
        </a:p>
      </dgm:t>
    </dgm:pt>
    <dgm:pt modelId="{75B334A4-EC2F-485F-BE2D-D66358501A89}" type="parTrans" cxnId="{8C7AF856-7AE1-427D-AB99-C3A097A254CF}">
      <dgm:prSet/>
      <dgm:spPr/>
      <dgm:t>
        <a:bodyPr/>
        <a:lstStyle/>
        <a:p>
          <a:endParaRPr lang="en-AS"/>
        </a:p>
      </dgm:t>
    </dgm:pt>
    <dgm:pt modelId="{F01FDDC7-6E62-4E07-84E3-83AF1E78573B}" type="sibTrans" cxnId="{8C7AF856-7AE1-427D-AB99-C3A097A254CF}">
      <dgm:prSet/>
      <dgm:spPr/>
      <dgm:t>
        <a:bodyPr/>
        <a:lstStyle/>
        <a:p>
          <a:endParaRPr lang="en-AS"/>
        </a:p>
      </dgm:t>
    </dgm:pt>
    <dgm:pt modelId="{B49CE153-4B48-43C7-883F-5B5FE9AF8D0E}" type="pres">
      <dgm:prSet presAssocID="{44D8BDB9-EC96-4BE8-8CC0-195516BD879D}" presName="Name0" presStyleCnt="0">
        <dgm:presLayoutVars>
          <dgm:dir/>
          <dgm:animLvl val="lvl"/>
          <dgm:resizeHandles val="exact"/>
        </dgm:presLayoutVars>
      </dgm:prSet>
      <dgm:spPr/>
    </dgm:pt>
    <dgm:pt modelId="{57FEC276-6E5B-4E1C-BBCD-5E9CBBE1FFCB}" type="pres">
      <dgm:prSet presAssocID="{60900A76-68CC-4DAE-9E50-C7AB8115F1AE}" presName="composite" presStyleCnt="0"/>
      <dgm:spPr/>
    </dgm:pt>
    <dgm:pt modelId="{31C61C52-C557-4AE2-AD3D-E1CAD97A2033}" type="pres">
      <dgm:prSet presAssocID="{60900A76-68CC-4DAE-9E50-C7AB8115F1AE}" presName="parTx" presStyleLbl="alignNode1" presStyleIdx="0" presStyleCnt="3">
        <dgm:presLayoutVars>
          <dgm:chMax val="0"/>
          <dgm:chPref val="0"/>
          <dgm:bulletEnabled val="1"/>
        </dgm:presLayoutVars>
      </dgm:prSet>
      <dgm:spPr/>
    </dgm:pt>
    <dgm:pt modelId="{E30AD96E-44EB-4C85-873A-215016ADBA72}" type="pres">
      <dgm:prSet presAssocID="{60900A76-68CC-4DAE-9E50-C7AB8115F1AE}" presName="desTx" presStyleLbl="alignAccFollowNode1" presStyleIdx="0" presStyleCnt="3">
        <dgm:presLayoutVars>
          <dgm:bulletEnabled val="1"/>
        </dgm:presLayoutVars>
      </dgm:prSet>
      <dgm:spPr/>
    </dgm:pt>
    <dgm:pt modelId="{160AF420-4506-4343-AC79-9A9B3C68AE85}" type="pres">
      <dgm:prSet presAssocID="{10000D3C-2140-4C9B-A652-A455CE15F2CB}" presName="space" presStyleCnt="0"/>
      <dgm:spPr/>
    </dgm:pt>
    <dgm:pt modelId="{8CF336E1-C87B-43DC-9D36-452F9F484836}" type="pres">
      <dgm:prSet presAssocID="{8E7328A0-25C7-4672-84F6-E19BBFD03FA4}" presName="composite" presStyleCnt="0"/>
      <dgm:spPr/>
    </dgm:pt>
    <dgm:pt modelId="{27420D74-9222-4E12-BC35-6143C1F9D036}" type="pres">
      <dgm:prSet presAssocID="{8E7328A0-25C7-4672-84F6-E19BBFD03FA4}" presName="parTx" presStyleLbl="alignNode1" presStyleIdx="1" presStyleCnt="3">
        <dgm:presLayoutVars>
          <dgm:chMax val="0"/>
          <dgm:chPref val="0"/>
          <dgm:bulletEnabled val="1"/>
        </dgm:presLayoutVars>
      </dgm:prSet>
      <dgm:spPr/>
    </dgm:pt>
    <dgm:pt modelId="{2EA3355A-1FEA-45F5-BE45-A335A8C524B4}" type="pres">
      <dgm:prSet presAssocID="{8E7328A0-25C7-4672-84F6-E19BBFD03FA4}" presName="desTx" presStyleLbl="alignAccFollowNode1" presStyleIdx="1" presStyleCnt="3">
        <dgm:presLayoutVars>
          <dgm:bulletEnabled val="1"/>
        </dgm:presLayoutVars>
      </dgm:prSet>
      <dgm:spPr/>
    </dgm:pt>
    <dgm:pt modelId="{B2B1D7A3-0649-4002-BA18-9FA6B0D84D62}" type="pres">
      <dgm:prSet presAssocID="{64D68BC2-2948-49A8-A04D-1783190D5AE5}" presName="space" presStyleCnt="0"/>
      <dgm:spPr/>
    </dgm:pt>
    <dgm:pt modelId="{AF5BEC27-2AA8-4513-B27E-C18417792673}" type="pres">
      <dgm:prSet presAssocID="{C636C99E-27D7-42A9-BBEE-177AF4392AFD}" presName="composite" presStyleCnt="0"/>
      <dgm:spPr/>
    </dgm:pt>
    <dgm:pt modelId="{004AC29B-703C-4823-889C-4259F0CAB3CA}" type="pres">
      <dgm:prSet presAssocID="{C636C99E-27D7-42A9-BBEE-177AF4392AFD}" presName="parTx" presStyleLbl="alignNode1" presStyleIdx="2" presStyleCnt="3">
        <dgm:presLayoutVars>
          <dgm:chMax val="0"/>
          <dgm:chPref val="0"/>
          <dgm:bulletEnabled val="1"/>
        </dgm:presLayoutVars>
      </dgm:prSet>
      <dgm:spPr/>
    </dgm:pt>
    <dgm:pt modelId="{07784E9F-6972-42FD-A08B-AC17EA16E00B}" type="pres">
      <dgm:prSet presAssocID="{C636C99E-27D7-42A9-BBEE-177AF4392AFD}" presName="desTx" presStyleLbl="alignAccFollowNode1" presStyleIdx="2" presStyleCnt="3">
        <dgm:presLayoutVars>
          <dgm:bulletEnabled val="1"/>
        </dgm:presLayoutVars>
      </dgm:prSet>
      <dgm:spPr/>
    </dgm:pt>
  </dgm:ptLst>
  <dgm:cxnLst>
    <dgm:cxn modelId="{79DD1D02-07E1-4A4A-A054-CA1DAD86A075}" type="presOf" srcId="{C636C99E-27D7-42A9-BBEE-177AF4392AFD}" destId="{004AC29B-703C-4823-889C-4259F0CAB3CA}" srcOrd="0" destOrd="0" presId="urn:microsoft.com/office/officeart/2005/8/layout/hList1"/>
    <dgm:cxn modelId="{177B4A09-FE07-4D73-A35E-7D0D596AF300}" srcId="{8E7328A0-25C7-4672-84F6-E19BBFD03FA4}" destId="{5C8B360C-79DB-4773-995E-A4255F4543D8}" srcOrd="1" destOrd="0" parTransId="{878BA8FB-DA02-4A2F-B0E2-880888F5294A}" sibTransId="{9C82F6E6-0794-4A74-96D3-C8F24995B130}"/>
    <dgm:cxn modelId="{EB6DC409-3F95-418B-BCC3-29E081F4823C}" type="presOf" srcId="{60900A76-68CC-4DAE-9E50-C7AB8115F1AE}" destId="{31C61C52-C557-4AE2-AD3D-E1CAD97A2033}" srcOrd="0" destOrd="0" presId="urn:microsoft.com/office/officeart/2005/8/layout/hList1"/>
    <dgm:cxn modelId="{A9406610-2A75-449A-87A6-009AF3DFFE69}" srcId="{60900A76-68CC-4DAE-9E50-C7AB8115F1AE}" destId="{2855D751-4A5C-4FB2-B735-74A53559A479}" srcOrd="0" destOrd="0" parTransId="{E790593B-4B2D-43F8-88EA-2DBF6117C9AE}" sibTransId="{F90A83E6-2BCE-42F2-A6D5-E01EFD1EC707}"/>
    <dgm:cxn modelId="{311F8F17-3EBB-47A6-A50F-3DB0D5C494B7}" srcId="{44D8BDB9-EC96-4BE8-8CC0-195516BD879D}" destId="{C636C99E-27D7-42A9-BBEE-177AF4392AFD}" srcOrd="2" destOrd="0" parTransId="{1AA79166-B504-4B7E-B7CB-3E8061F1A770}" sibTransId="{BBB42853-79E6-4152-8EB2-380E0D506C28}"/>
    <dgm:cxn modelId="{F1899617-13A3-4B86-A171-EE9CE95C153F}" type="presOf" srcId="{5C8B360C-79DB-4773-995E-A4255F4543D8}" destId="{2EA3355A-1FEA-45F5-BE45-A335A8C524B4}" srcOrd="0" destOrd="1" presId="urn:microsoft.com/office/officeart/2005/8/layout/hList1"/>
    <dgm:cxn modelId="{C519B928-A5B5-4567-BB02-39CEB7A46B51}" type="presOf" srcId="{2E774550-DA20-4152-845B-6E605C7AF30B}" destId="{E30AD96E-44EB-4C85-873A-215016ADBA72}" srcOrd="0" destOrd="1" presId="urn:microsoft.com/office/officeart/2005/8/layout/hList1"/>
    <dgm:cxn modelId="{A0D7F62F-2807-435D-B94B-34C9858EB472}" type="presOf" srcId="{1852811E-07FD-4C55-8E48-5EB61E585A04}" destId="{07784E9F-6972-42FD-A08B-AC17EA16E00B}" srcOrd="0" destOrd="2" presId="urn:microsoft.com/office/officeart/2005/8/layout/hList1"/>
    <dgm:cxn modelId="{E9218F32-A425-45B0-84A1-999FDEA64813}" srcId="{C636C99E-27D7-42A9-BBEE-177AF4392AFD}" destId="{55608C50-02EB-497E-A609-7EA4746A4A60}" srcOrd="0" destOrd="0" parTransId="{96C4081A-5060-4D64-BFC1-31567146E4BF}" sibTransId="{4A20231A-E84B-4921-A6A2-FCD535EFAFB7}"/>
    <dgm:cxn modelId="{D554423C-8167-4B41-AADA-4BA56D01B338}" type="presOf" srcId="{55608C50-02EB-497E-A609-7EA4746A4A60}" destId="{07784E9F-6972-42FD-A08B-AC17EA16E00B}" srcOrd="0" destOrd="0" presId="urn:microsoft.com/office/officeart/2005/8/layout/hList1"/>
    <dgm:cxn modelId="{6B37F13D-B798-459D-83F7-48FEDFE1B8CC}" type="presOf" srcId="{8E7328A0-25C7-4672-84F6-E19BBFD03FA4}" destId="{27420D74-9222-4E12-BC35-6143C1F9D036}" srcOrd="0" destOrd="0" presId="urn:microsoft.com/office/officeart/2005/8/layout/hList1"/>
    <dgm:cxn modelId="{ACA42D44-69F4-4E2D-8B67-FBEA660A2439}" type="presOf" srcId="{749B8811-A54D-4311-90C9-106A29AFD7D8}" destId="{07784E9F-6972-42FD-A08B-AC17EA16E00B}" srcOrd="0" destOrd="1" presId="urn:microsoft.com/office/officeart/2005/8/layout/hList1"/>
    <dgm:cxn modelId="{4EEE7356-5F2B-444F-AEDF-122E89B36313}" srcId="{C636C99E-27D7-42A9-BBEE-177AF4392AFD}" destId="{749B8811-A54D-4311-90C9-106A29AFD7D8}" srcOrd="1" destOrd="0" parTransId="{B8001A68-9567-4FDE-9873-C069C14B23AE}" sibTransId="{CC430AD8-5B5B-41F9-995D-5A5FCA059DCF}"/>
    <dgm:cxn modelId="{8C7AF856-7AE1-427D-AB99-C3A097A254CF}" srcId="{C636C99E-27D7-42A9-BBEE-177AF4392AFD}" destId="{1852811E-07FD-4C55-8E48-5EB61E585A04}" srcOrd="2" destOrd="0" parTransId="{75B334A4-EC2F-485F-BE2D-D66358501A89}" sibTransId="{F01FDDC7-6E62-4E07-84E3-83AF1E78573B}"/>
    <dgm:cxn modelId="{8C03E785-E23A-4EC0-8653-7E2A2F49F801}" type="presOf" srcId="{44D8BDB9-EC96-4BE8-8CC0-195516BD879D}" destId="{B49CE153-4B48-43C7-883F-5B5FE9AF8D0E}" srcOrd="0" destOrd="0" presId="urn:microsoft.com/office/officeart/2005/8/layout/hList1"/>
    <dgm:cxn modelId="{0F25B997-92D7-46F5-AC50-6BFC8498BC27}" type="presOf" srcId="{93776900-A059-468F-A11D-A318C8F4AFD2}" destId="{2EA3355A-1FEA-45F5-BE45-A335A8C524B4}" srcOrd="0" destOrd="0" presId="urn:microsoft.com/office/officeart/2005/8/layout/hList1"/>
    <dgm:cxn modelId="{12B897A6-A812-4180-B447-770B63A595EC}" srcId="{8E7328A0-25C7-4672-84F6-E19BBFD03FA4}" destId="{93776900-A059-468F-A11D-A318C8F4AFD2}" srcOrd="0" destOrd="0" parTransId="{51FD06C1-3664-4351-9AA1-7C64C59023C9}" sibTransId="{930232DA-38BA-456D-82F6-00E20C844535}"/>
    <dgm:cxn modelId="{2FF021BE-9F81-4E0D-848B-41250132511E}" srcId="{44D8BDB9-EC96-4BE8-8CC0-195516BD879D}" destId="{8E7328A0-25C7-4672-84F6-E19BBFD03FA4}" srcOrd="1" destOrd="0" parTransId="{4D9ABB2F-7776-47DB-9AA1-A424EF88E81A}" sibTransId="{64D68BC2-2948-49A8-A04D-1783190D5AE5}"/>
    <dgm:cxn modelId="{49F416D6-D06A-4B0D-8C48-FFC7DF33B731}" srcId="{44D8BDB9-EC96-4BE8-8CC0-195516BD879D}" destId="{60900A76-68CC-4DAE-9E50-C7AB8115F1AE}" srcOrd="0" destOrd="0" parTransId="{BF0D29A8-5DFB-4361-9852-84099840E6DB}" sibTransId="{10000D3C-2140-4C9B-A652-A455CE15F2CB}"/>
    <dgm:cxn modelId="{940E5DED-970A-435E-960B-6DD2F43E464A}" srcId="{60900A76-68CC-4DAE-9E50-C7AB8115F1AE}" destId="{2E774550-DA20-4152-845B-6E605C7AF30B}" srcOrd="1" destOrd="0" parTransId="{ED534567-A2E5-4E97-923B-0379C2A54BAE}" sibTransId="{5656B23A-BD62-4A99-B8FE-68FB1D786004}"/>
    <dgm:cxn modelId="{4A8B50FE-D6A1-4BD1-B275-75DE40DE455E}" type="presOf" srcId="{2855D751-4A5C-4FB2-B735-74A53559A479}" destId="{E30AD96E-44EB-4C85-873A-215016ADBA72}" srcOrd="0" destOrd="0" presId="urn:microsoft.com/office/officeart/2005/8/layout/hList1"/>
    <dgm:cxn modelId="{27A7E9ED-1D16-4CDA-B459-71A6826E4483}" type="presParOf" srcId="{B49CE153-4B48-43C7-883F-5B5FE9AF8D0E}" destId="{57FEC276-6E5B-4E1C-BBCD-5E9CBBE1FFCB}" srcOrd="0" destOrd="0" presId="urn:microsoft.com/office/officeart/2005/8/layout/hList1"/>
    <dgm:cxn modelId="{F88AAB91-2963-4009-836D-1C12CDE5AA88}" type="presParOf" srcId="{57FEC276-6E5B-4E1C-BBCD-5E9CBBE1FFCB}" destId="{31C61C52-C557-4AE2-AD3D-E1CAD97A2033}" srcOrd="0" destOrd="0" presId="urn:microsoft.com/office/officeart/2005/8/layout/hList1"/>
    <dgm:cxn modelId="{2E2C9DA8-0969-47EA-AE7C-653479E2E1E2}" type="presParOf" srcId="{57FEC276-6E5B-4E1C-BBCD-5E9CBBE1FFCB}" destId="{E30AD96E-44EB-4C85-873A-215016ADBA72}" srcOrd="1" destOrd="0" presId="urn:microsoft.com/office/officeart/2005/8/layout/hList1"/>
    <dgm:cxn modelId="{1D2C2074-AA82-4AFB-99B0-8E14EE98B29F}" type="presParOf" srcId="{B49CE153-4B48-43C7-883F-5B5FE9AF8D0E}" destId="{160AF420-4506-4343-AC79-9A9B3C68AE85}" srcOrd="1" destOrd="0" presId="urn:microsoft.com/office/officeart/2005/8/layout/hList1"/>
    <dgm:cxn modelId="{BD4AA92E-F7A3-4A26-8FA6-F2CEDB9E6DE2}" type="presParOf" srcId="{B49CE153-4B48-43C7-883F-5B5FE9AF8D0E}" destId="{8CF336E1-C87B-43DC-9D36-452F9F484836}" srcOrd="2" destOrd="0" presId="urn:microsoft.com/office/officeart/2005/8/layout/hList1"/>
    <dgm:cxn modelId="{22E862C1-3A6B-4132-85C0-8DF809C9DE19}" type="presParOf" srcId="{8CF336E1-C87B-43DC-9D36-452F9F484836}" destId="{27420D74-9222-4E12-BC35-6143C1F9D036}" srcOrd="0" destOrd="0" presId="urn:microsoft.com/office/officeart/2005/8/layout/hList1"/>
    <dgm:cxn modelId="{BBBA1447-57A6-4F29-A811-AF1A3DA16AD4}" type="presParOf" srcId="{8CF336E1-C87B-43DC-9D36-452F9F484836}" destId="{2EA3355A-1FEA-45F5-BE45-A335A8C524B4}" srcOrd="1" destOrd="0" presId="urn:microsoft.com/office/officeart/2005/8/layout/hList1"/>
    <dgm:cxn modelId="{9AB51A79-E3BC-42A9-A602-A97BEDD29F85}" type="presParOf" srcId="{B49CE153-4B48-43C7-883F-5B5FE9AF8D0E}" destId="{B2B1D7A3-0649-4002-BA18-9FA6B0D84D62}" srcOrd="3" destOrd="0" presId="urn:microsoft.com/office/officeart/2005/8/layout/hList1"/>
    <dgm:cxn modelId="{D1BCCE0F-53AE-478A-8762-967D05909871}" type="presParOf" srcId="{B49CE153-4B48-43C7-883F-5B5FE9AF8D0E}" destId="{AF5BEC27-2AA8-4513-B27E-C18417792673}" srcOrd="4" destOrd="0" presId="urn:microsoft.com/office/officeart/2005/8/layout/hList1"/>
    <dgm:cxn modelId="{34C2AA18-3331-4CB7-BC5E-E705226B911E}" type="presParOf" srcId="{AF5BEC27-2AA8-4513-B27E-C18417792673}" destId="{004AC29B-703C-4823-889C-4259F0CAB3CA}" srcOrd="0" destOrd="0" presId="urn:microsoft.com/office/officeart/2005/8/layout/hList1"/>
    <dgm:cxn modelId="{C235C11A-35CA-4E80-BB19-C364EE5155CB}" type="presParOf" srcId="{AF5BEC27-2AA8-4513-B27E-C18417792673}" destId="{07784E9F-6972-42FD-A08B-AC17EA16E00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849C72A-9442-44D7-8EBE-DBB2CB0F55A3}"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8880BEB0-08CC-4CA7-B0C5-29DFBA0400AA}">
      <dgm:prSet phldrT="[Text]" custT="1"/>
      <dgm:spPr>
        <a:solidFill>
          <a:schemeClr val="accent2">
            <a:lumMod val="60000"/>
            <a:lumOff val="40000"/>
          </a:schemeClr>
        </a:solidFill>
      </dgm:spPr>
      <dgm:t>
        <a:bodyPr/>
        <a:lstStyle/>
        <a:p>
          <a:r>
            <a:rPr lang="en-GB" sz="2400" dirty="0">
              <a:solidFill>
                <a:srgbClr val="002060"/>
              </a:solidFill>
            </a:rPr>
            <a:t>Not a fundamental motivating factor - but an intrinsic element of county lines criminality.</a:t>
          </a:r>
          <a:endParaRPr lang="en-AS" sz="2400" dirty="0">
            <a:solidFill>
              <a:srgbClr val="002060"/>
            </a:solidFill>
          </a:endParaRPr>
        </a:p>
      </dgm:t>
    </dgm:pt>
    <dgm:pt modelId="{954CB721-4DC5-49D2-822E-75BEB65D8FF9}" type="parTrans" cxnId="{2127E322-A770-46D0-B856-9175BE9C4B7D}">
      <dgm:prSet/>
      <dgm:spPr/>
      <dgm:t>
        <a:bodyPr/>
        <a:lstStyle/>
        <a:p>
          <a:endParaRPr lang="en-AS" sz="2400"/>
        </a:p>
      </dgm:t>
    </dgm:pt>
    <dgm:pt modelId="{7E376F87-DCDA-4588-975D-AAE74DA7B925}" type="sibTrans" cxnId="{2127E322-A770-46D0-B856-9175BE9C4B7D}">
      <dgm:prSet/>
      <dgm:spPr/>
      <dgm:t>
        <a:bodyPr/>
        <a:lstStyle/>
        <a:p>
          <a:endParaRPr lang="en-AS" sz="2400"/>
        </a:p>
      </dgm:t>
    </dgm:pt>
    <dgm:pt modelId="{1A136DF9-30E9-4125-994E-5643084080A8}">
      <dgm:prSet phldrT="[Text]" custT="1"/>
      <dgm:spPr>
        <a:solidFill>
          <a:schemeClr val="accent2">
            <a:lumMod val="60000"/>
            <a:lumOff val="40000"/>
          </a:schemeClr>
        </a:solidFill>
      </dgm:spPr>
      <dgm:t>
        <a:bodyPr/>
        <a:lstStyle/>
        <a:p>
          <a:r>
            <a:rPr lang="en-GB" sz="2400" dirty="0">
              <a:solidFill>
                <a:srgbClr val="002060"/>
              </a:solidFill>
            </a:rPr>
            <a:t>Many young victims already have risk markers/flags for CSE.</a:t>
          </a:r>
        </a:p>
      </dgm:t>
    </dgm:pt>
    <dgm:pt modelId="{A1C4954C-BB3F-434D-A429-19D7DD6A6EF7}" type="parTrans" cxnId="{E1B4A4F2-3209-4A13-B08F-F2DA49ED6263}">
      <dgm:prSet/>
      <dgm:spPr/>
      <dgm:t>
        <a:bodyPr/>
        <a:lstStyle/>
        <a:p>
          <a:endParaRPr lang="en-AS" sz="2400"/>
        </a:p>
      </dgm:t>
    </dgm:pt>
    <dgm:pt modelId="{DED98520-F4CC-4DFC-BEF4-543FA0077167}" type="sibTrans" cxnId="{E1B4A4F2-3209-4A13-B08F-F2DA49ED6263}">
      <dgm:prSet/>
      <dgm:spPr/>
      <dgm:t>
        <a:bodyPr/>
        <a:lstStyle/>
        <a:p>
          <a:endParaRPr lang="en-AS" sz="2400"/>
        </a:p>
      </dgm:t>
    </dgm:pt>
    <dgm:pt modelId="{C2AC82F2-2ED4-4817-BE95-3C77364C7402}">
      <dgm:prSet phldrT="[Text]" custT="1"/>
      <dgm:spPr>
        <a:solidFill>
          <a:schemeClr val="accent2">
            <a:lumMod val="60000"/>
            <a:lumOff val="40000"/>
          </a:schemeClr>
        </a:solidFill>
      </dgm:spPr>
      <dgm:t>
        <a:bodyPr/>
        <a:lstStyle/>
        <a:p>
          <a:r>
            <a:rPr lang="en-GB" sz="2400" dirty="0">
              <a:solidFill>
                <a:srgbClr val="002060"/>
              </a:solidFill>
            </a:rPr>
            <a:t>The vulnerability risk factors are similar for each type of exploitation.</a:t>
          </a:r>
        </a:p>
      </dgm:t>
    </dgm:pt>
    <dgm:pt modelId="{A167CE6D-D127-4551-97EA-EE456C766F0E}" type="parTrans" cxnId="{1F9D0C68-7641-4E0C-80E8-455634F5D98C}">
      <dgm:prSet/>
      <dgm:spPr/>
      <dgm:t>
        <a:bodyPr/>
        <a:lstStyle/>
        <a:p>
          <a:endParaRPr lang="en-AS" sz="2400"/>
        </a:p>
      </dgm:t>
    </dgm:pt>
    <dgm:pt modelId="{71885332-819B-40C2-9A00-7E68C55C8F02}" type="sibTrans" cxnId="{1F9D0C68-7641-4E0C-80E8-455634F5D98C}">
      <dgm:prSet/>
      <dgm:spPr/>
      <dgm:t>
        <a:bodyPr/>
        <a:lstStyle/>
        <a:p>
          <a:endParaRPr lang="en-AS" sz="2400"/>
        </a:p>
      </dgm:t>
    </dgm:pt>
    <dgm:pt modelId="{AE526362-8BA9-4B45-86F8-507303D74220}">
      <dgm:prSet phldrT="[Text]" custT="1"/>
      <dgm:spPr>
        <a:solidFill>
          <a:schemeClr val="accent2">
            <a:lumMod val="60000"/>
            <a:lumOff val="40000"/>
          </a:schemeClr>
        </a:solidFill>
      </dgm:spPr>
      <dgm:t>
        <a:bodyPr/>
        <a:lstStyle/>
        <a:p>
          <a:r>
            <a:rPr lang="en-GB" sz="2400" dirty="0">
              <a:solidFill>
                <a:srgbClr val="002060"/>
              </a:solidFill>
            </a:rPr>
            <a:t>Gang members often groom young females by initially becoming their ‘boyfriend’.</a:t>
          </a:r>
          <a:endParaRPr lang="en-AS" sz="2400" dirty="0">
            <a:solidFill>
              <a:srgbClr val="002060"/>
            </a:solidFill>
          </a:endParaRPr>
        </a:p>
      </dgm:t>
    </dgm:pt>
    <dgm:pt modelId="{97E24354-712F-44A4-9330-51825B1A1373}" type="parTrans" cxnId="{4178C614-08CC-47F9-BDC2-5048C54F463C}">
      <dgm:prSet/>
      <dgm:spPr/>
      <dgm:t>
        <a:bodyPr/>
        <a:lstStyle/>
        <a:p>
          <a:endParaRPr lang="en-AS" sz="2400"/>
        </a:p>
      </dgm:t>
    </dgm:pt>
    <dgm:pt modelId="{BB9A391D-A2A5-4342-8BD6-87C290848990}" type="sibTrans" cxnId="{4178C614-08CC-47F9-BDC2-5048C54F463C}">
      <dgm:prSet/>
      <dgm:spPr/>
      <dgm:t>
        <a:bodyPr/>
        <a:lstStyle/>
        <a:p>
          <a:endParaRPr lang="en-AS" sz="2400"/>
        </a:p>
      </dgm:t>
    </dgm:pt>
    <dgm:pt modelId="{FFF69C32-0F99-4769-B6CC-7A01F6BFE83E}">
      <dgm:prSet phldrT="[Text]" custT="1"/>
      <dgm:spPr>
        <a:solidFill>
          <a:schemeClr val="accent2">
            <a:lumMod val="60000"/>
            <a:lumOff val="40000"/>
          </a:schemeClr>
        </a:solidFill>
      </dgm:spPr>
      <dgm:t>
        <a:bodyPr/>
        <a:lstStyle/>
        <a:p>
          <a:r>
            <a:rPr lang="en-GB" sz="2400" dirty="0">
              <a:solidFill>
                <a:srgbClr val="002060"/>
              </a:solidFill>
            </a:rPr>
            <a:t>Victims are used and abused by gangs – sexual assault and rape are just another way to control and exploit them.</a:t>
          </a:r>
          <a:endParaRPr lang="en-AS" sz="2400" dirty="0">
            <a:solidFill>
              <a:srgbClr val="002060"/>
            </a:solidFill>
          </a:endParaRPr>
        </a:p>
      </dgm:t>
    </dgm:pt>
    <dgm:pt modelId="{68D7A37F-C560-42EE-AFE5-D1E1F4C0FF92}" type="parTrans" cxnId="{98700FA7-79DD-4A0C-B693-DECEEEE76CA5}">
      <dgm:prSet/>
      <dgm:spPr/>
      <dgm:t>
        <a:bodyPr/>
        <a:lstStyle/>
        <a:p>
          <a:endParaRPr lang="en-AS" sz="2400"/>
        </a:p>
      </dgm:t>
    </dgm:pt>
    <dgm:pt modelId="{3E8897C0-F982-4207-AE9B-CC226617A2EB}" type="sibTrans" cxnId="{98700FA7-79DD-4A0C-B693-DECEEEE76CA5}">
      <dgm:prSet/>
      <dgm:spPr/>
      <dgm:t>
        <a:bodyPr/>
        <a:lstStyle/>
        <a:p>
          <a:endParaRPr lang="en-AS" sz="2400"/>
        </a:p>
      </dgm:t>
    </dgm:pt>
    <dgm:pt modelId="{F6CB2161-21B1-490B-AC9B-A77D9AF59DD9}" type="pres">
      <dgm:prSet presAssocID="{C849C72A-9442-44D7-8EBE-DBB2CB0F55A3}" presName="diagram" presStyleCnt="0">
        <dgm:presLayoutVars>
          <dgm:dir/>
          <dgm:resizeHandles val="exact"/>
        </dgm:presLayoutVars>
      </dgm:prSet>
      <dgm:spPr/>
    </dgm:pt>
    <dgm:pt modelId="{E466A409-B000-4818-99AF-CF30FC76585C}" type="pres">
      <dgm:prSet presAssocID="{8880BEB0-08CC-4CA7-B0C5-29DFBA0400AA}" presName="node" presStyleLbl="node1" presStyleIdx="0" presStyleCnt="5">
        <dgm:presLayoutVars>
          <dgm:bulletEnabled val="1"/>
        </dgm:presLayoutVars>
      </dgm:prSet>
      <dgm:spPr/>
    </dgm:pt>
    <dgm:pt modelId="{D390658F-C150-4DCF-9670-DF52837A103D}" type="pres">
      <dgm:prSet presAssocID="{7E376F87-DCDA-4588-975D-AAE74DA7B925}" presName="sibTrans" presStyleCnt="0"/>
      <dgm:spPr/>
    </dgm:pt>
    <dgm:pt modelId="{9EA7CD28-1D8F-4F4B-91C0-6688E5D8EB8C}" type="pres">
      <dgm:prSet presAssocID="{1A136DF9-30E9-4125-994E-5643084080A8}" presName="node" presStyleLbl="node1" presStyleIdx="1" presStyleCnt="5">
        <dgm:presLayoutVars>
          <dgm:bulletEnabled val="1"/>
        </dgm:presLayoutVars>
      </dgm:prSet>
      <dgm:spPr/>
    </dgm:pt>
    <dgm:pt modelId="{F8B9A519-A8E6-4E02-9ACC-0D76581BC99C}" type="pres">
      <dgm:prSet presAssocID="{DED98520-F4CC-4DFC-BEF4-543FA0077167}" presName="sibTrans" presStyleCnt="0"/>
      <dgm:spPr/>
    </dgm:pt>
    <dgm:pt modelId="{060E0F7D-AF6C-49CC-851D-07BFF10E4DA9}" type="pres">
      <dgm:prSet presAssocID="{C2AC82F2-2ED4-4817-BE95-3C77364C7402}" presName="node" presStyleLbl="node1" presStyleIdx="2" presStyleCnt="5">
        <dgm:presLayoutVars>
          <dgm:bulletEnabled val="1"/>
        </dgm:presLayoutVars>
      </dgm:prSet>
      <dgm:spPr/>
    </dgm:pt>
    <dgm:pt modelId="{E37D867C-6899-4675-9CC4-A1D25F7B6011}" type="pres">
      <dgm:prSet presAssocID="{71885332-819B-40C2-9A00-7E68C55C8F02}" presName="sibTrans" presStyleCnt="0"/>
      <dgm:spPr/>
    </dgm:pt>
    <dgm:pt modelId="{F72ED003-7C86-444A-8BF7-0F64446C074D}" type="pres">
      <dgm:prSet presAssocID="{AE526362-8BA9-4B45-86F8-507303D74220}" presName="node" presStyleLbl="node1" presStyleIdx="3" presStyleCnt="5">
        <dgm:presLayoutVars>
          <dgm:bulletEnabled val="1"/>
        </dgm:presLayoutVars>
      </dgm:prSet>
      <dgm:spPr/>
    </dgm:pt>
    <dgm:pt modelId="{3117F87C-B8B1-4DE4-87EB-2D11BC69A678}" type="pres">
      <dgm:prSet presAssocID="{BB9A391D-A2A5-4342-8BD6-87C290848990}" presName="sibTrans" presStyleCnt="0"/>
      <dgm:spPr/>
    </dgm:pt>
    <dgm:pt modelId="{F20AD8D4-605E-450E-B012-A743079AC479}" type="pres">
      <dgm:prSet presAssocID="{FFF69C32-0F99-4769-B6CC-7A01F6BFE83E}" presName="node" presStyleLbl="node1" presStyleIdx="4" presStyleCnt="5">
        <dgm:presLayoutVars>
          <dgm:bulletEnabled val="1"/>
        </dgm:presLayoutVars>
      </dgm:prSet>
      <dgm:spPr/>
    </dgm:pt>
  </dgm:ptLst>
  <dgm:cxnLst>
    <dgm:cxn modelId="{4178C614-08CC-47F9-BDC2-5048C54F463C}" srcId="{C849C72A-9442-44D7-8EBE-DBB2CB0F55A3}" destId="{AE526362-8BA9-4B45-86F8-507303D74220}" srcOrd="3" destOrd="0" parTransId="{97E24354-712F-44A4-9330-51825B1A1373}" sibTransId="{BB9A391D-A2A5-4342-8BD6-87C290848990}"/>
    <dgm:cxn modelId="{2127E322-A770-46D0-B856-9175BE9C4B7D}" srcId="{C849C72A-9442-44D7-8EBE-DBB2CB0F55A3}" destId="{8880BEB0-08CC-4CA7-B0C5-29DFBA0400AA}" srcOrd="0" destOrd="0" parTransId="{954CB721-4DC5-49D2-822E-75BEB65D8FF9}" sibTransId="{7E376F87-DCDA-4588-975D-AAE74DA7B925}"/>
    <dgm:cxn modelId="{AC4E6527-D3BB-4CD8-8091-5F6034CA21F2}" type="presOf" srcId="{FFF69C32-0F99-4769-B6CC-7A01F6BFE83E}" destId="{F20AD8D4-605E-450E-B012-A743079AC479}" srcOrd="0" destOrd="0" presId="urn:microsoft.com/office/officeart/2005/8/layout/default"/>
    <dgm:cxn modelId="{B1E47839-7DD9-4846-A077-DCA6080CF03D}" type="presOf" srcId="{AE526362-8BA9-4B45-86F8-507303D74220}" destId="{F72ED003-7C86-444A-8BF7-0F64446C074D}" srcOrd="0" destOrd="0" presId="urn:microsoft.com/office/officeart/2005/8/layout/default"/>
    <dgm:cxn modelId="{081A8267-E721-4AB6-9E22-9FFFF48A6853}" type="presOf" srcId="{C849C72A-9442-44D7-8EBE-DBB2CB0F55A3}" destId="{F6CB2161-21B1-490B-AC9B-A77D9AF59DD9}" srcOrd="0" destOrd="0" presId="urn:microsoft.com/office/officeart/2005/8/layout/default"/>
    <dgm:cxn modelId="{1F9D0C68-7641-4E0C-80E8-455634F5D98C}" srcId="{C849C72A-9442-44D7-8EBE-DBB2CB0F55A3}" destId="{C2AC82F2-2ED4-4817-BE95-3C77364C7402}" srcOrd="2" destOrd="0" parTransId="{A167CE6D-D127-4551-97EA-EE456C766F0E}" sibTransId="{71885332-819B-40C2-9A00-7E68C55C8F02}"/>
    <dgm:cxn modelId="{65B0B584-0E2D-40A1-AB35-F02FD327F7D4}" type="presOf" srcId="{C2AC82F2-2ED4-4817-BE95-3C77364C7402}" destId="{060E0F7D-AF6C-49CC-851D-07BFF10E4DA9}" srcOrd="0" destOrd="0" presId="urn:microsoft.com/office/officeart/2005/8/layout/default"/>
    <dgm:cxn modelId="{CAF39C8B-6C82-4471-8027-D07876AC3C54}" type="presOf" srcId="{1A136DF9-30E9-4125-994E-5643084080A8}" destId="{9EA7CD28-1D8F-4F4B-91C0-6688E5D8EB8C}" srcOrd="0" destOrd="0" presId="urn:microsoft.com/office/officeart/2005/8/layout/default"/>
    <dgm:cxn modelId="{98700FA7-79DD-4A0C-B693-DECEEEE76CA5}" srcId="{C849C72A-9442-44D7-8EBE-DBB2CB0F55A3}" destId="{FFF69C32-0F99-4769-B6CC-7A01F6BFE83E}" srcOrd="4" destOrd="0" parTransId="{68D7A37F-C560-42EE-AFE5-D1E1F4C0FF92}" sibTransId="{3E8897C0-F982-4207-AE9B-CC226617A2EB}"/>
    <dgm:cxn modelId="{052CE0DD-098D-47D6-A376-A216D6C00C51}" type="presOf" srcId="{8880BEB0-08CC-4CA7-B0C5-29DFBA0400AA}" destId="{E466A409-B000-4818-99AF-CF30FC76585C}" srcOrd="0" destOrd="0" presId="urn:microsoft.com/office/officeart/2005/8/layout/default"/>
    <dgm:cxn modelId="{E1B4A4F2-3209-4A13-B08F-F2DA49ED6263}" srcId="{C849C72A-9442-44D7-8EBE-DBB2CB0F55A3}" destId="{1A136DF9-30E9-4125-994E-5643084080A8}" srcOrd="1" destOrd="0" parTransId="{A1C4954C-BB3F-434D-A429-19D7DD6A6EF7}" sibTransId="{DED98520-F4CC-4DFC-BEF4-543FA0077167}"/>
    <dgm:cxn modelId="{B9F6A5DA-6583-4BE3-B15A-6D6CBD0F5BBB}" type="presParOf" srcId="{F6CB2161-21B1-490B-AC9B-A77D9AF59DD9}" destId="{E466A409-B000-4818-99AF-CF30FC76585C}" srcOrd="0" destOrd="0" presId="urn:microsoft.com/office/officeart/2005/8/layout/default"/>
    <dgm:cxn modelId="{CB90745B-CB1E-4B20-BEEA-42045FE17C99}" type="presParOf" srcId="{F6CB2161-21B1-490B-AC9B-A77D9AF59DD9}" destId="{D390658F-C150-4DCF-9670-DF52837A103D}" srcOrd="1" destOrd="0" presId="urn:microsoft.com/office/officeart/2005/8/layout/default"/>
    <dgm:cxn modelId="{64AB0B79-5816-4F0C-9877-D7D25D73B7B2}" type="presParOf" srcId="{F6CB2161-21B1-490B-AC9B-A77D9AF59DD9}" destId="{9EA7CD28-1D8F-4F4B-91C0-6688E5D8EB8C}" srcOrd="2" destOrd="0" presId="urn:microsoft.com/office/officeart/2005/8/layout/default"/>
    <dgm:cxn modelId="{583B2300-2D8F-4333-848E-4E817CB969EF}" type="presParOf" srcId="{F6CB2161-21B1-490B-AC9B-A77D9AF59DD9}" destId="{F8B9A519-A8E6-4E02-9ACC-0D76581BC99C}" srcOrd="3" destOrd="0" presId="urn:microsoft.com/office/officeart/2005/8/layout/default"/>
    <dgm:cxn modelId="{C773EC68-227A-4B98-A80A-C8368014EC6B}" type="presParOf" srcId="{F6CB2161-21B1-490B-AC9B-A77D9AF59DD9}" destId="{060E0F7D-AF6C-49CC-851D-07BFF10E4DA9}" srcOrd="4" destOrd="0" presId="urn:microsoft.com/office/officeart/2005/8/layout/default"/>
    <dgm:cxn modelId="{2DC426D0-2241-46E5-AE70-3A44F67054E1}" type="presParOf" srcId="{F6CB2161-21B1-490B-AC9B-A77D9AF59DD9}" destId="{E37D867C-6899-4675-9CC4-A1D25F7B6011}" srcOrd="5" destOrd="0" presId="urn:microsoft.com/office/officeart/2005/8/layout/default"/>
    <dgm:cxn modelId="{221A2FE8-9003-4B8E-8404-06CD8E17556C}" type="presParOf" srcId="{F6CB2161-21B1-490B-AC9B-A77D9AF59DD9}" destId="{F72ED003-7C86-444A-8BF7-0F64446C074D}" srcOrd="6" destOrd="0" presId="urn:microsoft.com/office/officeart/2005/8/layout/default"/>
    <dgm:cxn modelId="{29225ED9-3126-4531-B67A-C74E343F9B61}" type="presParOf" srcId="{F6CB2161-21B1-490B-AC9B-A77D9AF59DD9}" destId="{3117F87C-B8B1-4DE4-87EB-2D11BC69A678}" srcOrd="7" destOrd="0" presId="urn:microsoft.com/office/officeart/2005/8/layout/default"/>
    <dgm:cxn modelId="{7BCCB3D4-4037-4C08-88F0-3007C058220D}" type="presParOf" srcId="{F6CB2161-21B1-490B-AC9B-A77D9AF59DD9}" destId="{F20AD8D4-605E-450E-B012-A743079AC479}" srcOrd="8" destOrd="0" presId="urn:microsoft.com/office/officeart/2005/8/layout/defaul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7D28A70-1D29-426A-BD73-36D446C2258B}"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AS"/>
        </a:p>
      </dgm:t>
    </dgm:pt>
    <dgm:pt modelId="{8BAE3F8E-60E5-49D4-A13D-5F73564B802F}">
      <dgm:prSet phldrT="[Text]" custT="1"/>
      <dgm:spPr/>
      <dgm:t>
        <a:bodyPr/>
        <a:lstStyle/>
        <a:p>
          <a:r>
            <a:rPr lang="en-GB" sz="2000" dirty="0"/>
            <a:t>Are you aware of any persons from outside of this area who are now frequenting or living at any address in your locality?</a:t>
          </a:r>
          <a:endParaRPr lang="en-AS" sz="2000" dirty="0"/>
        </a:p>
      </dgm:t>
    </dgm:pt>
    <dgm:pt modelId="{A2081C6D-64D0-4029-B459-F65D81B93CB4}" type="parTrans" cxnId="{643FC42A-D2FB-47BD-B994-EA93C565E9A6}">
      <dgm:prSet/>
      <dgm:spPr/>
      <dgm:t>
        <a:bodyPr/>
        <a:lstStyle/>
        <a:p>
          <a:endParaRPr lang="en-AS"/>
        </a:p>
      </dgm:t>
    </dgm:pt>
    <dgm:pt modelId="{A4BFC6FE-B591-461F-879D-722B2BF37B68}" type="sibTrans" cxnId="{643FC42A-D2FB-47BD-B994-EA93C565E9A6}">
      <dgm:prSet/>
      <dgm:spPr/>
      <dgm:t>
        <a:bodyPr/>
        <a:lstStyle/>
        <a:p>
          <a:endParaRPr lang="en-AS"/>
        </a:p>
      </dgm:t>
    </dgm:pt>
    <dgm:pt modelId="{2F096C47-BE12-40E1-8852-E6AD7BD252D1}">
      <dgm:prSet phldrT="[Text]" custT="1"/>
      <dgm:spPr/>
      <dgm:t>
        <a:bodyPr/>
        <a:lstStyle/>
        <a:p>
          <a:r>
            <a:rPr lang="en-GB" sz="2000" dirty="0"/>
            <a:t>Have you, or any persons you know been befriended by such persons? Or have they asked to stay at your address? </a:t>
          </a:r>
          <a:endParaRPr lang="en-AS" sz="2000" dirty="0"/>
        </a:p>
      </dgm:t>
    </dgm:pt>
    <dgm:pt modelId="{94F40DB5-67B0-49C5-A8A3-4E60BCEF38F0}" type="parTrans" cxnId="{5CF544FC-A371-4045-88DC-E3C67BDB549D}">
      <dgm:prSet/>
      <dgm:spPr/>
      <dgm:t>
        <a:bodyPr/>
        <a:lstStyle/>
        <a:p>
          <a:endParaRPr lang="en-AS"/>
        </a:p>
      </dgm:t>
    </dgm:pt>
    <dgm:pt modelId="{12F954C0-71FF-4653-951C-D440B0B8C118}" type="sibTrans" cxnId="{5CF544FC-A371-4045-88DC-E3C67BDB549D}">
      <dgm:prSet/>
      <dgm:spPr/>
      <dgm:t>
        <a:bodyPr/>
        <a:lstStyle/>
        <a:p>
          <a:endParaRPr lang="en-AS"/>
        </a:p>
      </dgm:t>
    </dgm:pt>
    <dgm:pt modelId="{67011C10-0FCC-45FA-B678-D3EDDE3781A3}">
      <dgm:prSet phldrT="[Text]" custT="1"/>
      <dgm:spPr/>
      <dgm:t>
        <a:bodyPr/>
        <a:lstStyle/>
        <a:p>
          <a:r>
            <a:rPr lang="en-GB" sz="2000" dirty="0"/>
            <a:t>Has there been increased activity since the arrival of the subjects? </a:t>
          </a:r>
          <a:endParaRPr lang="en-AS" sz="2000" dirty="0"/>
        </a:p>
      </dgm:t>
    </dgm:pt>
    <dgm:pt modelId="{EA3EEA3F-9ECE-40CE-83E0-85C60BA09886}" type="parTrans" cxnId="{FD5C8C8F-FB62-45AA-BB8A-419C19330784}">
      <dgm:prSet/>
      <dgm:spPr/>
      <dgm:t>
        <a:bodyPr/>
        <a:lstStyle/>
        <a:p>
          <a:endParaRPr lang="en-AS"/>
        </a:p>
      </dgm:t>
    </dgm:pt>
    <dgm:pt modelId="{AA73EAE1-377E-46F4-AE96-27967104771D}" type="sibTrans" cxnId="{FD5C8C8F-FB62-45AA-BB8A-419C19330784}">
      <dgm:prSet/>
      <dgm:spPr/>
      <dgm:t>
        <a:bodyPr/>
        <a:lstStyle/>
        <a:p>
          <a:endParaRPr lang="en-AS"/>
        </a:p>
      </dgm:t>
    </dgm:pt>
    <dgm:pt modelId="{99D4D85E-3E05-4880-9AA3-FD145E6E655F}">
      <dgm:prSet custT="1"/>
      <dgm:spPr/>
      <dgm:t>
        <a:bodyPr/>
        <a:lstStyle/>
        <a:p>
          <a:r>
            <a:rPr lang="en-GB" sz="1800" dirty="0">
              <a:solidFill>
                <a:srgbClr val="002060"/>
              </a:solidFill>
            </a:rPr>
            <a:t>If so, where are they from? </a:t>
          </a:r>
          <a:endParaRPr lang="en-AS" sz="1800" dirty="0">
            <a:solidFill>
              <a:srgbClr val="002060"/>
            </a:solidFill>
          </a:endParaRPr>
        </a:p>
      </dgm:t>
    </dgm:pt>
    <dgm:pt modelId="{2D928EAB-0D91-4ED1-A727-C481E04C17F7}" type="parTrans" cxnId="{47E83F11-377A-4CA3-8289-D6ECCD6DF345}">
      <dgm:prSet/>
      <dgm:spPr/>
      <dgm:t>
        <a:bodyPr/>
        <a:lstStyle/>
        <a:p>
          <a:endParaRPr lang="en-AS"/>
        </a:p>
      </dgm:t>
    </dgm:pt>
    <dgm:pt modelId="{21080571-EE8E-405E-A103-6009AA6D0641}" type="sibTrans" cxnId="{47E83F11-377A-4CA3-8289-D6ECCD6DF345}">
      <dgm:prSet/>
      <dgm:spPr/>
      <dgm:t>
        <a:bodyPr/>
        <a:lstStyle/>
        <a:p>
          <a:endParaRPr lang="en-AS"/>
        </a:p>
      </dgm:t>
    </dgm:pt>
    <dgm:pt modelId="{CED23E84-B64C-494D-BEE3-5D5AA20AD955}">
      <dgm:prSet custT="1"/>
      <dgm:spPr/>
      <dgm:t>
        <a:bodyPr/>
        <a:lstStyle/>
        <a:p>
          <a:r>
            <a:rPr lang="en-GB" sz="1800" dirty="0">
              <a:solidFill>
                <a:srgbClr val="002060"/>
              </a:solidFill>
            </a:rPr>
            <a:t>What names do they use for themselves? </a:t>
          </a:r>
        </a:p>
      </dgm:t>
    </dgm:pt>
    <dgm:pt modelId="{7D22FD76-EF09-4ACA-99BB-ADD4BB665047}" type="parTrans" cxnId="{4920C9B0-6F83-4BE9-B23C-346D7C5EF37E}">
      <dgm:prSet/>
      <dgm:spPr/>
      <dgm:t>
        <a:bodyPr/>
        <a:lstStyle/>
        <a:p>
          <a:endParaRPr lang="en-AS"/>
        </a:p>
      </dgm:t>
    </dgm:pt>
    <dgm:pt modelId="{C00735E5-5A15-41F3-83CA-E08630CF9177}" type="sibTrans" cxnId="{4920C9B0-6F83-4BE9-B23C-346D7C5EF37E}">
      <dgm:prSet/>
      <dgm:spPr/>
      <dgm:t>
        <a:bodyPr/>
        <a:lstStyle/>
        <a:p>
          <a:endParaRPr lang="en-AS"/>
        </a:p>
      </dgm:t>
    </dgm:pt>
    <dgm:pt modelId="{31846175-3CE8-435D-9563-0F72D0C4CE75}">
      <dgm:prSet custT="1"/>
      <dgm:spPr/>
      <dgm:t>
        <a:bodyPr/>
        <a:lstStyle/>
        <a:p>
          <a:r>
            <a:rPr lang="en-GB" sz="1800" dirty="0">
              <a:solidFill>
                <a:srgbClr val="002060"/>
              </a:solidFill>
            </a:rPr>
            <a:t>What are the telephone numbers they have been giving out to people? </a:t>
          </a:r>
        </a:p>
      </dgm:t>
    </dgm:pt>
    <dgm:pt modelId="{EFFF6F14-259E-417E-9E6C-A8E5561D4F2B}" type="parTrans" cxnId="{831D89F9-B73C-460A-B2EB-C6BB101C1F6E}">
      <dgm:prSet/>
      <dgm:spPr/>
      <dgm:t>
        <a:bodyPr/>
        <a:lstStyle/>
        <a:p>
          <a:endParaRPr lang="en-AS"/>
        </a:p>
      </dgm:t>
    </dgm:pt>
    <dgm:pt modelId="{EFAEC4B2-1BAE-4D16-BFD8-018D57BAB4FF}" type="sibTrans" cxnId="{831D89F9-B73C-460A-B2EB-C6BB101C1F6E}">
      <dgm:prSet/>
      <dgm:spPr/>
      <dgm:t>
        <a:bodyPr/>
        <a:lstStyle/>
        <a:p>
          <a:endParaRPr lang="en-AS"/>
        </a:p>
      </dgm:t>
    </dgm:pt>
    <dgm:pt modelId="{760EA4E2-C463-4C81-9F69-FA1F57D6E0DE}">
      <dgm:prSet custT="1"/>
      <dgm:spPr/>
      <dgm:t>
        <a:bodyPr/>
        <a:lstStyle/>
        <a:p>
          <a:r>
            <a:rPr lang="en-GB" sz="1800" dirty="0">
              <a:solidFill>
                <a:srgbClr val="002060"/>
              </a:solidFill>
            </a:rPr>
            <a:t>A lot of callers to the address;</a:t>
          </a:r>
          <a:endParaRPr lang="en-AS" sz="1800" dirty="0">
            <a:solidFill>
              <a:srgbClr val="002060"/>
            </a:solidFill>
          </a:endParaRPr>
        </a:p>
      </dgm:t>
    </dgm:pt>
    <dgm:pt modelId="{4A65394C-3E7A-4B10-870A-97B66668CBAE}" type="parTrans" cxnId="{0EF66C93-AA45-4B09-9630-E7C1487E8F42}">
      <dgm:prSet/>
      <dgm:spPr/>
      <dgm:t>
        <a:bodyPr/>
        <a:lstStyle/>
        <a:p>
          <a:endParaRPr lang="en-AS"/>
        </a:p>
      </dgm:t>
    </dgm:pt>
    <dgm:pt modelId="{C5B1DD58-A192-4F38-AD06-46C6D8EAFBED}" type="sibTrans" cxnId="{0EF66C93-AA45-4B09-9630-E7C1487E8F42}">
      <dgm:prSet/>
      <dgm:spPr/>
      <dgm:t>
        <a:bodyPr/>
        <a:lstStyle/>
        <a:p>
          <a:endParaRPr lang="en-AS"/>
        </a:p>
      </dgm:t>
    </dgm:pt>
    <dgm:pt modelId="{83EE55DF-98A4-4FA4-AB6C-B9CE748BB5FA}">
      <dgm:prSet custT="1"/>
      <dgm:spPr/>
      <dgm:t>
        <a:bodyPr/>
        <a:lstStyle/>
        <a:p>
          <a:r>
            <a:rPr lang="en-GB" sz="1800" dirty="0">
              <a:solidFill>
                <a:srgbClr val="002060"/>
              </a:solidFill>
            </a:rPr>
            <a:t>An increase in noise or other anti-social behaviour;</a:t>
          </a:r>
        </a:p>
      </dgm:t>
    </dgm:pt>
    <dgm:pt modelId="{9F57B831-A6A2-4AD8-ABD0-8A72632A4523}" type="parTrans" cxnId="{7305B099-46A0-4F48-90A7-E403F8B35E6D}">
      <dgm:prSet/>
      <dgm:spPr/>
      <dgm:t>
        <a:bodyPr/>
        <a:lstStyle/>
        <a:p>
          <a:endParaRPr lang="en-AS"/>
        </a:p>
      </dgm:t>
    </dgm:pt>
    <dgm:pt modelId="{F8866170-42F9-4474-A2E2-2D64E12E5E30}" type="sibTrans" cxnId="{7305B099-46A0-4F48-90A7-E403F8B35E6D}">
      <dgm:prSet/>
      <dgm:spPr/>
      <dgm:t>
        <a:bodyPr/>
        <a:lstStyle/>
        <a:p>
          <a:endParaRPr lang="en-AS"/>
        </a:p>
      </dgm:t>
    </dgm:pt>
    <dgm:pt modelId="{B75736CD-1D03-4FCA-A462-87B3C849F565}">
      <dgm:prSet custT="1"/>
      <dgm:spPr/>
      <dgm:t>
        <a:bodyPr/>
        <a:lstStyle/>
        <a:p>
          <a:r>
            <a:rPr lang="en-GB" sz="1800" dirty="0">
              <a:solidFill>
                <a:srgbClr val="002060"/>
              </a:solidFill>
            </a:rPr>
            <a:t>Public order involving groups of persons, especially with the use of weapons</a:t>
          </a:r>
        </a:p>
      </dgm:t>
    </dgm:pt>
    <dgm:pt modelId="{E90727F5-98B5-44FF-B449-AD00E75B1F77}" type="parTrans" cxnId="{B723D3D1-4DC0-4F34-A977-68208C66E336}">
      <dgm:prSet/>
      <dgm:spPr/>
      <dgm:t>
        <a:bodyPr/>
        <a:lstStyle/>
        <a:p>
          <a:endParaRPr lang="en-AS"/>
        </a:p>
      </dgm:t>
    </dgm:pt>
    <dgm:pt modelId="{A6DAD324-365A-49C2-866A-748233BE5C59}" type="sibTrans" cxnId="{B723D3D1-4DC0-4F34-A977-68208C66E336}">
      <dgm:prSet/>
      <dgm:spPr/>
      <dgm:t>
        <a:bodyPr/>
        <a:lstStyle/>
        <a:p>
          <a:endParaRPr lang="en-AS"/>
        </a:p>
      </dgm:t>
    </dgm:pt>
    <dgm:pt modelId="{FAA6D383-F207-44F9-9332-C98417FE513C}">
      <dgm:prSet custT="1"/>
      <dgm:spPr/>
      <dgm:t>
        <a:bodyPr/>
        <a:lstStyle/>
        <a:p>
          <a:r>
            <a:rPr lang="en-GB" sz="1800" dirty="0">
              <a:solidFill>
                <a:srgbClr val="002060"/>
              </a:solidFill>
            </a:rPr>
            <a:t>especially vulnerable people</a:t>
          </a:r>
          <a:endParaRPr lang="en-AS" sz="1800" dirty="0">
            <a:solidFill>
              <a:srgbClr val="002060"/>
            </a:solidFill>
          </a:endParaRPr>
        </a:p>
      </dgm:t>
    </dgm:pt>
    <dgm:pt modelId="{59C9DD12-63FD-4A93-B7B7-173B63916E3D}" type="parTrans" cxnId="{611E966C-6723-468A-82F1-20E42CFDDAF0}">
      <dgm:prSet/>
      <dgm:spPr/>
      <dgm:t>
        <a:bodyPr/>
        <a:lstStyle/>
        <a:p>
          <a:endParaRPr lang="en-AS"/>
        </a:p>
      </dgm:t>
    </dgm:pt>
    <dgm:pt modelId="{EBA54005-D64C-4DE5-B6BE-1D4F930C7623}" type="sibTrans" cxnId="{611E966C-6723-468A-82F1-20E42CFDDAF0}">
      <dgm:prSet/>
      <dgm:spPr/>
      <dgm:t>
        <a:bodyPr/>
        <a:lstStyle/>
        <a:p>
          <a:endParaRPr lang="en-AS"/>
        </a:p>
      </dgm:t>
    </dgm:pt>
    <dgm:pt modelId="{399972D7-B1D1-4F8A-A6F4-7DB85766011A}" type="pres">
      <dgm:prSet presAssocID="{07D28A70-1D29-426A-BD73-36D446C2258B}" presName="linear" presStyleCnt="0">
        <dgm:presLayoutVars>
          <dgm:animLvl val="lvl"/>
          <dgm:resizeHandles val="exact"/>
        </dgm:presLayoutVars>
      </dgm:prSet>
      <dgm:spPr/>
    </dgm:pt>
    <dgm:pt modelId="{1F189C26-580B-4820-A352-FA20289BBD44}" type="pres">
      <dgm:prSet presAssocID="{8BAE3F8E-60E5-49D4-A13D-5F73564B802F}" presName="parentText" presStyleLbl="node1" presStyleIdx="0" presStyleCnt="3">
        <dgm:presLayoutVars>
          <dgm:chMax val="0"/>
          <dgm:bulletEnabled val="1"/>
        </dgm:presLayoutVars>
      </dgm:prSet>
      <dgm:spPr/>
    </dgm:pt>
    <dgm:pt modelId="{064DFAF4-2E78-4F47-9433-EF5A9F7F5973}" type="pres">
      <dgm:prSet presAssocID="{8BAE3F8E-60E5-49D4-A13D-5F73564B802F}" presName="childText" presStyleLbl="revTx" presStyleIdx="0" presStyleCnt="3">
        <dgm:presLayoutVars>
          <dgm:bulletEnabled val="1"/>
        </dgm:presLayoutVars>
      </dgm:prSet>
      <dgm:spPr/>
    </dgm:pt>
    <dgm:pt modelId="{B05FBAD5-5976-40E7-9D15-A97D5897B70E}" type="pres">
      <dgm:prSet presAssocID="{2F096C47-BE12-40E1-8852-E6AD7BD252D1}" presName="parentText" presStyleLbl="node1" presStyleIdx="1" presStyleCnt="3">
        <dgm:presLayoutVars>
          <dgm:chMax val="0"/>
          <dgm:bulletEnabled val="1"/>
        </dgm:presLayoutVars>
      </dgm:prSet>
      <dgm:spPr/>
    </dgm:pt>
    <dgm:pt modelId="{8ED36179-9956-41A9-917A-2AC70FE683D9}" type="pres">
      <dgm:prSet presAssocID="{2F096C47-BE12-40E1-8852-E6AD7BD252D1}" presName="childText" presStyleLbl="revTx" presStyleIdx="1" presStyleCnt="3">
        <dgm:presLayoutVars>
          <dgm:bulletEnabled val="1"/>
        </dgm:presLayoutVars>
      </dgm:prSet>
      <dgm:spPr/>
    </dgm:pt>
    <dgm:pt modelId="{2AF832FE-AD05-4057-B7F4-D92088CF6A36}" type="pres">
      <dgm:prSet presAssocID="{67011C10-0FCC-45FA-B678-D3EDDE3781A3}" presName="parentText" presStyleLbl="node1" presStyleIdx="2" presStyleCnt="3">
        <dgm:presLayoutVars>
          <dgm:chMax val="0"/>
          <dgm:bulletEnabled val="1"/>
        </dgm:presLayoutVars>
      </dgm:prSet>
      <dgm:spPr/>
    </dgm:pt>
    <dgm:pt modelId="{FF7DE9E6-85B5-4E42-89FD-3A28D372D337}" type="pres">
      <dgm:prSet presAssocID="{67011C10-0FCC-45FA-B678-D3EDDE3781A3}" presName="childText" presStyleLbl="revTx" presStyleIdx="2" presStyleCnt="3">
        <dgm:presLayoutVars>
          <dgm:bulletEnabled val="1"/>
        </dgm:presLayoutVars>
      </dgm:prSet>
      <dgm:spPr/>
    </dgm:pt>
  </dgm:ptLst>
  <dgm:cxnLst>
    <dgm:cxn modelId="{45AC8402-F442-4DEE-A19C-F0D663538E9F}" type="presOf" srcId="{8BAE3F8E-60E5-49D4-A13D-5F73564B802F}" destId="{1F189C26-580B-4820-A352-FA20289BBD44}" srcOrd="0" destOrd="0" presId="urn:microsoft.com/office/officeart/2005/8/layout/vList2"/>
    <dgm:cxn modelId="{09938B05-5ED6-4A7C-9945-67D60CB23103}" type="presOf" srcId="{CED23E84-B64C-494D-BEE3-5D5AA20AD955}" destId="{8ED36179-9956-41A9-917A-2AC70FE683D9}" srcOrd="0" destOrd="1" presId="urn:microsoft.com/office/officeart/2005/8/layout/vList2"/>
    <dgm:cxn modelId="{864A8C07-6D84-4747-BE59-8E0BB22A7859}" type="presOf" srcId="{83EE55DF-98A4-4FA4-AB6C-B9CE748BB5FA}" destId="{FF7DE9E6-85B5-4E42-89FD-3A28D372D337}" srcOrd="0" destOrd="1" presId="urn:microsoft.com/office/officeart/2005/8/layout/vList2"/>
    <dgm:cxn modelId="{A6E4FB07-C571-4C1D-8124-7537D5D7CCD5}" type="presOf" srcId="{2F096C47-BE12-40E1-8852-E6AD7BD252D1}" destId="{B05FBAD5-5976-40E7-9D15-A97D5897B70E}" srcOrd="0" destOrd="0" presId="urn:microsoft.com/office/officeart/2005/8/layout/vList2"/>
    <dgm:cxn modelId="{7F1F0509-1253-4948-9387-CB9062B76A93}" type="presOf" srcId="{FAA6D383-F207-44F9-9332-C98417FE513C}" destId="{064DFAF4-2E78-4F47-9433-EF5A9F7F5973}" srcOrd="0" destOrd="0" presId="urn:microsoft.com/office/officeart/2005/8/layout/vList2"/>
    <dgm:cxn modelId="{47E83F11-377A-4CA3-8289-D6ECCD6DF345}" srcId="{2F096C47-BE12-40E1-8852-E6AD7BD252D1}" destId="{99D4D85E-3E05-4880-9AA3-FD145E6E655F}" srcOrd="0" destOrd="0" parTransId="{2D928EAB-0D91-4ED1-A727-C481E04C17F7}" sibTransId="{21080571-EE8E-405E-A103-6009AA6D0641}"/>
    <dgm:cxn modelId="{643FC42A-D2FB-47BD-B994-EA93C565E9A6}" srcId="{07D28A70-1D29-426A-BD73-36D446C2258B}" destId="{8BAE3F8E-60E5-49D4-A13D-5F73564B802F}" srcOrd="0" destOrd="0" parTransId="{A2081C6D-64D0-4029-B459-F65D81B93CB4}" sibTransId="{A4BFC6FE-B591-461F-879D-722B2BF37B68}"/>
    <dgm:cxn modelId="{FE6E5E48-FAE7-4AEC-BDC9-5F80DD89263C}" type="presOf" srcId="{99D4D85E-3E05-4880-9AA3-FD145E6E655F}" destId="{8ED36179-9956-41A9-917A-2AC70FE683D9}" srcOrd="0" destOrd="0" presId="urn:microsoft.com/office/officeart/2005/8/layout/vList2"/>
    <dgm:cxn modelId="{611E966C-6723-468A-82F1-20E42CFDDAF0}" srcId="{8BAE3F8E-60E5-49D4-A13D-5F73564B802F}" destId="{FAA6D383-F207-44F9-9332-C98417FE513C}" srcOrd="0" destOrd="0" parTransId="{59C9DD12-63FD-4A93-B7B7-173B63916E3D}" sibTransId="{EBA54005-D64C-4DE5-B6BE-1D4F930C7623}"/>
    <dgm:cxn modelId="{60251D55-AD1A-4FD9-A398-1C7CC8D8A272}" type="presOf" srcId="{67011C10-0FCC-45FA-B678-D3EDDE3781A3}" destId="{2AF832FE-AD05-4057-B7F4-D92088CF6A36}" srcOrd="0" destOrd="0" presId="urn:microsoft.com/office/officeart/2005/8/layout/vList2"/>
    <dgm:cxn modelId="{50402B56-BA34-44DD-9665-AB35F62B085C}" type="presOf" srcId="{07D28A70-1D29-426A-BD73-36D446C2258B}" destId="{399972D7-B1D1-4F8A-A6F4-7DB85766011A}" srcOrd="0" destOrd="0" presId="urn:microsoft.com/office/officeart/2005/8/layout/vList2"/>
    <dgm:cxn modelId="{1D6D8C57-D302-4330-9460-B99E701E6350}" type="presOf" srcId="{760EA4E2-C463-4C81-9F69-FA1F57D6E0DE}" destId="{FF7DE9E6-85B5-4E42-89FD-3A28D372D337}" srcOrd="0" destOrd="0" presId="urn:microsoft.com/office/officeart/2005/8/layout/vList2"/>
    <dgm:cxn modelId="{FD5C8C8F-FB62-45AA-BB8A-419C19330784}" srcId="{07D28A70-1D29-426A-BD73-36D446C2258B}" destId="{67011C10-0FCC-45FA-B678-D3EDDE3781A3}" srcOrd="2" destOrd="0" parTransId="{EA3EEA3F-9ECE-40CE-83E0-85C60BA09886}" sibTransId="{AA73EAE1-377E-46F4-AE96-27967104771D}"/>
    <dgm:cxn modelId="{0EF66C93-AA45-4B09-9630-E7C1487E8F42}" srcId="{67011C10-0FCC-45FA-B678-D3EDDE3781A3}" destId="{760EA4E2-C463-4C81-9F69-FA1F57D6E0DE}" srcOrd="0" destOrd="0" parTransId="{4A65394C-3E7A-4B10-870A-97B66668CBAE}" sibTransId="{C5B1DD58-A192-4F38-AD06-46C6D8EAFBED}"/>
    <dgm:cxn modelId="{A6AE8394-CEEE-482C-BC0C-533F5E970B05}" type="presOf" srcId="{31846175-3CE8-435D-9563-0F72D0C4CE75}" destId="{8ED36179-9956-41A9-917A-2AC70FE683D9}" srcOrd="0" destOrd="2" presId="urn:microsoft.com/office/officeart/2005/8/layout/vList2"/>
    <dgm:cxn modelId="{7305B099-46A0-4F48-90A7-E403F8B35E6D}" srcId="{67011C10-0FCC-45FA-B678-D3EDDE3781A3}" destId="{83EE55DF-98A4-4FA4-AB6C-B9CE748BB5FA}" srcOrd="1" destOrd="0" parTransId="{9F57B831-A6A2-4AD8-ABD0-8A72632A4523}" sibTransId="{F8866170-42F9-4474-A2E2-2D64E12E5E30}"/>
    <dgm:cxn modelId="{4920C9B0-6F83-4BE9-B23C-346D7C5EF37E}" srcId="{2F096C47-BE12-40E1-8852-E6AD7BD252D1}" destId="{CED23E84-B64C-494D-BEE3-5D5AA20AD955}" srcOrd="1" destOrd="0" parTransId="{7D22FD76-EF09-4ACA-99BB-ADD4BB665047}" sibTransId="{C00735E5-5A15-41F3-83CA-E08630CF9177}"/>
    <dgm:cxn modelId="{B723D3D1-4DC0-4F34-A977-68208C66E336}" srcId="{67011C10-0FCC-45FA-B678-D3EDDE3781A3}" destId="{B75736CD-1D03-4FCA-A462-87B3C849F565}" srcOrd="2" destOrd="0" parTransId="{E90727F5-98B5-44FF-B449-AD00E75B1F77}" sibTransId="{A6DAD324-365A-49C2-866A-748233BE5C59}"/>
    <dgm:cxn modelId="{D9857CDB-5ED6-495F-B08C-FC12D4E448BC}" type="presOf" srcId="{B75736CD-1D03-4FCA-A462-87B3C849F565}" destId="{FF7DE9E6-85B5-4E42-89FD-3A28D372D337}" srcOrd="0" destOrd="2" presId="urn:microsoft.com/office/officeart/2005/8/layout/vList2"/>
    <dgm:cxn modelId="{831D89F9-B73C-460A-B2EB-C6BB101C1F6E}" srcId="{2F096C47-BE12-40E1-8852-E6AD7BD252D1}" destId="{31846175-3CE8-435D-9563-0F72D0C4CE75}" srcOrd="2" destOrd="0" parTransId="{EFFF6F14-259E-417E-9E6C-A8E5561D4F2B}" sibTransId="{EFAEC4B2-1BAE-4D16-BFD8-018D57BAB4FF}"/>
    <dgm:cxn modelId="{5CF544FC-A371-4045-88DC-E3C67BDB549D}" srcId="{07D28A70-1D29-426A-BD73-36D446C2258B}" destId="{2F096C47-BE12-40E1-8852-E6AD7BD252D1}" srcOrd="1" destOrd="0" parTransId="{94F40DB5-67B0-49C5-A8A3-4E60BCEF38F0}" sibTransId="{12F954C0-71FF-4653-951C-D440B0B8C118}"/>
    <dgm:cxn modelId="{05F3D689-723C-49DF-B82B-B6D2CFBD08B3}" type="presParOf" srcId="{399972D7-B1D1-4F8A-A6F4-7DB85766011A}" destId="{1F189C26-580B-4820-A352-FA20289BBD44}" srcOrd="0" destOrd="0" presId="urn:microsoft.com/office/officeart/2005/8/layout/vList2"/>
    <dgm:cxn modelId="{C6884F49-ED15-4A25-B787-0C5B68C8381A}" type="presParOf" srcId="{399972D7-B1D1-4F8A-A6F4-7DB85766011A}" destId="{064DFAF4-2E78-4F47-9433-EF5A9F7F5973}" srcOrd="1" destOrd="0" presId="urn:microsoft.com/office/officeart/2005/8/layout/vList2"/>
    <dgm:cxn modelId="{EF1A337E-1CD4-41F9-BC66-D37B7E1ECB54}" type="presParOf" srcId="{399972D7-B1D1-4F8A-A6F4-7DB85766011A}" destId="{B05FBAD5-5976-40E7-9D15-A97D5897B70E}" srcOrd="2" destOrd="0" presId="urn:microsoft.com/office/officeart/2005/8/layout/vList2"/>
    <dgm:cxn modelId="{A09B1E29-C169-44D9-98C7-41E8F30CFEA6}" type="presParOf" srcId="{399972D7-B1D1-4F8A-A6F4-7DB85766011A}" destId="{8ED36179-9956-41A9-917A-2AC70FE683D9}" srcOrd="3" destOrd="0" presId="urn:microsoft.com/office/officeart/2005/8/layout/vList2"/>
    <dgm:cxn modelId="{616066D1-1BF3-49C0-9038-5DB01788C52D}" type="presParOf" srcId="{399972D7-B1D1-4F8A-A6F4-7DB85766011A}" destId="{2AF832FE-AD05-4057-B7F4-D92088CF6A36}" srcOrd="4" destOrd="0" presId="urn:microsoft.com/office/officeart/2005/8/layout/vList2"/>
    <dgm:cxn modelId="{B267F96A-5907-4B47-BF56-0FA5CDF44980}" type="presParOf" srcId="{399972D7-B1D1-4F8A-A6F4-7DB85766011A}" destId="{FF7DE9E6-85B5-4E42-89FD-3A28D372D337}"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73263B4-7E5B-4556-B967-B69628DFDC7E}"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0FD0AF58-09CB-47B1-A74B-2DB545D829A8}">
      <dgm:prSet phldrT="[Text]"/>
      <dgm:spPr/>
      <dgm:t>
        <a:bodyPr/>
        <a:lstStyle/>
        <a:p>
          <a:pPr>
            <a:buNone/>
          </a:pPr>
          <a:r>
            <a:rPr lang="en-GB" dirty="0"/>
            <a:t>If a child is arrested for county lines type offences, minor offences and it is clear during the custody process and interview that they are being exploited. </a:t>
          </a:r>
          <a:endParaRPr lang="en-AS" dirty="0"/>
        </a:p>
      </dgm:t>
    </dgm:pt>
    <dgm:pt modelId="{A4811B0F-84CF-4027-BDF7-140823D220B2}" type="parTrans" cxnId="{B42BFB1D-CB9A-462B-A0F0-80C98543BA51}">
      <dgm:prSet/>
      <dgm:spPr/>
      <dgm:t>
        <a:bodyPr/>
        <a:lstStyle/>
        <a:p>
          <a:endParaRPr lang="en-AS"/>
        </a:p>
      </dgm:t>
    </dgm:pt>
    <dgm:pt modelId="{B61AEBFD-ECAD-45C8-B7FB-D775C64DFC1E}" type="sibTrans" cxnId="{B42BFB1D-CB9A-462B-A0F0-80C98543BA51}">
      <dgm:prSet/>
      <dgm:spPr/>
      <dgm:t>
        <a:bodyPr/>
        <a:lstStyle/>
        <a:p>
          <a:endParaRPr lang="en-AS"/>
        </a:p>
      </dgm:t>
    </dgm:pt>
    <dgm:pt modelId="{4799EB37-62DB-4B2C-ACA7-1F4D3D5A40E9}">
      <dgm:prSet phldrT="[Text]"/>
      <dgm:spPr/>
      <dgm:t>
        <a:bodyPr/>
        <a:lstStyle/>
        <a:p>
          <a:pPr>
            <a:buNone/>
          </a:pPr>
          <a:r>
            <a:rPr lang="en-GB"/>
            <a:t>Normal safeguarding procedures process begin </a:t>
          </a:r>
          <a:r>
            <a:rPr lang="en-GB" b="1" u="sng"/>
            <a:t>NOW</a:t>
          </a:r>
          <a:r>
            <a:rPr lang="en-GB"/>
            <a:t>. </a:t>
          </a:r>
          <a:endParaRPr lang="en-AS" dirty="0"/>
        </a:p>
      </dgm:t>
    </dgm:pt>
    <dgm:pt modelId="{FA207599-FBB9-4FC6-8830-32BDF93E7382}" type="parTrans" cxnId="{A3AE727E-C5DC-47C3-AD4C-9C13DA748D06}">
      <dgm:prSet/>
      <dgm:spPr/>
      <dgm:t>
        <a:bodyPr/>
        <a:lstStyle/>
        <a:p>
          <a:endParaRPr lang="en-AS"/>
        </a:p>
      </dgm:t>
    </dgm:pt>
    <dgm:pt modelId="{621C6CC2-8579-40FF-A7B8-39E7FE4441D3}" type="sibTrans" cxnId="{A3AE727E-C5DC-47C3-AD4C-9C13DA748D06}">
      <dgm:prSet/>
      <dgm:spPr/>
      <dgm:t>
        <a:bodyPr/>
        <a:lstStyle/>
        <a:p>
          <a:endParaRPr lang="en-AS"/>
        </a:p>
      </dgm:t>
    </dgm:pt>
    <dgm:pt modelId="{396F0472-281C-4756-B1BF-ED682F522E96}">
      <dgm:prSet phldrT="[Text]"/>
      <dgm:spPr/>
      <dgm:t>
        <a:bodyPr/>
        <a:lstStyle/>
        <a:p>
          <a:pPr>
            <a:buNone/>
          </a:pPr>
          <a:r>
            <a:rPr lang="en-GB"/>
            <a:t>PPN </a:t>
          </a:r>
          <a:r>
            <a:rPr lang="en-GB" b="1" u="sng"/>
            <a:t>MUST</a:t>
          </a:r>
          <a:r>
            <a:rPr lang="en-GB" b="1"/>
            <a:t> </a:t>
          </a:r>
          <a:r>
            <a:rPr lang="en-GB"/>
            <a:t>be completed. </a:t>
          </a:r>
          <a:endParaRPr lang="en-AS" dirty="0"/>
        </a:p>
      </dgm:t>
    </dgm:pt>
    <dgm:pt modelId="{11D14D97-B4DE-443B-8022-AF2F83F3E4BF}" type="parTrans" cxnId="{D486A260-F587-4A80-A49E-040AC01552B8}">
      <dgm:prSet/>
      <dgm:spPr/>
      <dgm:t>
        <a:bodyPr/>
        <a:lstStyle/>
        <a:p>
          <a:endParaRPr lang="en-AS"/>
        </a:p>
      </dgm:t>
    </dgm:pt>
    <dgm:pt modelId="{AB86B2B4-7774-42E0-99AE-14239344FB76}" type="sibTrans" cxnId="{D486A260-F587-4A80-A49E-040AC01552B8}">
      <dgm:prSet/>
      <dgm:spPr/>
      <dgm:t>
        <a:bodyPr/>
        <a:lstStyle/>
        <a:p>
          <a:endParaRPr lang="en-AS"/>
        </a:p>
      </dgm:t>
    </dgm:pt>
    <dgm:pt modelId="{E1E33B09-E025-4F10-B0E7-5965FEEC2132}">
      <dgm:prSet phldrT="[Text]"/>
      <dgm:spPr/>
      <dgm:t>
        <a:bodyPr/>
        <a:lstStyle/>
        <a:p>
          <a:pPr>
            <a:buNone/>
          </a:pPr>
          <a:r>
            <a:rPr lang="en-GB" dirty="0"/>
            <a:t>Urgent referral to children’s services and out of hours EDT. </a:t>
          </a:r>
          <a:endParaRPr lang="en-AS" dirty="0"/>
        </a:p>
      </dgm:t>
    </dgm:pt>
    <dgm:pt modelId="{1FEDB464-13BA-4F48-9B55-726029FB9E3E}" type="parTrans" cxnId="{F0434DA9-EA52-468E-AB96-F9A448C59F58}">
      <dgm:prSet/>
      <dgm:spPr/>
      <dgm:t>
        <a:bodyPr/>
        <a:lstStyle/>
        <a:p>
          <a:endParaRPr lang="en-AS"/>
        </a:p>
      </dgm:t>
    </dgm:pt>
    <dgm:pt modelId="{09637505-F0B7-43DB-813E-5F2FE7CCF3DF}" type="sibTrans" cxnId="{F0434DA9-EA52-468E-AB96-F9A448C59F58}">
      <dgm:prSet/>
      <dgm:spPr/>
      <dgm:t>
        <a:bodyPr/>
        <a:lstStyle/>
        <a:p>
          <a:endParaRPr lang="en-AS"/>
        </a:p>
      </dgm:t>
    </dgm:pt>
    <dgm:pt modelId="{04EEE5A9-70CC-4A35-8F41-FAF97374D3F2}">
      <dgm:prSet phldrT="[Text]"/>
      <dgm:spPr/>
      <dgm:t>
        <a:bodyPr/>
        <a:lstStyle/>
        <a:p>
          <a:pPr>
            <a:buNone/>
          </a:pPr>
          <a:r>
            <a:rPr lang="en-GB"/>
            <a:t>Must not be released from custody until a safeguarding care plan has been established. </a:t>
          </a:r>
          <a:endParaRPr lang="en-AS" dirty="0"/>
        </a:p>
      </dgm:t>
    </dgm:pt>
    <dgm:pt modelId="{A37EB175-8E48-4A9F-9B23-B554D176924E}" type="parTrans" cxnId="{2857AF69-B403-4D67-98BE-BE3479EEF5F8}">
      <dgm:prSet/>
      <dgm:spPr/>
      <dgm:t>
        <a:bodyPr/>
        <a:lstStyle/>
        <a:p>
          <a:endParaRPr lang="en-AS"/>
        </a:p>
      </dgm:t>
    </dgm:pt>
    <dgm:pt modelId="{C64CC407-F893-416D-B0D1-779B46E72D70}" type="sibTrans" cxnId="{2857AF69-B403-4D67-98BE-BE3479EEF5F8}">
      <dgm:prSet/>
      <dgm:spPr/>
      <dgm:t>
        <a:bodyPr/>
        <a:lstStyle/>
        <a:p>
          <a:endParaRPr lang="en-AS"/>
        </a:p>
      </dgm:t>
    </dgm:pt>
    <dgm:pt modelId="{ACF9CC36-709D-4A4D-9CB5-32D66B76F7D1}">
      <dgm:prSet/>
      <dgm:spPr/>
      <dgm:t>
        <a:bodyPr/>
        <a:lstStyle/>
        <a:p>
          <a:r>
            <a:rPr lang="en-GB"/>
            <a:t>Police are not the main safeguarding agency, but have a huge part to play in safeguarding. </a:t>
          </a:r>
          <a:endParaRPr lang="en-GB" dirty="0"/>
        </a:p>
      </dgm:t>
    </dgm:pt>
    <dgm:pt modelId="{503DC36C-B31B-4055-BCC9-5871D8E38DC6}" type="parTrans" cxnId="{5970E57E-67C1-4F5E-B8D5-63A0A7A22DA6}">
      <dgm:prSet/>
      <dgm:spPr/>
      <dgm:t>
        <a:bodyPr/>
        <a:lstStyle/>
        <a:p>
          <a:endParaRPr lang="en-AS"/>
        </a:p>
      </dgm:t>
    </dgm:pt>
    <dgm:pt modelId="{22C0F7E7-E68D-45E5-8663-17AFB9C5D376}" type="sibTrans" cxnId="{5970E57E-67C1-4F5E-B8D5-63A0A7A22DA6}">
      <dgm:prSet/>
      <dgm:spPr/>
      <dgm:t>
        <a:bodyPr/>
        <a:lstStyle/>
        <a:p>
          <a:endParaRPr lang="en-AS"/>
        </a:p>
      </dgm:t>
    </dgm:pt>
    <dgm:pt modelId="{E61C1163-3DE6-41C0-ADD8-3550FDBDABE6}" type="pres">
      <dgm:prSet presAssocID="{173263B4-7E5B-4556-B967-B69628DFDC7E}" presName="diagram" presStyleCnt="0">
        <dgm:presLayoutVars>
          <dgm:dir/>
          <dgm:resizeHandles val="exact"/>
        </dgm:presLayoutVars>
      </dgm:prSet>
      <dgm:spPr/>
    </dgm:pt>
    <dgm:pt modelId="{5976EE72-9E3E-4F76-89A6-3F541C2F5FC7}" type="pres">
      <dgm:prSet presAssocID="{0FD0AF58-09CB-47B1-A74B-2DB545D829A8}" presName="node" presStyleLbl="node1" presStyleIdx="0" presStyleCnt="6">
        <dgm:presLayoutVars>
          <dgm:bulletEnabled val="1"/>
        </dgm:presLayoutVars>
      </dgm:prSet>
      <dgm:spPr/>
    </dgm:pt>
    <dgm:pt modelId="{D70662EE-7FC1-4064-8263-1AE4C6DC135B}" type="pres">
      <dgm:prSet presAssocID="{B61AEBFD-ECAD-45C8-B7FB-D775C64DFC1E}" presName="sibTrans" presStyleCnt="0"/>
      <dgm:spPr/>
    </dgm:pt>
    <dgm:pt modelId="{F5B129DB-BFBC-4B4C-91D7-52825542219B}" type="pres">
      <dgm:prSet presAssocID="{4799EB37-62DB-4B2C-ACA7-1F4D3D5A40E9}" presName="node" presStyleLbl="node1" presStyleIdx="1" presStyleCnt="6">
        <dgm:presLayoutVars>
          <dgm:bulletEnabled val="1"/>
        </dgm:presLayoutVars>
      </dgm:prSet>
      <dgm:spPr/>
    </dgm:pt>
    <dgm:pt modelId="{86713703-CD0F-4DA3-8BD5-0FF646FD32BF}" type="pres">
      <dgm:prSet presAssocID="{621C6CC2-8579-40FF-A7B8-39E7FE4441D3}" presName="sibTrans" presStyleCnt="0"/>
      <dgm:spPr/>
    </dgm:pt>
    <dgm:pt modelId="{AC16FB59-38C0-417C-B988-A187C1C3541E}" type="pres">
      <dgm:prSet presAssocID="{396F0472-281C-4756-B1BF-ED682F522E96}" presName="node" presStyleLbl="node1" presStyleIdx="2" presStyleCnt="6">
        <dgm:presLayoutVars>
          <dgm:bulletEnabled val="1"/>
        </dgm:presLayoutVars>
      </dgm:prSet>
      <dgm:spPr/>
    </dgm:pt>
    <dgm:pt modelId="{45DCABF7-FEA1-4D7F-ABD8-4B3F6C98D9E5}" type="pres">
      <dgm:prSet presAssocID="{AB86B2B4-7774-42E0-99AE-14239344FB76}" presName="sibTrans" presStyleCnt="0"/>
      <dgm:spPr/>
    </dgm:pt>
    <dgm:pt modelId="{C489EF60-509C-4299-A2FA-A0D294192CFB}" type="pres">
      <dgm:prSet presAssocID="{E1E33B09-E025-4F10-B0E7-5965FEEC2132}" presName="node" presStyleLbl="node1" presStyleIdx="3" presStyleCnt="6">
        <dgm:presLayoutVars>
          <dgm:bulletEnabled val="1"/>
        </dgm:presLayoutVars>
      </dgm:prSet>
      <dgm:spPr/>
    </dgm:pt>
    <dgm:pt modelId="{CB3CE256-37B7-4441-984E-6DF789CB7D7F}" type="pres">
      <dgm:prSet presAssocID="{09637505-F0B7-43DB-813E-5F2FE7CCF3DF}" presName="sibTrans" presStyleCnt="0"/>
      <dgm:spPr/>
    </dgm:pt>
    <dgm:pt modelId="{9D3A568A-0079-463E-B28B-DD0EF7FDE8F5}" type="pres">
      <dgm:prSet presAssocID="{04EEE5A9-70CC-4A35-8F41-FAF97374D3F2}" presName="node" presStyleLbl="node1" presStyleIdx="4" presStyleCnt="6">
        <dgm:presLayoutVars>
          <dgm:bulletEnabled val="1"/>
        </dgm:presLayoutVars>
      </dgm:prSet>
      <dgm:spPr/>
    </dgm:pt>
    <dgm:pt modelId="{38E1D2DC-196A-4EB4-9492-8098B437A6E1}" type="pres">
      <dgm:prSet presAssocID="{C64CC407-F893-416D-B0D1-779B46E72D70}" presName="sibTrans" presStyleCnt="0"/>
      <dgm:spPr/>
    </dgm:pt>
    <dgm:pt modelId="{ABF85BC8-E460-4AA9-9B4B-1B314E761C4D}" type="pres">
      <dgm:prSet presAssocID="{ACF9CC36-709D-4A4D-9CB5-32D66B76F7D1}" presName="node" presStyleLbl="node1" presStyleIdx="5" presStyleCnt="6">
        <dgm:presLayoutVars>
          <dgm:bulletEnabled val="1"/>
        </dgm:presLayoutVars>
      </dgm:prSet>
      <dgm:spPr/>
    </dgm:pt>
  </dgm:ptLst>
  <dgm:cxnLst>
    <dgm:cxn modelId="{9B2FDA06-FC68-4460-A406-C209A8A42959}" type="presOf" srcId="{4799EB37-62DB-4B2C-ACA7-1F4D3D5A40E9}" destId="{F5B129DB-BFBC-4B4C-91D7-52825542219B}" srcOrd="0" destOrd="0" presId="urn:microsoft.com/office/officeart/2005/8/layout/default"/>
    <dgm:cxn modelId="{B42BFB1D-CB9A-462B-A0F0-80C98543BA51}" srcId="{173263B4-7E5B-4556-B967-B69628DFDC7E}" destId="{0FD0AF58-09CB-47B1-A74B-2DB545D829A8}" srcOrd="0" destOrd="0" parTransId="{A4811B0F-84CF-4027-BDF7-140823D220B2}" sibTransId="{B61AEBFD-ECAD-45C8-B7FB-D775C64DFC1E}"/>
    <dgm:cxn modelId="{59F31121-90CE-402C-A19A-60E9AAD0CDE9}" type="presOf" srcId="{E1E33B09-E025-4F10-B0E7-5965FEEC2132}" destId="{C489EF60-509C-4299-A2FA-A0D294192CFB}" srcOrd="0" destOrd="0" presId="urn:microsoft.com/office/officeart/2005/8/layout/default"/>
    <dgm:cxn modelId="{965FFD24-5F91-4561-A9C0-AE5CF3DBE23B}" type="presOf" srcId="{ACF9CC36-709D-4A4D-9CB5-32D66B76F7D1}" destId="{ABF85BC8-E460-4AA9-9B4B-1B314E761C4D}" srcOrd="0" destOrd="0" presId="urn:microsoft.com/office/officeart/2005/8/layout/default"/>
    <dgm:cxn modelId="{D486A260-F587-4A80-A49E-040AC01552B8}" srcId="{173263B4-7E5B-4556-B967-B69628DFDC7E}" destId="{396F0472-281C-4756-B1BF-ED682F522E96}" srcOrd="2" destOrd="0" parTransId="{11D14D97-B4DE-443B-8022-AF2F83F3E4BF}" sibTransId="{AB86B2B4-7774-42E0-99AE-14239344FB76}"/>
    <dgm:cxn modelId="{2857AF69-B403-4D67-98BE-BE3479EEF5F8}" srcId="{173263B4-7E5B-4556-B967-B69628DFDC7E}" destId="{04EEE5A9-70CC-4A35-8F41-FAF97374D3F2}" srcOrd="4" destOrd="0" parTransId="{A37EB175-8E48-4A9F-9B23-B554D176924E}" sibTransId="{C64CC407-F893-416D-B0D1-779B46E72D70}"/>
    <dgm:cxn modelId="{4F860D6F-DFAA-4EB7-9985-15C46A99CA32}" type="presOf" srcId="{396F0472-281C-4756-B1BF-ED682F522E96}" destId="{AC16FB59-38C0-417C-B988-A187C1C3541E}" srcOrd="0" destOrd="0" presId="urn:microsoft.com/office/officeart/2005/8/layout/default"/>
    <dgm:cxn modelId="{A3C1E57A-03D9-42BE-960A-ED572CE14D60}" type="presOf" srcId="{0FD0AF58-09CB-47B1-A74B-2DB545D829A8}" destId="{5976EE72-9E3E-4F76-89A6-3F541C2F5FC7}" srcOrd="0" destOrd="0" presId="urn:microsoft.com/office/officeart/2005/8/layout/default"/>
    <dgm:cxn modelId="{A3AE727E-C5DC-47C3-AD4C-9C13DA748D06}" srcId="{173263B4-7E5B-4556-B967-B69628DFDC7E}" destId="{4799EB37-62DB-4B2C-ACA7-1F4D3D5A40E9}" srcOrd="1" destOrd="0" parTransId="{FA207599-FBB9-4FC6-8830-32BDF93E7382}" sibTransId="{621C6CC2-8579-40FF-A7B8-39E7FE4441D3}"/>
    <dgm:cxn modelId="{5970E57E-67C1-4F5E-B8D5-63A0A7A22DA6}" srcId="{173263B4-7E5B-4556-B967-B69628DFDC7E}" destId="{ACF9CC36-709D-4A4D-9CB5-32D66B76F7D1}" srcOrd="5" destOrd="0" parTransId="{503DC36C-B31B-4055-BCC9-5871D8E38DC6}" sibTransId="{22C0F7E7-E68D-45E5-8663-17AFB9C5D376}"/>
    <dgm:cxn modelId="{9A5EA796-EAC8-48B3-B7DA-C79BD90B5549}" type="presOf" srcId="{173263B4-7E5B-4556-B967-B69628DFDC7E}" destId="{E61C1163-3DE6-41C0-ADD8-3550FDBDABE6}" srcOrd="0" destOrd="0" presId="urn:microsoft.com/office/officeart/2005/8/layout/default"/>
    <dgm:cxn modelId="{F0434DA9-EA52-468E-AB96-F9A448C59F58}" srcId="{173263B4-7E5B-4556-B967-B69628DFDC7E}" destId="{E1E33B09-E025-4F10-B0E7-5965FEEC2132}" srcOrd="3" destOrd="0" parTransId="{1FEDB464-13BA-4F48-9B55-726029FB9E3E}" sibTransId="{09637505-F0B7-43DB-813E-5F2FE7CCF3DF}"/>
    <dgm:cxn modelId="{438F5FEF-9198-4054-B3CE-DC53181DA0DA}" type="presOf" srcId="{04EEE5A9-70CC-4A35-8F41-FAF97374D3F2}" destId="{9D3A568A-0079-463E-B28B-DD0EF7FDE8F5}" srcOrd="0" destOrd="0" presId="urn:microsoft.com/office/officeart/2005/8/layout/default"/>
    <dgm:cxn modelId="{98C78751-6ED5-4A8C-9CEA-1B43D1165ACF}" type="presParOf" srcId="{E61C1163-3DE6-41C0-ADD8-3550FDBDABE6}" destId="{5976EE72-9E3E-4F76-89A6-3F541C2F5FC7}" srcOrd="0" destOrd="0" presId="urn:microsoft.com/office/officeart/2005/8/layout/default"/>
    <dgm:cxn modelId="{14C31005-CF4B-4004-AE69-56A2BE0117E6}" type="presParOf" srcId="{E61C1163-3DE6-41C0-ADD8-3550FDBDABE6}" destId="{D70662EE-7FC1-4064-8263-1AE4C6DC135B}" srcOrd="1" destOrd="0" presId="urn:microsoft.com/office/officeart/2005/8/layout/default"/>
    <dgm:cxn modelId="{A7274995-291F-4D05-B846-C699A4A01D8B}" type="presParOf" srcId="{E61C1163-3DE6-41C0-ADD8-3550FDBDABE6}" destId="{F5B129DB-BFBC-4B4C-91D7-52825542219B}" srcOrd="2" destOrd="0" presId="urn:microsoft.com/office/officeart/2005/8/layout/default"/>
    <dgm:cxn modelId="{4FD1C796-5771-4282-A725-5A5DCD8E991A}" type="presParOf" srcId="{E61C1163-3DE6-41C0-ADD8-3550FDBDABE6}" destId="{86713703-CD0F-4DA3-8BD5-0FF646FD32BF}" srcOrd="3" destOrd="0" presId="urn:microsoft.com/office/officeart/2005/8/layout/default"/>
    <dgm:cxn modelId="{A02BAB53-CB90-4529-BA10-1C0929F175BB}" type="presParOf" srcId="{E61C1163-3DE6-41C0-ADD8-3550FDBDABE6}" destId="{AC16FB59-38C0-417C-B988-A187C1C3541E}" srcOrd="4" destOrd="0" presId="urn:microsoft.com/office/officeart/2005/8/layout/default"/>
    <dgm:cxn modelId="{808ECF21-BDED-4F2A-AD02-FC6B1794368B}" type="presParOf" srcId="{E61C1163-3DE6-41C0-ADD8-3550FDBDABE6}" destId="{45DCABF7-FEA1-4D7F-ABD8-4B3F6C98D9E5}" srcOrd="5" destOrd="0" presId="urn:microsoft.com/office/officeart/2005/8/layout/default"/>
    <dgm:cxn modelId="{8F8FA33F-07FC-4854-9E51-5FDFB00B7993}" type="presParOf" srcId="{E61C1163-3DE6-41C0-ADD8-3550FDBDABE6}" destId="{C489EF60-509C-4299-A2FA-A0D294192CFB}" srcOrd="6" destOrd="0" presId="urn:microsoft.com/office/officeart/2005/8/layout/default"/>
    <dgm:cxn modelId="{3DBB9C92-6900-470C-838D-A8C23561E3A0}" type="presParOf" srcId="{E61C1163-3DE6-41C0-ADD8-3550FDBDABE6}" destId="{CB3CE256-37B7-4441-984E-6DF789CB7D7F}" srcOrd="7" destOrd="0" presId="urn:microsoft.com/office/officeart/2005/8/layout/default"/>
    <dgm:cxn modelId="{38221D41-3765-4295-B4E6-76D28C6EC256}" type="presParOf" srcId="{E61C1163-3DE6-41C0-ADD8-3550FDBDABE6}" destId="{9D3A568A-0079-463E-B28B-DD0EF7FDE8F5}" srcOrd="8" destOrd="0" presId="urn:microsoft.com/office/officeart/2005/8/layout/default"/>
    <dgm:cxn modelId="{56E17777-29BB-4533-A6A5-FCC0AE30F63D}" type="presParOf" srcId="{E61C1163-3DE6-41C0-ADD8-3550FDBDABE6}" destId="{38E1D2DC-196A-4EB4-9492-8098B437A6E1}" srcOrd="9" destOrd="0" presId="urn:microsoft.com/office/officeart/2005/8/layout/default"/>
    <dgm:cxn modelId="{1B02A124-D8E1-4C29-9CF7-D50120E8A1E7}" type="presParOf" srcId="{E61C1163-3DE6-41C0-ADD8-3550FDBDABE6}" destId="{ABF85BC8-E460-4AA9-9B4B-1B314E761C4D}"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6CAD4E-EA2A-4CA9-AF0F-636435F4E78F}">
      <dsp:nvSpPr>
        <dsp:cNvPr id="0" name=""/>
        <dsp:cNvSpPr/>
      </dsp:nvSpPr>
      <dsp:spPr>
        <a:xfrm>
          <a:off x="0" y="0"/>
          <a:ext cx="9392063" cy="1625600"/>
        </a:xfrm>
        <a:prstGeom prst="rect">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2060"/>
              </a:solidFill>
            </a:rPr>
            <a:t>Term used to describe gangs and organised criminal networks involved in exporting illegal drugs into one or more importing areas (within the UK), using dedicated mobile phone lines or other form of ‘deal line’. They are likely to exploit children and vulnerable adults to move (and store) the drugs and money and they will often use coercion, intimidation, violence (including sexual violence) and weapons</a:t>
          </a:r>
          <a:r>
            <a:rPr lang="en-GB" sz="2000" b="1" kern="1200" dirty="0">
              <a:solidFill>
                <a:srgbClr val="002060"/>
              </a:solidFill>
            </a:rPr>
            <a:t>.      (Home Office Definition)</a:t>
          </a:r>
          <a:endParaRPr lang="en-AS" sz="2000" b="1" kern="1200" dirty="0">
            <a:solidFill>
              <a:srgbClr val="002060"/>
            </a:solidFill>
          </a:endParaRPr>
        </a:p>
      </dsp:txBody>
      <dsp:txXfrm>
        <a:off x="0" y="0"/>
        <a:ext cx="9392063" cy="1625600"/>
      </dsp:txXfrm>
    </dsp:sp>
    <dsp:sp modelId="{55300F51-640C-4ED5-8420-3741E6703FA3}">
      <dsp:nvSpPr>
        <dsp:cNvPr id="0" name=""/>
        <dsp:cNvSpPr/>
      </dsp:nvSpPr>
      <dsp:spPr>
        <a:xfrm>
          <a:off x="0" y="1625600"/>
          <a:ext cx="2348015" cy="3413760"/>
        </a:xfrm>
        <a:prstGeom prst="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Tx/>
            <a:buNone/>
          </a:pPr>
          <a:r>
            <a:rPr lang="en-GB" altLang="en-US" sz="1900" b="1" kern="1200" dirty="0">
              <a:solidFill>
                <a:srgbClr val="002060"/>
              </a:solidFill>
            </a:rPr>
            <a:t>Gangs from large urban areas such as London, Birmingham and Liverpool, travel to smaller locations to sell heroin and crack-cocaine.</a:t>
          </a:r>
          <a:endParaRPr lang="en-AS" sz="1900" b="1" kern="1200" dirty="0">
            <a:solidFill>
              <a:srgbClr val="002060"/>
            </a:solidFill>
          </a:endParaRPr>
        </a:p>
      </dsp:txBody>
      <dsp:txXfrm>
        <a:off x="0" y="1625600"/>
        <a:ext cx="2348015" cy="3413760"/>
      </dsp:txXfrm>
    </dsp:sp>
    <dsp:sp modelId="{253B38F1-EC4A-4309-B241-E81B741FB6BA}">
      <dsp:nvSpPr>
        <dsp:cNvPr id="0" name=""/>
        <dsp:cNvSpPr/>
      </dsp:nvSpPr>
      <dsp:spPr>
        <a:xfrm>
          <a:off x="2348015" y="1625600"/>
          <a:ext cx="2348015" cy="3413760"/>
        </a:xfrm>
        <a:prstGeom prst="rect">
          <a:avLst/>
        </a:prstGeom>
        <a:solidFill>
          <a:schemeClr val="accent2">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Tx/>
            <a:buNone/>
          </a:pPr>
          <a:r>
            <a:rPr lang="en-GB" altLang="en-US" sz="1900" b="1" kern="1200" dirty="0">
              <a:solidFill>
                <a:srgbClr val="002060"/>
              </a:solidFill>
            </a:rPr>
            <a:t>Gangs communicate with users via a ‘branded’ mobile number. This number is typically held in the urban ‘home’ location and a relay system is used to contact those acting as the dealer in the county location.</a:t>
          </a:r>
          <a:endParaRPr lang="en-AS" sz="1900" b="1" kern="1200" dirty="0">
            <a:solidFill>
              <a:srgbClr val="002060"/>
            </a:solidFill>
          </a:endParaRPr>
        </a:p>
      </dsp:txBody>
      <dsp:txXfrm>
        <a:off x="2348015" y="1625600"/>
        <a:ext cx="2348015" cy="3413760"/>
      </dsp:txXfrm>
    </dsp:sp>
    <dsp:sp modelId="{5511EE09-CAC8-41C9-8F60-E0C14B62C7DD}">
      <dsp:nvSpPr>
        <dsp:cNvPr id="0" name=""/>
        <dsp:cNvSpPr/>
      </dsp:nvSpPr>
      <dsp:spPr>
        <a:xfrm>
          <a:off x="4696031" y="1625600"/>
          <a:ext cx="2348015" cy="3413760"/>
        </a:xfrm>
        <a:prstGeom prst="rect">
          <a:avLst/>
        </a:prstGeom>
        <a:solidFill>
          <a:schemeClr val="accent2">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altLang="en-US" sz="1900" b="1" kern="1200" dirty="0">
              <a:solidFill>
                <a:srgbClr val="002060"/>
              </a:solidFill>
            </a:rPr>
            <a:t>Gangs function with a high degree of affiliation and loyalty, enforced through violence, fear and intimidation.</a:t>
          </a:r>
          <a:endParaRPr lang="en-AS" sz="1900" b="1" kern="1200" dirty="0">
            <a:solidFill>
              <a:srgbClr val="002060"/>
            </a:solidFill>
          </a:endParaRPr>
        </a:p>
      </dsp:txBody>
      <dsp:txXfrm>
        <a:off x="4696031" y="1625600"/>
        <a:ext cx="2348015" cy="3413760"/>
      </dsp:txXfrm>
    </dsp:sp>
    <dsp:sp modelId="{CF584A55-7F87-4155-8C1D-00229ED1C1AE}">
      <dsp:nvSpPr>
        <dsp:cNvPr id="0" name=""/>
        <dsp:cNvSpPr/>
      </dsp:nvSpPr>
      <dsp:spPr>
        <a:xfrm>
          <a:off x="7044047" y="1625600"/>
          <a:ext cx="2348015" cy="3413760"/>
        </a:xfrm>
        <a:prstGeom prst="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altLang="en-US" sz="1900" b="1" kern="1200" dirty="0">
              <a:solidFill>
                <a:srgbClr val="002060"/>
              </a:solidFill>
            </a:rPr>
            <a:t>Gang members or low level runners travel between the urban and county locations on a regular basis to deliver drugs and collect cash.  </a:t>
          </a:r>
        </a:p>
      </dsp:txBody>
      <dsp:txXfrm>
        <a:off x="7044047" y="1625600"/>
        <a:ext cx="2348015" cy="3413760"/>
      </dsp:txXfrm>
    </dsp:sp>
    <dsp:sp modelId="{158EDE41-F0FB-4ECB-A924-9E54EF8439A7}">
      <dsp:nvSpPr>
        <dsp:cNvPr id="0" name=""/>
        <dsp:cNvSpPr/>
      </dsp:nvSpPr>
      <dsp:spPr>
        <a:xfrm>
          <a:off x="0" y="4873106"/>
          <a:ext cx="9392063" cy="379306"/>
        </a:xfrm>
        <a:prstGeom prst="rect">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36D774-1D74-488E-AA46-F0C813FE95C9}">
      <dsp:nvSpPr>
        <dsp:cNvPr id="0" name=""/>
        <dsp:cNvSpPr/>
      </dsp:nvSpPr>
      <dsp:spPr>
        <a:xfrm>
          <a:off x="0" y="549899"/>
          <a:ext cx="3322205" cy="1993323"/>
        </a:xfrm>
        <a:prstGeom prst="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altLang="en-US" sz="2100" kern="1200" dirty="0">
              <a:solidFill>
                <a:srgbClr val="002060"/>
              </a:solidFill>
            </a:rPr>
            <a:t>Escalating levels of violence in areas of the forces where lines are established -Tension between local groups and external gangs is increasing.</a:t>
          </a:r>
          <a:endParaRPr lang="en-AS" sz="2100" kern="1200" dirty="0">
            <a:solidFill>
              <a:srgbClr val="002060"/>
            </a:solidFill>
          </a:endParaRPr>
        </a:p>
      </dsp:txBody>
      <dsp:txXfrm>
        <a:off x="0" y="549899"/>
        <a:ext cx="3322205" cy="1993323"/>
      </dsp:txXfrm>
    </dsp:sp>
    <dsp:sp modelId="{31DFF9F7-FB83-4457-858A-EF9F1FB12500}">
      <dsp:nvSpPr>
        <dsp:cNvPr id="0" name=""/>
        <dsp:cNvSpPr/>
      </dsp:nvSpPr>
      <dsp:spPr>
        <a:xfrm>
          <a:off x="3654426" y="549899"/>
          <a:ext cx="3322205" cy="1993323"/>
        </a:xfrm>
        <a:prstGeom prst="rect">
          <a:avLst/>
        </a:prstGeom>
        <a:solidFill>
          <a:schemeClr val="accent2">
            <a:alpha val="90000"/>
            <a:hueOff val="0"/>
            <a:satOff val="0"/>
            <a:lumOff val="0"/>
            <a:alphaOff val="-8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altLang="en-US" sz="2100" kern="1200">
              <a:solidFill>
                <a:srgbClr val="002060"/>
              </a:solidFill>
            </a:rPr>
            <a:t>Gangs from London, Merseyside and Birmingham are operating in the force area.</a:t>
          </a:r>
          <a:endParaRPr lang="en-GB" altLang="en-US" sz="2100" kern="1200" dirty="0">
            <a:solidFill>
              <a:srgbClr val="002060"/>
            </a:solidFill>
          </a:endParaRPr>
        </a:p>
      </dsp:txBody>
      <dsp:txXfrm>
        <a:off x="3654426" y="549899"/>
        <a:ext cx="3322205" cy="1993323"/>
      </dsp:txXfrm>
    </dsp:sp>
    <dsp:sp modelId="{B339CB12-4DD4-403F-B2E9-E4B580C141DA}">
      <dsp:nvSpPr>
        <dsp:cNvPr id="0" name=""/>
        <dsp:cNvSpPr/>
      </dsp:nvSpPr>
      <dsp:spPr>
        <a:xfrm>
          <a:off x="7308853" y="549899"/>
          <a:ext cx="3322205" cy="1993323"/>
        </a:xfrm>
        <a:prstGeom prst="rect">
          <a:avLst/>
        </a:prstGeom>
        <a:solidFill>
          <a:schemeClr val="accent2">
            <a:alpha val="90000"/>
            <a:hueOff val="0"/>
            <a:satOff val="0"/>
            <a:lumOff val="0"/>
            <a:alphaOff val="-16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altLang="en-US" sz="2100" kern="1200" dirty="0">
              <a:solidFill>
                <a:srgbClr val="002060"/>
              </a:solidFill>
            </a:rPr>
            <a:t>Quality of Life’ issues - Open street dealing, ‘Turf Wars’, ASB, Cuckooing etc.</a:t>
          </a:r>
          <a:endParaRPr lang="en-AS" sz="2100" kern="1200" dirty="0">
            <a:solidFill>
              <a:srgbClr val="002060"/>
            </a:solidFill>
          </a:endParaRPr>
        </a:p>
      </dsp:txBody>
      <dsp:txXfrm>
        <a:off x="7308853" y="549899"/>
        <a:ext cx="3322205" cy="1993323"/>
      </dsp:txXfrm>
    </dsp:sp>
    <dsp:sp modelId="{E01D4E72-AC49-43D1-96F5-3D5A5BBB1519}">
      <dsp:nvSpPr>
        <dsp:cNvPr id="0" name=""/>
        <dsp:cNvSpPr/>
      </dsp:nvSpPr>
      <dsp:spPr>
        <a:xfrm>
          <a:off x="0" y="2919117"/>
          <a:ext cx="3322205" cy="1993323"/>
        </a:xfrm>
        <a:prstGeom prst="rect">
          <a:avLst/>
        </a:prstGeom>
        <a:solidFill>
          <a:schemeClr val="accent2">
            <a:alpha val="90000"/>
            <a:hueOff val="0"/>
            <a:satOff val="0"/>
            <a:lumOff val="0"/>
            <a:alphaOff val="-24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altLang="en-US" sz="2100" kern="1200" dirty="0">
              <a:solidFill>
                <a:srgbClr val="002060"/>
              </a:solidFill>
            </a:rPr>
            <a:t>Gangs are well established in SNP and CAV BCUs.</a:t>
          </a:r>
          <a:endParaRPr lang="en-GB" sz="2100" kern="1200" dirty="0">
            <a:solidFill>
              <a:srgbClr val="002060"/>
            </a:solidFill>
          </a:endParaRPr>
        </a:p>
      </dsp:txBody>
      <dsp:txXfrm>
        <a:off x="0" y="2919117"/>
        <a:ext cx="3322205" cy="1993323"/>
      </dsp:txXfrm>
    </dsp:sp>
    <dsp:sp modelId="{6B160455-CC54-4006-8105-5288DE28D017}">
      <dsp:nvSpPr>
        <dsp:cNvPr id="0" name=""/>
        <dsp:cNvSpPr/>
      </dsp:nvSpPr>
      <dsp:spPr>
        <a:xfrm>
          <a:off x="3627117" y="2919117"/>
          <a:ext cx="3322205" cy="1993323"/>
        </a:xfrm>
        <a:prstGeom prst="rect">
          <a:avLst/>
        </a:prstGeom>
        <a:solidFill>
          <a:schemeClr val="accent2">
            <a:alpha val="90000"/>
            <a:hueOff val="0"/>
            <a:satOff val="0"/>
            <a:lumOff val="0"/>
            <a:alphaOff val="-32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rgbClr val="002060"/>
              </a:solidFill>
            </a:rPr>
            <a:t>County Lines gangs and criminality have been confirmed in Mid Glamorgan BCU and Gwent Police areas</a:t>
          </a:r>
          <a:endParaRPr lang="en-GB" altLang="en-US" sz="2100" kern="1200" dirty="0">
            <a:solidFill>
              <a:srgbClr val="002060"/>
            </a:solidFill>
          </a:endParaRPr>
        </a:p>
      </dsp:txBody>
      <dsp:txXfrm>
        <a:off x="3627117" y="2919117"/>
        <a:ext cx="3322205" cy="1993323"/>
      </dsp:txXfrm>
    </dsp:sp>
    <dsp:sp modelId="{FB114765-38C6-4741-8C5C-273D675FEF26}">
      <dsp:nvSpPr>
        <dsp:cNvPr id="0" name=""/>
        <dsp:cNvSpPr/>
      </dsp:nvSpPr>
      <dsp:spPr>
        <a:xfrm>
          <a:off x="7308853" y="2875443"/>
          <a:ext cx="3322205" cy="1993323"/>
        </a:xfrm>
        <a:prstGeom prst="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rgbClr val="002060"/>
              </a:solidFill>
            </a:rPr>
            <a:t>‘Local Lines’ beginning to be seen – lines between Cardiff, Newport and Swansea to outlying areas of the forces </a:t>
          </a:r>
          <a:endParaRPr lang="en-GB" altLang="en-US" sz="2100" kern="1200" dirty="0">
            <a:solidFill>
              <a:srgbClr val="002060"/>
            </a:solidFill>
          </a:endParaRPr>
        </a:p>
      </dsp:txBody>
      <dsp:txXfrm>
        <a:off x="7308853" y="2875443"/>
        <a:ext cx="3322205" cy="19933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45B23-FE21-4350-A6D3-82F84C8C2632}">
      <dsp:nvSpPr>
        <dsp:cNvPr id="0" name=""/>
        <dsp:cNvSpPr/>
      </dsp:nvSpPr>
      <dsp:spPr>
        <a:xfrm>
          <a:off x="5012" y="0"/>
          <a:ext cx="4821316" cy="454716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dirty="0">
              <a:solidFill>
                <a:srgbClr val="002060"/>
              </a:solidFill>
            </a:rPr>
            <a:t>Push</a:t>
          </a:r>
          <a:endParaRPr lang="en-AS" sz="5400" kern="1200" dirty="0">
            <a:solidFill>
              <a:srgbClr val="002060"/>
            </a:solidFill>
          </a:endParaRPr>
        </a:p>
      </dsp:txBody>
      <dsp:txXfrm>
        <a:off x="5012" y="0"/>
        <a:ext cx="4821316" cy="1364150"/>
      </dsp:txXfrm>
    </dsp:sp>
    <dsp:sp modelId="{0AF01133-7339-4182-957C-46A7EF18FB0F}">
      <dsp:nvSpPr>
        <dsp:cNvPr id="0" name=""/>
        <dsp:cNvSpPr/>
      </dsp:nvSpPr>
      <dsp:spPr>
        <a:xfrm>
          <a:off x="487143" y="1365011"/>
          <a:ext cx="3857053" cy="52604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2060"/>
              </a:solidFill>
            </a:rPr>
            <a:t>Children from homes where DA features</a:t>
          </a:r>
          <a:endParaRPr lang="en-AS" sz="2000" kern="1200" dirty="0">
            <a:solidFill>
              <a:srgbClr val="002060"/>
            </a:solidFill>
          </a:endParaRPr>
        </a:p>
      </dsp:txBody>
      <dsp:txXfrm>
        <a:off x="502550" y="1380418"/>
        <a:ext cx="3826239" cy="495229"/>
      </dsp:txXfrm>
    </dsp:sp>
    <dsp:sp modelId="{3FB5D74D-6DB3-4715-9129-B38C28B8AA29}">
      <dsp:nvSpPr>
        <dsp:cNvPr id="0" name=""/>
        <dsp:cNvSpPr/>
      </dsp:nvSpPr>
      <dsp:spPr>
        <a:xfrm>
          <a:off x="487143" y="1971984"/>
          <a:ext cx="3857053" cy="52604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2060"/>
              </a:solidFill>
            </a:rPr>
            <a:t>Victims of abuse</a:t>
          </a:r>
          <a:endParaRPr lang="en-AS" sz="2000" kern="1200" dirty="0">
            <a:solidFill>
              <a:srgbClr val="002060"/>
            </a:solidFill>
          </a:endParaRPr>
        </a:p>
      </dsp:txBody>
      <dsp:txXfrm>
        <a:off x="502550" y="1987391"/>
        <a:ext cx="3826239" cy="495229"/>
      </dsp:txXfrm>
    </dsp:sp>
    <dsp:sp modelId="{4CAD62B2-721E-401E-A4FA-2274AF39079F}">
      <dsp:nvSpPr>
        <dsp:cNvPr id="0" name=""/>
        <dsp:cNvSpPr/>
      </dsp:nvSpPr>
      <dsp:spPr>
        <a:xfrm>
          <a:off x="487143" y="2578958"/>
          <a:ext cx="3857053" cy="52604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2060"/>
              </a:solidFill>
            </a:rPr>
            <a:t>Family breakdown</a:t>
          </a:r>
          <a:endParaRPr lang="en-AS" sz="2000" kern="1200" dirty="0">
            <a:solidFill>
              <a:srgbClr val="002060"/>
            </a:solidFill>
          </a:endParaRPr>
        </a:p>
      </dsp:txBody>
      <dsp:txXfrm>
        <a:off x="502550" y="2594365"/>
        <a:ext cx="3826239" cy="495229"/>
      </dsp:txXfrm>
    </dsp:sp>
    <dsp:sp modelId="{343F33EA-8ED5-485F-9CD3-684A87C20EFB}">
      <dsp:nvSpPr>
        <dsp:cNvPr id="0" name=""/>
        <dsp:cNvSpPr/>
      </dsp:nvSpPr>
      <dsp:spPr>
        <a:xfrm>
          <a:off x="487143" y="3185932"/>
          <a:ext cx="3857053" cy="52604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2060"/>
              </a:solidFill>
            </a:rPr>
            <a:t>Absence of a primary attachment figure</a:t>
          </a:r>
          <a:endParaRPr lang="en-AS" sz="2000" kern="1200" dirty="0">
            <a:solidFill>
              <a:srgbClr val="002060"/>
            </a:solidFill>
          </a:endParaRPr>
        </a:p>
      </dsp:txBody>
      <dsp:txXfrm>
        <a:off x="502550" y="3201339"/>
        <a:ext cx="3826239" cy="495229"/>
      </dsp:txXfrm>
    </dsp:sp>
    <dsp:sp modelId="{A7AC6E22-670A-49A4-8279-DA71C7DA24DD}">
      <dsp:nvSpPr>
        <dsp:cNvPr id="0" name=""/>
        <dsp:cNvSpPr/>
      </dsp:nvSpPr>
      <dsp:spPr>
        <a:xfrm>
          <a:off x="487143" y="3792906"/>
          <a:ext cx="3857053" cy="52604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2060"/>
              </a:solidFill>
            </a:rPr>
            <a:t>Bullied children</a:t>
          </a:r>
          <a:endParaRPr lang="en-AS" sz="2000" kern="1200" dirty="0">
            <a:solidFill>
              <a:srgbClr val="002060"/>
            </a:solidFill>
          </a:endParaRPr>
        </a:p>
      </dsp:txBody>
      <dsp:txXfrm>
        <a:off x="502550" y="3808313"/>
        <a:ext cx="3826239" cy="495229"/>
      </dsp:txXfrm>
    </dsp:sp>
    <dsp:sp modelId="{F67586CC-B922-4ADA-AFAF-BC9C2A4F01DB}">
      <dsp:nvSpPr>
        <dsp:cNvPr id="0" name=""/>
        <dsp:cNvSpPr/>
      </dsp:nvSpPr>
      <dsp:spPr>
        <a:xfrm>
          <a:off x="5187927" y="0"/>
          <a:ext cx="4821316" cy="454716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dirty="0">
              <a:solidFill>
                <a:srgbClr val="002060"/>
              </a:solidFill>
            </a:rPr>
            <a:t>Pull</a:t>
          </a:r>
          <a:endParaRPr lang="en-AS" sz="5400" kern="1200" dirty="0">
            <a:solidFill>
              <a:srgbClr val="002060"/>
            </a:solidFill>
          </a:endParaRPr>
        </a:p>
      </dsp:txBody>
      <dsp:txXfrm>
        <a:off x="5187927" y="0"/>
        <a:ext cx="4821316" cy="1364150"/>
      </dsp:txXfrm>
    </dsp:sp>
    <dsp:sp modelId="{C7AB789B-FAE7-4C11-B79D-F528E1A9DE88}">
      <dsp:nvSpPr>
        <dsp:cNvPr id="0" name=""/>
        <dsp:cNvSpPr/>
      </dsp:nvSpPr>
      <dsp:spPr>
        <a:xfrm>
          <a:off x="5670059" y="1365011"/>
          <a:ext cx="3857053" cy="52604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2060"/>
              </a:solidFill>
            </a:rPr>
            <a:t>Receipt of gifts, money, alcohol, etc</a:t>
          </a:r>
          <a:endParaRPr lang="en-AS" sz="2000" kern="1200" dirty="0">
            <a:solidFill>
              <a:srgbClr val="002060"/>
            </a:solidFill>
          </a:endParaRPr>
        </a:p>
      </dsp:txBody>
      <dsp:txXfrm>
        <a:off x="5685466" y="1380418"/>
        <a:ext cx="3826239" cy="495229"/>
      </dsp:txXfrm>
    </dsp:sp>
    <dsp:sp modelId="{2269B703-582D-4CB7-A610-F90A96F4C4E5}">
      <dsp:nvSpPr>
        <dsp:cNvPr id="0" name=""/>
        <dsp:cNvSpPr/>
      </dsp:nvSpPr>
      <dsp:spPr>
        <a:xfrm>
          <a:off x="5670059" y="1971984"/>
          <a:ext cx="3857053" cy="52604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2060"/>
              </a:solidFill>
            </a:rPr>
            <a:t>Excitement of risk taking behaviour- ‘a buzz’</a:t>
          </a:r>
          <a:endParaRPr lang="en-AS" sz="2000" kern="1200" dirty="0">
            <a:solidFill>
              <a:srgbClr val="002060"/>
            </a:solidFill>
          </a:endParaRPr>
        </a:p>
      </dsp:txBody>
      <dsp:txXfrm>
        <a:off x="5685466" y="1987391"/>
        <a:ext cx="3826239" cy="495229"/>
      </dsp:txXfrm>
    </dsp:sp>
    <dsp:sp modelId="{0E0AC202-4C07-4F41-8143-2DF1C23EC162}">
      <dsp:nvSpPr>
        <dsp:cNvPr id="0" name=""/>
        <dsp:cNvSpPr/>
      </dsp:nvSpPr>
      <dsp:spPr>
        <a:xfrm>
          <a:off x="5670059" y="2578958"/>
          <a:ext cx="3857053" cy="52604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2060"/>
              </a:solidFill>
            </a:rPr>
            <a:t>Gang makes them feel special/liked/trusted</a:t>
          </a:r>
          <a:endParaRPr lang="en-AS" sz="2000" kern="1200" dirty="0">
            <a:solidFill>
              <a:srgbClr val="002060"/>
            </a:solidFill>
          </a:endParaRPr>
        </a:p>
      </dsp:txBody>
      <dsp:txXfrm>
        <a:off x="5685466" y="2594365"/>
        <a:ext cx="3826239" cy="495229"/>
      </dsp:txXfrm>
    </dsp:sp>
    <dsp:sp modelId="{313BA257-241E-436B-BCF1-972D2D9B72EA}">
      <dsp:nvSpPr>
        <dsp:cNvPr id="0" name=""/>
        <dsp:cNvSpPr/>
      </dsp:nvSpPr>
      <dsp:spPr>
        <a:xfrm>
          <a:off x="5670059" y="3185932"/>
          <a:ext cx="3857053" cy="52604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2060"/>
              </a:solidFill>
            </a:rPr>
            <a:t>Feeling part of something  - Belonging</a:t>
          </a:r>
          <a:endParaRPr lang="en-AS" sz="2000" kern="1200" dirty="0">
            <a:solidFill>
              <a:srgbClr val="002060"/>
            </a:solidFill>
          </a:endParaRPr>
        </a:p>
      </dsp:txBody>
      <dsp:txXfrm>
        <a:off x="5685466" y="3201339"/>
        <a:ext cx="3826239" cy="495229"/>
      </dsp:txXfrm>
    </dsp:sp>
    <dsp:sp modelId="{30F8F3D8-AAE1-45A3-9C08-1F173EDB360C}">
      <dsp:nvSpPr>
        <dsp:cNvPr id="0" name=""/>
        <dsp:cNvSpPr/>
      </dsp:nvSpPr>
      <dsp:spPr>
        <a:xfrm>
          <a:off x="5670059" y="3792906"/>
          <a:ext cx="3857053" cy="52604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2060"/>
              </a:solidFill>
            </a:rPr>
            <a:t>Lack of rules or boundaries</a:t>
          </a:r>
          <a:endParaRPr lang="en-AS" sz="2000" kern="1200" dirty="0">
            <a:solidFill>
              <a:srgbClr val="002060"/>
            </a:solidFill>
          </a:endParaRPr>
        </a:p>
      </dsp:txBody>
      <dsp:txXfrm>
        <a:off x="5685466" y="3808313"/>
        <a:ext cx="3826239" cy="4952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ACF47F-91FB-4DD9-B82F-BEF44018C7BA}">
      <dsp:nvSpPr>
        <dsp:cNvPr id="0" name=""/>
        <dsp:cNvSpPr/>
      </dsp:nvSpPr>
      <dsp:spPr>
        <a:xfrm>
          <a:off x="2587" y="61412"/>
          <a:ext cx="2052430" cy="12314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002060"/>
              </a:solidFill>
              <a:latin typeface="Calibri" panose="020F0502020204030204" pitchFamily="34" charset="0"/>
              <a:ea typeface="Calibri" panose="020F0502020204030204" pitchFamily="34" charset="0"/>
              <a:cs typeface="Times New Roman" panose="02020603050405020304" pitchFamily="18" charset="0"/>
            </a:rPr>
            <a:t>Having prior experience of neglect, physical or sexual abuse</a:t>
          </a:r>
          <a:endParaRPr lang="en-AS" sz="1800" kern="1200" dirty="0">
            <a:solidFill>
              <a:srgbClr val="002060"/>
            </a:solidFill>
          </a:endParaRPr>
        </a:p>
      </dsp:txBody>
      <dsp:txXfrm>
        <a:off x="2587" y="61412"/>
        <a:ext cx="2052430" cy="1231458"/>
      </dsp:txXfrm>
    </dsp:sp>
    <dsp:sp modelId="{A799E122-8188-4912-BBA1-452EE85BD9DA}">
      <dsp:nvSpPr>
        <dsp:cNvPr id="0" name=""/>
        <dsp:cNvSpPr/>
      </dsp:nvSpPr>
      <dsp:spPr>
        <a:xfrm>
          <a:off x="2260260" y="61412"/>
          <a:ext cx="2052430" cy="12314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rgbClr val="002060"/>
              </a:solidFill>
              <a:latin typeface="Calibri" panose="020F0502020204030204" pitchFamily="34" charset="0"/>
              <a:ea typeface="Calibri" panose="020F0502020204030204" pitchFamily="34" charset="0"/>
              <a:cs typeface="Times New Roman" panose="02020603050405020304" pitchFamily="18" charset="0"/>
            </a:rPr>
            <a:t>The lack of a safe/stable home environment</a:t>
          </a:r>
          <a:endParaRPr lang="en-AS" sz="1800" kern="1200" dirty="0">
            <a:solidFill>
              <a:srgbClr val="002060"/>
            </a:solidFill>
          </a:endParaRPr>
        </a:p>
      </dsp:txBody>
      <dsp:txXfrm>
        <a:off x="2260260" y="61412"/>
        <a:ext cx="2052430" cy="1231458"/>
      </dsp:txXfrm>
    </dsp:sp>
    <dsp:sp modelId="{24964265-79B5-45F5-AA3B-56E6282C7CD5}">
      <dsp:nvSpPr>
        <dsp:cNvPr id="0" name=""/>
        <dsp:cNvSpPr/>
      </dsp:nvSpPr>
      <dsp:spPr>
        <a:xfrm>
          <a:off x="4517933" y="61412"/>
          <a:ext cx="2052430" cy="12314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002060"/>
              </a:solidFill>
              <a:latin typeface="Calibri" panose="020F0502020204030204" pitchFamily="34" charset="0"/>
              <a:ea typeface="Calibri" panose="020F0502020204030204" pitchFamily="34" charset="0"/>
              <a:cs typeface="Times New Roman" panose="02020603050405020304" pitchFamily="18" charset="0"/>
            </a:rPr>
            <a:t>Social isolation or economic vulnerability</a:t>
          </a:r>
          <a:endParaRPr lang="en-AS" sz="1800" kern="1200" dirty="0">
            <a:solidFill>
              <a:srgbClr val="002060"/>
            </a:solidFill>
          </a:endParaRPr>
        </a:p>
      </dsp:txBody>
      <dsp:txXfrm>
        <a:off x="4517933" y="61412"/>
        <a:ext cx="2052430" cy="1231458"/>
      </dsp:txXfrm>
    </dsp:sp>
    <dsp:sp modelId="{939F4596-EA20-4A6A-BF32-743F9C8CFF50}">
      <dsp:nvSpPr>
        <dsp:cNvPr id="0" name=""/>
        <dsp:cNvSpPr/>
      </dsp:nvSpPr>
      <dsp:spPr>
        <a:xfrm>
          <a:off x="6775606" y="61412"/>
          <a:ext cx="2052430" cy="12314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002060"/>
              </a:solidFill>
              <a:latin typeface="Calibri" panose="020F0502020204030204" pitchFamily="34" charset="0"/>
              <a:ea typeface="Calibri" panose="020F0502020204030204" pitchFamily="34" charset="0"/>
              <a:cs typeface="Times New Roman" panose="02020603050405020304" pitchFamily="18" charset="0"/>
            </a:rPr>
            <a:t>Homelessness or an insecure housing situation</a:t>
          </a:r>
          <a:endParaRPr lang="en-AS" sz="1800" kern="1200" dirty="0">
            <a:solidFill>
              <a:srgbClr val="002060"/>
            </a:solidFill>
          </a:endParaRPr>
        </a:p>
      </dsp:txBody>
      <dsp:txXfrm>
        <a:off x="6775606" y="61412"/>
        <a:ext cx="2052430" cy="1231458"/>
      </dsp:txXfrm>
    </dsp:sp>
    <dsp:sp modelId="{B2C00A41-42D5-418A-BDDF-12D85ACEA1CA}">
      <dsp:nvSpPr>
        <dsp:cNvPr id="0" name=""/>
        <dsp:cNvSpPr/>
      </dsp:nvSpPr>
      <dsp:spPr>
        <a:xfrm>
          <a:off x="2587" y="1498113"/>
          <a:ext cx="2052430" cy="12314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002060"/>
              </a:solidFill>
              <a:latin typeface="Calibri" panose="020F0502020204030204" pitchFamily="34" charset="0"/>
              <a:ea typeface="Calibri" panose="020F0502020204030204" pitchFamily="34" charset="0"/>
              <a:cs typeface="Times New Roman" panose="02020603050405020304" pitchFamily="18" charset="0"/>
            </a:rPr>
            <a:t>Connections to other people involved in gangs</a:t>
          </a:r>
          <a:endParaRPr lang="en-AS" sz="1800" kern="1200" dirty="0">
            <a:solidFill>
              <a:srgbClr val="002060"/>
            </a:solidFill>
          </a:endParaRPr>
        </a:p>
      </dsp:txBody>
      <dsp:txXfrm>
        <a:off x="2587" y="1498113"/>
        <a:ext cx="2052430" cy="1231458"/>
      </dsp:txXfrm>
    </dsp:sp>
    <dsp:sp modelId="{6F2BB3D3-0E6D-48ED-990B-D916596D7573}">
      <dsp:nvSpPr>
        <dsp:cNvPr id="0" name=""/>
        <dsp:cNvSpPr/>
      </dsp:nvSpPr>
      <dsp:spPr>
        <a:xfrm>
          <a:off x="2260260" y="1498113"/>
          <a:ext cx="2052430" cy="12314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002060"/>
              </a:solidFill>
              <a:latin typeface="Calibri" panose="020F0502020204030204" pitchFamily="34" charset="0"/>
              <a:ea typeface="Calibri" panose="020F0502020204030204" pitchFamily="34" charset="0"/>
              <a:cs typeface="Times New Roman" panose="02020603050405020304" pitchFamily="18" charset="0"/>
            </a:rPr>
            <a:t>Having a physical or learning disability</a:t>
          </a:r>
        </a:p>
      </dsp:txBody>
      <dsp:txXfrm>
        <a:off x="2260260" y="1498113"/>
        <a:ext cx="2052430" cy="1231458"/>
      </dsp:txXfrm>
    </dsp:sp>
    <dsp:sp modelId="{AA8A33C6-65F6-4C0E-BBC0-D89F856F5199}">
      <dsp:nvSpPr>
        <dsp:cNvPr id="0" name=""/>
        <dsp:cNvSpPr/>
      </dsp:nvSpPr>
      <dsp:spPr>
        <a:xfrm>
          <a:off x="4517933" y="1498113"/>
          <a:ext cx="2052430" cy="12314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002060"/>
              </a:solidFill>
              <a:latin typeface="Calibri" panose="020F0502020204030204" pitchFamily="34" charset="0"/>
              <a:ea typeface="Calibri" panose="020F0502020204030204" pitchFamily="34" charset="0"/>
              <a:cs typeface="Times New Roman" panose="02020603050405020304" pitchFamily="18" charset="0"/>
            </a:rPr>
            <a:t>Resident of social housing, particularly young females with children</a:t>
          </a:r>
        </a:p>
      </dsp:txBody>
      <dsp:txXfrm>
        <a:off x="4517933" y="1498113"/>
        <a:ext cx="2052430" cy="1231458"/>
      </dsp:txXfrm>
    </dsp:sp>
    <dsp:sp modelId="{47F7E0FA-AEC3-4BF8-B3E7-9177FF3BC447}">
      <dsp:nvSpPr>
        <dsp:cNvPr id="0" name=""/>
        <dsp:cNvSpPr/>
      </dsp:nvSpPr>
      <dsp:spPr>
        <a:xfrm>
          <a:off x="6775606" y="1498113"/>
          <a:ext cx="2052430" cy="12314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002060"/>
              </a:solidFill>
              <a:latin typeface="Calibri" panose="020F0502020204030204" pitchFamily="34" charset="0"/>
              <a:ea typeface="Calibri" panose="020F0502020204030204" pitchFamily="34" charset="0"/>
              <a:cs typeface="Times New Roman" panose="02020603050405020304" pitchFamily="18" charset="0"/>
            </a:rPr>
            <a:t>Having substance misuse issues</a:t>
          </a:r>
        </a:p>
      </dsp:txBody>
      <dsp:txXfrm>
        <a:off x="6775606" y="1498113"/>
        <a:ext cx="2052430" cy="1231458"/>
      </dsp:txXfrm>
    </dsp:sp>
    <dsp:sp modelId="{BC07EEB6-486A-4441-96E2-3D7459EE0A0E}">
      <dsp:nvSpPr>
        <dsp:cNvPr id="0" name=""/>
        <dsp:cNvSpPr/>
      </dsp:nvSpPr>
      <dsp:spPr>
        <a:xfrm>
          <a:off x="1131423" y="2934815"/>
          <a:ext cx="2052430" cy="12314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002060"/>
              </a:solidFill>
              <a:latin typeface="Calibri" panose="020F0502020204030204" pitchFamily="34" charset="0"/>
              <a:ea typeface="Calibri" panose="020F0502020204030204" pitchFamily="34" charset="0"/>
              <a:cs typeface="Times New Roman" panose="02020603050405020304" pitchFamily="18" charset="0"/>
            </a:rPr>
            <a:t>Having mental health issues</a:t>
          </a:r>
          <a:endParaRPr lang="en-AS" sz="1800" kern="1200" dirty="0"/>
        </a:p>
      </dsp:txBody>
      <dsp:txXfrm>
        <a:off x="1131423" y="2934815"/>
        <a:ext cx="2052430" cy="1231458"/>
      </dsp:txXfrm>
    </dsp:sp>
    <dsp:sp modelId="{C4F331FD-6CB5-4057-A500-E34C903A9629}">
      <dsp:nvSpPr>
        <dsp:cNvPr id="0" name=""/>
        <dsp:cNvSpPr/>
      </dsp:nvSpPr>
      <dsp:spPr>
        <a:xfrm>
          <a:off x="3389096" y="2934815"/>
          <a:ext cx="2052430" cy="12314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002060"/>
              </a:solidFill>
              <a:latin typeface="Calibri" panose="020F0502020204030204" pitchFamily="34" charset="0"/>
              <a:ea typeface="Calibri" panose="020F0502020204030204" pitchFamily="34" charset="0"/>
              <a:cs typeface="Times New Roman" panose="02020603050405020304" pitchFamily="18" charset="0"/>
            </a:rPr>
            <a:t>Being a ‘looked after’ child, particularly in residential care</a:t>
          </a:r>
        </a:p>
      </dsp:txBody>
      <dsp:txXfrm>
        <a:off x="3389096" y="2934815"/>
        <a:ext cx="2052430" cy="1231458"/>
      </dsp:txXfrm>
    </dsp:sp>
    <dsp:sp modelId="{D2F84F19-6A08-45EA-B905-A5E13F4A9EB7}">
      <dsp:nvSpPr>
        <dsp:cNvPr id="0" name=""/>
        <dsp:cNvSpPr/>
      </dsp:nvSpPr>
      <dsp:spPr>
        <a:xfrm>
          <a:off x="5646770" y="2934815"/>
          <a:ext cx="2052430" cy="12314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rgbClr val="002060"/>
              </a:solidFill>
            </a:rPr>
            <a:t>Excluded from mainstream education</a:t>
          </a:r>
          <a:endParaRPr lang="en-AS" sz="1800" kern="1200" dirty="0">
            <a:solidFill>
              <a:srgbClr val="002060"/>
            </a:solidFill>
          </a:endParaRPr>
        </a:p>
      </dsp:txBody>
      <dsp:txXfrm>
        <a:off x="5646770" y="2934815"/>
        <a:ext cx="2052430" cy="12314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0C03B-EAF5-4E96-B742-3CC34275F60D}">
      <dsp:nvSpPr>
        <dsp:cNvPr id="0" name=""/>
        <dsp:cNvSpPr/>
      </dsp:nvSpPr>
      <dsp:spPr>
        <a:xfrm>
          <a:off x="3034" y="268264"/>
          <a:ext cx="2958532" cy="84149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altLang="en-US" sz="2300" b="1" kern="1200" dirty="0">
              <a:latin typeface="Calibri" panose="020F0502020204030204" pitchFamily="34" charset="0"/>
            </a:rPr>
            <a:t>The use of Violence, Fear and Intimidation</a:t>
          </a:r>
          <a:endParaRPr lang="en-AS" sz="2300" kern="1200" dirty="0"/>
        </a:p>
      </dsp:txBody>
      <dsp:txXfrm>
        <a:off x="3034" y="268264"/>
        <a:ext cx="2958532" cy="841498"/>
      </dsp:txXfrm>
    </dsp:sp>
    <dsp:sp modelId="{AE4A35B5-E19F-45A5-9A63-FA16A3554315}">
      <dsp:nvSpPr>
        <dsp:cNvPr id="0" name=""/>
        <dsp:cNvSpPr/>
      </dsp:nvSpPr>
      <dsp:spPr>
        <a:xfrm>
          <a:off x="3034" y="1109762"/>
          <a:ext cx="2958532" cy="404064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altLang="en-US" sz="2300" kern="1200" dirty="0">
              <a:solidFill>
                <a:srgbClr val="002060"/>
              </a:solidFill>
              <a:latin typeface="Calibri" panose="020F0502020204030204" pitchFamily="34" charset="0"/>
            </a:rPr>
            <a:t>Murder, stabbings, acid/chemical burns, access to firearms</a:t>
          </a:r>
          <a:endParaRPr lang="en-AS" sz="2300" kern="1200" dirty="0">
            <a:solidFill>
              <a:srgbClr val="002060"/>
            </a:solidFill>
          </a:endParaRPr>
        </a:p>
        <a:p>
          <a:pPr marL="228600" lvl="1" indent="-228600" algn="l" defTabSz="1022350">
            <a:lnSpc>
              <a:spcPct val="90000"/>
            </a:lnSpc>
            <a:spcBef>
              <a:spcPct val="0"/>
            </a:spcBef>
            <a:spcAft>
              <a:spcPct val="15000"/>
            </a:spcAft>
            <a:buChar char="•"/>
          </a:pPr>
          <a:r>
            <a:rPr lang="en-GB" altLang="en-US" sz="2300" kern="1200" dirty="0">
              <a:solidFill>
                <a:srgbClr val="002060"/>
              </a:solidFill>
              <a:latin typeface="Calibri" panose="020F0502020204030204" pitchFamily="34" charset="0"/>
            </a:rPr>
            <a:t>Kidnap, sexual assault and rape</a:t>
          </a:r>
        </a:p>
        <a:p>
          <a:pPr marL="228600" lvl="1" indent="-228600" algn="l" defTabSz="1022350">
            <a:lnSpc>
              <a:spcPct val="90000"/>
            </a:lnSpc>
            <a:spcBef>
              <a:spcPct val="0"/>
            </a:spcBef>
            <a:spcAft>
              <a:spcPct val="15000"/>
            </a:spcAft>
            <a:buChar char="•"/>
          </a:pPr>
          <a:r>
            <a:rPr lang="en-GB" altLang="en-US" sz="2300" kern="1200" dirty="0">
              <a:solidFill>
                <a:srgbClr val="002060"/>
              </a:solidFill>
              <a:latin typeface="Calibri" panose="020F0502020204030204" pitchFamily="34" charset="0"/>
            </a:rPr>
            <a:t>Armed confrontations in the street</a:t>
          </a:r>
        </a:p>
        <a:p>
          <a:pPr marL="228600" lvl="1" indent="-228600" algn="l" defTabSz="1022350">
            <a:lnSpc>
              <a:spcPct val="90000"/>
            </a:lnSpc>
            <a:spcBef>
              <a:spcPct val="0"/>
            </a:spcBef>
            <a:spcAft>
              <a:spcPct val="15000"/>
            </a:spcAft>
            <a:buChar char="•"/>
          </a:pPr>
          <a:r>
            <a:rPr lang="en-GB" altLang="en-US" sz="2300" kern="1200" dirty="0">
              <a:solidFill>
                <a:srgbClr val="002060"/>
              </a:solidFill>
              <a:latin typeface="Calibri" panose="020F0502020204030204" pitchFamily="34" charset="0"/>
            </a:rPr>
            <a:t>Carrying of Knives and other weapons</a:t>
          </a:r>
        </a:p>
      </dsp:txBody>
      <dsp:txXfrm>
        <a:off x="3034" y="1109762"/>
        <a:ext cx="2958532" cy="4040640"/>
      </dsp:txXfrm>
    </dsp:sp>
    <dsp:sp modelId="{2A7F8B1E-EC04-4599-9FF8-76227CFA4BAB}">
      <dsp:nvSpPr>
        <dsp:cNvPr id="0" name=""/>
        <dsp:cNvSpPr/>
      </dsp:nvSpPr>
      <dsp:spPr>
        <a:xfrm>
          <a:off x="3375762" y="268264"/>
          <a:ext cx="2958532" cy="84149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altLang="en-US" sz="2300" b="1" kern="1200">
              <a:latin typeface="Calibri" panose="020F0502020204030204" pitchFamily="34" charset="0"/>
            </a:rPr>
            <a:t>Drug Markets and Supply</a:t>
          </a:r>
          <a:endParaRPr lang="en-AS" sz="2300" kern="1200" dirty="0"/>
        </a:p>
      </dsp:txBody>
      <dsp:txXfrm>
        <a:off x="3375762" y="268264"/>
        <a:ext cx="2958532" cy="841498"/>
      </dsp:txXfrm>
    </dsp:sp>
    <dsp:sp modelId="{1DF16ECA-2B1A-4826-9E25-1745C2C4F0C1}">
      <dsp:nvSpPr>
        <dsp:cNvPr id="0" name=""/>
        <dsp:cNvSpPr/>
      </dsp:nvSpPr>
      <dsp:spPr>
        <a:xfrm>
          <a:off x="3375762" y="1109762"/>
          <a:ext cx="2958532" cy="404064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altLang="en-US" sz="2300" kern="1200" dirty="0">
              <a:solidFill>
                <a:srgbClr val="002060"/>
              </a:solidFill>
              <a:latin typeface="Calibri" panose="020F0502020204030204" pitchFamily="34" charset="0"/>
            </a:rPr>
            <a:t>High purity, generous deals – Increased drug </a:t>
          </a:r>
          <a:r>
            <a:rPr lang="en-GB" altLang="en-US" sz="2300" kern="1200" dirty="0">
              <a:solidFill>
                <a:srgbClr val="002060"/>
              </a:solidFill>
              <a:latin typeface="+mn-lt"/>
            </a:rPr>
            <a:t>deaths</a:t>
          </a:r>
          <a:endParaRPr lang="en-AS" sz="2300" kern="1200" dirty="0">
            <a:solidFill>
              <a:srgbClr val="002060"/>
            </a:solidFill>
            <a:latin typeface="+mn-lt"/>
          </a:endParaRPr>
        </a:p>
        <a:p>
          <a:pPr marL="228600" lvl="1" indent="-228600" algn="l" defTabSz="1022350">
            <a:lnSpc>
              <a:spcPct val="90000"/>
            </a:lnSpc>
            <a:spcBef>
              <a:spcPct val="0"/>
            </a:spcBef>
            <a:spcAft>
              <a:spcPct val="15000"/>
            </a:spcAft>
            <a:buChar char="•"/>
          </a:pPr>
          <a:r>
            <a:rPr lang="en-GB" altLang="en-US" sz="2300" kern="1200" dirty="0">
              <a:solidFill>
                <a:srgbClr val="002060"/>
              </a:solidFill>
              <a:latin typeface="+mn-lt"/>
            </a:rPr>
            <a:t>Violent enforcement of drug debts and ‘taxing’ of </a:t>
          </a:r>
          <a:r>
            <a:rPr lang="en-GB" altLang="en-US" sz="2300" kern="1200" dirty="0">
              <a:solidFill>
                <a:srgbClr val="002060"/>
              </a:solidFill>
              <a:latin typeface="+mn-lt"/>
              <a:cs typeface="Arial" panose="020B0604020202020204" pitchFamily="34" charset="0"/>
            </a:rPr>
            <a:t>other dealers</a:t>
          </a:r>
          <a:endParaRPr lang="en-AS" sz="2300" kern="1200" dirty="0">
            <a:solidFill>
              <a:srgbClr val="002060"/>
            </a:solidFill>
            <a:latin typeface="+mn-lt"/>
          </a:endParaRPr>
        </a:p>
      </dsp:txBody>
      <dsp:txXfrm>
        <a:off x="3375762" y="1109762"/>
        <a:ext cx="2958532" cy="4040640"/>
      </dsp:txXfrm>
    </dsp:sp>
    <dsp:sp modelId="{AC0942E3-06B3-4293-B0A8-AB99BF8790E1}">
      <dsp:nvSpPr>
        <dsp:cNvPr id="0" name=""/>
        <dsp:cNvSpPr/>
      </dsp:nvSpPr>
      <dsp:spPr>
        <a:xfrm>
          <a:off x="6748489" y="268264"/>
          <a:ext cx="2958532" cy="84149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GB" altLang="en-US" sz="2300" b="1" kern="1200">
              <a:latin typeface="Calibri" panose="020F0502020204030204" pitchFamily="34" charset="0"/>
            </a:rPr>
            <a:t>Exploitation of Vulnerable Adults</a:t>
          </a:r>
          <a:endParaRPr lang="en-AS" sz="2300" kern="1200" dirty="0"/>
        </a:p>
      </dsp:txBody>
      <dsp:txXfrm>
        <a:off x="6748489" y="268264"/>
        <a:ext cx="2958532" cy="841498"/>
      </dsp:txXfrm>
    </dsp:sp>
    <dsp:sp modelId="{63733203-C4D6-4EAA-8B81-E121AD9E3AA1}">
      <dsp:nvSpPr>
        <dsp:cNvPr id="0" name=""/>
        <dsp:cNvSpPr/>
      </dsp:nvSpPr>
      <dsp:spPr>
        <a:xfrm>
          <a:off x="6748489" y="1109762"/>
          <a:ext cx="2958532" cy="404064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GB" altLang="en-US" sz="2300" kern="1200">
              <a:solidFill>
                <a:srgbClr val="002060"/>
              </a:solidFill>
              <a:latin typeface="Calibri" panose="020F0502020204030204" pitchFamily="34" charset="0"/>
            </a:rPr>
            <a:t>‘Cuckooing’</a:t>
          </a:r>
          <a:endParaRPr lang="en-AS" sz="2300" kern="1200" dirty="0">
            <a:solidFill>
              <a:srgbClr val="002060"/>
            </a:solidFill>
          </a:endParaRPr>
        </a:p>
        <a:p>
          <a:pPr marL="228600" lvl="1" indent="-228600" algn="l" defTabSz="1022350">
            <a:lnSpc>
              <a:spcPct val="90000"/>
            </a:lnSpc>
            <a:spcBef>
              <a:spcPct val="0"/>
            </a:spcBef>
            <a:spcAft>
              <a:spcPct val="15000"/>
            </a:spcAft>
            <a:buChar char="•"/>
          </a:pPr>
          <a:r>
            <a:rPr lang="en-GB" altLang="en-US" sz="2300" kern="1200" dirty="0">
              <a:solidFill>
                <a:srgbClr val="002060"/>
              </a:solidFill>
              <a:latin typeface="Calibri" panose="020F0502020204030204" pitchFamily="34" charset="0"/>
            </a:rPr>
            <a:t>Drug users</a:t>
          </a:r>
        </a:p>
        <a:p>
          <a:pPr marL="228600" lvl="1" indent="-228600" algn="l" defTabSz="1022350">
            <a:lnSpc>
              <a:spcPct val="90000"/>
            </a:lnSpc>
            <a:spcBef>
              <a:spcPct val="0"/>
            </a:spcBef>
            <a:spcAft>
              <a:spcPct val="15000"/>
            </a:spcAft>
            <a:buChar char="•"/>
          </a:pPr>
          <a:r>
            <a:rPr lang="en-GB" altLang="en-US" sz="2300" kern="1200" dirty="0">
              <a:solidFill>
                <a:srgbClr val="002060"/>
              </a:solidFill>
              <a:latin typeface="Calibri" panose="020F0502020204030204" pitchFamily="34" charset="0"/>
            </a:rPr>
            <a:t>Sex workers</a:t>
          </a:r>
        </a:p>
        <a:p>
          <a:pPr marL="228600" lvl="1" indent="-228600" algn="l" defTabSz="1022350">
            <a:lnSpc>
              <a:spcPct val="90000"/>
            </a:lnSpc>
            <a:spcBef>
              <a:spcPct val="0"/>
            </a:spcBef>
            <a:spcAft>
              <a:spcPct val="15000"/>
            </a:spcAft>
            <a:buChar char="•"/>
          </a:pPr>
          <a:r>
            <a:rPr lang="en-GB" altLang="en-US" sz="2300" kern="1200" dirty="0">
              <a:solidFill>
                <a:srgbClr val="002060"/>
              </a:solidFill>
              <a:latin typeface="Calibri" panose="020F0502020204030204" pitchFamily="34" charset="0"/>
            </a:rPr>
            <a:t>Elderly</a:t>
          </a:r>
        </a:p>
        <a:p>
          <a:pPr marL="228600" lvl="1" indent="-228600" algn="l" defTabSz="1022350">
            <a:lnSpc>
              <a:spcPct val="90000"/>
            </a:lnSpc>
            <a:spcBef>
              <a:spcPct val="0"/>
            </a:spcBef>
            <a:spcAft>
              <a:spcPct val="15000"/>
            </a:spcAft>
            <a:buChar char="•"/>
          </a:pPr>
          <a:r>
            <a:rPr lang="en-GB" altLang="en-US" sz="2300" kern="1200" dirty="0">
              <a:solidFill>
                <a:srgbClr val="002060"/>
              </a:solidFill>
              <a:latin typeface="Calibri" panose="020F0502020204030204" pitchFamily="34" charset="0"/>
            </a:rPr>
            <a:t>Mentally ill</a:t>
          </a:r>
        </a:p>
      </dsp:txBody>
      <dsp:txXfrm>
        <a:off x="6748489" y="1109762"/>
        <a:ext cx="2958532" cy="40406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C61C52-C557-4AE2-AD3D-E1CAD97A2033}">
      <dsp:nvSpPr>
        <dsp:cNvPr id="0" name=""/>
        <dsp:cNvSpPr/>
      </dsp:nvSpPr>
      <dsp:spPr>
        <a:xfrm>
          <a:off x="3162" y="7880"/>
          <a:ext cx="3083162" cy="11808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altLang="en-US" sz="2000" b="1" kern="1200" dirty="0">
              <a:latin typeface="Calibri" panose="020F0502020204030204" pitchFamily="34" charset="0"/>
            </a:rPr>
            <a:t>Exploitation of Children</a:t>
          </a:r>
          <a:endParaRPr lang="en-AS" sz="2000" kern="1200" dirty="0"/>
        </a:p>
      </dsp:txBody>
      <dsp:txXfrm>
        <a:off x="3162" y="7880"/>
        <a:ext cx="3083162" cy="1180800"/>
      </dsp:txXfrm>
    </dsp:sp>
    <dsp:sp modelId="{E30AD96E-44EB-4C85-873A-215016ADBA72}">
      <dsp:nvSpPr>
        <dsp:cNvPr id="0" name=""/>
        <dsp:cNvSpPr/>
      </dsp:nvSpPr>
      <dsp:spPr>
        <a:xfrm>
          <a:off x="3162" y="1188680"/>
          <a:ext cx="3083162" cy="315477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GB" altLang="en-US" sz="2000" kern="1200" dirty="0">
              <a:solidFill>
                <a:srgbClr val="002060"/>
              </a:solidFill>
              <a:latin typeface="Calibri" panose="020F0502020204030204" pitchFamily="34" charset="0"/>
            </a:rPr>
            <a:t>Runners, dealers and couriers – as young as 14</a:t>
          </a:r>
          <a:endParaRPr lang="en-AS" sz="2000" kern="1200" dirty="0">
            <a:solidFill>
              <a:srgbClr val="002060"/>
            </a:solidFill>
          </a:endParaRPr>
        </a:p>
        <a:p>
          <a:pPr marL="228600" lvl="1" indent="-228600" algn="l" defTabSz="889000">
            <a:lnSpc>
              <a:spcPct val="90000"/>
            </a:lnSpc>
            <a:spcBef>
              <a:spcPct val="0"/>
            </a:spcBef>
            <a:spcAft>
              <a:spcPct val="15000"/>
            </a:spcAft>
            <a:buChar char="•"/>
          </a:pPr>
          <a:r>
            <a:rPr lang="en-GB" altLang="en-US" sz="2000" kern="1200" dirty="0">
              <a:solidFill>
                <a:srgbClr val="002060"/>
              </a:solidFill>
              <a:latin typeface="Calibri" panose="020F0502020204030204" pitchFamily="34" charset="0"/>
            </a:rPr>
            <a:t>Expendable resource – controlled by fear and violence</a:t>
          </a:r>
        </a:p>
      </dsp:txBody>
      <dsp:txXfrm>
        <a:off x="3162" y="1188680"/>
        <a:ext cx="3083162" cy="3154777"/>
      </dsp:txXfrm>
    </dsp:sp>
    <dsp:sp modelId="{27420D74-9222-4E12-BC35-6143C1F9D036}">
      <dsp:nvSpPr>
        <dsp:cNvPr id="0" name=""/>
        <dsp:cNvSpPr/>
      </dsp:nvSpPr>
      <dsp:spPr>
        <a:xfrm>
          <a:off x="3517966" y="7880"/>
          <a:ext cx="3083162" cy="11808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altLang="en-US" sz="2000" b="1" kern="1200" dirty="0">
              <a:latin typeface="Calibri" panose="020F0502020204030204" pitchFamily="34" charset="0"/>
            </a:rPr>
            <a:t>Child Sexual Exploitation (CSE)</a:t>
          </a:r>
          <a:endParaRPr lang="en-AS" sz="2000" kern="1200" dirty="0"/>
        </a:p>
      </dsp:txBody>
      <dsp:txXfrm>
        <a:off x="3517966" y="7880"/>
        <a:ext cx="3083162" cy="1180800"/>
      </dsp:txXfrm>
    </dsp:sp>
    <dsp:sp modelId="{2EA3355A-1FEA-45F5-BE45-A335A8C524B4}">
      <dsp:nvSpPr>
        <dsp:cNvPr id="0" name=""/>
        <dsp:cNvSpPr/>
      </dsp:nvSpPr>
      <dsp:spPr>
        <a:xfrm>
          <a:off x="3517966" y="1188680"/>
          <a:ext cx="3083162" cy="315477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altLang="en-US" sz="2000" kern="1200" dirty="0">
              <a:solidFill>
                <a:srgbClr val="002060"/>
              </a:solidFill>
              <a:latin typeface="Calibri" panose="020F0502020204030204" pitchFamily="34" charset="0"/>
            </a:rPr>
            <a:t>Grooming of MISPERs and most vulnerable children</a:t>
          </a:r>
          <a:endParaRPr lang="en-AS" sz="2000" kern="1200" dirty="0">
            <a:solidFill>
              <a:srgbClr val="002060"/>
            </a:solidFill>
          </a:endParaRPr>
        </a:p>
        <a:p>
          <a:pPr marL="228600" lvl="1" indent="-228600" algn="l" defTabSz="889000">
            <a:lnSpc>
              <a:spcPct val="90000"/>
            </a:lnSpc>
            <a:spcBef>
              <a:spcPct val="0"/>
            </a:spcBef>
            <a:spcAft>
              <a:spcPct val="15000"/>
            </a:spcAft>
            <a:buChar char="•"/>
          </a:pPr>
          <a:r>
            <a:rPr lang="en-GB" altLang="en-US" sz="2000" kern="1200" dirty="0">
              <a:solidFill>
                <a:srgbClr val="002060"/>
              </a:solidFill>
              <a:latin typeface="+mn-lt"/>
              <a:cs typeface="Arial" panose="020B0604020202020204" pitchFamily="34" charset="0"/>
            </a:rPr>
            <a:t>Many of the signs of children</a:t>
          </a:r>
          <a:r>
            <a:rPr lang="en-GB" altLang="en-US" sz="2000" kern="1200" baseline="0" dirty="0">
              <a:solidFill>
                <a:srgbClr val="002060"/>
              </a:solidFill>
              <a:latin typeface="+mn-lt"/>
              <a:cs typeface="Arial" panose="020B0604020202020204" pitchFamily="34" charset="0"/>
            </a:rPr>
            <a:t> being involved in County Lines criminality are the same as CSE </a:t>
          </a:r>
          <a:endParaRPr lang="en-AS" sz="2000" kern="1200" dirty="0">
            <a:solidFill>
              <a:srgbClr val="002060"/>
            </a:solidFill>
            <a:latin typeface="+mn-lt"/>
          </a:endParaRPr>
        </a:p>
      </dsp:txBody>
      <dsp:txXfrm>
        <a:off x="3517966" y="1188680"/>
        <a:ext cx="3083162" cy="3154777"/>
      </dsp:txXfrm>
    </dsp:sp>
    <dsp:sp modelId="{004AC29B-703C-4823-889C-4259F0CAB3CA}">
      <dsp:nvSpPr>
        <dsp:cNvPr id="0" name=""/>
        <dsp:cNvSpPr/>
      </dsp:nvSpPr>
      <dsp:spPr>
        <a:xfrm>
          <a:off x="7032771" y="7880"/>
          <a:ext cx="3083162" cy="11808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altLang="en-US" sz="2000" b="1" kern="1200" dirty="0">
              <a:latin typeface="Calibri" panose="020F0502020204030204" pitchFamily="34" charset="0"/>
            </a:rPr>
            <a:t>Human Trafficking</a:t>
          </a:r>
          <a:endParaRPr lang="en-AS" sz="2000" kern="1200" dirty="0"/>
        </a:p>
      </dsp:txBody>
      <dsp:txXfrm>
        <a:off x="7032771" y="7880"/>
        <a:ext cx="3083162" cy="1180800"/>
      </dsp:txXfrm>
    </dsp:sp>
    <dsp:sp modelId="{07784E9F-6972-42FD-A08B-AC17EA16E00B}">
      <dsp:nvSpPr>
        <dsp:cNvPr id="0" name=""/>
        <dsp:cNvSpPr/>
      </dsp:nvSpPr>
      <dsp:spPr>
        <a:xfrm>
          <a:off x="7032771" y="1188680"/>
          <a:ext cx="3083162" cy="315477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GB" altLang="en-US" sz="2000" kern="1200" dirty="0">
              <a:solidFill>
                <a:srgbClr val="002060"/>
              </a:solidFill>
              <a:latin typeface="+mn-lt"/>
            </a:rPr>
            <a:t>Moving children around the country (often ‘plugged’ with Class A)</a:t>
          </a:r>
          <a:endParaRPr lang="en-AS" sz="2000" kern="1200" dirty="0">
            <a:solidFill>
              <a:srgbClr val="002060"/>
            </a:solidFill>
          </a:endParaRPr>
        </a:p>
        <a:p>
          <a:pPr marL="228600" lvl="1" indent="-228600" algn="l" defTabSz="889000">
            <a:lnSpc>
              <a:spcPct val="90000"/>
            </a:lnSpc>
            <a:spcBef>
              <a:spcPct val="0"/>
            </a:spcBef>
            <a:spcAft>
              <a:spcPct val="15000"/>
            </a:spcAft>
            <a:buChar char="•"/>
          </a:pPr>
          <a:r>
            <a:rPr lang="en-GB" sz="2000" kern="1200" dirty="0">
              <a:solidFill>
                <a:srgbClr val="002060"/>
              </a:solidFill>
              <a:latin typeface="+mn-lt"/>
              <a:ea typeface="MS PGothic" panose="020B0600070205080204" pitchFamily="34" charset="-128"/>
            </a:rPr>
            <a:t>County Lines will often rotate operatives to prevent police being aware </a:t>
          </a:r>
          <a:endParaRPr lang="en-GB" altLang="en-US" sz="2000" kern="1200" dirty="0">
            <a:solidFill>
              <a:srgbClr val="002060"/>
            </a:solidFill>
            <a:latin typeface="Calibri" panose="020F0502020204030204" pitchFamily="34" charset="0"/>
          </a:endParaRPr>
        </a:p>
        <a:p>
          <a:pPr marL="228600" lvl="1" indent="-228600" algn="l" defTabSz="889000">
            <a:lnSpc>
              <a:spcPct val="90000"/>
            </a:lnSpc>
            <a:spcBef>
              <a:spcPct val="0"/>
            </a:spcBef>
            <a:spcAft>
              <a:spcPct val="15000"/>
            </a:spcAft>
            <a:buChar char="•"/>
          </a:pPr>
          <a:r>
            <a:rPr lang="en-GB" altLang="en-US" sz="2000" kern="1200" dirty="0">
              <a:solidFill>
                <a:srgbClr val="002060"/>
              </a:solidFill>
              <a:latin typeface="Calibri" panose="020F0502020204030204" pitchFamily="34" charset="0"/>
            </a:rPr>
            <a:t>Can be within one force area, </a:t>
          </a:r>
          <a:r>
            <a:rPr lang="en-GB" altLang="en-US" sz="2000" kern="1200" dirty="0" err="1">
              <a:solidFill>
                <a:srgbClr val="002060"/>
              </a:solidFill>
              <a:latin typeface="Calibri" panose="020F0502020204030204" pitchFamily="34" charset="0"/>
            </a:rPr>
            <a:t>eg</a:t>
          </a:r>
          <a:r>
            <a:rPr lang="en-GB" altLang="en-US" sz="2000" kern="1200" dirty="0">
              <a:solidFill>
                <a:srgbClr val="002060"/>
              </a:solidFill>
              <a:latin typeface="Calibri" panose="020F0502020204030204" pitchFamily="34" charset="0"/>
            </a:rPr>
            <a:t> from Cardiff to Bridgend</a:t>
          </a:r>
        </a:p>
      </dsp:txBody>
      <dsp:txXfrm>
        <a:off x="7032771" y="1188680"/>
        <a:ext cx="3083162" cy="315477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66A409-B000-4818-99AF-CF30FC76585C}">
      <dsp:nvSpPr>
        <dsp:cNvPr id="0" name=""/>
        <dsp:cNvSpPr/>
      </dsp:nvSpPr>
      <dsp:spPr>
        <a:xfrm>
          <a:off x="0" y="690281"/>
          <a:ext cx="3352511" cy="20115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rgbClr val="002060"/>
              </a:solidFill>
            </a:rPr>
            <a:t>Not a fundamental motivating factor - but an intrinsic element of county lines criminality.</a:t>
          </a:r>
          <a:endParaRPr lang="en-AS" sz="2400" kern="1200" dirty="0">
            <a:solidFill>
              <a:srgbClr val="002060"/>
            </a:solidFill>
          </a:endParaRPr>
        </a:p>
      </dsp:txBody>
      <dsp:txXfrm>
        <a:off x="0" y="690281"/>
        <a:ext cx="3352511" cy="2011506"/>
      </dsp:txXfrm>
    </dsp:sp>
    <dsp:sp modelId="{9EA7CD28-1D8F-4F4B-91C0-6688E5D8EB8C}">
      <dsp:nvSpPr>
        <dsp:cNvPr id="0" name=""/>
        <dsp:cNvSpPr/>
      </dsp:nvSpPr>
      <dsp:spPr>
        <a:xfrm>
          <a:off x="3687762" y="690281"/>
          <a:ext cx="3352511" cy="20115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rgbClr val="002060"/>
              </a:solidFill>
            </a:rPr>
            <a:t>Many young victims already have risk markers/flags for CSE.</a:t>
          </a:r>
        </a:p>
      </dsp:txBody>
      <dsp:txXfrm>
        <a:off x="3687762" y="690281"/>
        <a:ext cx="3352511" cy="2011506"/>
      </dsp:txXfrm>
    </dsp:sp>
    <dsp:sp modelId="{060E0F7D-AF6C-49CC-851D-07BFF10E4DA9}">
      <dsp:nvSpPr>
        <dsp:cNvPr id="0" name=""/>
        <dsp:cNvSpPr/>
      </dsp:nvSpPr>
      <dsp:spPr>
        <a:xfrm>
          <a:off x="7375525" y="690281"/>
          <a:ext cx="3352511" cy="20115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rgbClr val="002060"/>
              </a:solidFill>
            </a:rPr>
            <a:t>The vulnerability risk factors are similar for each type of exploitation.</a:t>
          </a:r>
        </a:p>
      </dsp:txBody>
      <dsp:txXfrm>
        <a:off x="7375525" y="690281"/>
        <a:ext cx="3352511" cy="2011506"/>
      </dsp:txXfrm>
    </dsp:sp>
    <dsp:sp modelId="{F72ED003-7C86-444A-8BF7-0F64446C074D}">
      <dsp:nvSpPr>
        <dsp:cNvPr id="0" name=""/>
        <dsp:cNvSpPr/>
      </dsp:nvSpPr>
      <dsp:spPr>
        <a:xfrm>
          <a:off x="1843881" y="3037040"/>
          <a:ext cx="3352511" cy="20115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rgbClr val="002060"/>
              </a:solidFill>
            </a:rPr>
            <a:t>Gang members often groom young females by initially becoming their ‘boyfriend’.</a:t>
          </a:r>
          <a:endParaRPr lang="en-AS" sz="2400" kern="1200" dirty="0">
            <a:solidFill>
              <a:srgbClr val="002060"/>
            </a:solidFill>
          </a:endParaRPr>
        </a:p>
      </dsp:txBody>
      <dsp:txXfrm>
        <a:off x="1843881" y="3037040"/>
        <a:ext cx="3352511" cy="2011506"/>
      </dsp:txXfrm>
    </dsp:sp>
    <dsp:sp modelId="{F20AD8D4-605E-450E-B012-A743079AC479}">
      <dsp:nvSpPr>
        <dsp:cNvPr id="0" name=""/>
        <dsp:cNvSpPr/>
      </dsp:nvSpPr>
      <dsp:spPr>
        <a:xfrm>
          <a:off x="5531644" y="3037040"/>
          <a:ext cx="3352511" cy="20115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rgbClr val="002060"/>
              </a:solidFill>
            </a:rPr>
            <a:t>Victims are used and abused by gangs – sexual assault and rape are just another way to control and exploit them.</a:t>
          </a:r>
          <a:endParaRPr lang="en-AS" sz="2400" kern="1200" dirty="0">
            <a:solidFill>
              <a:srgbClr val="002060"/>
            </a:solidFill>
          </a:endParaRPr>
        </a:p>
      </dsp:txBody>
      <dsp:txXfrm>
        <a:off x="5531644" y="3037040"/>
        <a:ext cx="3352511" cy="20115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189C26-580B-4820-A352-FA20289BBD44}">
      <dsp:nvSpPr>
        <dsp:cNvPr id="0" name=""/>
        <dsp:cNvSpPr/>
      </dsp:nvSpPr>
      <dsp:spPr>
        <a:xfrm>
          <a:off x="0" y="3495"/>
          <a:ext cx="9885743" cy="7428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Are you aware of any persons from outside of this area who are now frequenting or living at any address in your locality?</a:t>
          </a:r>
          <a:endParaRPr lang="en-AS" sz="2000" kern="1200" dirty="0"/>
        </a:p>
      </dsp:txBody>
      <dsp:txXfrm>
        <a:off x="36261" y="39756"/>
        <a:ext cx="9813221" cy="670296"/>
      </dsp:txXfrm>
    </dsp:sp>
    <dsp:sp modelId="{064DFAF4-2E78-4F47-9433-EF5A9F7F5973}">
      <dsp:nvSpPr>
        <dsp:cNvPr id="0" name=""/>
        <dsp:cNvSpPr/>
      </dsp:nvSpPr>
      <dsp:spPr>
        <a:xfrm>
          <a:off x="0" y="746313"/>
          <a:ext cx="9885743" cy="280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3872"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solidFill>
                <a:srgbClr val="002060"/>
              </a:solidFill>
            </a:rPr>
            <a:t>especially vulnerable people</a:t>
          </a:r>
          <a:endParaRPr lang="en-AS" sz="1800" kern="1200" dirty="0">
            <a:solidFill>
              <a:srgbClr val="002060"/>
            </a:solidFill>
          </a:endParaRPr>
        </a:p>
      </dsp:txBody>
      <dsp:txXfrm>
        <a:off x="0" y="746313"/>
        <a:ext cx="9885743" cy="280237"/>
      </dsp:txXfrm>
    </dsp:sp>
    <dsp:sp modelId="{B05FBAD5-5976-40E7-9D15-A97D5897B70E}">
      <dsp:nvSpPr>
        <dsp:cNvPr id="0" name=""/>
        <dsp:cNvSpPr/>
      </dsp:nvSpPr>
      <dsp:spPr>
        <a:xfrm>
          <a:off x="0" y="1026550"/>
          <a:ext cx="9885743" cy="7428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Have you, or any persons you know been befriended by such persons? Or have they asked to stay at your address? </a:t>
          </a:r>
          <a:endParaRPr lang="en-AS" sz="2000" kern="1200" dirty="0"/>
        </a:p>
      </dsp:txBody>
      <dsp:txXfrm>
        <a:off x="36261" y="1062811"/>
        <a:ext cx="9813221" cy="670296"/>
      </dsp:txXfrm>
    </dsp:sp>
    <dsp:sp modelId="{8ED36179-9956-41A9-917A-2AC70FE683D9}">
      <dsp:nvSpPr>
        <dsp:cNvPr id="0" name=""/>
        <dsp:cNvSpPr/>
      </dsp:nvSpPr>
      <dsp:spPr>
        <a:xfrm>
          <a:off x="0" y="1769368"/>
          <a:ext cx="9885743" cy="8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3872"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solidFill>
                <a:srgbClr val="002060"/>
              </a:solidFill>
            </a:rPr>
            <a:t>If so, where are they from? </a:t>
          </a:r>
          <a:endParaRPr lang="en-AS" sz="1800" kern="1200" dirty="0">
            <a:solidFill>
              <a:srgbClr val="002060"/>
            </a:solidFill>
          </a:endParaRPr>
        </a:p>
        <a:p>
          <a:pPr marL="171450" lvl="1" indent="-171450" algn="l" defTabSz="800100">
            <a:lnSpc>
              <a:spcPct val="90000"/>
            </a:lnSpc>
            <a:spcBef>
              <a:spcPct val="0"/>
            </a:spcBef>
            <a:spcAft>
              <a:spcPct val="20000"/>
            </a:spcAft>
            <a:buChar char="•"/>
          </a:pPr>
          <a:r>
            <a:rPr lang="en-GB" sz="1800" kern="1200" dirty="0">
              <a:solidFill>
                <a:srgbClr val="002060"/>
              </a:solidFill>
            </a:rPr>
            <a:t>What names do they use for themselves? </a:t>
          </a:r>
        </a:p>
        <a:p>
          <a:pPr marL="171450" lvl="1" indent="-171450" algn="l" defTabSz="800100">
            <a:lnSpc>
              <a:spcPct val="90000"/>
            </a:lnSpc>
            <a:spcBef>
              <a:spcPct val="0"/>
            </a:spcBef>
            <a:spcAft>
              <a:spcPct val="20000"/>
            </a:spcAft>
            <a:buChar char="•"/>
          </a:pPr>
          <a:r>
            <a:rPr lang="en-GB" sz="1800" kern="1200" dirty="0">
              <a:solidFill>
                <a:srgbClr val="002060"/>
              </a:solidFill>
            </a:rPr>
            <a:t>What are the telephone numbers they have been giving out to people? </a:t>
          </a:r>
        </a:p>
      </dsp:txBody>
      <dsp:txXfrm>
        <a:off x="0" y="1769368"/>
        <a:ext cx="9885743" cy="869702"/>
      </dsp:txXfrm>
    </dsp:sp>
    <dsp:sp modelId="{2AF832FE-AD05-4057-B7F4-D92088CF6A36}">
      <dsp:nvSpPr>
        <dsp:cNvPr id="0" name=""/>
        <dsp:cNvSpPr/>
      </dsp:nvSpPr>
      <dsp:spPr>
        <a:xfrm>
          <a:off x="0" y="2639070"/>
          <a:ext cx="9885743" cy="7428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Has there been increased activity since the arrival of the subjects? </a:t>
          </a:r>
          <a:endParaRPr lang="en-AS" sz="2000" kern="1200" dirty="0"/>
        </a:p>
      </dsp:txBody>
      <dsp:txXfrm>
        <a:off x="36261" y="2675331"/>
        <a:ext cx="9813221" cy="670296"/>
      </dsp:txXfrm>
    </dsp:sp>
    <dsp:sp modelId="{FF7DE9E6-85B5-4E42-89FD-3A28D372D337}">
      <dsp:nvSpPr>
        <dsp:cNvPr id="0" name=""/>
        <dsp:cNvSpPr/>
      </dsp:nvSpPr>
      <dsp:spPr>
        <a:xfrm>
          <a:off x="0" y="3381888"/>
          <a:ext cx="9885743" cy="869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3872"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solidFill>
                <a:srgbClr val="002060"/>
              </a:solidFill>
            </a:rPr>
            <a:t>A lot of callers to the address;</a:t>
          </a:r>
          <a:endParaRPr lang="en-AS" sz="1800" kern="1200" dirty="0">
            <a:solidFill>
              <a:srgbClr val="002060"/>
            </a:solidFill>
          </a:endParaRPr>
        </a:p>
        <a:p>
          <a:pPr marL="171450" lvl="1" indent="-171450" algn="l" defTabSz="800100">
            <a:lnSpc>
              <a:spcPct val="90000"/>
            </a:lnSpc>
            <a:spcBef>
              <a:spcPct val="0"/>
            </a:spcBef>
            <a:spcAft>
              <a:spcPct val="20000"/>
            </a:spcAft>
            <a:buChar char="•"/>
          </a:pPr>
          <a:r>
            <a:rPr lang="en-GB" sz="1800" kern="1200" dirty="0">
              <a:solidFill>
                <a:srgbClr val="002060"/>
              </a:solidFill>
            </a:rPr>
            <a:t>An increase in noise or other anti-social behaviour;</a:t>
          </a:r>
        </a:p>
        <a:p>
          <a:pPr marL="171450" lvl="1" indent="-171450" algn="l" defTabSz="800100">
            <a:lnSpc>
              <a:spcPct val="90000"/>
            </a:lnSpc>
            <a:spcBef>
              <a:spcPct val="0"/>
            </a:spcBef>
            <a:spcAft>
              <a:spcPct val="20000"/>
            </a:spcAft>
            <a:buChar char="•"/>
          </a:pPr>
          <a:r>
            <a:rPr lang="en-GB" sz="1800" kern="1200" dirty="0">
              <a:solidFill>
                <a:srgbClr val="002060"/>
              </a:solidFill>
            </a:rPr>
            <a:t>Public order involving groups of persons, especially with the use of weapons</a:t>
          </a:r>
        </a:p>
      </dsp:txBody>
      <dsp:txXfrm>
        <a:off x="0" y="3381888"/>
        <a:ext cx="9885743" cy="8697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76EE72-9E3E-4F76-89A6-3F541C2F5FC7}">
      <dsp:nvSpPr>
        <dsp:cNvPr id="0" name=""/>
        <dsp:cNvSpPr/>
      </dsp:nvSpPr>
      <dsp:spPr>
        <a:xfrm>
          <a:off x="0" y="516666"/>
          <a:ext cx="3373334" cy="20240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If a child is arrested for county lines type offences, minor offences and it is clear during the custody process and interview that they are being exploited. </a:t>
          </a:r>
          <a:endParaRPr lang="en-AS" sz="2200" kern="1200" dirty="0"/>
        </a:p>
      </dsp:txBody>
      <dsp:txXfrm>
        <a:off x="0" y="516666"/>
        <a:ext cx="3373334" cy="2024000"/>
      </dsp:txXfrm>
    </dsp:sp>
    <dsp:sp modelId="{F5B129DB-BFBC-4B4C-91D7-52825542219B}">
      <dsp:nvSpPr>
        <dsp:cNvPr id="0" name=""/>
        <dsp:cNvSpPr/>
      </dsp:nvSpPr>
      <dsp:spPr>
        <a:xfrm>
          <a:off x="3710667" y="516666"/>
          <a:ext cx="3373334" cy="20240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Normal safeguarding procedures process begin </a:t>
          </a:r>
          <a:r>
            <a:rPr lang="en-GB" sz="2200" b="1" u="sng" kern="1200"/>
            <a:t>NOW</a:t>
          </a:r>
          <a:r>
            <a:rPr lang="en-GB" sz="2200" kern="1200"/>
            <a:t>. </a:t>
          </a:r>
          <a:endParaRPr lang="en-AS" sz="2200" kern="1200" dirty="0"/>
        </a:p>
      </dsp:txBody>
      <dsp:txXfrm>
        <a:off x="3710667" y="516666"/>
        <a:ext cx="3373334" cy="2024000"/>
      </dsp:txXfrm>
    </dsp:sp>
    <dsp:sp modelId="{AC16FB59-38C0-417C-B988-A187C1C3541E}">
      <dsp:nvSpPr>
        <dsp:cNvPr id="0" name=""/>
        <dsp:cNvSpPr/>
      </dsp:nvSpPr>
      <dsp:spPr>
        <a:xfrm>
          <a:off x="7421335" y="516666"/>
          <a:ext cx="3373334" cy="20240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PPN </a:t>
          </a:r>
          <a:r>
            <a:rPr lang="en-GB" sz="2200" b="1" u="sng" kern="1200"/>
            <a:t>MUST</a:t>
          </a:r>
          <a:r>
            <a:rPr lang="en-GB" sz="2200" b="1" kern="1200"/>
            <a:t> </a:t>
          </a:r>
          <a:r>
            <a:rPr lang="en-GB" sz="2200" kern="1200"/>
            <a:t>be completed. </a:t>
          </a:r>
          <a:endParaRPr lang="en-AS" sz="2200" kern="1200" dirty="0"/>
        </a:p>
      </dsp:txBody>
      <dsp:txXfrm>
        <a:off x="7421335" y="516666"/>
        <a:ext cx="3373334" cy="2024000"/>
      </dsp:txXfrm>
    </dsp:sp>
    <dsp:sp modelId="{C489EF60-509C-4299-A2FA-A0D294192CFB}">
      <dsp:nvSpPr>
        <dsp:cNvPr id="0" name=""/>
        <dsp:cNvSpPr/>
      </dsp:nvSpPr>
      <dsp:spPr>
        <a:xfrm>
          <a:off x="0" y="2878000"/>
          <a:ext cx="3373334" cy="20240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Urgent referral to children’s services and out of hours EDT. </a:t>
          </a:r>
          <a:endParaRPr lang="en-AS" sz="2200" kern="1200" dirty="0"/>
        </a:p>
      </dsp:txBody>
      <dsp:txXfrm>
        <a:off x="0" y="2878000"/>
        <a:ext cx="3373334" cy="2024000"/>
      </dsp:txXfrm>
    </dsp:sp>
    <dsp:sp modelId="{9D3A568A-0079-463E-B28B-DD0EF7FDE8F5}">
      <dsp:nvSpPr>
        <dsp:cNvPr id="0" name=""/>
        <dsp:cNvSpPr/>
      </dsp:nvSpPr>
      <dsp:spPr>
        <a:xfrm>
          <a:off x="3710667" y="2878000"/>
          <a:ext cx="3373334" cy="20240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Must not be released from custody until a safeguarding care plan has been established. </a:t>
          </a:r>
          <a:endParaRPr lang="en-AS" sz="2200" kern="1200" dirty="0"/>
        </a:p>
      </dsp:txBody>
      <dsp:txXfrm>
        <a:off x="3710667" y="2878000"/>
        <a:ext cx="3373334" cy="2024000"/>
      </dsp:txXfrm>
    </dsp:sp>
    <dsp:sp modelId="{ABF85BC8-E460-4AA9-9B4B-1B314E761C4D}">
      <dsp:nvSpPr>
        <dsp:cNvPr id="0" name=""/>
        <dsp:cNvSpPr/>
      </dsp:nvSpPr>
      <dsp:spPr>
        <a:xfrm>
          <a:off x="7421335" y="2878000"/>
          <a:ext cx="3373334" cy="20240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Police are not the main safeguarding agency, but have a huge part to play in safeguarding. </a:t>
          </a:r>
          <a:endParaRPr lang="en-GB" sz="2200" kern="1200" dirty="0"/>
        </a:p>
      </dsp:txBody>
      <dsp:txXfrm>
        <a:off x="7421335" y="2878000"/>
        <a:ext cx="3373334" cy="2024000"/>
      </dsp:txXfrm>
    </dsp:sp>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91C5E13-C452-43E4-A591-9F8FADA8EA3A}"/>
              </a:ext>
            </a:extLst>
          </p:cNvPr>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AS"/>
          </a:p>
        </p:txBody>
      </p:sp>
      <p:sp>
        <p:nvSpPr>
          <p:cNvPr id="3" name="Date Placeholder 2">
            <a:extLst>
              <a:ext uri="{FF2B5EF4-FFF2-40B4-BE49-F238E27FC236}">
                <a16:creationId xmlns:a16="http://schemas.microsoft.com/office/drawing/2014/main" id="{FDDA2AB6-154F-47C5-BAC5-AE597890F5F8}"/>
              </a:ext>
            </a:extLst>
          </p:cNvPr>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59FF6F87-4A55-45E1-8506-DE5193D498BE}" type="datetimeFigureOut">
              <a:rPr lang="en-AS" smtClean="0"/>
              <a:t>06/29/2022</a:t>
            </a:fld>
            <a:endParaRPr lang="en-AS"/>
          </a:p>
        </p:txBody>
      </p:sp>
      <p:sp>
        <p:nvSpPr>
          <p:cNvPr id="4" name="Footer Placeholder 3">
            <a:extLst>
              <a:ext uri="{FF2B5EF4-FFF2-40B4-BE49-F238E27FC236}">
                <a16:creationId xmlns:a16="http://schemas.microsoft.com/office/drawing/2014/main" id="{25D6D9BC-4A0A-4B41-B2D0-43961627B3F4}"/>
              </a:ext>
            </a:extLst>
          </p:cNvPr>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AS"/>
          </a:p>
        </p:txBody>
      </p:sp>
      <p:sp>
        <p:nvSpPr>
          <p:cNvPr id="5" name="Slide Number Placeholder 4">
            <a:extLst>
              <a:ext uri="{FF2B5EF4-FFF2-40B4-BE49-F238E27FC236}">
                <a16:creationId xmlns:a16="http://schemas.microsoft.com/office/drawing/2014/main" id="{FC24B696-49EB-4873-8C2B-1AA2E9E729B2}"/>
              </a:ext>
            </a:extLst>
          </p:cNvPr>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71300851-D701-4DB3-96F1-694E7994A606}" type="slidenum">
              <a:rPr lang="en-AS" smtClean="0"/>
              <a:t>‹#›</a:t>
            </a:fld>
            <a:endParaRPr lang="en-AS"/>
          </a:p>
        </p:txBody>
      </p:sp>
    </p:spTree>
    <p:extLst>
      <p:ext uri="{BB962C8B-B14F-4D97-AF65-F5344CB8AC3E}">
        <p14:creationId xmlns:p14="http://schemas.microsoft.com/office/powerpoint/2010/main" val="277063054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1170E1B-2A33-4661-8CE6-306446AC195E}" type="datetimeFigureOut">
              <a:rPr lang="en-GB" smtClean="0"/>
              <a:t>29/06/2022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A4202706-DCAB-4B25-A3E0-623362CB38E1}" type="slidenum">
              <a:rPr lang="en-GB" smtClean="0"/>
              <a:t>‹#›</a:t>
            </a:fld>
            <a:endParaRPr lang="en-GB"/>
          </a:p>
        </p:txBody>
      </p:sp>
    </p:spTree>
    <p:extLst>
      <p:ext uri="{BB962C8B-B14F-4D97-AF65-F5344CB8AC3E}">
        <p14:creationId xmlns:p14="http://schemas.microsoft.com/office/powerpoint/2010/main" val="777542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DdYq2dhQ3qc"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 successful completion of this module, learners will be able to:</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5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Explain</a:t>
            </a: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 what is meant by County Lines. </a:t>
            </a:r>
            <a:endParaRPr kumimoji="0" lang="en-AS" sz="1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5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Identify</a:t>
            </a: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 risks and implications associated with County Lines. </a:t>
            </a:r>
            <a:endParaRPr kumimoji="0" lang="en-AS" sz="1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5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Identify</a:t>
            </a: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 factors that could make a person vulnerable in relation to county lines. </a:t>
            </a:r>
          </a:p>
          <a:p>
            <a:pPr marL="342900" marR="0" lvl="0" indent="-342900" algn="l" defTabSz="914400" rtl="0" eaLnBrk="1" fontAlgn="auto" latinLnBrk="0" hangingPunct="1">
              <a:lnSpc>
                <a:spcPct val="15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State</a:t>
            </a: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 what information would be obtained from a member of the public who may have intelligence regarding County Lines.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a:t>
            </a:fld>
            <a:endParaRPr lang="en-GB"/>
          </a:p>
        </p:txBody>
      </p:sp>
    </p:spTree>
    <p:extLst>
      <p:ext uri="{BB962C8B-B14F-4D97-AF65-F5344CB8AC3E}">
        <p14:creationId xmlns:p14="http://schemas.microsoft.com/office/powerpoint/2010/main" val="3081211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Trainer to reveal the definition of “County Lines” and allow the students to read it.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Trainer to then explore understanding to ensure that the group recognise the nature of the issue and how difficult it is proving to tackle.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Trainer to reveal the 4 pop up annotations that provide further information regarding the issue.</a:t>
            </a:r>
          </a:p>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2</a:t>
            </a:fld>
            <a:endParaRPr lang="en-GB"/>
          </a:p>
        </p:txBody>
      </p:sp>
    </p:spTree>
    <p:extLst>
      <p:ext uri="{BB962C8B-B14F-4D97-AF65-F5344CB8AC3E}">
        <p14:creationId xmlns:p14="http://schemas.microsoft.com/office/powerpoint/2010/main" val="9833787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Trainer to introduce </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Video Clip 1 – National County Lines Coordination Centre – County Lines Awareness video</a:t>
            </a:r>
          </a:p>
          <a:p>
            <a:endParaRPr lang="en-GB" dirty="0"/>
          </a:p>
          <a:p>
            <a:r>
              <a:rPr lang="en-GB" dirty="0"/>
              <a:t>Link - </a:t>
            </a:r>
            <a:r>
              <a:rPr lang="en-GB" dirty="0">
                <a:hlinkClick r:id="rId3"/>
              </a:rPr>
              <a:t>NCLCC - County Lines Awareness Video – YouTube</a:t>
            </a:r>
            <a:r>
              <a:rPr lang="en-GB" dirty="0"/>
              <a:t> video is 9min 48 Secs</a:t>
            </a:r>
          </a:p>
          <a:p>
            <a:endParaRPr lang="en-GB" dirty="0"/>
          </a:p>
          <a:p>
            <a:r>
              <a:rPr lang="en-GB" dirty="0"/>
              <a:t>Video explains what County Lines is, and introduces some of the terms that will be discussed during this session.</a:t>
            </a:r>
          </a:p>
          <a:p>
            <a:endParaRPr lang="en-GB" dirty="0"/>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3</a:t>
            </a:fld>
            <a:endParaRPr lang="en-GB"/>
          </a:p>
        </p:txBody>
      </p:sp>
    </p:spTree>
    <p:extLst>
      <p:ext uri="{BB962C8B-B14F-4D97-AF65-F5344CB8AC3E}">
        <p14:creationId xmlns:p14="http://schemas.microsoft.com/office/powerpoint/2010/main" val="20373582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Trainer to make links with the previous video and ask “What were the key points?” - emphasize that the basis of County Lines is drugs and that it is the emerging drugs markets that attracts these persons. Trainer to then ask the group to identify in plenary what they think the associated risks/implications are as a result of County Lines.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Trainer to then reveal the 5 x topics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1 - Gangs often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challenge</a:t>
            </a: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 existing groups or other county lines enterprises for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territory</a:t>
            </a: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 which leads to an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escalation of violence</a:t>
            </a: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2 - </a:t>
            </a: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S PGothic" panose="020B0600070205080204" pitchFamily="34" charset="-128"/>
                <a:cs typeface="Arial" panose="020B0604020202020204" pitchFamily="34" charset="0"/>
              </a:rPr>
              <a:t>Cuckooing is a form of crime in which drug dealers take over the home of a vulnerable person in order to use it as a base for drug dealing. </a:t>
            </a:r>
            <a:r>
              <a:rPr lang="en-GB" sz="1800" b="0" i="1" u="none" strike="noStrike" baseline="0" dirty="0">
                <a:solidFill>
                  <a:srgbClr val="000000"/>
                </a:solidFill>
                <a:latin typeface="Segoe UI" panose="020B0502040204020203" pitchFamily="34" charset="0"/>
              </a:rPr>
              <a:t>Criminal exploitation of vulnerable people involving the use of their homes as a base for criminal activities, through intimidation or in exchange for drugs.</a:t>
            </a: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S PGothic" panose="020B0600070205080204" pitchFamily="34" charset="-128"/>
                <a:cs typeface="Arial" panose="020B0604020202020204" pitchFamily="34" charset="0"/>
              </a:rPr>
              <a:t>  The crime is named for the cuckoo's practice of taking over other birds' nests for its young.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MS PGothic" panose="020B0600070205080204" pitchFamily="34" charset="-128"/>
                <a:cs typeface="Arial" panose="020B0604020202020204" pitchFamily="34" charset="0"/>
              </a:rPr>
              <a:t>23% of forces report county lines using other forms of accommodation in rural areas such as holiday lets, budget hotels, caravan parks and apartments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3 - Gangs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exploit</a:t>
            </a: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 children to deliver drugs from the urban area to the county location using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intimidation</a:t>
            </a: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violence</a:t>
            </a: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debt bondage </a:t>
            </a: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and/or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grooming</a:t>
            </a: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4 -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Adult drug users </a:t>
            </a: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and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vulnerable females </a:t>
            </a: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are also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exploited</a:t>
            </a: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 for their properties or to assist with dealing within the county market.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5 - Although not a driving factor, a clear link between County Lines and </a:t>
            </a:r>
            <a:r>
              <a:rPr kumimoji="0" lang="en-GB" altLang="en-US" sz="11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Child Sexual Exploitation </a:t>
            </a: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(CSE) exists.</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4</a:t>
            </a:fld>
            <a:endParaRPr lang="en-GB"/>
          </a:p>
        </p:txBody>
      </p:sp>
    </p:spTree>
    <p:extLst>
      <p:ext uri="{BB962C8B-B14F-4D97-AF65-F5344CB8AC3E}">
        <p14:creationId xmlns:p14="http://schemas.microsoft.com/office/powerpoint/2010/main" val="150647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Trainer to introduce </a:t>
            </a:r>
            <a:r>
              <a:rPr kumimoji="0" lang="en-GB" altLang="en-US" sz="1100" b="1"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Video Clip 2: </a:t>
            </a: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a:t>
            </a:r>
            <a:r>
              <a:rPr kumimoji="0" lang="en-GB" altLang="en-US" sz="1100" b="1"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1_How_It_Works”</a:t>
            </a: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 (1 min 30 sec)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262673"/>
                </a:solidFill>
                <a:effectLst/>
                <a:uLnTx/>
                <a:uFillTx/>
                <a:latin typeface="Arial" panose="020B0604020202020204" pitchFamily="34" charset="0"/>
                <a:ea typeface="+mn-ea"/>
                <a:cs typeface="Arial" panose="020B0604020202020204" pitchFamily="34" charset="0"/>
              </a:rPr>
              <a:t>Explain that this was the result of an ITV News investigation. Once the video has finished trainer to allow brief pause to see if spontaneous conversation is generated. If not trainer to ask the group what they think about what they have just seen.</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5</a:t>
            </a:fld>
            <a:endParaRPr lang="en-GB"/>
          </a:p>
        </p:txBody>
      </p:sp>
    </p:spTree>
    <p:extLst>
      <p:ext uri="{BB962C8B-B14F-4D97-AF65-F5344CB8AC3E}">
        <p14:creationId xmlns:p14="http://schemas.microsoft.com/office/powerpoint/2010/main" val="4132446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South Wales traditionally</a:t>
            </a:r>
            <a:r>
              <a:rPr lang="en-GB" sz="1100" baseline="0" dirty="0">
                <a:latin typeface="Arial" panose="020B0604020202020204" pitchFamily="34" charset="0"/>
                <a:cs typeface="Arial" panose="020B0604020202020204" pitchFamily="34" charset="0"/>
              </a:rPr>
              <a:t> has not had high levels of </a:t>
            </a:r>
            <a:r>
              <a:rPr lang="en-GB" sz="1100" dirty="0">
                <a:solidFill>
                  <a:srgbClr val="262673"/>
                </a:solidFill>
                <a:latin typeface="Arial" panose="020B0604020202020204" pitchFamily="34" charset="0"/>
                <a:cs typeface="Arial" panose="020B0604020202020204" pitchFamily="34" charset="0"/>
              </a:rPr>
              <a:t>knife crime and gang culture</a:t>
            </a:r>
            <a:r>
              <a:rPr lang="en-GB" sz="1100" baseline="0" dirty="0">
                <a:solidFill>
                  <a:srgbClr val="262673"/>
                </a:solidFill>
                <a:latin typeface="Arial" panose="020B0604020202020204" pitchFamily="34" charset="0"/>
                <a:cs typeface="Arial" panose="020B0604020202020204" pitchFamily="34" charset="0"/>
              </a:rPr>
              <a:t> compared to cities like London and Birmingham.</a:t>
            </a:r>
            <a:endParaRPr lang="en-GB" sz="1100" dirty="0">
              <a:solidFill>
                <a:srgbClr val="262673"/>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aseline="0" dirty="0">
              <a:solidFill>
                <a:srgbClr val="262673"/>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aseline="0" dirty="0">
                <a:solidFill>
                  <a:srgbClr val="262673"/>
                </a:solidFill>
                <a:latin typeface="Arial" panose="020B0604020202020204" pitchFamily="34" charset="0"/>
                <a:cs typeface="Arial" panose="020B0604020202020204" pitchFamily="34" charset="0"/>
              </a:rPr>
              <a:t>Although there is a clearly a drugs market this has also not been violent.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aseline="0" dirty="0">
              <a:solidFill>
                <a:srgbClr val="262673"/>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solidFill>
                  <a:srgbClr val="262673"/>
                </a:solidFill>
                <a:latin typeface="Arial" panose="020B0604020202020204" pitchFamily="34" charset="0"/>
                <a:cs typeface="Arial" panose="020B0604020202020204" pitchFamily="34" charset="0"/>
              </a:rPr>
              <a:t>County Lines Criminality is increasing</a:t>
            </a:r>
            <a:r>
              <a:rPr lang="en-GB" sz="1100" baseline="0" dirty="0">
                <a:solidFill>
                  <a:srgbClr val="262673"/>
                </a:solidFill>
                <a:latin typeface="Arial" panose="020B0604020202020204" pitchFamily="34" charset="0"/>
                <a:cs typeface="Arial" panose="020B0604020202020204" pitchFamily="34" charset="0"/>
              </a:rPr>
              <a:t> the level of knife related offences and gang culture.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262673"/>
                </a:solidFill>
              </a:rPr>
              <a:t>‘Local Lines’ beginning to be seen – lines between Cardiff and Swansea to outlying areas of the forces </a:t>
            </a:r>
          </a:p>
        </p:txBody>
      </p:sp>
      <p:sp>
        <p:nvSpPr>
          <p:cNvPr id="4" name="Slide Number Placeholder 3"/>
          <p:cNvSpPr>
            <a:spLocks noGrp="1"/>
          </p:cNvSpPr>
          <p:nvPr>
            <p:ph type="sldNum" sz="quarter" idx="10"/>
          </p:nvPr>
        </p:nvSpPr>
        <p:spPr/>
        <p:txBody>
          <a:bodyPr/>
          <a:lstStyle/>
          <a:p>
            <a:fld id="{A4202706-DCAB-4B25-A3E0-623362CB38E1}" type="slidenum">
              <a:rPr lang="en-GB" smtClean="0"/>
              <a:t>6</a:t>
            </a:fld>
            <a:endParaRPr lang="en-GB"/>
          </a:p>
        </p:txBody>
      </p:sp>
    </p:spTree>
    <p:extLst>
      <p:ext uri="{BB962C8B-B14F-4D97-AF65-F5344CB8AC3E}">
        <p14:creationId xmlns:p14="http://schemas.microsoft.com/office/powerpoint/2010/main" val="3769023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Trainer to introduce the information points relating to the situation in South Wales. Trainer to explain that we are already seeing established criminality in whereby links are being made to organised crime groups from England. </a:t>
            </a:r>
          </a:p>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7</a:t>
            </a:fld>
            <a:endParaRPr lang="en-GB"/>
          </a:p>
        </p:txBody>
      </p:sp>
    </p:spTree>
    <p:extLst>
      <p:ext uri="{BB962C8B-B14F-4D97-AF65-F5344CB8AC3E}">
        <p14:creationId xmlns:p14="http://schemas.microsoft.com/office/powerpoint/2010/main" val="5300713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Map shows that County Lines has impact in all areas of SWP and Gwent. </a:t>
            </a:r>
          </a:p>
          <a:p>
            <a:endParaRPr lang="en-GB" sz="1100" dirty="0"/>
          </a:p>
          <a:p>
            <a:r>
              <a:rPr lang="en-GB" sz="1100" dirty="0"/>
              <a:t>There are 130 County</a:t>
            </a:r>
            <a:r>
              <a:rPr lang="en-GB" sz="1100" baseline="0" dirty="0"/>
              <a:t> </a:t>
            </a:r>
            <a:r>
              <a:rPr lang="en-GB" sz="1100" dirty="0"/>
              <a:t>lines recorded across</a:t>
            </a:r>
            <a:r>
              <a:rPr lang="en-GB" sz="1100" baseline="0" dirty="0"/>
              <a:t> the entire of the Welsh forces. In August 2021 21 of these where within South Wales. </a:t>
            </a:r>
          </a:p>
          <a:p>
            <a:endParaRPr lang="en-GB" sz="1100" baseline="0" dirty="0"/>
          </a:p>
          <a:p>
            <a:r>
              <a:rPr lang="en-GB" sz="1100" baseline="0" dirty="0"/>
              <a:t>SWP and Gwent currently have CL investigations running. </a:t>
            </a:r>
          </a:p>
          <a:p>
            <a:endParaRPr lang="en-GB" sz="1100" dirty="0"/>
          </a:p>
          <a:p>
            <a:r>
              <a:rPr lang="en-GB" sz="1100" dirty="0"/>
              <a:t>The majority of lines run into either Swansea or Cardiff. The next towns most impacted in Wales by County Lines are Rhyl and Llandudno in North Wales and Llandrindod Wells in Dyfed Powys. These lines mainly originate from Liverpool, Birmingham and London</a:t>
            </a:r>
          </a:p>
          <a:p>
            <a:endParaRPr lang="en-GB" sz="1100" dirty="0"/>
          </a:p>
          <a:p>
            <a:r>
              <a:rPr lang="en-GB" sz="1100" dirty="0"/>
              <a:t>There are 492 </a:t>
            </a:r>
            <a:r>
              <a:rPr lang="en-GB" sz="1100" dirty="0" err="1"/>
              <a:t>nominals</a:t>
            </a:r>
            <a:r>
              <a:rPr lang="en-GB" sz="1100" baseline="0" dirty="0"/>
              <a:t> linked to these lines, (477 in South Wales and 5 in Gwent) The majority – 86.6% - of those </a:t>
            </a:r>
            <a:r>
              <a:rPr lang="en-GB" sz="1100" baseline="0" dirty="0" err="1"/>
              <a:t>nominals</a:t>
            </a:r>
            <a:r>
              <a:rPr lang="en-GB" sz="1100" baseline="0" dirty="0"/>
              <a:t> involved in County Lines around Wales are recorded as being in workforce roles (either runners/local enforcers). This reflects Wales’s position as a primarily importing region. Those classified as Other include Cuckoo victims and those at risk.</a:t>
            </a:r>
          </a:p>
          <a:p>
            <a:endParaRPr lang="en-GB" sz="1100" baseline="0" dirty="0"/>
          </a:p>
          <a:p>
            <a:endParaRPr lang="en-GB" sz="11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8</a:t>
            </a:fld>
            <a:endParaRPr lang="en-GB"/>
          </a:p>
        </p:txBody>
      </p:sp>
    </p:spTree>
    <p:extLst>
      <p:ext uri="{BB962C8B-B14F-4D97-AF65-F5344CB8AC3E}">
        <p14:creationId xmlns:p14="http://schemas.microsoft.com/office/powerpoint/2010/main" val="9758293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Point 1 </a:t>
            </a:r>
            <a:r>
              <a:rPr lang="en-GB" sz="1100" dirty="0">
                <a:latin typeface="Arial" panose="020B0604020202020204" pitchFamily="34" charset="0"/>
                <a:cs typeface="Arial" panose="020B0604020202020204" pitchFamily="34" charset="0"/>
              </a:rPr>
              <a:t>– not just</a:t>
            </a:r>
            <a:r>
              <a:rPr lang="en-GB" sz="1100" baseline="0" dirty="0">
                <a:latin typeface="Arial" panose="020B0604020202020204" pitchFamily="34" charset="0"/>
                <a:cs typeface="Arial" panose="020B0604020202020204" pitchFamily="34" charset="0"/>
              </a:rPr>
              <a:t> youths in gang culture can be </a:t>
            </a:r>
            <a:r>
              <a:rPr lang="en-GB" sz="1100" dirty="0">
                <a:solidFill>
                  <a:srgbClr val="002060"/>
                </a:solidFill>
                <a:latin typeface="Arial" panose="020B0604020202020204" pitchFamily="34" charset="0"/>
                <a:ea typeface="MS PGothic" panose="020B0600070205080204" pitchFamily="34" charset="-128"/>
                <a:cs typeface="Arial" panose="020B0604020202020204" pitchFamily="34" charset="0"/>
              </a:rPr>
              <a:t>Male, Female, Young or old, Black or White, local or distant </a:t>
            </a:r>
            <a:r>
              <a:rPr lang="en-GB" sz="1100" baseline="0" dirty="0">
                <a:latin typeface="Arial" panose="020B0604020202020204" pitchFamily="34" charset="0"/>
                <a:cs typeface="Arial" panose="020B0604020202020204" pitchFamily="34" charset="0"/>
              </a:rPr>
              <a:t>– Often children of ‘well to do families’ are caught up in County Lines - </a:t>
            </a:r>
            <a:r>
              <a:rPr lang="en-GB" sz="1100" dirty="0">
                <a:solidFill>
                  <a:schemeClr val="tx2">
                    <a:lumMod val="50000"/>
                  </a:schemeClr>
                </a:solidFill>
                <a:latin typeface="Arial" panose="020B0604020202020204" pitchFamily="34" charset="0"/>
                <a:cs typeface="Arial" panose="020B0604020202020204" pitchFamily="34" charset="0"/>
              </a:rPr>
              <a:t>Children not known to services are also utilised to minimise police detection</a:t>
            </a:r>
            <a:r>
              <a:rPr lang="en-GB" sz="1100" baseline="0" dirty="0">
                <a:solidFill>
                  <a:schemeClr val="tx2">
                    <a:lumMod val="50000"/>
                  </a:schemeClr>
                </a:solidFill>
                <a:latin typeface="Arial" panose="020B0604020202020204" pitchFamily="34" charset="0"/>
                <a:cs typeface="Arial" panose="020B0604020202020204" pitchFamily="34" charset="0"/>
              </a:rPr>
              <a:t> </a:t>
            </a:r>
            <a:r>
              <a:rPr lang="en-GB" sz="1100" baseline="0" dirty="0">
                <a:latin typeface="Arial" panose="020B0604020202020204" pitchFamily="34" charset="0"/>
                <a:cs typeface="Arial" panose="020B0604020202020204" pitchFamily="34" charset="0"/>
              </a:rPr>
              <a:t>– </a:t>
            </a:r>
            <a:r>
              <a:rPr lang="en-GB" sz="1100" dirty="0">
                <a:solidFill>
                  <a:srgbClr val="002060"/>
                </a:solidFill>
                <a:latin typeface="Arial" panose="020B0604020202020204" pitchFamily="34" charset="0"/>
                <a:ea typeface="MS PGothic" panose="020B0600070205080204" pitchFamily="34" charset="-128"/>
                <a:cs typeface="Arial" panose="020B0604020202020204" pitchFamily="34" charset="0"/>
              </a:rPr>
              <a:t>Social Media is often used to recruit from stable family backgrounds</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Point 3 </a:t>
            </a:r>
            <a:r>
              <a:rPr lang="en-GB" sz="1100" dirty="0">
                <a:latin typeface="Arial" panose="020B0604020202020204" pitchFamily="34" charset="0"/>
                <a:cs typeface="Arial" panose="020B0604020202020204" pitchFamily="34" charset="0"/>
              </a:rPr>
              <a:t>- Consider</a:t>
            </a:r>
            <a:r>
              <a:rPr lang="en-GB" sz="1100" baseline="0" dirty="0">
                <a:latin typeface="Arial" panose="020B0604020202020204" pitchFamily="34" charset="0"/>
                <a:cs typeface="Arial" panose="020B0604020202020204" pitchFamily="34" charset="0"/>
              </a:rPr>
              <a:t> power relationship between gang members and child/vulnerable adult</a:t>
            </a:r>
            <a:endParaRPr lang="en-GB" sz="1100"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Point 4 </a:t>
            </a:r>
            <a:r>
              <a:rPr lang="en-GB" sz="1100" dirty="0">
                <a:latin typeface="Arial" panose="020B0604020202020204" pitchFamily="34" charset="0"/>
                <a:cs typeface="Arial" panose="020B0604020202020204" pitchFamily="34" charset="0"/>
              </a:rPr>
              <a:t>– Trainer ask class if they</a:t>
            </a:r>
            <a:r>
              <a:rPr lang="en-GB" sz="1100" baseline="0" dirty="0">
                <a:latin typeface="Arial" panose="020B0604020202020204" pitchFamily="34" charset="0"/>
                <a:cs typeface="Arial" panose="020B0604020202020204" pitchFamily="34" charset="0"/>
              </a:rPr>
              <a:t> are aware of </a:t>
            </a:r>
            <a:r>
              <a:rPr lang="en-GB" sz="1100" dirty="0">
                <a:latin typeface="Arial" panose="020B0604020202020204" pitchFamily="34" charset="0"/>
                <a:cs typeface="Arial" panose="020B0604020202020204" pitchFamily="34" charset="0"/>
              </a:rPr>
              <a:t>debt bondage,</a:t>
            </a:r>
            <a:r>
              <a:rPr lang="en-GB" sz="1100" baseline="0" dirty="0">
                <a:latin typeface="Arial" panose="020B0604020202020204" pitchFamily="34" charset="0"/>
                <a:cs typeface="Arial" panose="020B0604020202020204" pitchFamily="34" charset="0"/>
              </a:rPr>
              <a:t> if not explain - </a:t>
            </a:r>
            <a:r>
              <a:rPr lang="en-GB" sz="1100" dirty="0">
                <a:latin typeface="Arial" panose="020B0604020202020204" pitchFamily="34" charset="0"/>
                <a:cs typeface="Arial" panose="020B0604020202020204" pitchFamily="34" charset="0"/>
              </a:rPr>
              <a:t>When the young person</a:t>
            </a:r>
            <a:r>
              <a:rPr lang="en-GB" sz="1100" baseline="0" dirty="0">
                <a:latin typeface="Arial" panose="020B0604020202020204" pitchFamily="34" charset="0"/>
                <a:cs typeface="Arial" panose="020B0604020202020204" pitchFamily="34" charset="0"/>
              </a:rPr>
              <a:t> is arrested and their drugs stash/cash is seized by police they are then indebted to the gang and the only way to escape is to carry on dealing for them or face repercussions – violence or threats of violence to friends/family are common.  </a:t>
            </a:r>
          </a:p>
          <a:p>
            <a:pPr>
              <a:lnSpc>
                <a:spcPct val="100000"/>
              </a:lnSpc>
            </a:pPr>
            <a:endParaRPr lang="en-GB" sz="1100" baseline="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Point 5 </a:t>
            </a:r>
            <a:r>
              <a:rPr lang="en-GB" sz="1800" dirty="0">
                <a:latin typeface="Arial" panose="020B0604020202020204" pitchFamily="34" charset="0"/>
                <a:cs typeface="Arial" panose="020B0604020202020204" pitchFamily="34" charset="0"/>
              </a:rPr>
              <a:t>– term </a:t>
            </a:r>
            <a:r>
              <a:rPr lang="en-GB" sz="1800" dirty="0">
                <a:effectLst/>
                <a:latin typeface="Calibri" panose="020F0502020204030204" pitchFamily="34" charset="0"/>
                <a:ea typeface="Calibri" panose="020F0502020204030204" pitchFamily="34" charset="0"/>
              </a:rPr>
              <a:t>‘CLEAN SKINS’ is used to describe persons with no prior involvement with Police.  Can be from all walks of life - moves away from the targeting of traditional vulnerabilities.  Clean Skins often utilised in a driving capacity for their knowledge of the local area.    Negates the looking lost aspect when they travel from out of force areas.  They have been known to taxi around more than one line.  But also used to travel to the main exporting areas.</a:t>
            </a:r>
            <a:endParaRPr lang="en-AS" sz="1800" dirty="0">
              <a:effectLst/>
              <a:latin typeface="Calibri" panose="020F0502020204030204" pitchFamily="34" charset="0"/>
              <a:ea typeface="Calibri" panose="020F0502020204030204" pitchFamily="34" charset="0"/>
            </a:endParaRPr>
          </a:p>
          <a:p>
            <a:r>
              <a:rPr lang="en-GB" sz="1800" dirty="0">
                <a:effectLst/>
                <a:latin typeface="Calibri" panose="020F0502020204030204" pitchFamily="34" charset="0"/>
                <a:ea typeface="Calibri" panose="020F0502020204030204" pitchFamily="34" charset="0"/>
              </a:rPr>
              <a:t>Often using hire vehicles as a method of travel – consider this if stopping a hire vehicle.  </a:t>
            </a: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solidFill>
                <a:srgbClr val="002060"/>
              </a:solidFill>
              <a:latin typeface="Arial" panose="020B0604020202020204" pitchFamily="34" charset="0"/>
              <a:ea typeface="MS PGothic"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a:latin typeface="Arial" panose="020B0604020202020204" pitchFamily="34" charset="0"/>
                <a:cs typeface="Arial" panose="020B0604020202020204" pitchFamily="34" charset="0"/>
              </a:rPr>
              <a:t>Trainer to introduce </a:t>
            </a:r>
            <a:r>
              <a:rPr lang="en-GB" sz="1100" b="1" baseline="0" dirty="0">
                <a:latin typeface="Arial" panose="020B0604020202020204" pitchFamily="34" charset="0"/>
                <a:cs typeface="Arial" panose="020B0604020202020204" pitchFamily="34" charset="0"/>
              </a:rPr>
              <a:t>Video Clip 3: </a:t>
            </a:r>
            <a:r>
              <a:rPr lang="en-GB" altLang="en-US" sz="1100" i="0" dirty="0">
                <a:solidFill>
                  <a:srgbClr val="262673"/>
                </a:solidFill>
                <a:latin typeface="Arial" panose="020B0604020202020204" pitchFamily="34" charset="0"/>
                <a:cs typeface="Arial" panose="020B0604020202020204" pitchFamily="34" charset="0"/>
              </a:rPr>
              <a:t>“</a:t>
            </a:r>
            <a:r>
              <a:rPr lang="en-GB" altLang="en-US" sz="1100" b="1" i="0" dirty="0">
                <a:solidFill>
                  <a:srgbClr val="262673"/>
                </a:solidFill>
                <a:latin typeface="Arial" panose="020B0604020202020204" pitchFamily="34" charset="0"/>
                <a:cs typeface="Arial" panose="020B0604020202020204" pitchFamily="34" charset="0"/>
              </a:rPr>
              <a:t>AB_1-ITV</a:t>
            </a:r>
            <a:r>
              <a:rPr lang="en-GB" altLang="en-US" sz="1100" b="1" i="0" baseline="0" dirty="0">
                <a:solidFill>
                  <a:srgbClr val="262673"/>
                </a:solidFill>
                <a:latin typeface="Arial" panose="020B0604020202020204" pitchFamily="34" charset="0"/>
                <a:cs typeface="Arial" panose="020B0604020202020204" pitchFamily="34" charset="0"/>
              </a:rPr>
              <a:t> News Item 190417-1”</a:t>
            </a:r>
            <a:r>
              <a:rPr lang="en-GB" altLang="en-US" sz="1100" i="0" dirty="0">
                <a:solidFill>
                  <a:srgbClr val="262673"/>
                </a:solidFill>
                <a:latin typeface="Arial" panose="020B0604020202020204" pitchFamily="34" charset="0"/>
                <a:cs typeface="Arial" panose="020B0604020202020204" pitchFamily="34" charset="0"/>
              </a:rPr>
              <a:t> </a:t>
            </a:r>
            <a:r>
              <a:rPr lang="en-GB" altLang="en-US" sz="1100" dirty="0">
                <a:solidFill>
                  <a:srgbClr val="262673"/>
                </a:solidFill>
                <a:latin typeface="Arial" panose="020B0604020202020204" pitchFamily="34" charset="0"/>
                <a:cs typeface="Arial" panose="020B0604020202020204" pitchFamily="34" charset="0"/>
              </a:rPr>
              <a:t>(3 minutes) </a:t>
            </a:r>
            <a:endParaRPr lang="en-GB" sz="1100" b="1" dirty="0">
              <a:latin typeface="Arial" panose="020B0604020202020204" pitchFamily="34" charset="0"/>
              <a:cs typeface="Arial" panose="020B0604020202020204" pitchFamily="34" charset="0"/>
            </a:endParaRPr>
          </a:p>
          <a:p>
            <a:pPr>
              <a:lnSpc>
                <a:spcPct val="100000"/>
              </a:lnSpc>
            </a:pPr>
            <a:r>
              <a:rPr lang="en-GB" sz="1100" baseline="0" dirty="0">
                <a:latin typeface="Arial" panose="020B0604020202020204" pitchFamily="34" charset="0"/>
                <a:cs typeface="Arial" panose="020B0604020202020204" pitchFamily="34" charset="0"/>
              </a:rPr>
              <a:t>VIDEO – Click on camera icon – shows affect on teenager from a ‘normal’ family.  The impact on his parents.</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9</a:t>
            </a:fld>
            <a:endParaRPr lang="en-GB"/>
          </a:p>
        </p:txBody>
      </p:sp>
    </p:spTree>
    <p:extLst>
      <p:ext uri="{BB962C8B-B14F-4D97-AF65-F5344CB8AC3E}">
        <p14:creationId xmlns:p14="http://schemas.microsoft.com/office/powerpoint/2010/main" val="2244083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or others exploited by County Lines gangs suffer </a:t>
            </a:r>
            <a:r>
              <a:rPr lang="en-GB" b="1" dirty="0"/>
              <a:t>push v pull </a:t>
            </a:r>
            <a:r>
              <a:rPr lang="en-GB" dirty="0"/>
              <a:t>- </a:t>
            </a:r>
          </a:p>
          <a:p>
            <a:endParaRPr lang="en-GB" dirty="0"/>
          </a:p>
          <a:p>
            <a:r>
              <a:rPr lang="en-GB" b="1" dirty="0"/>
              <a:t>Push Factors </a:t>
            </a:r>
            <a:r>
              <a:rPr lang="en-GB" dirty="0"/>
              <a:t>– matters at home that could push vulnerable children into County Lines activities</a:t>
            </a:r>
          </a:p>
          <a:p>
            <a:endParaRPr lang="en-GB" dirty="0"/>
          </a:p>
          <a:p>
            <a:r>
              <a:rPr lang="en-GB" b="1" dirty="0"/>
              <a:t>Pull Factors </a:t>
            </a:r>
            <a:r>
              <a:rPr lang="en-GB" dirty="0"/>
              <a:t>– the ‘appeal’ of the gang – excitement, feeling of belonging etc.  As we have seen and will see further through this presentation those pull factors are often false and can quickly turn into control and exploitation.</a:t>
            </a:r>
          </a:p>
        </p:txBody>
      </p:sp>
      <p:sp>
        <p:nvSpPr>
          <p:cNvPr id="4" name="Slide Number Placeholder 3"/>
          <p:cNvSpPr>
            <a:spLocks noGrp="1"/>
          </p:cNvSpPr>
          <p:nvPr>
            <p:ph type="sldNum" sz="quarter" idx="10"/>
          </p:nvPr>
        </p:nvSpPr>
        <p:spPr/>
        <p:txBody>
          <a:bodyPr/>
          <a:lstStyle/>
          <a:p>
            <a:fld id="{A4202706-DCAB-4B25-A3E0-623362CB38E1}" type="slidenum">
              <a:rPr lang="en-GB" smtClean="0"/>
              <a:t>10</a:t>
            </a:fld>
            <a:endParaRPr lang="en-GB"/>
          </a:p>
        </p:txBody>
      </p:sp>
    </p:spTree>
    <p:extLst>
      <p:ext uri="{BB962C8B-B14F-4D97-AF65-F5344CB8AC3E}">
        <p14:creationId xmlns:p14="http://schemas.microsoft.com/office/powerpoint/2010/main" val="13337264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Trainer to explain each point as required</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11</a:t>
            </a:fld>
            <a:endParaRPr lang="en-GB"/>
          </a:p>
        </p:txBody>
      </p:sp>
    </p:spTree>
    <p:extLst>
      <p:ext uri="{BB962C8B-B14F-4D97-AF65-F5344CB8AC3E}">
        <p14:creationId xmlns:p14="http://schemas.microsoft.com/office/powerpoint/2010/main" val="6708418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1" dirty="0">
                <a:solidFill>
                  <a:srgbClr val="FF0000"/>
                </a:solidFill>
                <a:latin typeface="Arial" panose="020B0604020202020204" pitchFamily="34" charset="0"/>
                <a:cs typeface="Arial" panose="020B0604020202020204" pitchFamily="34" charset="0"/>
              </a:rPr>
              <a:t>The use of Violence, Fear and Intimidation</a:t>
            </a:r>
          </a:p>
          <a:p>
            <a:pPr lvl="1" eaLnBrk="1" hangingPunct="1">
              <a:spcBef>
                <a:spcPct val="0"/>
              </a:spcBef>
            </a:pPr>
            <a:r>
              <a:rPr lang="en-GB" altLang="en-US" sz="1100" dirty="0">
                <a:solidFill>
                  <a:srgbClr val="262673"/>
                </a:solidFill>
                <a:latin typeface="Arial" panose="020B0604020202020204" pitchFamily="34" charset="0"/>
                <a:cs typeface="Arial" panose="020B0604020202020204" pitchFamily="34" charset="0"/>
              </a:rPr>
              <a:t>Murder, stabbings, acid/chemical burns, access to firearms</a:t>
            </a:r>
          </a:p>
          <a:p>
            <a:pPr lvl="1" eaLnBrk="1" hangingPunct="1">
              <a:spcBef>
                <a:spcPct val="0"/>
              </a:spcBef>
            </a:pPr>
            <a:r>
              <a:rPr lang="en-GB" altLang="en-US" sz="1100" dirty="0">
                <a:solidFill>
                  <a:srgbClr val="262673"/>
                </a:solidFill>
                <a:latin typeface="Arial" panose="020B0604020202020204" pitchFamily="34" charset="0"/>
                <a:cs typeface="Arial" panose="020B0604020202020204" pitchFamily="34" charset="0"/>
              </a:rPr>
              <a:t>Kidnap, sexual assault and rape</a:t>
            </a:r>
          </a:p>
          <a:p>
            <a:pPr lvl="1" eaLnBrk="1" hangingPunct="1">
              <a:spcBef>
                <a:spcPct val="0"/>
              </a:spcBef>
            </a:pPr>
            <a:r>
              <a:rPr lang="en-GB" altLang="en-US" sz="1100" dirty="0">
                <a:solidFill>
                  <a:srgbClr val="262673"/>
                </a:solidFill>
                <a:latin typeface="Arial" panose="020B0604020202020204" pitchFamily="34" charset="0"/>
                <a:cs typeface="Arial" panose="020B0604020202020204" pitchFamily="34" charset="0"/>
              </a:rPr>
              <a:t>Armed confrontations in the street</a:t>
            </a:r>
          </a:p>
          <a:p>
            <a:pPr lvl="1" eaLnBrk="1" hangingPunct="1">
              <a:spcBef>
                <a:spcPct val="0"/>
              </a:spcBef>
            </a:pPr>
            <a:r>
              <a:rPr lang="en-GB" altLang="en-US" sz="1100" dirty="0">
                <a:solidFill>
                  <a:srgbClr val="262673"/>
                </a:solidFill>
                <a:latin typeface="Arial" panose="020B0604020202020204" pitchFamily="34" charset="0"/>
                <a:cs typeface="Arial" panose="020B0604020202020204" pitchFamily="34" charset="0"/>
              </a:rPr>
              <a:t>Carrying of Knives and other weapons</a:t>
            </a:r>
          </a:p>
          <a:p>
            <a:pPr lvl="1" eaLnBrk="1" hangingPunct="1">
              <a:spcBef>
                <a:spcPct val="0"/>
              </a:spcBef>
            </a:pPr>
            <a:endParaRPr lang="en-GB" altLang="en-US" sz="1100" dirty="0">
              <a:solidFill>
                <a:srgbClr val="262673"/>
              </a:solidFill>
              <a:latin typeface="Arial" panose="020B0604020202020204" pitchFamily="34" charset="0"/>
              <a:cs typeface="Arial" panose="020B0604020202020204" pitchFamily="34" charset="0"/>
            </a:endParaRPr>
          </a:p>
          <a:p>
            <a:pPr eaLnBrk="1" hangingPunct="1">
              <a:spcBef>
                <a:spcPct val="0"/>
              </a:spcBef>
            </a:pPr>
            <a:r>
              <a:rPr lang="en-GB" altLang="en-US" sz="1100" b="1" dirty="0">
                <a:solidFill>
                  <a:srgbClr val="FF0000"/>
                </a:solidFill>
                <a:latin typeface="Arial" panose="020B0604020202020204" pitchFamily="34" charset="0"/>
                <a:cs typeface="Arial" panose="020B0604020202020204" pitchFamily="34" charset="0"/>
              </a:rPr>
              <a:t> Drug Markets and Supply</a:t>
            </a:r>
          </a:p>
          <a:p>
            <a:pPr lvl="1" eaLnBrk="1" hangingPunct="1">
              <a:spcBef>
                <a:spcPct val="0"/>
              </a:spcBef>
            </a:pPr>
            <a:r>
              <a:rPr lang="en-GB" altLang="en-US" sz="1100" dirty="0">
                <a:solidFill>
                  <a:srgbClr val="262673"/>
                </a:solidFill>
                <a:latin typeface="Arial" panose="020B0604020202020204" pitchFamily="34" charset="0"/>
                <a:cs typeface="Arial" panose="020B0604020202020204" pitchFamily="34" charset="0"/>
              </a:rPr>
              <a:t>High purity, generous deals – Increased drug deaths</a:t>
            </a:r>
          </a:p>
          <a:p>
            <a:pPr lvl="1" eaLnBrk="1" hangingPunct="1">
              <a:spcBef>
                <a:spcPct val="0"/>
              </a:spcBef>
            </a:pPr>
            <a:r>
              <a:rPr lang="en-GB" altLang="en-US" sz="1100" dirty="0">
                <a:solidFill>
                  <a:srgbClr val="262673"/>
                </a:solidFill>
                <a:latin typeface="Arial" panose="020B0604020202020204" pitchFamily="34" charset="0"/>
                <a:cs typeface="Arial" panose="020B0604020202020204" pitchFamily="34" charset="0"/>
              </a:rPr>
              <a:t>Violent enforcement of drug debts and ‘taxing’ of other dealers</a:t>
            </a:r>
          </a:p>
          <a:p>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solidFill>
                  <a:srgbClr val="FF0000"/>
                </a:solidFill>
                <a:latin typeface="Arial" panose="020B0604020202020204" pitchFamily="34" charset="0"/>
                <a:cs typeface="Arial" panose="020B0604020202020204" pitchFamily="34" charset="0"/>
              </a:rPr>
              <a:t> </a:t>
            </a:r>
            <a:r>
              <a:rPr lang="en-GB" altLang="en-US" sz="1100" b="1" dirty="0">
                <a:solidFill>
                  <a:srgbClr val="FF0000"/>
                </a:solidFill>
                <a:latin typeface="Arial" panose="020B0604020202020204" pitchFamily="34" charset="0"/>
                <a:cs typeface="Arial" panose="020B0604020202020204" pitchFamily="34" charset="0"/>
              </a:rPr>
              <a:t>Exploitation of Vulnerable Adults</a:t>
            </a:r>
          </a:p>
          <a:p>
            <a:pPr lvl="1" eaLnBrk="1" hangingPunct="1">
              <a:spcBef>
                <a:spcPct val="0"/>
              </a:spcBef>
            </a:pPr>
            <a:r>
              <a:rPr lang="en-GB" altLang="en-US" sz="1100" dirty="0">
                <a:solidFill>
                  <a:srgbClr val="262673"/>
                </a:solidFill>
                <a:latin typeface="Arial" panose="020B0604020202020204" pitchFamily="34" charset="0"/>
                <a:cs typeface="Arial" panose="020B0604020202020204" pitchFamily="34" charset="0"/>
              </a:rPr>
              <a:t>‘Cuckooing’</a:t>
            </a:r>
          </a:p>
          <a:p>
            <a:pPr lvl="1" eaLnBrk="1" hangingPunct="1">
              <a:spcBef>
                <a:spcPct val="0"/>
              </a:spcBef>
            </a:pPr>
            <a:r>
              <a:rPr lang="en-GB" altLang="en-US" sz="1100" dirty="0">
                <a:solidFill>
                  <a:srgbClr val="262673"/>
                </a:solidFill>
                <a:latin typeface="Arial" panose="020B0604020202020204" pitchFamily="34" charset="0"/>
                <a:cs typeface="Arial" panose="020B0604020202020204" pitchFamily="34" charset="0"/>
              </a:rPr>
              <a:t>Drug users, sex workers, elderly, mentally ill</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12</a:t>
            </a:fld>
            <a:endParaRPr lang="en-GB"/>
          </a:p>
        </p:txBody>
      </p:sp>
    </p:spTree>
    <p:extLst>
      <p:ext uri="{BB962C8B-B14F-4D97-AF65-F5344CB8AC3E}">
        <p14:creationId xmlns:p14="http://schemas.microsoft.com/office/powerpoint/2010/main" val="22863930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1" dirty="0">
                <a:solidFill>
                  <a:srgbClr val="FF0000"/>
                </a:solidFill>
                <a:latin typeface="Arial" panose="020B0604020202020204" pitchFamily="34" charset="0"/>
                <a:cs typeface="Arial" panose="020B0604020202020204" pitchFamily="34" charset="0"/>
              </a:rPr>
              <a:t>Exploitation of Children</a:t>
            </a:r>
          </a:p>
          <a:p>
            <a:pPr eaLnBrk="1" hangingPunct="1">
              <a:lnSpc>
                <a:spcPct val="100000"/>
              </a:lnSpc>
              <a:spcBef>
                <a:spcPct val="0"/>
              </a:spcBef>
            </a:pPr>
            <a:r>
              <a:rPr lang="en-GB" altLang="en-US" sz="1100" dirty="0">
                <a:solidFill>
                  <a:srgbClr val="262673"/>
                </a:solidFill>
                <a:latin typeface="Arial" panose="020B0604020202020204" pitchFamily="34" charset="0"/>
                <a:cs typeface="Arial" panose="020B0604020202020204" pitchFamily="34" charset="0"/>
              </a:rPr>
              <a:t>Runners, dealers and couriers – as young as 14</a:t>
            </a:r>
          </a:p>
          <a:p>
            <a:pPr eaLnBrk="1" hangingPunct="1">
              <a:lnSpc>
                <a:spcPct val="100000"/>
              </a:lnSpc>
              <a:spcBef>
                <a:spcPct val="0"/>
              </a:spcBef>
            </a:pPr>
            <a:r>
              <a:rPr lang="en-GB" altLang="en-US" sz="1100" dirty="0">
                <a:solidFill>
                  <a:srgbClr val="262673"/>
                </a:solidFill>
                <a:latin typeface="Arial" panose="020B0604020202020204" pitchFamily="34" charset="0"/>
                <a:cs typeface="Arial" panose="020B0604020202020204" pitchFamily="34" charset="0"/>
              </a:rPr>
              <a:t>Expendable resource – controlled by fear and violence</a:t>
            </a:r>
          </a:p>
          <a:p>
            <a:pPr lvl="1" eaLnBrk="1" hangingPunct="1">
              <a:lnSpc>
                <a:spcPct val="100000"/>
              </a:lnSpc>
              <a:spcBef>
                <a:spcPct val="0"/>
              </a:spcBef>
            </a:pPr>
            <a:endParaRPr lang="en-GB" altLang="en-US" sz="1100" dirty="0">
              <a:solidFill>
                <a:srgbClr val="262673"/>
              </a:solidFill>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a:solidFill>
                  <a:srgbClr val="FF0000"/>
                </a:solidFill>
                <a:latin typeface="Arial" panose="020B0604020202020204" pitchFamily="34" charset="0"/>
                <a:cs typeface="Arial" panose="020B0604020202020204" pitchFamily="34" charset="0"/>
              </a:rPr>
              <a:t>Child Sexual Exploitation (CSE)</a:t>
            </a:r>
          </a:p>
          <a:p>
            <a:pPr eaLnBrk="1" hangingPunct="1">
              <a:lnSpc>
                <a:spcPct val="100000"/>
              </a:lnSpc>
              <a:spcBef>
                <a:spcPct val="0"/>
              </a:spcBef>
            </a:pPr>
            <a:r>
              <a:rPr lang="en-GB" altLang="en-US" sz="1100" dirty="0">
                <a:solidFill>
                  <a:srgbClr val="262673"/>
                </a:solidFill>
                <a:latin typeface="Arial" panose="020B0604020202020204" pitchFamily="34" charset="0"/>
                <a:cs typeface="Arial" panose="020B0604020202020204" pitchFamily="34" charset="0"/>
              </a:rPr>
              <a:t>Grooming of MISPERs and most vulnerable children</a:t>
            </a:r>
          </a:p>
          <a:p>
            <a:pPr marL="0" lvl="1" indent="0" algn="just">
              <a:lnSpc>
                <a:spcPct val="100000"/>
              </a:lnSpc>
              <a:spcAft>
                <a:spcPts val="0"/>
              </a:spcAft>
              <a:buFont typeface="Arial" panose="020B0604020202020204" pitchFamily="34" charset="0"/>
              <a:buNone/>
              <a:defRPr/>
            </a:pPr>
            <a:r>
              <a:rPr lang="en-GB" altLang="en-US" sz="1100" dirty="0">
                <a:solidFill>
                  <a:srgbClr val="262673"/>
                </a:solidFill>
                <a:latin typeface="Arial" panose="020B0604020202020204" pitchFamily="34" charset="0"/>
                <a:cs typeface="Arial" panose="020B0604020202020204" pitchFamily="34" charset="0"/>
              </a:rPr>
              <a:t>Many of the signs of children</a:t>
            </a:r>
            <a:r>
              <a:rPr lang="en-GB" altLang="en-US" sz="1100" baseline="0" dirty="0">
                <a:solidFill>
                  <a:srgbClr val="262673"/>
                </a:solidFill>
                <a:latin typeface="Arial" panose="020B0604020202020204" pitchFamily="34" charset="0"/>
                <a:cs typeface="Arial" panose="020B0604020202020204" pitchFamily="34" charset="0"/>
              </a:rPr>
              <a:t> being involved in County Lines criminality are the same as CSE – </a:t>
            </a:r>
          </a:p>
          <a:p>
            <a:pPr marL="1200150" lvl="2" indent="-285750" eaLnBrk="1" hangingPunct="1">
              <a:lnSpc>
                <a:spcPct val="100000"/>
              </a:lnSpc>
              <a:spcBef>
                <a:spcPct val="0"/>
              </a:spcBef>
              <a:buFont typeface="Arial" panose="020B0604020202020204" pitchFamily="34" charset="0"/>
              <a:buChar char="•"/>
            </a:pPr>
            <a:r>
              <a:rPr lang="en-GB" altLang="en-US" sz="1100" baseline="0" dirty="0">
                <a:solidFill>
                  <a:srgbClr val="262673"/>
                </a:solidFill>
                <a:latin typeface="Arial" panose="020B0604020202020204" pitchFamily="34" charset="0"/>
                <a:cs typeface="Arial" panose="020B0604020202020204" pitchFamily="34" charset="0"/>
              </a:rPr>
              <a:t>Regularly going missing without explanation</a:t>
            </a:r>
          </a:p>
          <a:p>
            <a:pPr marL="1200150" lvl="2" indent="-285750" eaLnBrk="1" hangingPunct="1">
              <a:lnSpc>
                <a:spcPct val="100000"/>
              </a:lnSpc>
              <a:spcBef>
                <a:spcPct val="0"/>
              </a:spcBef>
              <a:buFont typeface="Arial" panose="020B0604020202020204" pitchFamily="34" charset="0"/>
              <a:buChar char="•"/>
            </a:pPr>
            <a:r>
              <a:rPr lang="en-GB" altLang="en-US" sz="1100" dirty="0">
                <a:solidFill>
                  <a:srgbClr val="262673"/>
                </a:solidFill>
                <a:latin typeface="Arial" panose="020B0604020202020204" pitchFamily="34" charset="0"/>
                <a:cs typeface="Arial" panose="020B0604020202020204" pitchFamily="34" charset="0"/>
              </a:rPr>
              <a:t>Unexplained</a:t>
            </a:r>
            <a:r>
              <a:rPr lang="en-GB" altLang="en-US" sz="1100" baseline="0" dirty="0">
                <a:solidFill>
                  <a:srgbClr val="262673"/>
                </a:solidFill>
                <a:latin typeface="Arial" panose="020B0604020202020204" pitchFamily="34" charset="0"/>
                <a:cs typeface="Arial" panose="020B0604020202020204" pitchFamily="34" charset="0"/>
              </a:rPr>
              <a:t> money, clothing  phone calls</a:t>
            </a:r>
          </a:p>
          <a:p>
            <a:pPr marL="1200150" lvl="2" indent="-285750" eaLnBrk="1" hangingPunct="1">
              <a:lnSpc>
                <a:spcPct val="100000"/>
              </a:lnSpc>
              <a:spcBef>
                <a:spcPct val="0"/>
              </a:spcBef>
              <a:buFont typeface="Arial" panose="020B0604020202020204" pitchFamily="34" charset="0"/>
              <a:buChar char="•"/>
            </a:pPr>
            <a:r>
              <a:rPr lang="en-GB" altLang="en-US" sz="1100" baseline="0" dirty="0">
                <a:solidFill>
                  <a:srgbClr val="262673"/>
                </a:solidFill>
                <a:latin typeface="Arial" panose="020B0604020202020204" pitchFamily="34" charset="0"/>
                <a:cs typeface="Arial" panose="020B0604020202020204" pitchFamily="34" charset="0"/>
              </a:rPr>
              <a:t>Excessive telephone calls and texts</a:t>
            </a:r>
          </a:p>
          <a:p>
            <a:pPr marL="1200150" lvl="2" indent="-285750" eaLnBrk="1" hangingPunct="1">
              <a:lnSpc>
                <a:spcPct val="100000"/>
              </a:lnSpc>
              <a:spcBef>
                <a:spcPct val="0"/>
              </a:spcBef>
              <a:buFont typeface="Arial" panose="020B0604020202020204" pitchFamily="34" charset="0"/>
              <a:buChar char="•"/>
            </a:pPr>
            <a:r>
              <a:rPr lang="en-GB" altLang="en-US" sz="1100" dirty="0">
                <a:solidFill>
                  <a:srgbClr val="262673"/>
                </a:solidFill>
                <a:latin typeface="Arial" panose="020B0604020202020204" pitchFamily="34" charset="0"/>
                <a:cs typeface="Arial" panose="020B0604020202020204" pitchFamily="34" charset="0"/>
              </a:rPr>
              <a:t>Unexplained injuries</a:t>
            </a:r>
          </a:p>
          <a:p>
            <a:pPr marL="1200150" lvl="2" indent="-285750" eaLnBrk="1" hangingPunct="1">
              <a:lnSpc>
                <a:spcPct val="100000"/>
              </a:lnSpc>
              <a:spcBef>
                <a:spcPct val="0"/>
              </a:spcBef>
              <a:buFont typeface="Arial" panose="020B0604020202020204" pitchFamily="34" charset="0"/>
              <a:buChar char="•"/>
            </a:pPr>
            <a:r>
              <a:rPr lang="en-GB" altLang="en-US" sz="1100" dirty="0">
                <a:solidFill>
                  <a:srgbClr val="262673"/>
                </a:solidFill>
                <a:latin typeface="Arial" panose="020B0604020202020204" pitchFamily="34" charset="0"/>
                <a:cs typeface="Arial" panose="020B0604020202020204" pitchFamily="34" charset="0"/>
              </a:rPr>
              <a:t>Carrying weapons especially</a:t>
            </a:r>
            <a:r>
              <a:rPr lang="en-GB" altLang="en-US" sz="1100" baseline="0" dirty="0">
                <a:solidFill>
                  <a:srgbClr val="262673"/>
                </a:solidFill>
                <a:latin typeface="Arial" panose="020B0604020202020204" pitchFamily="34" charset="0"/>
                <a:cs typeface="Arial" panose="020B0604020202020204" pitchFamily="34" charset="0"/>
              </a:rPr>
              <a:t> knives</a:t>
            </a:r>
          </a:p>
          <a:p>
            <a:pPr marL="1200150" lvl="2" indent="-285750" eaLnBrk="1" hangingPunct="1">
              <a:lnSpc>
                <a:spcPct val="100000"/>
              </a:lnSpc>
              <a:spcBef>
                <a:spcPct val="0"/>
              </a:spcBef>
              <a:buFont typeface="Arial" panose="020B0604020202020204" pitchFamily="34" charset="0"/>
              <a:buChar char="•"/>
            </a:pPr>
            <a:r>
              <a:rPr lang="en-GB" altLang="en-US" sz="1100" baseline="0" dirty="0">
                <a:solidFill>
                  <a:srgbClr val="262673"/>
                </a:solidFill>
                <a:latin typeface="Arial" panose="020B0604020202020204" pitchFamily="34" charset="0"/>
                <a:cs typeface="Arial" panose="020B0604020202020204" pitchFamily="34" charset="0"/>
              </a:rPr>
              <a:t>Gang associations</a:t>
            </a:r>
            <a:endParaRPr lang="en-GB" altLang="en-US" sz="1100" dirty="0">
              <a:solidFill>
                <a:srgbClr val="262673"/>
              </a:solidFill>
              <a:latin typeface="Arial" panose="020B0604020202020204" pitchFamily="34" charset="0"/>
              <a:cs typeface="Arial" panose="020B0604020202020204" pitchFamily="34" charset="0"/>
            </a:endParaRPr>
          </a:p>
          <a:p>
            <a:pPr lvl="1" eaLnBrk="1" hangingPunct="1">
              <a:lnSpc>
                <a:spcPct val="100000"/>
              </a:lnSpc>
              <a:spcBef>
                <a:spcPct val="0"/>
              </a:spcBef>
            </a:pPr>
            <a:endParaRPr lang="en-GB" altLang="en-US" sz="1100" dirty="0">
              <a:solidFill>
                <a:srgbClr val="262673"/>
              </a:solidFill>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a:solidFill>
                  <a:srgbClr val="FF0000"/>
                </a:solidFill>
                <a:latin typeface="Arial" panose="020B0604020202020204" pitchFamily="34" charset="0"/>
                <a:cs typeface="Arial" panose="020B0604020202020204" pitchFamily="34" charset="0"/>
              </a:rPr>
              <a:t>Human Trafficking</a:t>
            </a:r>
          </a:p>
          <a:p>
            <a:pPr eaLnBrk="1" hangingPunct="1">
              <a:lnSpc>
                <a:spcPct val="100000"/>
              </a:lnSpc>
              <a:spcBef>
                <a:spcPct val="0"/>
              </a:spcBef>
            </a:pPr>
            <a:r>
              <a:rPr lang="en-GB" altLang="en-US" sz="1100" dirty="0">
                <a:solidFill>
                  <a:srgbClr val="262673"/>
                </a:solidFill>
                <a:latin typeface="Arial" panose="020B0604020202020204" pitchFamily="34" charset="0"/>
                <a:cs typeface="Arial" panose="020B0604020202020204" pitchFamily="34" charset="0"/>
              </a:rPr>
              <a:t>Moving children around the country (often ‘plugged’ with Class A) </a:t>
            </a:r>
          </a:p>
          <a:p>
            <a:pPr eaLnBrk="1" hangingPunct="1">
              <a:lnSpc>
                <a:spcPct val="100000"/>
              </a:lnSpc>
              <a:spcBef>
                <a:spcPct val="0"/>
              </a:spcBef>
            </a:pPr>
            <a:r>
              <a:rPr lang="en-GB" sz="1100" dirty="0">
                <a:solidFill>
                  <a:srgbClr val="002060"/>
                </a:solidFill>
                <a:latin typeface="Arial" panose="020B0604020202020204" pitchFamily="34" charset="0"/>
                <a:ea typeface="MS PGothic" panose="020B0600070205080204" pitchFamily="34" charset="-128"/>
                <a:cs typeface="Arial" panose="020B0604020202020204" pitchFamily="34" charset="0"/>
              </a:rPr>
              <a:t>30% of Forces report plugging with male and females for transport but also storage routinely</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13</a:t>
            </a:fld>
            <a:endParaRPr lang="en-GB"/>
          </a:p>
        </p:txBody>
      </p:sp>
    </p:spTree>
    <p:extLst>
      <p:ext uri="{BB962C8B-B14F-4D97-AF65-F5344CB8AC3E}">
        <p14:creationId xmlns:p14="http://schemas.microsoft.com/office/powerpoint/2010/main" val="13012017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Example</a:t>
            </a:r>
            <a:r>
              <a:rPr lang="en-GB" sz="1100" baseline="0" dirty="0">
                <a:latin typeface="Arial" panose="020B0604020202020204" pitchFamily="34" charset="0"/>
                <a:cs typeface="Arial" panose="020B0604020202020204" pitchFamily="34" charset="0"/>
              </a:rPr>
              <a:t> of vulnerable child exploited by gang</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14</a:t>
            </a:fld>
            <a:endParaRPr lang="en-GB"/>
          </a:p>
        </p:txBody>
      </p:sp>
    </p:spTree>
    <p:extLst>
      <p:ext uri="{BB962C8B-B14F-4D97-AF65-F5344CB8AC3E}">
        <p14:creationId xmlns:p14="http://schemas.microsoft.com/office/powerpoint/2010/main" val="20199950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15</a:t>
            </a:fld>
            <a:endParaRPr lang="en-GB"/>
          </a:p>
        </p:txBody>
      </p:sp>
    </p:spTree>
    <p:extLst>
      <p:ext uri="{BB962C8B-B14F-4D97-AF65-F5344CB8AC3E}">
        <p14:creationId xmlns:p14="http://schemas.microsoft.com/office/powerpoint/2010/main" val="24683291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Trainer to introduce</a:t>
            </a:r>
            <a:r>
              <a:rPr lang="en-GB" altLang="en-US" sz="1100" baseline="0" dirty="0">
                <a:latin typeface="Arial" panose="020B0604020202020204" pitchFamily="34" charset="0"/>
                <a:cs typeface="Arial" panose="020B0604020202020204" pitchFamily="34" charset="0"/>
              </a:rPr>
              <a:t> </a:t>
            </a:r>
            <a:r>
              <a:rPr lang="en-GB" altLang="en-US" sz="1100" b="1" baseline="0" dirty="0">
                <a:latin typeface="Arial" panose="020B0604020202020204" pitchFamily="34" charset="0"/>
                <a:cs typeface="Arial" panose="020B0604020202020204" pitchFamily="34" charset="0"/>
              </a:rPr>
              <a:t>Video Clip 4: “Daisy” </a:t>
            </a:r>
            <a:r>
              <a:rPr lang="en-GB" altLang="en-US" sz="1100" b="0" baseline="0" dirty="0">
                <a:latin typeface="Arial" panose="020B0604020202020204" pitchFamily="34" charset="0"/>
                <a:cs typeface="Arial" panose="020B0604020202020204" pitchFamily="34" charset="0"/>
              </a:rPr>
              <a:t>and </a:t>
            </a:r>
            <a:r>
              <a:rPr lang="en-GB" altLang="en-US" sz="1100" b="0" dirty="0">
                <a:latin typeface="Arial" panose="020B0604020202020204" pitchFamily="34" charset="0"/>
                <a:cs typeface="Arial" panose="020B0604020202020204" pitchFamily="34" charset="0"/>
              </a:rPr>
              <a:t>explain </a:t>
            </a:r>
            <a:r>
              <a:rPr lang="en-GB" altLang="en-US" sz="1100" dirty="0">
                <a:latin typeface="Arial" panose="020B0604020202020204" pitchFamily="34" charset="0"/>
                <a:cs typeface="Arial" panose="020B0604020202020204" pitchFamily="34" charset="0"/>
              </a:rPr>
              <a:t>that a 35 minute video is about to be shown that shows a victim/participant of County Lines Criminality. Give the health warning that some material is emotive.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After the video trainer to ask the students what they think and to facilitate a discussion. </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16</a:t>
            </a:fld>
            <a:endParaRPr lang="en-GB"/>
          </a:p>
        </p:txBody>
      </p:sp>
    </p:spTree>
    <p:extLst>
      <p:ext uri="{BB962C8B-B14F-4D97-AF65-F5344CB8AC3E}">
        <p14:creationId xmlns:p14="http://schemas.microsoft.com/office/powerpoint/2010/main" val="8529302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b="1" dirty="0">
                <a:solidFill>
                  <a:srgbClr val="002060"/>
                </a:solidFill>
                <a:latin typeface="Arial" panose="020B0604020202020204" pitchFamily="34" charset="0"/>
                <a:cs typeface="Arial" panose="020B0604020202020204" pitchFamily="34" charset="0"/>
              </a:rPr>
              <a:t>Eastern/Central Officers</a:t>
            </a:r>
            <a:r>
              <a:rPr lang="en-GB" sz="1100" b="1" baseline="0" dirty="0">
                <a:solidFill>
                  <a:srgbClr val="002060"/>
                </a:solidFill>
                <a:latin typeface="Arial" panose="020B0604020202020204" pitchFamily="34" charset="0"/>
                <a:cs typeface="Arial" panose="020B0604020202020204" pitchFamily="34" charset="0"/>
              </a:rPr>
              <a:t> - </a:t>
            </a:r>
            <a:endParaRPr lang="en-GB" sz="1100" b="1" dirty="0">
              <a:solidFill>
                <a:srgbClr val="002060"/>
              </a:solidFill>
              <a:latin typeface="Arial" panose="020B0604020202020204" pitchFamily="34" charset="0"/>
              <a:cs typeface="Arial" panose="020B0604020202020204" pitchFamily="34" charset="0"/>
            </a:endParaRPr>
          </a:p>
          <a:p>
            <a:pPr marL="0" indent="0">
              <a:buNone/>
            </a:pPr>
            <a:r>
              <a:rPr lang="en-GB" sz="1100" b="1" dirty="0">
                <a:solidFill>
                  <a:srgbClr val="002060"/>
                </a:solidFill>
                <a:latin typeface="Arial" panose="020B0604020202020204" pitchFamily="34" charset="0"/>
                <a:cs typeface="Arial" panose="020B0604020202020204" pitchFamily="34" charset="0"/>
              </a:rPr>
              <a:t>St Giles Trust Advocate - </a:t>
            </a:r>
            <a:endParaRPr lang="en-GB" sz="1100" dirty="0">
              <a:solidFill>
                <a:schemeClr val="tx2">
                  <a:lumMod val="50000"/>
                </a:schemeClr>
              </a:solidFill>
              <a:latin typeface="Arial" panose="020B0604020202020204" pitchFamily="34" charset="0"/>
              <a:cs typeface="Arial" panose="020B0604020202020204" pitchFamily="34" charset="0"/>
            </a:endParaRPr>
          </a:p>
          <a:p>
            <a:pPr marL="0" indent="0">
              <a:buNone/>
            </a:pPr>
            <a:r>
              <a:rPr lang="en-GB" sz="1100" dirty="0">
                <a:solidFill>
                  <a:schemeClr val="tx2">
                    <a:lumMod val="50000"/>
                  </a:schemeClr>
                </a:solidFill>
                <a:latin typeface="Arial" panose="020B0604020202020204" pitchFamily="34" charset="0"/>
                <a:cs typeface="Arial" panose="020B0604020202020204" pitchFamily="34" charset="0"/>
              </a:rPr>
              <a:t>Cardiff and The Vale are currently piloting an advocacy service for county lines exploitation. Any children identified within Cardiff and the vale as being exploited will also need to be referred to the advocate. </a:t>
            </a:r>
          </a:p>
          <a:p>
            <a:pPr marL="0" indent="0">
              <a:buNone/>
            </a:pPr>
            <a:endParaRPr lang="en-GB" sz="1100" dirty="0">
              <a:solidFill>
                <a:schemeClr val="tx2">
                  <a:lumMod val="50000"/>
                </a:schemeClr>
              </a:solidFill>
              <a:latin typeface="Arial" panose="020B0604020202020204" pitchFamily="34" charset="0"/>
              <a:cs typeface="Arial" panose="020B0604020202020204" pitchFamily="34" charset="0"/>
            </a:endParaRPr>
          </a:p>
          <a:p>
            <a:pPr marL="0" indent="0">
              <a:buNone/>
            </a:pPr>
            <a:r>
              <a:rPr lang="en-GB" sz="1100" dirty="0">
                <a:solidFill>
                  <a:schemeClr val="tx2">
                    <a:lumMod val="50000"/>
                  </a:schemeClr>
                </a:solidFill>
                <a:latin typeface="Arial" panose="020B0604020202020204" pitchFamily="34" charset="0"/>
                <a:cs typeface="Arial" panose="020B0604020202020204" pitchFamily="34" charset="0"/>
              </a:rPr>
              <a:t>This may well be rolled</a:t>
            </a:r>
            <a:r>
              <a:rPr lang="en-GB" sz="1100" baseline="0" dirty="0">
                <a:solidFill>
                  <a:schemeClr val="tx2">
                    <a:lumMod val="50000"/>
                  </a:schemeClr>
                </a:solidFill>
                <a:latin typeface="Arial" panose="020B0604020202020204" pitchFamily="34" charset="0"/>
                <a:cs typeface="Arial" panose="020B0604020202020204" pitchFamily="34" charset="0"/>
              </a:rPr>
              <a:t> out force wide in the future.</a:t>
            </a:r>
          </a:p>
          <a:p>
            <a:pPr marL="0" indent="0">
              <a:buNone/>
            </a:pPr>
            <a:endParaRPr lang="en-GB" sz="1100" baseline="0" dirty="0">
              <a:solidFill>
                <a:schemeClr val="tx2">
                  <a:lumMod val="50000"/>
                </a:schemeClr>
              </a:solidFill>
              <a:latin typeface="Arial" panose="020B0604020202020204" pitchFamily="34" charset="0"/>
              <a:cs typeface="Arial" panose="020B0604020202020204" pitchFamily="34" charset="0"/>
            </a:endParaRPr>
          </a:p>
          <a:p>
            <a:pPr marL="0" indent="0">
              <a:buNone/>
            </a:pPr>
            <a:r>
              <a:rPr lang="en-GB" sz="1100" b="1" u="sng" baseline="0" dirty="0">
                <a:solidFill>
                  <a:schemeClr val="tx2">
                    <a:lumMod val="50000"/>
                  </a:schemeClr>
                </a:solidFill>
                <a:latin typeface="Arial" panose="020B0604020202020204" pitchFamily="34" charset="0"/>
                <a:cs typeface="Arial" panose="020B0604020202020204" pitchFamily="34" charset="0"/>
              </a:rPr>
              <a:t>Additional notes –</a:t>
            </a:r>
          </a:p>
          <a:p>
            <a:pPr marL="0" indent="0">
              <a:buNone/>
            </a:pPr>
            <a:r>
              <a:rPr lang="en-GB" sz="1100" b="1" u="sng" baseline="0" dirty="0">
                <a:solidFill>
                  <a:schemeClr val="tx2">
                    <a:lumMod val="50000"/>
                  </a:schemeClr>
                </a:solidFill>
                <a:latin typeface="Arial" panose="020B0604020202020204" pitchFamily="34" charset="0"/>
                <a:cs typeface="Arial" panose="020B0604020202020204" pitchFamily="34" charset="0"/>
              </a:rPr>
              <a:t>Reference: St Giles Trust (2019)</a:t>
            </a:r>
          </a:p>
          <a:p>
            <a:pPr marL="0" indent="0">
              <a:buNone/>
            </a:pPr>
            <a:r>
              <a:rPr lang="en-GB" sz="1100" b="1" u="sng" baseline="0" dirty="0">
                <a:solidFill>
                  <a:schemeClr val="tx2">
                    <a:lumMod val="50000"/>
                  </a:schemeClr>
                </a:solidFill>
                <a:latin typeface="Arial" panose="020B0604020202020204" pitchFamily="34" charset="0"/>
                <a:cs typeface="Arial" panose="020B0604020202020204" pitchFamily="34" charset="0"/>
              </a:rPr>
              <a:t>https://www.stgilestrust.org.uk/article/new-cardiff-services-will-open-doors-for-disadvantaged-adults-and-young-people. </a:t>
            </a:r>
          </a:p>
          <a:p>
            <a:pPr marL="0" indent="0">
              <a:buNone/>
            </a:pPr>
            <a:r>
              <a:rPr lang="en-GB" sz="1100" b="1" u="sng" baseline="0" dirty="0">
                <a:solidFill>
                  <a:schemeClr val="tx2">
                    <a:lumMod val="50000"/>
                  </a:schemeClr>
                </a:solidFill>
                <a:latin typeface="Arial" panose="020B0604020202020204" pitchFamily="34" charset="0"/>
                <a:cs typeface="Arial" panose="020B0604020202020204" pitchFamily="34" charset="0"/>
              </a:rPr>
              <a:t>Accessed on 18</a:t>
            </a:r>
            <a:r>
              <a:rPr lang="en-GB" sz="1100" b="1" u="sng" baseline="30000" dirty="0">
                <a:solidFill>
                  <a:schemeClr val="tx2">
                    <a:lumMod val="50000"/>
                  </a:schemeClr>
                </a:solidFill>
                <a:latin typeface="Arial" panose="020B0604020202020204" pitchFamily="34" charset="0"/>
                <a:cs typeface="Arial" panose="020B0604020202020204" pitchFamily="34" charset="0"/>
              </a:rPr>
              <a:t>th</a:t>
            </a:r>
            <a:r>
              <a:rPr lang="en-GB" sz="1100" b="1" u="sng" baseline="0" dirty="0">
                <a:solidFill>
                  <a:schemeClr val="tx2">
                    <a:lumMod val="50000"/>
                  </a:schemeClr>
                </a:solidFill>
                <a:latin typeface="Arial" panose="020B0604020202020204" pitchFamily="34" charset="0"/>
                <a:cs typeface="Arial" panose="020B0604020202020204" pitchFamily="34" charset="0"/>
              </a:rPr>
              <a:t> February 2019.</a:t>
            </a:r>
          </a:p>
          <a:p>
            <a:pPr marL="0" indent="0">
              <a:buNone/>
            </a:pPr>
            <a:endParaRPr lang="en-GB" sz="1100" b="1" u="sng" baseline="0" dirty="0">
              <a:solidFill>
                <a:schemeClr val="tx2">
                  <a:lumMod val="50000"/>
                </a:schemeClr>
              </a:solidFill>
              <a:latin typeface="Arial" panose="020B0604020202020204" pitchFamily="34" charset="0"/>
              <a:cs typeface="Arial" panose="020B0604020202020204" pitchFamily="34" charset="0"/>
            </a:endParaRPr>
          </a:p>
          <a:p>
            <a:pPr marL="0" indent="0">
              <a:buNone/>
            </a:pPr>
            <a:r>
              <a:rPr lang="en-GB" sz="1100" b="1" u="none" baseline="0" dirty="0">
                <a:solidFill>
                  <a:schemeClr val="tx2">
                    <a:lumMod val="50000"/>
                  </a:schemeClr>
                </a:solidFill>
                <a:latin typeface="Arial" panose="020B0604020202020204" pitchFamily="34" charset="0"/>
                <a:cs typeface="Arial" panose="020B0604020202020204" pitchFamily="34" charset="0"/>
              </a:rPr>
              <a:t>“St Giles Trust </a:t>
            </a:r>
            <a:r>
              <a:rPr lang="en-GB" sz="1100" b="1" u="none" baseline="0" dirty="0" err="1">
                <a:solidFill>
                  <a:schemeClr val="tx2">
                    <a:lumMod val="50000"/>
                  </a:schemeClr>
                </a:solidFill>
                <a:latin typeface="Arial" panose="020B0604020202020204" pitchFamily="34" charset="0"/>
                <a:cs typeface="Arial" panose="020B0604020202020204" pitchFamily="34" charset="0"/>
              </a:rPr>
              <a:t>Cymru’s</a:t>
            </a:r>
            <a:r>
              <a:rPr lang="en-GB" sz="1100" b="1" u="none" baseline="0" dirty="0">
                <a:solidFill>
                  <a:schemeClr val="tx2">
                    <a:lumMod val="50000"/>
                  </a:schemeClr>
                </a:solidFill>
                <a:latin typeface="Arial" panose="020B0604020202020204" pitchFamily="34" charset="0"/>
                <a:cs typeface="Arial" panose="020B0604020202020204" pitchFamily="34" charset="0"/>
              </a:rPr>
              <a:t> CLIC (County Lines In </a:t>
            </a:r>
            <a:r>
              <a:rPr lang="en-GB" sz="1100" b="1" u="none" baseline="0" dirty="0" err="1">
                <a:solidFill>
                  <a:schemeClr val="tx2">
                    <a:lumMod val="50000"/>
                  </a:schemeClr>
                </a:solidFill>
                <a:latin typeface="Arial" panose="020B0604020202020204" pitchFamily="34" charset="0"/>
                <a:cs typeface="Arial" panose="020B0604020202020204" pitchFamily="34" charset="0"/>
              </a:rPr>
              <a:t>Cymru</a:t>
            </a:r>
            <a:r>
              <a:rPr lang="en-GB" sz="1100" b="1" u="none" baseline="0" dirty="0">
                <a:solidFill>
                  <a:schemeClr val="tx2">
                    <a:lumMod val="50000"/>
                  </a:schemeClr>
                </a:solidFill>
                <a:latin typeface="Arial" panose="020B0604020202020204" pitchFamily="34" charset="0"/>
                <a:cs typeface="Arial" panose="020B0604020202020204" pitchFamily="34" charset="0"/>
              </a:rPr>
              <a:t>) project was launched in July 2018 and funded by Children in Need. </a:t>
            </a:r>
          </a:p>
          <a:p>
            <a:pPr marL="0" indent="0">
              <a:buNone/>
            </a:pPr>
            <a:r>
              <a:rPr lang="en-GB" sz="1100" b="1" u="none" baseline="0" dirty="0">
                <a:solidFill>
                  <a:schemeClr val="tx2">
                    <a:lumMod val="50000"/>
                  </a:schemeClr>
                </a:solidFill>
                <a:latin typeface="Arial" panose="020B0604020202020204" pitchFamily="34" charset="0"/>
                <a:cs typeface="Arial" panose="020B0604020202020204" pitchFamily="34" charset="0"/>
              </a:rPr>
              <a:t>CLIC works in conjunction with Police and agencies such as the local authority to identify and support under 18’s being exploited and coerced through gangs. </a:t>
            </a:r>
          </a:p>
          <a:p>
            <a:pPr marL="0" indent="0">
              <a:buNone/>
            </a:pPr>
            <a:r>
              <a:rPr lang="en-GB" sz="1100" b="1" u="none" baseline="0" dirty="0">
                <a:solidFill>
                  <a:schemeClr val="tx2">
                    <a:lumMod val="50000"/>
                  </a:schemeClr>
                </a:solidFill>
                <a:latin typeface="Arial" panose="020B0604020202020204" pitchFamily="34" charset="0"/>
                <a:cs typeface="Arial" panose="020B0604020202020204" pitchFamily="34" charset="0"/>
              </a:rPr>
              <a:t>Through intensive mentoring and advice, it helps young people stay safe and address any underlying problems such as family issues and money. It ultimately aims to re-engage young people with education, training and positive lifestyles. </a:t>
            </a:r>
          </a:p>
          <a:p>
            <a:pPr marL="0" indent="0">
              <a:buNone/>
            </a:pPr>
            <a:r>
              <a:rPr lang="en-GB" sz="1100" b="1" u="none" baseline="0" dirty="0">
                <a:solidFill>
                  <a:schemeClr val="tx2">
                    <a:lumMod val="50000"/>
                  </a:schemeClr>
                </a:solidFill>
                <a:latin typeface="Arial" panose="020B0604020202020204" pitchFamily="34" charset="0"/>
                <a:cs typeface="Arial" panose="020B0604020202020204" pitchFamily="34" charset="0"/>
              </a:rPr>
              <a:t>CLIC has been developed in response to a distressing and growing phenomenon of London gangs sending young people to Cardiff to deal drugs and recruit other vulnerable young people locally as drug runners and dealers through county lines activity. </a:t>
            </a:r>
          </a:p>
          <a:p>
            <a:pPr marL="0" indent="0">
              <a:buNone/>
            </a:pPr>
            <a:r>
              <a:rPr lang="en-GB" sz="1100" b="1" u="none" baseline="0" dirty="0">
                <a:solidFill>
                  <a:schemeClr val="tx2">
                    <a:lumMod val="50000"/>
                  </a:schemeClr>
                </a:solidFill>
                <a:latin typeface="Arial" panose="020B0604020202020204" pitchFamily="34" charset="0"/>
                <a:cs typeface="Arial" panose="020B0604020202020204" pitchFamily="34" charset="0"/>
              </a:rPr>
              <a:t>It builds on St Giles Trust’s experience in tackling county lines through it’s London based SOS Project which helps young people exit gangs. </a:t>
            </a:r>
          </a:p>
          <a:p>
            <a:pPr marL="0" indent="0">
              <a:buNone/>
            </a:pPr>
            <a:r>
              <a:rPr lang="en-GB" sz="1100" b="1" u="none" baseline="0" dirty="0">
                <a:solidFill>
                  <a:schemeClr val="tx2">
                    <a:lumMod val="50000"/>
                  </a:schemeClr>
                </a:solidFill>
                <a:latin typeface="Arial" panose="020B0604020202020204" pitchFamily="34" charset="0"/>
                <a:cs typeface="Arial" panose="020B0604020202020204" pitchFamily="34" charset="0"/>
              </a:rPr>
              <a:t>Justine Jenkins, manager at St Giles Trust states, “The effects of county line involvement are devastating for the young people involved and those around them. Gangs deliberately target young people who are vulnerable and least likely to cry for help”. </a:t>
            </a:r>
            <a:endParaRPr lang="en-GB" sz="1100" b="1" u="none" dirty="0">
              <a:solidFill>
                <a:srgbClr val="0070C0"/>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A4202706-DCAB-4B25-A3E0-623362CB38E1}" type="slidenum">
              <a:rPr lang="en-GB" smtClean="0"/>
              <a:t>17</a:t>
            </a:fld>
            <a:endParaRPr lang="en-GB"/>
          </a:p>
        </p:txBody>
      </p:sp>
    </p:spTree>
    <p:extLst>
      <p:ext uri="{BB962C8B-B14F-4D97-AF65-F5344CB8AC3E}">
        <p14:creationId xmlns:p14="http://schemas.microsoft.com/office/powerpoint/2010/main" val="31437204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addition there is now a CL marker on PNC. Under Operational Information there is a facility to record CL Perpetrator, CL Vulnerable or both (as sometimes it is unclear). As a Force SWP hasn’t really yet started using this marker and it can be crucial when dealing with individuals.</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18</a:t>
            </a:fld>
            <a:endParaRPr lang="en-GB"/>
          </a:p>
        </p:txBody>
      </p:sp>
    </p:spTree>
    <p:extLst>
      <p:ext uri="{BB962C8B-B14F-4D97-AF65-F5344CB8AC3E}">
        <p14:creationId xmlns:p14="http://schemas.microsoft.com/office/powerpoint/2010/main" val="14431947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19</a:t>
            </a:fld>
            <a:endParaRPr lang="en-GB"/>
          </a:p>
        </p:txBody>
      </p:sp>
    </p:spTree>
    <p:extLst>
      <p:ext uri="{BB962C8B-B14F-4D97-AF65-F5344CB8AC3E}">
        <p14:creationId xmlns:p14="http://schemas.microsoft.com/office/powerpoint/2010/main" val="3205491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20</a:t>
            </a:fld>
            <a:endParaRPr lang="en-GB"/>
          </a:p>
        </p:txBody>
      </p:sp>
    </p:spTree>
    <p:extLst>
      <p:ext uri="{BB962C8B-B14F-4D97-AF65-F5344CB8AC3E}">
        <p14:creationId xmlns:p14="http://schemas.microsoft.com/office/powerpoint/2010/main" val="20582577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None/>
            </a:pPr>
            <a:r>
              <a:rPr lang="en-GB" sz="1100" b="1" dirty="0">
                <a:solidFill>
                  <a:srgbClr val="002060"/>
                </a:solidFill>
                <a:latin typeface="Arial" panose="020B0604020202020204" pitchFamily="34" charset="0"/>
                <a:cs typeface="Arial" panose="020B0604020202020204" pitchFamily="34" charset="0"/>
              </a:rPr>
              <a:t>Barriers to engagement</a:t>
            </a:r>
            <a:endParaRPr lang="en-GB" sz="1100" dirty="0">
              <a:solidFill>
                <a:schemeClr val="tx2">
                  <a:lumMod val="50000"/>
                </a:schemeClr>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1100" dirty="0">
                <a:solidFill>
                  <a:schemeClr val="tx2">
                    <a:lumMod val="50000"/>
                  </a:schemeClr>
                </a:solidFill>
                <a:latin typeface="Arial" panose="020B0604020202020204" pitchFamily="34" charset="0"/>
                <a:cs typeface="Arial" panose="020B0604020202020204" pitchFamily="34" charset="0"/>
              </a:rPr>
              <a:t>Child criminal exploitation (CCE) is a safeguarding issue, but there a mixed multiagency understanding of safeguarding requirements. . </a:t>
            </a:r>
          </a:p>
          <a:p>
            <a:pPr>
              <a:buFont typeface="Wingdings" panose="05000000000000000000" pitchFamily="2" charset="2"/>
              <a:buChar char="§"/>
            </a:pPr>
            <a:r>
              <a:rPr lang="en-GB" sz="1100" dirty="0">
                <a:solidFill>
                  <a:schemeClr val="tx2">
                    <a:lumMod val="50000"/>
                  </a:schemeClr>
                </a:solidFill>
                <a:latin typeface="Arial" panose="020B0604020202020204" pitchFamily="34" charset="0"/>
                <a:cs typeface="Arial" panose="020B0604020202020204" pitchFamily="34" charset="0"/>
              </a:rPr>
              <a:t>Can be viewed as a lifestyle choice which can make a child or young person feel blamed for their exploitation</a:t>
            </a:r>
          </a:p>
          <a:p>
            <a:pPr>
              <a:buFont typeface="Wingdings" panose="05000000000000000000" pitchFamily="2" charset="2"/>
              <a:buChar char="§"/>
            </a:pPr>
            <a:r>
              <a:rPr lang="en-GB" sz="1100" dirty="0">
                <a:solidFill>
                  <a:schemeClr val="tx2">
                    <a:lumMod val="50000"/>
                  </a:schemeClr>
                </a:solidFill>
                <a:latin typeface="Arial" panose="020B0604020202020204" pitchFamily="34" charset="0"/>
                <a:cs typeface="Arial" panose="020B0604020202020204" pitchFamily="34" charset="0"/>
              </a:rPr>
              <a:t>Children and young people fearful of repercussions towards themselves, friends and family and may not feel safe or protected from their exploiters</a:t>
            </a:r>
          </a:p>
          <a:p>
            <a:pPr>
              <a:buFont typeface="Wingdings" panose="05000000000000000000" pitchFamily="2" charset="2"/>
              <a:buChar char="§"/>
            </a:pPr>
            <a:r>
              <a:rPr lang="en-GB" sz="1100" dirty="0">
                <a:solidFill>
                  <a:schemeClr val="tx2">
                    <a:lumMod val="50000"/>
                  </a:schemeClr>
                </a:solidFill>
                <a:latin typeface="Arial" panose="020B0604020202020204" pitchFamily="34" charset="0"/>
                <a:cs typeface="Arial" panose="020B0604020202020204" pitchFamily="34" charset="0"/>
              </a:rPr>
              <a:t>Children and young people may be fearful of the police, Children’s Services and Social Care providers</a:t>
            </a:r>
          </a:p>
          <a:p>
            <a:pPr>
              <a:buFont typeface="Wingdings" panose="05000000000000000000" pitchFamily="2" charset="2"/>
              <a:buChar char="§"/>
            </a:pPr>
            <a:r>
              <a:rPr lang="en-GB" sz="1100" dirty="0">
                <a:solidFill>
                  <a:schemeClr val="tx2">
                    <a:lumMod val="50000"/>
                  </a:schemeClr>
                </a:solidFill>
                <a:latin typeface="Arial" panose="020B0604020202020204" pitchFamily="34" charset="0"/>
                <a:cs typeface="Arial" panose="020B0604020202020204" pitchFamily="34" charset="0"/>
              </a:rPr>
              <a:t>Children and young people are often embarrassed or ashamed of their experiences</a:t>
            </a:r>
          </a:p>
          <a:p>
            <a:pPr>
              <a:buFont typeface="Wingdings" panose="05000000000000000000" pitchFamily="2" charset="2"/>
              <a:buChar char="§"/>
            </a:pPr>
            <a:endParaRPr lang="en-GB" sz="1100" dirty="0">
              <a:solidFill>
                <a:schemeClr val="tx2">
                  <a:lumMod val="50000"/>
                </a:schemeClr>
              </a:solidFill>
              <a:latin typeface="Arial" panose="020B0604020202020204" pitchFamily="34" charset="0"/>
              <a:cs typeface="Arial" panose="020B0604020202020204" pitchFamily="34" charset="0"/>
            </a:endParaRPr>
          </a:p>
          <a:p>
            <a:pPr>
              <a:buFont typeface="Wingdings" panose="05000000000000000000" pitchFamily="2" charset="2"/>
              <a:buNone/>
            </a:pPr>
            <a:r>
              <a:rPr lang="en-GB" sz="1100" dirty="0">
                <a:solidFill>
                  <a:schemeClr val="tx2">
                    <a:lumMod val="50000"/>
                  </a:schemeClr>
                </a:solidFill>
                <a:latin typeface="Arial" panose="020B0604020202020204" pitchFamily="34" charset="0"/>
                <a:cs typeface="Arial" panose="020B0604020202020204" pitchFamily="34" charset="0"/>
              </a:rPr>
              <a:t>Play </a:t>
            </a:r>
            <a:r>
              <a:rPr lang="en-GB" sz="1100" b="1" dirty="0">
                <a:solidFill>
                  <a:schemeClr val="tx2">
                    <a:lumMod val="50000"/>
                  </a:schemeClr>
                </a:solidFill>
                <a:latin typeface="Arial" panose="020B0604020202020204" pitchFamily="34" charset="0"/>
                <a:cs typeface="Arial" panose="020B0604020202020204" pitchFamily="34" charset="0"/>
              </a:rPr>
              <a:t>Video 5 – Arrested.</a:t>
            </a:r>
          </a:p>
          <a:p>
            <a:pPr>
              <a:buFont typeface="Wingdings" panose="05000000000000000000" pitchFamily="2" charset="2"/>
              <a:buNone/>
            </a:pPr>
            <a:r>
              <a:rPr lang="en-GB" sz="1100" b="0" dirty="0">
                <a:solidFill>
                  <a:schemeClr val="tx2">
                    <a:lumMod val="50000"/>
                  </a:schemeClr>
                </a:solidFill>
                <a:latin typeface="Arial" panose="020B0604020202020204" pitchFamily="34" charset="0"/>
                <a:cs typeface="Arial" panose="020B0604020202020204" pitchFamily="34" charset="0"/>
              </a:rPr>
              <a:t>This video shows how the Police and partner agencies can work together on arrest of vulnerable victims of county lines gangs and longer term help them to escape the exploitation.</a:t>
            </a:r>
            <a:r>
              <a:rPr lang="en-GB" sz="1100" dirty="0">
                <a:solidFill>
                  <a:schemeClr val="tx2">
                    <a:lumMod val="50000"/>
                  </a:schemeClr>
                </a:solidFill>
                <a:latin typeface="Arial" panose="020B060402020202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21</a:t>
            </a:fld>
            <a:endParaRPr lang="en-GB"/>
          </a:p>
        </p:txBody>
      </p:sp>
    </p:spTree>
    <p:extLst>
      <p:ext uri="{BB962C8B-B14F-4D97-AF65-F5344CB8AC3E}">
        <p14:creationId xmlns:p14="http://schemas.microsoft.com/office/powerpoint/2010/main" val="22623319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Operations in SWP force area.</a:t>
            </a:r>
            <a:r>
              <a:rPr lang="en-GB" sz="1100" baseline="0"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Trainer to introduce </a:t>
            </a:r>
            <a:r>
              <a:rPr lang="en-GB" sz="1100" b="1" dirty="0">
                <a:latin typeface="Arial" panose="020B0604020202020204" pitchFamily="34" charset="0"/>
                <a:cs typeface="Arial" panose="020B0604020202020204" pitchFamily="34" charset="0"/>
              </a:rPr>
              <a:t>Video Clip 6: </a:t>
            </a:r>
            <a:r>
              <a:rPr lang="en-GB" sz="1100" b="1" i="0" dirty="0">
                <a:latin typeface="Arial" panose="020B0604020202020204" pitchFamily="34" charset="0"/>
                <a:cs typeface="Arial" panose="020B0604020202020204" pitchFamily="34" charset="0"/>
              </a:rPr>
              <a:t>“Operation</a:t>
            </a:r>
            <a:r>
              <a:rPr lang="en-GB" sz="1100" b="1" i="0" baseline="0" dirty="0">
                <a:latin typeface="Arial" panose="020B0604020202020204" pitchFamily="34" charset="0"/>
                <a:cs typeface="Arial" panose="020B0604020202020204" pitchFamily="34" charset="0"/>
              </a:rPr>
              <a:t> Red Jet 2” </a:t>
            </a:r>
            <a:r>
              <a:rPr lang="en-GB" sz="1100" baseline="0" dirty="0">
                <a:latin typeface="Arial" panose="020B0604020202020204" pitchFamily="34" charset="0"/>
                <a:cs typeface="Arial" panose="020B0604020202020204" pitchFamily="34" charset="0"/>
              </a:rPr>
              <a:t>– Cardiff Operation (2 minutes) </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22</a:t>
            </a:fld>
            <a:endParaRPr lang="en-GB"/>
          </a:p>
        </p:txBody>
      </p:sp>
    </p:spTree>
    <p:extLst>
      <p:ext uri="{BB962C8B-B14F-4D97-AF65-F5344CB8AC3E}">
        <p14:creationId xmlns:p14="http://schemas.microsoft.com/office/powerpoint/2010/main" val="34251151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Above</a:t>
            </a:r>
            <a:r>
              <a:rPr lang="en-GB" altLang="en-US" sz="1100" baseline="0" dirty="0">
                <a:latin typeface="Arial" panose="020B0604020202020204" pitchFamily="34" charset="0"/>
                <a:cs typeface="Arial" panose="020B0604020202020204" pitchFamily="34" charset="0"/>
              </a:rPr>
              <a:t> p</a:t>
            </a:r>
            <a:r>
              <a:rPr lang="en-GB" altLang="en-US" sz="1100" dirty="0">
                <a:latin typeface="Arial" panose="020B0604020202020204" pitchFamily="34" charset="0"/>
                <a:cs typeface="Arial" panose="020B0604020202020204" pitchFamily="34" charset="0"/>
              </a:rPr>
              <a:t>osters are in classrooms, to be considered by operational</a:t>
            </a:r>
            <a:r>
              <a:rPr lang="en-GB" altLang="en-US" sz="1100" baseline="0" dirty="0">
                <a:latin typeface="Arial" panose="020B0604020202020204" pitchFamily="34" charset="0"/>
                <a:cs typeface="Arial" panose="020B0604020202020204" pitchFamily="34" charset="0"/>
              </a:rPr>
              <a:t> officers</a:t>
            </a:r>
            <a:r>
              <a:rPr lang="en-GB" altLang="en-US" sz="1100" dirty="0">
                <a:latin typeface="Arial" panose="020B0604020202020204" pitchFamily="34" charset="0"/>
                <a:cs typeface="Arial" panose="020B0604020202020204" pitchFamily="34" charset="0"/>
              </a:rPr>
              <a:t> – go through acronym </a:t>
            </a:r>
            <a:r>
              <a:rPr lang="en-GB" altLang="en-US" sz="1100" b="1" dirty="0">
                <a:latin typeface="Arial" panose="020B0604020202020204" pitchFamily="34" charset="0"/>
                <a:cs typeface="Arial" panose="020B0604020202020204" pitchFamily="34" charset="0"/>
              </a:rPr>
              <a:t>COUNTY</a:t>
            </a:r>
            <a:r>
              <a:rPr lang="en-GB" altLang="en-US" sz="1100" b="1" baseline="0" dirty="0">
                <a:latin typeface="Arial" panose="020B0604020202020204" pitchFamily="34" charset="0"/>
                <a:cs typeface="Arial" panose="020B0604020202020204" pitchFamily="34" charset="0"/>
              </a:rPr>
              <a:t> LINES</a:t>
            </a:r>
            <a:endParaRPr lang="en-GB" altLang="en-US" sz="1100" b="1"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C – Crime/Incident</a:t>
            </a:r>
            <a:r>
              <a:rPr lang="en-GB" altLang="en-US" sz="1100" b="1" baseline="0" dirty="0">
                <a:latin typeface="Arial" panose="020B0604020202020204" pitchFamily="34" charset="0"/>
                <a:cs typeface="Arial" panose="020B0604020202020204" pitchFamily="34" charset="0"/>
              </a:rPr>
              <a:t> – </a:t>
            </a:r>
          </a:p>
          <a:p>
            <a:r>
              <a:rPr lang="en-GB" altLang="en-US" sz="1100" baseline="0" dirty="0">
                <a:latin typeface="Arial" panose="020B0604020202020204" pitchFamily="34" charset="0"/>
                <a:cs typeface="Arial" panose="020B0604020202020204" pitchFamily="34" charset="0"/>
              </a:rPr>
              <a:t>What is being reported? Why is it being reported? Is there more to it?</a:t>
            </a:r>
          </a:p>
          <a:p>
            <a:r>
              <a:rPr lang="en-GB" altLang="en-US" sz="1100" b="1" dirty="0">
                <a:latin typeface="Arial" panose="020B0604020202020204" pitchFamily="34" charset="0"/>
                <a:cs typeface="Arial" panose="020B0604020202020204" pitchFamily="34" charset="0"/>
              </a:rPr>
              <a:t>O – Organised Crime</a:t>
            </a:r>
            <a:r>
              <a:rPr lang="en-GB" altLang="en-US" sz="1100" b="1" baseline="0" dirty="0">
                <a:latin typeface="Arial" panose="020B0604020202020204" pitchFamily="34" charset="0"/>
                <a:cs typeface="Arial" panose="020B0604020202020204" pitchFamily="34" charset="0"/>
              </a:rPr>
              <a:t> –</a:t>
            </a:r>
          </a:p>
          <a:p>
            <a:r>
              <a:rPr lang="en-GB" altLang="en-US" sz="1100" b="0" baseline="0" dirty="0">
                <a:latin typeface="Arial" panose="020B0604020202020204" pitchFamily="34" charset="0"/>
                <a:cs typeface="Arial" panose="020B0604020202020204" pitchFamily="34" charset="0"/>
              </a:rPr>
              <a:t>Do the necessary checks – Niche, PNC, PND.  Who are they connected to?</a:t>
            </a:r>
          </a:p>
          <a:p>
            <a:r>
              <a:rPr lang="en-GB" altLang="en-US" sz="1100" b="1" baseline="0" dirty="0">
                <a:latin typeface="Arial" panose="020B0604020202020204" pitchFamily="34" charset="0"/>
                <a:cs typeface="Arial" panose="020B0604020202020204" pitchFamily="34" charset="0"/>
              </a:rPr>
              <a:t>U – Unusual Activity – </a:t>
            </a:r>
          </a:p>
          <a:p>
            <a:r>
              <a:rPr lang="en-GB" altLang="en-US" sz="1100" b="0" dirty="0">
                <a:latin typeface="Arial" panose="020B0604020202020204" pitchFamily="34" charset="0"/>
                <a:cs typeface="Arial" panose="020B0604020202020204" pitchFamily="34" charset="0"/>
              </a:rPr>
              <a:t>What are the public reporting? Groups waiting in an area, constant activity in a property,</a:t>
            </a:r>
            <a:r>
              <a:rPr lang="en-GB" altLang="en-US" sz="1100" b="0" baseline="0" dirty="0">
                <a:latin typeface="Arial" panose="020B0604020202020204" pitchFamily="34" charset="0"/>
                <a:cs typeface="Arial" panose="020B0604020202020204" pitchFamily="34" charset="0"/>
              </a:rPr>
              <a:t> vehicles acting suspiciously</a:t>
            </a:r>
          </a:p>
          <a:p>
            <a:r>
              <a:rPr lang="en-GB" altLang="en-US" sz="1100" b="1" dirty="0">
                <a:latin typeface="Arial" panose="020B0604020202020204" pitchFamily="34" charset="0"/>
                <a:cs typeface="Arial" panose="020B0604020202020204" pitchFamily="34" charset="0"/>
              </a:rPr>
              <a:t>N – New People</a:t>
            </a:r>
            <a:r>
              <a:rPr lang="en-GB" altLang="en-US" sz="1100" b="1" baseline="0" dirty="0">
                <a:latin typeface="Arial" panose="020B0604020202020204" pitchFamily="34" charset="0"/>
                <a:cs typeface="Arial" panose="020B0604020202020204" pitchFamily="34" charset="0"/>
              </a:rPr>
              <a:t> in the area – </a:t>
            </a:r>
          </a:p>
          <a:p>
            <a:r>
              <a:rPr lang="en-GB" altLang="en-US" sz="1100" b="0" baseline="0" dirty="0">
                <a:latin typeface="Arial" panose="020B0604020202020204" pitchFamily="34" charset="0"/>
                <a:cs typeface="Arial" panose="020B0604020202020204" pitchFamily="34" charset="0"/>
              </a:rPr>
              <a:t>Who are they? What are they doing here? Who are they with? What addresses are being used?</a:t>
            </a:r>
          </a:p>
          <a:p>
            <a:r>
              <a:rPr lang="en-GB" altLang="en-US" sz="1100" b="1" baseline="0" dirty="0">
                <a:latin typeface="Arial" panose="020B0604020202020204" pitchFamily="34" charset="0"/>
                <a:cs typeface="Arial" panose="020B0604020202020204" pitchFamily="34" charset="0"/>
              </a:rPr>
              <a:t>T – Transport and Telephones –</a:t>
            </a:r>
          </a:p>
          <a:p>
            <a:r>
              <a:rPr lang="en-GB" altLang="en-US" sz="1100" b="0" baseline="0" dirty="0">
                <a:latin typeface="Arial" panose="020B0604020202020204" pitchFamily="34" charset="0"/>
                <a:cs typeface="Arial" panose="020B0604020202020204" pitchFamily="34" charset="0"/>
              </a:rPr>
              <a:t>What cars are they using? Index numbers? Telephone numbers? Phone records/contacts?</a:t>
            </a:r>
          </a:p>
          <a:p>
            <a:r>
              <a:rPr lang="en-GB" altLang="en-US" sz="1100" b="1" baseline="0" dirty="0">
                <a:latin typeface="Arial" panose="020B0604020202020204" pitchFamily="34" charset="0"/>
                <a:cs typeface="Arial" panose="020B0604020202020204" pitchFamily="34" charset="0"/>
              </a:rPr>
              <a:t>Y – Young and Vulnerable – </a:t>
            </a:r>
          </a:p>
          <a:p>
            <a:r>
              <a:rPr lang="en-GB" altLang="en-US" sz="1100" b="0" baseline="0" dirty="0">
                <a:latin typeface="Arial" panose="020B0604020202020204" pitchFamily="34" charset="0"/>
                <a:cs typeface="Arial" panose="020B0604020202020204" pitchFamily="34" charset="0"/>
              </a:rPr>
              <a:t>Local young people involved, young people from out of the area, CSE, adult sex workers, drug users?</a:t>
            </a:r>
          </a:p>
          <a:p>
            <a:r>
              <a:rPr lang="en-GB" altLang="en-US" sz="1100" b="1" dirty="0">
                <a:latin typeface="Arial" panose="020B0604020202020204" pitchFamily="34" charset="0"/>
                <a:cs typeface="Arial" panose="020B0604020202020204" pitchFamily="34" charset="0"/>
              </a:rPr>
              <a:t>L</a:t>
            </a:r>
            <a:r>
              <a:rPr lang="en-GB" altLang="en-US" sz="1100" b="1" baseline="0" dirty="0">
                <a:latin typeface="Arial" panose="020B0604020202020204" pitchFamily="34" charset="0"/>
                <a:cs typeface="Arial" panose="020B0604020202020204" pitchFamily="34" charset="0"/>
              </a:rPr>
              <a:t> – Listen to what to what is being said</a:t>
            </a:r>
          </a:p>
          <a:p>
            <a:r>
              <a:rPr lang="en-GB" altLang="en-US" sz="1100" b="1" baseline="0" dirty="0">
                <a:latin typeface="Arial" panose="020B0604020202020204" pitchFamily="34" charset="0"/>
                <a:cs typeface="Arial" panose="020B0604020202020204" pitchFamily="34" charset="0"/>
              </a:rPr>
              <a:t>I – Identify the subjects of the information</a:t>
            </a:r>
          </a:p>
          <a:p>
            <a:r>
              <a:rPr lang="en-GB" altLang="en-US" sz="1100" b="1" baseline="0" dirty="0">
                <a:latin typeface="Arial" panose="020B0604020202020204" pitchFamily="34" charset="0"/>
                <a:cs typeface="Arial" panose="020B0604020202020204" pitchFamily="34" charset="0"/>
              </a:rPr>
              <a:t>N – Note source details - </a:t>
            </a:r>
            <a:r>
              <a:rPr lang="en-GB" altLang="en-US" sz="1100" b="0" baseline="0" dirty="0">
                <a:latin typeface="Arial" panose="020B0604020202020204" pitchFamily="34" charset="0"/>
                <a:cs typeface="Arial" panose="020B0604020202020204" pitchFamily="34" charset="0"/>
              </a:rPr>
              <a:t> Are they prepared to provide information?</a:t>
            </a:r>
          </a:p>
          <a:p>
            <a:r>
              <a:rPr lang="en-GB" altLang="en-US" sz="1100" b="1" baseline="0" dirty="0">
                <a:latin typeface="Arial" panose="020B0604020202020204" pitchFamily="34" charset="0"/>
                <a:cs typeface="Arial" panose="020B0604020202020204" pitchFamily="34" charset="0"/>
              </a:rPr>
              <a:t>E – Explore any connections via Niche to ongoing operations</a:t>
            </a:r>
          </a:p>
          <a:p>
            <a:r>
              <a:rPr lang="en-GB" altLang="en-US" sz="1100" b="1" baseline="0" dirty="0">
                <a:latin typeface="Arial" panose="020B0604020202020204" pitchFamily="34" charset="0"/>
                <a:cs typeface="Arial" panose="020B0604020202020204" pitchFamily="34" charset="0"/>
              </a:rPr>
              <a:t>S – Safeguard the victim and submit intelligence on Niche</a:t>
            </a:r>
            <a:endParaRPr lang="en-GB" altLang="en-US" sz="1100"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23</a:t>
            </a:fld>
            <a:endParaRPr lang="en-GB"/>
          </a:p>
        </p:txBody>
      </p:sp>
    </p:spTree>
    <p:extLst>
      <p:ext uri="{BB962C8B-B14F-4D97-AF65-F5344CB8AC3E}">
        <p14:creationId xmlns:p14="http://schemas.microsoft.com/office/powerpoint/2010/main" val="2129955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24</a:t>
            </a:fld>
            <a:endParaRPr lang="en-GB"/>
          </a:p>
        </p:txBody>
      </p:sp>
    </p:spTree>
    <p:extLst>
      <p:ext uri="{BB962C8B-B14F-4D97-AF65-F5344CB8AC3E}">
        <p14:creationId xmlns:p14="http://schemas.microsoft.com/office/powerpoint/2010/main" val="1561722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87193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75409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81292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59721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78401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52918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38234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72890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13742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18117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820214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555094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592524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027253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137712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531658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133318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5665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591185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488214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901268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92686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19645392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582108099"/>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hyperlink" Target="https://www.youtube.com/watch?v=DdYq2dhQ3qc"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6.png"/><Relationship Id="rId7" Type="http://schemas.openxmlformats.org/officeDocument/2006/relationships/diagramColors" Target="../diagrams/colors9.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8987577" y="931195"/>
            <a:ext cx="3204421" cy="938719"/>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noProof="0" dirty="0">
                <a:solidFill>
                  <a:srgbClr val="002A68"/>
                </a:solidFill>
                <a:latin typeface="Arial Nova Cond" panose="020B0604020202020204" pitchFamily="34" charset="0"/>
                <a:ea typeface="Tahoma" panose="020B0604030504040204" pitchFamily="34" charset="0"/>
                <a:cs typeface="Tahoma" panose="020B0604030504040204" pitchFamily="34" charset="0"/>
              </a:rPr>
              <a:t>County Lines.</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92576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811338" y="109460"/>
            <a:ext cx="8280920" cy="584775"/>
          </a:xfrm>
          <a:prstGeom prst="rect">
            <a:avLst/>
          </a:prstGeom>
          <a:solidFill>
            <a:srgbClr val="002060"/>
          </a:solidFill>
        </p:spPr>
        <p:txBody>
          <a:bodyPr wrap="square" rtlCol="0">
            <a:spAutoFit/>
          </a:bodyPr>
          <a:lstStyle/>
          <a:p>
            <a:pPr algn="ctr"/>
            <a:r>
              <a:rPr lang="en-GB" sz="3200" b="1" dirty="0">
                <a:solidFill>
                  <a:schemeClr val="bg1"/>
                </a:solidFill>
              </a:rPr>
              <a:t>What is County Lines?</a:t>
            </a:r>
          </a:p>
        </p:txBody>
      </p:sp>
      <p:graphicFrame>
        <p:nvGraphicFramePr>
          <p:cNvPr id="3" name="Diagram 2">
            <a:extLst>
              <a:ext uri="{FF2B5EF4-FFF2-40B4-BE49-F238E27FC236}">
                <a16:creationId xmlns:a16="http://schemas.microsoft.com/office/drawing/2014/main" id="{49DF834D-24D7-4D66-A40E-C8050A092DB0}"/>
              </a:ext>
            </a:extLst>
          </p:cNvPr>
          <p:cNvGraphicFramePr/>
          <p:nvPr>
            <p:extLst>
              <p:ext uri="{D42A27DB-BD31-4B8C-83A1-F6EECF244321}">
                <p14:modId xmlns:p14="http://schemas.microsoft.com/office/powerpoint/2010/main" val="3735935889"/>
              </p:ext>
            </p:extLst>
          </p:nvPr>
        </p:nvGraphicFramePr>
        <p:xfrm>
          <a:off x="1200727" y="719666"/>
          <a:ext cx="9392063"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9045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158EDE41-F0FB-4ECB-A924-9E54EF8439A7}"/>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graphicEl>
                                              <a:dgm id="{756CAD4E-EA2A-4CA9-AF0F-636435F4E78F}"/>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graphicEl>
                                              <a:dgm id="{55300F51-640C-4ED5-8420-3741E6703FA3}"/>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graphicEl>
                                              <a:dgm id="{253B38F1-EC4A-4309-B241-E81B741FB6BA}"/>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graphicEl>
                                              <a:dgm id="{5511EE09-CAC8-41C9-8F60-E0C14B62C7DD}"/>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graphicEl>
                                              <a:dgm id="{CF584A55-7F87-4155-8C1D-00229ED1C1AE}"/>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l="9607" t="7583" r="8042" b="10065"/>
          <a:stretch/>
        </p:blipFill>
        <p:spPr>
          <a:xfrm>
            <a:off x="9257179" y="4366089"/>
            <a:ext cx="1074420" cy="1074420"/>
          </a:xfrm>
          <a:prstGeom prst="rect">
            <a:avLst/>
          </a:prstGeom>
        </p:spPr>
      </p:pic>
      <p:sp>
        <p:nvSpPr>
          <p:cNvPr id="5" name="TextBox 4">
            <a:extLst>
              <a:ext uri="{FF2B5EF4-FFF2-40B4-BE49-F238E27FC236}">
                <a16:creationId xmlns:a16="http://schemas.microsoft.com/office/drawing/2014/main" id="{B4E6EE73-BCBC-412C-B120-2D1408E571EC}"/>
              </a:ext>
            </a:extLst>
          </p:cNvPr>
          <p:cNvSpPr txBox="1"/>
          <p:nvPr/>
        </p:nvSpPr>
        <p:spPr>
          <a:xfrm>
            <a:off x="3047011" y="4366089"/>
            <a:ext cx="6097978" cy="1077218"/>
          </a:xfrm>
          <a:prstGeom prst="rect">
            <a:avLst/>
          </a:prstGeom>
          <a:noFill/>
        </p:spPr>
        <p:txBody>
          <a:bodyPr wrap="square">
            <a:spAutoFit/>
          </a:bodyPr>
          <a:lstStyle/>
          <a:p>
            <a:pPr algn="ctr"/>
            <a:r>
              <a:rPr lang="en-GB" sz="3200" b="1" dirty="0">
                <a:hlinkClick r:id="rId4"/>
              </a:rPr>
              <a:t>NCLCC - County Lines Awareness Video - YouTube</a:t>
            </a:r>
            <a:endParaRPr lang="en-AS" sz="3200" b="1" dirty="0"/>
          </a:p>
        </p:txBody>
      </p:sp>
      <p:pic>
        <p:nvPicPr>
          <p:cNvPr id="3" name="Picture 2">
            <a:extLst>
              <a:ext uri="{FF2B5EF4-FFF2-40B4-BE49-F238E27FC236}">
                <a16:creationId xmlns:a16="http://schemas.microsoft.com/office/drawing/2014/main" id="{3A74B853-B753-47F7-A908-B01388D2A9E2}"/>
              </a:ext>
            </a:extLst>
          </p:cNvPr>
          <p:cNvPicPr>
            <a:picLocks noChangeAspect="1"/>
          </p:cNvPicPr>
          <p:nvPr/>
        </p:nvPicPr>
        <p:blipFill>
          <a:blip r:embed="rId5"/>
          <a:stretch>
            <a:fillRect/>
          </a:stretch>
        </p:blipFill>
        <p:spPr>
          <a:xfrm>
            <a:off x="1860401" y="4367520"/>
            <a:ext cx="1072989" cy="1072989"/>
          </a:xfrm>
          <a:prstGeom prst="rect">
            <a:avLst/>
          </a:prstGeom>
        </p:spPr>
      </p:pic>
      <p:pic>
        <p:nvPicPr>
          <p:cNvPr id="7" name="Picture 6">
            <a:extLst>
              <a:ext uri="{FF2B5EF4-FFF2-40B4-BE49-F238E27FC236}">
                <a16:creationId xmlns:a16="http://schemas.microsoft.com/office/drawing/2014/main" id="{C2E35A26-BB88-4A14-AA1C-1533E30BB256}"/>
              </a:ext>
            </a:extLst>
          </p:cNvPr>
          <p:cNvPicPr>
            <a:picLocks noChangeAspect="1"/>
          </p:cNvPicPr>
          <p:nvPr/>
        </p:nvPicPr>
        <p:blipFill>
          <a:blip r:embed="rId6"/>
          <a:stretch>
            <a:fillRect/>
          </a:stretch>
        </p:blipFill>
        <p:spPr>
          <a:xfrm>
            <a:off x="2396895" y="1414693"/>
            <a:ext cx="7453714" cy="1949433"/>
          </a:xfrm>
          <a:prstGeom prst="rect">
            <a:avLst/>
          </a:prstGeom>
        </p:spPr>
      </p:pic>
    </p:spTree>
    <p:extLst>
      <p:ext uri="{BB962C8B-B14F-4D97-AF65-F5344CB8AC3E}">
        <p14:creationId xmlns:p14="http://schemas.microsoft.com/office/powerpoint/2010/main" val="3831176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07FC563A-28E9-468F-ACB1-9EDFF5597AA5}"/>
              </a:ext>
            </a:extLst>
          </p:cNvPr>
          <p:cNvSpPr/>
          <p:nvPr/>
        </p:nvSpPr>
        <p:spPr>
          <a:xfrm>
            <a:off x="1025236" y="945401"/>
            <a:ext cx="10349346" cy="481532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4" name="Content Placeholder 2"/>
          <p:cNvSpPr txBox="1">
            <a:spLocks/>
          </p:cNvSpPr>
          <p:nvPr/>
        </p:nvSpPr>
        <p:spPr>
          <a:xfrm>
            <a:off x="1286653" y="1211922"/>
            <a:ext cx="9826511" cy="428227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400" dirty="0">
                <a:solidFill>
                  <a:srgbClr val="002060"/>
                </a:solidFill>
              </a:rPr>
              <a:t>Gangs often </a:t>
            </a:r>
            <a:r>
              <a:rPr lang="en-GB" altLang="en-US" sz="2400" b="1" dirty="0">
                <a:solidFill>
                  <a:srgbClr val="002060"/>
                </a:solidFill>
              </a:rPr>
              <a:t>challenge</a:t>
            </a:r>
            <a:r>
              <a:rPr lang="en-GB" altLang="en-US" sz="2400" dirty="0">
                <a:solidFill>
                  <a:srgbClr val="002060"/>
                </a:solidFill>
              </a:rPr>
              <a:t> existing groups or other county lines enterprises for </a:t>
            </a:r>
            <a:r>
              <a:rPr lang="en-GB" altLang="en-US" sz="2400" b="1" dirty="0">
                <a:solidFill>
                  <a:srgbClr val="002060"/>
                </a:solidFill>
              </a:rPr>
              <a:t>territory</a:t>
            </a:r>
            <a:r>
              <a:rPr lang="en-GB" altLang="en-US" sz="2400" dirty="0">
                <a:solidFill>
                  <a:srgbClr val="002060"/>
                </a:solidFill>
              </a:rPr>
              <a:t>, which leads to an </a:t>
            </a:r>
            <a:r>
              <a:rPr lang="en-GB" altLang="en-US" sz="2400" b="1" dirty="0">
                <a:solidFill>
                  <a:srgbClr val="002060"/>
                </a:solidFill>
              </a:rPr>
              <a:t>escalation of violence.</a:t>
            </a:r>
          </a:p>
          <a:p>
            <a:r>
              <a:rPr lang="en-GB" altLang="en-US" sz="2400" dirty="0">
                <a:solidFill>
                  <a:srgbClr val="002060"/>
                </a:solidFill>
              </a:rPr>
              <a:t>Gangs will use a </a:t>
            </a:r>
            <a:r>
              <a:rPr lang="en-GB" altLang="en-US" sz="2400" b="1" dirty="0">
                <a:solidFill>
                  <a:srgbClr val="002060"/>
                </a:solidFill>
              </a:rPr>
              <a:t>local property</a:t>
            </a:r>
            <a:r>
              <a:rPr lang="en-GB" altLang="en-US" sz="2400" dirty="0">
                <a:solidFill>
                  <a:srgbClr val="002060"/>
                </a:solidFill>
              </a:rPr>
              <a:t>, generally belonging to a </a:t>
            </a:r>
            <a:r>
              <a:rPr lang="en-GB" altLang="en-US" sz="2400" b="1" dirty="0">
                <a:solidFill>
                  <a:srgbClr val="002060"/>
                </a:solidFill>
              </a:rPr>
              <a:t>vulnerable person</a:t>
            </a:r>
            <a:r>
              <a:rPr lang="en-GB" altLang="en-US" sz="2400" dirty="0">
                <a:solidFill>
                  <a:srgbClr val="002060"/>
                </a:solidFill>
              </a:rPr>
              <a:t> as a base for their activity.  This is often acquired by </a:t>
            </a:r>
            <a:r>
              <a:rPr lang="en-GB" altLang="en-US" sz="2400" b="1" dirty="0">
                <a:solidFill>
                  <a:srgbClr val="002060"/>
                </a:solidFill>
              </a:rPr>
              <a:t>force or coercion </a:t>
            </a:r>
            <a:r>
              <a:rPr lang="en-GB" altLang="en-US" sz="2400" dirty="0">
                <a:solidFill>
                  <a:srgbClr val="002060"/>
                </a:solidFill>
              </a:rPr>
              <a:t>and is referred to as </a:t>
            </a:r>
            <a:r>
              <a:rPr lang="en-GB" altLang="en-US" sz="2400" b="1" dirty="0">
                <a:solidFill>
                  <a:srgbClr val="002060"/>
                </a:solidFill>
              </a:rPr>
              <a:t>cuckooing.</a:t>
            </a:r>
          </a:p>
          <a:p>
            <a:r>
              <a:rPr lang="en-GB" altLang="en-US" sz="2400" dirty="0">
                <a:solidFill>
                  <a:srgbClr val="002060"/>
                </a:solidFill>
              </a:rPr>
              <a:t>Gangs </a:t>
            </a:r>
            <a:r>
              <a:rPr lang="en-GB" altLang="en-US" sz="2400" b="1" dirty="0">
                <a:solidFill>
                  <a:srgbClr val="002060"/>
                </a:solidFill>
              </a:rPr>
              <a:t>exploit</a:t>
            </a:r>
            <a:r>
              <a:rPr lang="en-GB" altLang="en-US" sz="2400" dirty="0">
                <a:solidFill>
                  <a:srgbClr val="002060"/>
                </a:solidFill>
              </a:rPr>
              <a:t> children to deliver drugs from the urban area to the county location using</a:t>
            </a:r>
            <a:r>
              <a:rPr lang="en-GB" altLang="en-US" sz="2400" b="1" dirty="0">
                <a:solidFill>
                  <a:srgbClr val="002060"/>
                </a:solidFill>
              </a:rPr>
              <a:t> intimidation, violence, debt bondage </a:t>
            </a:r>
            <a:r>
              <a:rPr lang="en-GB" altLang="en-US" sz="2400" dirty="0">
                <a:solidFill>
                  <a:srgbClr val="002060"/>
                </a:solidFill>
              </a:rPr>
              <a:t>and/or </a:t>
            </a:r>
            <a:r>
              <a:rPr lang="en-GB" altLang="en-US" sz="2400" b="1" dirty="0">
                <a:solidFill>
                  <a:srgbClr val="002060"/>
                </a:solidFill>
              </a:rPr>
              <a:t>grooming.</a:t>
            </a:r>
          </a:p>
          <a:p>
            <a:r>
              <a:rPr lang="en-GB" altLang="en-US" sz="2400" dirty="0">
                <a:solidFill>
                  <a:srgbClr val="002060"/>
                </a:solidFill>
              </a:rPr>
              <a:t>Adult </a:t>
            </a:r>
            <a:r>
              <a:rPr lang="en-GB" altLang="en-US" sz="2400" b="1" dirty="0">
                <a:solidFill>
                  <a:srgbClr val="002060"/>
                </a:solidFill>
              </a:rPr>
              <a:t>drug users </a:t>
            </a:r>
            <a:r>
              <a:rPr lang="en-GB" altLang="en-US" sz="2400" dirty="0">
                <a:solidFill>
                  <a:srgbClr val="002060"/>
                </a:solidFill>
              </a:rPr>
              <a:t>and </a:t>
            </a:r>
            <a:r>
              <a:rPr lang="en-GB" altLang="en-US" sz="2400" b="1" dirty="0">
                <a:solidFill>
                  <a:srgbClr val="002060"/>
                </a:solidFill>
              </a:rPr>
              <a:t>vulnerable females </a:t>
            </a:r>
            <a:r>
              <a:rPr lang="en-GB" altLang="en-US" sz="2400" dirty="0">
                <a:solidFill>
                  <a:srgbClr val="002060"/>
                </a:solidFill>
              </a:rPr>
              <a:t>are also </a:t>
            </a:r>
            <a:r>
              <a:rPr lang="en-GB" altLang="en-US" sz="2400" b="1" dirty="0">
                <a:solidFill>
                  <a:srgbClr val="002060"/>
                </a:solidFill>
              </a:rPr>
              <a:t>exploited</a:t>
            </a:r>
            <a:r>
              <a:rPr lang="en-GB" altLang="en-US" sz="2400" dirty="0">
                <a:solidFill>
                  <a:srgbClr val="002060"/>
                </a:solidFill>
              </a:rPr>
              <a:t> for their properties or to assist with dealing within the county market.</a:t>
            </a:r>
          </a:p>
          <a:p>
            <a:r>
              <a:rPr lang="en-GB" altLang="en-US" sz="2400" dirty="0">
                <a:solidFill>
                  <a:srgbClr val="002060"/>
                </a:solidFill>
              </a:rPr>
              <a:t>Although not a driving factor, a clear link between County Lines and </a:t>
            </a:r>
            <a:r>
              <a:rPr lang="en-GB" altLang="en-US" sz="2400" b="1" dirty="0">
                <a:solidFill>
                  <a:srgbClr val="002060"/>
                </a:solidFill>
              </a:rPr>
              <a:t>Child Sexual Exploitation </a:t>
            </a:r>
            <a:r>
              <a:rPr lang="en-GB" altLang="en-US" sz="2400" dirty="0">
                <a:solidFill>
                  <a:srgbClr val="002060"/>
                </a:solidFill>
              </a:rPr>
              <a:t>(CSE) exists.</a:t>
            </a:r>
          </a:p>
          <a:p>
            <a:endParaRPr lang="en-GB" dirty="0"/>
          </a:p>
        </p:txBody>
      </p:sp>
      <p:sp>
        <p:nvSpPr>
          <p:cNvPr id="5" name="TextBox 4"/>
          <p:cNvSpPr txBox="1"/>
          <p:nvPr/>
        </p:nvSpPr>
        <p:spPr>
          <a:xfrm>
            <a:off x="2059449" y="195185"/>
            <a:ext cx="8280920" cy="584775"/>
          </a:xfrm>
          <a:prstGeom prst="rect">
            <a:avLst/>
          </a:prstGeom>
          <a:solidFill>
            <a:srgbClr val="002060"/>
          </a:solidFill>
        </p:spPr>
        <p:txBody>
          <a:bodyPr wrap="square" rtlCol="0">
            <a:spAutoFit/>
          </a:bodyPr>
          <a:lstStyle/>
          <a:p>
            <a:pPr algn="ctr"/>
            <a:r>
              <a:rPr lang="en-GB" sz="3200" b="1" dirty="0">
                <a:solidFill>
                  <a:schemeClr val="bg1"/>
                </a:solidFill>
              </a:rPr>
              <a:t>What is County Lines?</a:t>
            </a:r>
          </a:p>
        </p:txBody>
      </p:sp>
    </p:spTree>
    <p:extLst>
      <p:ext uri="{BB962C8B-B14F-4D97-AF65-F5344CB8AC3E}">
        <p14:creationId xmlns:p14="http://schemas.microsoft.com/office/powerpoint/2010/main" val="3740689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34740" y="555408"/>
            <a:ext cx="4803559" cy="4803559"/>
          </a:xfrm>
          <a:prstGeom prst="rect">
            <a:avLst/>
          </a:prstGeom>
        </p:spPr>
      </p:pic>
      <p:pic>
        <p:nvPicPr>
          <p:cNvPr id="5" name="Picture 4"/>
          <p:cNvPicPr>
            <a:picLocks noChangeAspect="1"/>
          </p:cNvPicPr>
          <p:nvPr/>
        </p:nvPicPr>
        <p:blipFill>
          <a:blip r:embed="rId4"/>
          <a:stretch>
            <a:fillRect/>
          </a:stretch>
        </p:blipFill>
        <p:spPr>
          <a:xfrm>
            <a:off x="9765745" y="4822472"/>
            <a:ext cx="1072989" cy="1072989"/>
          </a:xfrm>
          <a:prstGeom prst="rect">
            <a:avLst/>
          </a:prstGeom>
        </p:spPr>
      </p:pic>
    </p:spTree>
    <p:extLst>
      <p:ext uri="{BB962C8B-B14F-4D97-AF65-F5344CB8AC3E}">
        <p14:creationId xmlns:p14="http://schemas.microsoft.com/office/powerpoint/2010/main" val="1606929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3AC624C-DE89-4B34-9367-5484B3013135}"/>
              </a:ext>
            </a:extLst>
          </p:cNvPr>
          <p:cNvSpPr/>
          <p:nvPr/>
        </p:nvSpPr>
        <p:spPr>
          <a:xfrm>
            <a:off x="2438400" y="1408911"/>
            <a:ext cx="7620000" cy="4391891"/>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3" name="Content Placeholder 2"/>
          <p:cNvSpPr txBox="1">
            <a:spLocks/>
          </p:cNvSpPr>
          <p:nvPr/>
        </p:nvSpPr>
        <p:spPr>
          <a:xfrm>
            <a:off x="2576945" y="1698171"/>
            <a:ext cx="7315199" cy="3750918"/>
          </a:xfrm>
          <a:prstGeom prst="rect">
            <a:avLst/>
          </a:prstGeom>
        </p:spPr>
        <p:txBody>
          <a:bodyP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defRPr/>
            </a:pPr>
            <a:r>
              <a:rPr lang="en-GB" dirty="0">
                <a:solidFill>
                  <a:srgbClr val="262673"/>
                </a:solidFill>
              </a:rPr>
              <a:t>Previously South Wales &amp; Gwent never had a big problem with the knife crime and gang culture</a:t>
            </a:r>
          </a:p>
          <a:p>
            <a:pPr marL="0" indent="0" algn="ctr">
              <a:buNone/>
              <a:defRPr/>
            </a:pPr>
            <a:endParaRPr lang="en-GB" dirty="0">
              <a:solidFill>
                <a:srgbClr val="262673"/>
              </a:solidFill>
            </a:endParaRPr>
          </a:p>
          <a:p>
            <a:pPr marL="0" indent="0" algn="ctr">
              <a:buNone/>
              <a:defRPr/>
            </a:pPr>
            <a:r>
              <a:rPr lang="en-GB" dirty="0">
                <a:solidFill>
                  <a:srgbClr val="262673"/>
                </a:solidFill>
              </a:rPr>
              <a:t>Drug markets were relatively free from high levels of violence and conflict</a:t>
            </a:r>
          </a:p>
          <a:p>
            <a:pPr marL="0" indent="0" algn="ctr">
              <a:buNone/>
              <a:defRPr/>
            </a:pPr>
            <a:endParaRPr lang="en-GB" dirty="0">
              <a:solidFill>
                <a:srgbClr val="262673"/>
              </a:solidFill>
            </a:endParaRPr>
          </a:p>
          <a:p>
            <a:pPr marL="0" indent="0" algn="ctr">
              <a:buNone/>
              <a:defRPr/>
            </a:pPr>
            <a:r>
              <a:rPr lang="en-GB" dirty="0">
                <a:solidFill>
                  <a:srgbClr val="262673"/>
                </a:solidFill>
              </a:rPr>
              <a:t>Gangs from large urban areas are likely to bring the violence that exists in their home territory</a:t>
            </a:r>
          </a:p>
          <a:p>
            <a:pPr marL="0" indent="0" algn="ctr">
              <a:buNone/>
              <a:defRPr/>
            </a:pPr>
            <a:endParaRPr lang="en-GB" dirty="0">
              <a:solidFill>
                <a:srgbClr val="262673"/>
              </a:solidFill>
            </a:endParaRPr>
          </a:p>
          <a:p>
            <a:pPr marL="0" indent="0" algn="ctr">
              <a:buNone/>
              <a:defRPr/>
            </a:pPr>
            <a:r>
              <a:rPr lang="en-GB" dirty="0">
                <a:solidFill>
                  <a:srgbClr val="262673"/>
                </a:solidFill>
              </a:rPr>
              <a:t>‘Local Lines’ beginning to be seen – lines between Cardiff and Swansea to outlying areas of the forces </a:t>
            </a:r>
          </a:p>
          <a:p>
            <a:pPr marL="0" indent="0">
              <a:buFont typeface="Arial" panose="020B0604020202020204" pitchFamily="34" charset="0"/>
              <a:buNone/>
              <a:defRPr/>
            </a:pPr>
            <a:endParaRPr lang="en-GB" sz="3200" dirty="0">
              <a:solidFill>
                <a:srgbClr val="262673"/>
              </a:solidFill>
            </a:endParaRPr>
          </a:p>
        </p:txBody>
      </p:sp>
      <p:sp>
        <p:nvSpPr>
          <p:cNvPr id="4" name="TextBox 3"/>
          <p:cNvSpPr txBox="1"/>
          <p:nvPr/>
        </p:nvSpPr>
        <p:spPr>
          <a:xfrm>
            <a:off x="1882776" y="523798"/>
            <a:ext cx="8635682" cy="584775"/>
          </a:xfrm>
          <a:prstGeom prst="rect">
            <a:avLst/>
          </a:prstGeom>
          <a:solidFill>
            <a:srgbClr val="002060"/>
          </a:solidFill>
        </p:spPr>
        <p:txBody>
          <a:bodyPr wrap="square" rtlCol="0">
            <a:spAutoFit/>
          </a:bodyPr>
          <a:lstStyle/>
          <a:p>
            <a:pPr algn="ctr"/>
            <a:r>
              <a:rPr lang="en-GB" sz="3200" b="1" dirty="0">
                <a:solidFill>
                  <a:schemeClr val="bg1"/>
                </a:solidFill>
              </a:rPr>
              <a:t>County Lines: SWP &amp; Gwent Police Situation</a:t>
            </a:r>
          </a:p>
        </p:txBody>
      </p:sp>
      <p:pic>
        <p:nvPicPr>
          <p:cNvPr id="6" name="Picture 5"/>
          <p:cNvPicPr>
            <a:picLocks noChangeAspect="1"/>
          </p:cNvPicPr>
          <p:nvPr/>
        </p:nvPicPr>
        <p:blipFill rotWithShape="1">
          <a:blip r:embed="rId3"/>
          <a:srcRect l="15399" r="19040"/>
          <a:stretch/>
        </p:blipFill>
        <p:spPr>
          <a:xfrm>
            <a:off x="10196945" y="2526129"/>
            <a:ext cx="1805742" cy="1805742"/>
          </a:xfrm>
          <a:prstGeom prst="rect">
            <a:avLst/>
          </a:prstGeom>
          <a:ln>
            <a:noFill/>
          </a:ln>
        </p:spPr>
      </p:pic>
      <p:pic>
        <p:nvPicPr>
          <p:cNvPr id="8" name="Picture 7">
            <a:extLst>
              <a:ext uri="{FF2B5EF4-FFF2-40B4-BE49-F238E27FC236}">
                <a16:creationId xmlns:a16="http://schemas.microsoft.com/office/drawing/2014/main" id="{862CCB10-B812-4754-AE20-5B7AE224D6BC}"/>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9816" y="2180324"/>
            <a:ext cx="1893165" cy="2471563"/>
          </a:xfrm>
          <a:prstGeom prst="rect">
            <a:avLst/>
          </a:prstGeom>
          <a:noFill/>
          <a:ln>
            <a:noFill/>
          </a:ln>
        </p:spPr>
      </p:pic>
    </p:spTree>
    <p:extLst>
      <p:ext uri="{BB962C8B-B14F-4D97-AF65-F5344CB8AC3E}">
        <p14:creationId xmlns:p14="http://schemas.microsoft.com/office/powerpoint/2010/main" val="3058972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825625" y="214059"/>
            <a:ext cx="8635682" cy="646331"/>
          </a:xfrm>
          <a:prstGeom prst="rect">
            <a:avLst/>
          </a:prstGeom>
          <a:solidFill>
            <a:srgbClr val="002060"/>
          </a:solidFill>
        </p:spPr>
        <p:txBody>
          <a:bodyPr wrap="square" rtlCol="0">
            <a:spAutoFit/>
          </a:bodyPr>
          <a:lstStyle/>
          <a:p>
            <a:pPr algn="ctr"/>
            <a:r>
              <a:rPr lang="en-GB" sz="3600" b="1" dirty="0">
                <a:solidFill>
                  <a:schemeClr val="bg1"/>
                </a:solidFill>
              </a:rPr>
              <a:t>County Lines in South Wales</a:t>
            </a:r>
          </a:p>
        </p:txBody>
      </p:sp>
      <p:graphicFrame>
        <p:nvGraphicFramePr>
          <p:cNvPr id="2" name="Diagram 1">
            <a:extLst>
              <a:ext uri="{FF2B5EF4-FFF2-40B4-BE49-F238E27FC236}">
                <a16:creationId xmlns:a16="http://schemas.microsoft.com/office/drawing/2014/main" id="{443490D2-1434-4455-9785-30AB06667FC5}"/>
              </a:ext>
            </a:extLst>
          </p:cNvPr>
          <p:cNvGraphicFramePr/>
          <p:nvPr>
            <p:extLst>
              <p:ext uri="{D42A27DB-BD31-4B8C-83A1-F6EECF244321}">
                <p14:modId xmlns:p14="http://schemas.microsoft.com/office/powerpoint/2010/main" val="53354451"/>
              </p:ext>
            </p:extLst>
          </p:nvPr>
        </p:nvGraphicFramePr>
        <p:xfrm>
          <a:off x="780470" y="430346"/>
          <a:ext cx="10631059"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80965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5536D774-1D74-488E-AA46-F0C813FE95C9}"/>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31DFF9F7-FB83-4457-858A-EF9F1FB1250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B339CB12-4DD4-403F-B2E9-E4B580C141D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E01D4E72-AC49-43D1-96F5-3D5A5BBB1519}"/>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6B160455-CC54-4006-8105-5288DE28D017}"/>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FB114765-38C6-4741-8C5C-273D675FEF2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rotWithShape="1">
          <a:blip r:embed="rId3"/>
          <a:srcRect l="20387" t="29112" r="46271" b="16352"/>
          <a:stretch/>
        </p:blipFill>
        <p:spPr bwMode="auto">
          <a:xfrm>
            <a:off x="1632035" y="1022968"/>
            <a:ext cx="8895787" cy="4814039"/>
          </a:xfrm>
          <a:prstGeom prst="rect">
            <a:avLst/>
          </a:prstGeom>
          <a:ln>
            <a:noFill/>
          </a:ln>
          <a:extLst>
            <a:ext uri="{53640926-AAD7-44D8-BBD7-CCE9431645EC}">
              <a14:shadowObscured xmlns:a14="http://schemas.microsoft.com/office/drawing/2010/main"/>
            </a:ext>
          </a:extLst>
        </p:spPr>
      </p:pic>
      <p:grpSp>
        <p:nvGrpSpPr>
          <p:cNvPr id="5" name="Group 4"/>
          <p:cNvGrpSpPr/>
          <p:nvPr/>
        </p:nvGrpSpPr>
        <p:grpSpPr>
          <a:xfrm>
            <a:off x="2074127" y="4188977"/>
            <a:ext cx="2844929" cy="1648030"/>
            <a:chOff x="239782" y="3345128"/>
            <a:chExt cx="2998077" cy="1684295"/>
          </a:xfrm>
        </p:grpSpPr>
        <p:sp>
          <p:nvSpPr>
            <p:cNvPr id="6" name="Rectangle 5"/>
            <p:cNvSpPr/>
            <p:nvPr/>
          </p:nvSpPr>
          <p:spPr>
            <a:xfrm>
              <a:off x="239782" y="3345128"/>
              <a:ext cx="2998077" cy="1684295"/>
            </a:xfrm>
            <a:prstGeom prst="rect">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12700">
                  <a:solidFill>
                    <a:prstClr val="black"/>
                  </a:solidFill>
                </a:ln>
                <a:solidFill>
                  <a:prstClr val="white"/>
                </a:solidFill>
              </a:endParaRPr>
            </a:p>
          </p:txBody>
        </p:sp>
        <p:sp>
          <p:nvSpPr>
            <p:cNvPr id="7" name="Oval 6"/>
            <p:cNvSpPr/>
            <p:nvPr/>
          </p:nvSpPr>
          <p:spPr>
            <a:xfrm>
              <a:off x="387544" y="3762639"/>
              <a:ext cx="105852" cy="84627"/>
            </a:xfrm>
            <a:prstGeom prst="ellipse">
              <a:avLst/>
            </a:prstGeom>
            <a:solidFill>
              <a:srgbClr val="0FD74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Oval 7"/>
            <p:cNvSpPr/>
            <p:nvPr/>
          </p:nvSpPr>
          <p:spPr>
            <a:xfrm>
              <a:off x="387543" y="4265514"/>
              <a:ext cx="105852" cy="97488"/>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 name="Oval 8"/>
            <p:cNvSpPr/>
            <p:nvPr/>
          </p:nvSpPr>
          <p:spPr>
            <a:xfrm>
              <a:off x="387543" y="4709178"/>
              <a:ext cx="105852" cy="115637"/>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sp>
        <p:nvSpPr>
          <p:cNvPr id="12" name="TextBox 11"/>
          <p:cNvSpPr txBox="1"/>
          <p:nvPr/>
        </p:nvSpPr>
        <p:spPr>
          <a:xfrm>
            <a:off x="2314785" y="4305670"/>
            <a:ext cx="2512812" cy="1331134"/>
          </a:xfrm>
          <a:prstGeom prst="rect">
            <a:avLst/>
          </a:prstGeom>
          <a:noFill/>
        </p:spPr>
        <p:txBody>
          <a:bodyPr wrap="square" rtlCol="0">
            <a:spAutoFit/>
          </a:bodyPr>
          <a:lstStyle/>
          <a:p>
            <a:r>
              <a:rPr lang="en-GB" sz="1000" u="sng" dirty="0">
                <a:solidFill>
                  <a:srgbClr val="002060"/>
                </a:solidFill>
              </a:rPr>
              <a:t>Key</a:t>
            </a:r>
          </a:p>
          <a:p>
            <a:endParaRPr lang="en-GB" sz="1050" u="sng" dirty="0">
              <a:solidFill>
                <a:srgbClr val="002060"/>
              </a:solidFill>
            </a:endParaRPr>
          </a:p>
          <a:p>
            <a:pPr marL="171450" indent="-171450">
              <a:buFontTx/>
              <a:buChar char="-"/>
            </a:pPr>
            <a:r>
              <a:rPr lang="en-GB" sz="1000" dirty="0">
                <a:solidFill>
                  <a:srgbClr val="002060"/>
                </a:solidFill>
              </a:rPr>
              <a:t>Addresses linked to County Lines Nominals</a:t>
            </a:r>
          </a:p>
          <a:p>
            <a:endParaRPr lang="en-GB" sz="1000" dirty="0">
              <a:solidFill>
                <a:srgbClr val="002060"/>
              </a:solidFill>
            </a:endParaRPr>
          </a:p>
          <a:p>
            <a:pPr marL="171450" indent="-171450">
              <a:buFontTx/>
              <a:buChar char="-"/>
            </a:pPr>
            <a:r>
              <a:rPr lang="en-GB" sz="1000" dirty="0">
                <a:solidFill>
                  <a:srgbClr val="002060"/>
                </a:solidFill>
              </a:rPr>
              <a:t>Addresses linked to Cuckoo Victims</a:t>
            </a:r>
          </a:p>
          <a:p>
            <a:endParaRPr lang="en-GB" sz="1000" dirty="0">
              <a:solidFill>
                <a:srgbClr val="002060"/>
              </a:solidFill>
            </a:endParaRPr>
          </a:p>
          <a:p>
            <a:r>
              <a:rPr lang="en-GB" sz="1000" dirty="0">
                <a:solidFill>
                  <a:srgbClr val="002060"/>
                </a:solidFill>
              </a:rPr>
              <a:t>-   Addresses linked to London USG members                  </a:t>
            </a:r>
          </a:p>
        </p:txBody>
      </p:sp>
      <p:pic>
        <p:nvPicPr>
          <p:cNvPr id="1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46629" y="1152801"/>
            <a:ext cx="1262743" cy="12627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p:cNvSpPr txBox="1"/>
          <p:nvPr/>
        </p:nvSpPr>
        <p:spPr>
          <a:xfrm>
            <a:off x="310285" y="179614"/>
            <a:ext cx="11571429" cy="646331"/>
          </a:xfrm>
          <a:prstGeom prst="rect">
            <a:avLst/>
          </a:prstGeom>
          <a:solidFill>
            <a:srgbClr val="002060"/>
          </a:solidFill>
        </p:spPr>
        <p:txBody>
          <a:bodyPr wrap="square" rtlCol="0">
            <a:spAutoFit/>
          </a:bodyPr>
          <a:lstStyle/>
          <a:p>
            <a:pPr algn="ctr"/>
            <a:r>
              <a:rPr lang="en-GB" sz="3600" b="1" dirty="0">
                <a:solidFill>
                  <a:schemeClr val="bg1"/>
                </a:solidFill>
              </a:rPr>
              <a:t>Geographic Scope: County Lines within South Wales/Gwent</a:t>
            </a:r>
          </a:p>
        </p:txBody>
      </p:sp>
    </p:spTree>
    <p:extLst>
      <p:ext uri="{BB962C8B-B14F-4D97-AF65-F5344CB8AC3E}">
        <p14:creationId xmlns:p14="http://schemas.microsoft.com/office/powerpoint/2010/main" val="1029039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9CF9C4F8-62E0-4BBC-A8E0-63704485A73A}"/>
              </a:ext>
            </a:extLst>
          </p:cNvPr>
          <p:cNvSpPr/>
          <p:nvPr/>
        </p:nvSpPr>
        <p:spPr>
          <a:xfrm>
            <a:off x="877206" y="1015430"/>
            <a:ext cx="10693729" cy="4217152"/>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3" name="Content Placeholder 2"/>
          <p:cNvSpPr txBox="1">
            <a:spLocks/>
          </p:cNvSpPr>
          <p:nvPr/>
        </p:nvSpPr>
        <p:spPr>
          <a:xfrm>
            <a:off x="1055335" y="1491232"/>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defRPr/>
            </a:pPr>
            <a:r>
              <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Can affect any </a:t>
            </a:r>
            <a:r>
              <a:rPr lang="en-GB" sz="24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child</a:t>
            </a:r>
            <a:r>
              <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or </a:t>
            </a:r>
            <a:r>
              <a:rPr lang="en-GB" sz="24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young person</a:t>
            </a:r>
            <a:r>
              <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under the age of 18</a:t>
            </a:r>
          </a:p>
          <a:p>
            <a:pPr marL="0" indent="0" algn="just">
              <a:lnSpc>
                <a:spcPct val="150000"/>
              </a:lnSpc>
              <a:buNone/>
              <a:defRPr/>
            </a:pPr>
            <a:r>
              <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Can impact any </a:t>
            </a:r>
            <a:r>
              <a:rPr lang="en-GB" sz="24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vulnerable adult </a:t>
            </a:r>
            <a:r>
              <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over the age of 18</a:t>
            </a:r>
          </a:p>
          <a:p>
            <a:pPr marL="0" indent="0" algn="just">
              <a:lnSpc>
                <a:spcPct val="150000"/>
              </a:lnSpc>
              <a:buNone/>
              <a:defRPr/>
            </a:pPr>
            <a:r>
              <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Can still be </a:t>
            </a:r>
            <a:r>
              <a:rPr lang="en-GB" sz="24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exploitation</a:t>
            </a:r>
            <a:r>
              <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even if the activities appear </a:t>
            </a:r>
            <a:r>
              <a:rPr lang="en-GB" sz="24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consensual</a:t>
            </a:r>
          </a:p>
          <a:p>
            <a:pPr marL="0" indent="0" algn="just">
              <a:lnSpc>
                <a:spcPct val="100000"/>
              </a:lnSpc>
              <a:buNone/>
              <a:defRPr/>
            </a:pPr>
            <a:r>
              <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Can involve </a:t>
            </a:r>
            <a:r>
              <a:rPr lang="en-GB" sz="24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force, enticement, fear, intimidation, threats of violence </a:t>
            </a:r>
            <a:r>
              <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or </a:t>
            </a:r>
            <a:r>
              <a:rPr lang="en-GB" sz="24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debt bondage</a:t>
            </a:r>
          </a:p>
          <a:p>
            <a:pPr marL="0" indent="0" algn="just">
              <a:lnSpc>
                <a:spcPct val="150000"/>
              </a:lnSpc>
              <a:buNone/>
              <a:defRPr/>
            </a:pPr>
            <a:r>
              <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Use of ‘</a:t>
            </a:r>
            <a:r>
              <a:rPr lang="en-GB" sz="2400" b="1" dirty="0">
                <a:solidFill>
                  <a:srgbClr val="002060"/>
                </a:solidFill>
                <a:latin typeface="Calibri" panose="020F0502020204030204" pitchFamily="34" charset="0"/>
                <a:ea typeface="Calibri" panose="020F0502020204030204" pitchFamily="34" charset="0"/>
                <a:cs typeface="Times New Roman" panose="02020603050405020304" pitchFamily="18" charset="0"/>
              </a:rPr>
              <a:t>clean skins</a:t>
            </a:r>
            <a:r>
              <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 from local area to avoid detection</a:t>
            </a:r>
          </a:p>
          <a:p>
            <a:pPr marL="0" indent="0" algn="just">
              <a:lnSpc>
                <a:spcPct val="107000"/>
              </a:lnSpc>
              <a:buNone/>
              <a:defRPr/>
            </a:pPr>
            <a:endPar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p:cNvSpPr txBox="1"/>
          <p:nvPr/>
        </p:nvSpPr>
        <p:spPr>
          <a:xfrm>
            <a:off x="1811338" y="338060"/>
            <a:ext cx="8635682" cy="584775"/>
          </a:xfrm>
          <a:prstGeom prst="rect">
            <a:avLst/>
          </a:prstGeom>
          <a:solidFill>
            <a:srgbClr val="002060"/>
          </a:solidFill>
        </p:spPr>
        <p:txBody>
          <a:bodyPr wrap="square" rtlCol="0">
            <a:spAutoFit/>
          </a:bodyPr>
          <a:lstStyle/>
          <a:p>
            <a:pPr algn="ctr"/>
            <a:r>
              <a:rPr lang="en-GB" sz="3200" b="1" dirty="0">
                <a:solidFill>
                  <a:schemeClr val="bg1"/>
                </a:solidFill>
              </a:rPr>
              <a:t>County Line: Exploitation</a:t>
            </a:r>
          </a:p>
        </p:txBody>
      </p:sp>
      <p:pic>
        <p:nvPicPr>
          <p:cNvPr id="6" name="Picture 5"/>
          <p:cNvPicPr>
            <a:picLocks noChangeAspect="1"/>
          </p:cNvPicPr>
          <p:nvPr/>
        </p:nvPicPr>
        <p:blipFill rotWithShape="1">
          <a:blip r:embed="rId3"/>
          <a:srcRect l="9607" t="7583" r="8042" b="10065"/>
          <a:stretch/>
        </p:blipFill>
        <p:spPr>
          <a:xfrm>
            <a:off x="9372600" y="5000366"/>
            <a:ext cx="1074420" cy="1074420"/>
          </a:xfrm>
          <a:prstGeom prst="rect">
            <a:avLst/>
          </a:prstGeom>
        </p:spPr>
      </p:pic>
    </p:spTree>
    <p:extLst>
      <p:ext uri="{BB962C8B-B14F-4D97-AF65-F5344CB8AC3E}">
        <p14:creationId xmlns:p14="http://schemas.microsoft.com/office/powerpoint/2010/main" val="3369679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1055335" y="1491232"/>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07000"/>
              </a:lnSpc>
              <a:buNone/>
              <a:defRPr/>
            </a:pPr>
            <a:endParaRPr lang="en-GB" sz="2400"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p:cNvSpPr txBox="1"/>
          <p:nvPr/>
        </p:nvSpPr>
        <p:spPr>
          <a:xfrm>
            <a:off x="1945799" y="150686"/>
            <a:ext cx="8635682" cy="584775"/>
          </a:xfrm>
          <a:prstGeom prst="rect">
            <a:avLst/>
          </a:prstGeom>
          <a:solidFill>
            <a:srgbClr val="002060"/>
          </a:solidFill>
        </p:spPr>
        <p:txBody>
          <a:bodyPr wrap="square" rtlCol="0">
            <a:spAutoFit/>
          </a:bodyPr>
          <a:lstStyle/>
          <a:p>
            <a:pPr algn="ctr"/>
            <a:r>
              <a:rPr lang="en-GB" sz="3200" b="1" dirty="0">
                <a:solidFill>
                  <a:schemeClr val="bg1"/>
                </a:solidFill>
              </a:rPr>
              <a:t>Push v Pull Factors</a:t>
            </a:r>
          </a:p>
        </p:txBody>
      </p:sp>
      <p:graphicFrame>
        <p:nvGraphicFramePr>
          <p:cNvPr id="4" name="Diagram 3">
            <a:extLst>
              <a:ext uri="{FF2B5EF4-FFF2-40B4-BE49-F238E27FC236}">
                <a16:creationId xmlns:a16="http://schemas.microsoft.com/office/drawing/2014/main" id="{88BB9D26-DB44-45F4-91D1-204514141AD9}"/>
              </a:ext>
            </a:extLst>
          </p:cNvPr>
          <p:cNvGraphicFramePr/>
          <p:nvPr>
            <p:extLst>
              <p:ext uri="{D42A27DB-BD31-4B8C-83A1-F6EECF244321}">
                <p14:modId xmlns:p14="http://schemas.microsoft.com/office/powerpoint/2010/main" val="1274849402"/>
              </p:ext>
            </p:extLst>
          </p:nvPr>
        </p:nvGraphicFramePr>
        <p:xfrm>
          <a:off x="1234440" y="1015431"/>
          <a:ext cx="10014256" cy="45471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5568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50145B23-FE21-4350-A6D3-82F84C8C2632}"/>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0AF01133-7339-4182-957C-46A7EF18FB0F}"/>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3FB5D74D-6DB3-4715-9129-B38C28B8AA29}"/>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4CAD62B2-721E-401E-A4FA-2274AF39079F}"/>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343F33EA-8ED5-485F-9CD3-684A87C20EFB}"/>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graphicEl>
                                              <a:dgm id="{A7AC6E22-670A-49A4-8279-DA71C7DA24DD}"/>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graphicEl>
                                              <a:dgm id="{F67586CC-B922-4ADA-AFAF-BC9C2A4F01DB}"/>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graphicEl>
                                              <a:dgm id="{C7AB789B-FAE7-4C11-B79D-F528E1A9DE88}"/>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graphicEl>
                                              <a:dgm id="{2269B703-582D-4CB7-A610-F90A96F4C4E5}"/>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graphicEl>
                                              <a:dgm id="{0E0AC202-4C07-4F41-8143-2DF1C23EC162}"/>
                                            </p:graphic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graphicEl>
                                              <a:dgm id="{313BA257-241E-436B-BCF1-972D2D9B72EA}"/>
                                            </p:graphic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graphicEl>
                                              <a:dgm id="{30F8F3D8-AAE1-45A3-9C08-1F173EDB360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1338" y="109460"/>
            <a:ext cx="8635682" cy="584775"/>
          </a:xfrm>
          <a:prstGeom prst="rect">
            <a:avLst/>
          </a:prstGeom>
          <a:solidFill>
            <a:srgbClr val="002060"/>
          </a:solidFill>
        </p:spPr>
        <p:txBody>
          <a:bodyPr wrap="square" rtlCol="0">
            <a:spAutoFit/>
          </a:bodyPr>
          <a:lstStyle/>
          <a:p>
            <a:pPr algn="ctr"/>
            <a:r>
              <a:rPr lang="en-GB" sz="3200" b="1" dirty="0">
                <a:solidFill>
                  <a:schemeClr val="bg1"/>
                </a:solidFill>
              </a:rPr>
              <a:t>Who is Vulnerable?</a:t>
            </a:r>
          </a:p>
        </p:txBody>
      </p:sp>
      <p:graphicFrame>
        <p:nvGraphicFramePr>
          <p:cNvPr id="6" name="Diagram 5">
            <a:extLst>
              <a:ext uri="{FF2B5EF4-FFF2-40B4-BE49-F238E27FC236}">
                <a16:creationId xmlns:a16="http://schemas.microsoft.com/office/drawing/2014/main" id="{8C1FB12F-D04D-4C57-9F7E-250FFD23DBEB}"/>
              </a:ext>
            </a:extLst>
          </p:cNvPr>
          <p:cNvGraphicFramePr/>
          <p:nvPr>
            <p:extLst>
              <p:ext uri="{D42A27DB-BD31-4B8C-83A1-F6EECF244321}">
                <p14:modId xmlns:p14="http://schemas.microsoft.com/office/powerpoint/2010/main" val="1288009655"/>
              </p:ext>
            </p:extLst>
          </p:nvPr>
        </p:nvGraphicFramePr>
        <p:xfrm>
          <a:off x="1655809" y="1678667"/>
          <a:ext cx="8830624" cy="4227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a:extLst>
              <a:ext uri="{FF2B5EF4-FFF2-40B4-BE49-F238E27FC236}">
                <a16:creationId xmlns:a16="http://schemas.microsoft.com/office/drawing/2014/main" id="{33F50338-57D3-47B1-8DB7-85D546A77175}"/>
              </a:ext>
            </a:extLst>
          </p:cNvPr>
          <p:cNvSpPr/>
          <p:nvPr/>
        </p:nvSpPr>
        <p:spPr>
          <a:xfrm>
            <a:off x="2057921" y="855166"/>
            <a:ext cx="8026400" cy="662570"/>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262673"/>
                </a:solidFill>
                <a:latin typeface="Calibri" panose="020F0502020204030204" pitchFamily="34" charset="0"/>
                <a:ea typeface="Calibri" panose="020F0502020204030204" pitchFamily="34" charset="0"/>
                <a:cs typeface="Times New Roman" panose="02020603050405020304" pitchFamily="18" charset="0"/>
              </a:rPr>
              <a:t>Factors that heighten a person’s vulnerability:</a:t>
            </a:r>
            <a:endParaRPr lang="en-GB" sz="2800" b="1" dirty="0">
              <a:latin typeface="Arial Black" panose="020B0A04020102020204" pitchFamily="34" charset="0"/>
            </a:endParaRPr>
          </a:p>
        </p:txBody>
      </p:sp>
    </p:spTree>
    <p:extLst>
      <p:ext uri="{BB962C8B-B14F-4D97-AF65-F5344CB8AC3E}">
        <p14:creationId xmlns:p14="http://schemas.microsoft.com/office/powerpoint/2010/main" val="1950185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graphicEl>
                                              <a:dgm id="{44ACF47F-91FB-4DD9-B82F-BEF44018C7B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dgm id="{A799E122-8188-4912-BBA1-452EE85BD9D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dgm id="{24964265-79B5-45F5-AA3B-56E6282C7CD5}"/>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graphicEl>
                                              <a:dgm id="{939F4596-EA20-4A6A-BF32-743F9C8CFF50}"/>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graphicEl>
                                              <a:dgm id="{B2C00A41-42D5-418A-BDDF-12D85ACEA1CA}"/>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graphicEl>
                                              <a:dgm id="{6F2BB3D3-0E6D-48ED-990B-D916596D7573}"/>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graphicEl>
                                              <a:dgm id="{AA8A33C6-65F6-4C0E-BBC0-D89F856F5199}"/>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graphicEl>
                                              <a:dgm id="{47F7E0FA-AEC3-4BF8-B3E7-9177FF3BC447}"/>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graphicEl>
                                              <a:dgm id="{BC07EEB6-486A-4441-96E2-3D7459EE0A0E}"/>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graphicEl>
                                              <a:dgm id="{C4F331FD-6CB5-4057-A500-E34C903A9629}"/>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graphicEl>
                                              <a:dgm id="{D2F84F19-6A08-45EA-B905-A5E13F4A9EB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11338" y="109460"/>
            <a:ext cx="8635682" cy="584775"/>
          </a:xfrm>
          <a:prstGeom prst="rect">
            <a:avLst/>
          </a:prstGeom>
          <a:solidFill>
            <a:srgbClr val="002060"/>
          </a:solidFill>
        </p:spPr>
        <p:txBody>
          <a:bodyPr wrap="square" rtlCol="0">
            <a:spAutoFit/>
          </a:bodyPr>
          <a:lstStyle/>
          <a:p>
            <a:pPr algn="ctr"/>
            <a:r>
              <a:rPr lang="en-GB" sz="3200" b="1" dirty="0">
                <a:solidFill>
                  <a:schemeClr val="bg1"/>
                </a:solidFill>
              </a:rPr>
              <a:t>Vulnerability</a:t>
            </a:r>
          </a:p>
        </p:txBody>
      </p:sp>
      <p:graphicFrame>
        <p:nvGraphicFramePr>
          <p:cNvPr id="2" name="Diagram 1">
            <a:extLst>
              <a:ext uri="{FF2B5EF4-FFF2-40B4-BE49-F238E27FC236}">
                <a16:creationId xmlns:a16="http://schemas.microsoft.com/office/drawing/2014/main" id="{26CC8E69-B04B-46B2-8ED4-EFBB97BF9D1E}"/>
              </a:ext>
            </a:extLst>
          </p:cNvPr>
          <p:cNvGraphicFramePr/>
          <p:nvPr>
            <p:extLst>
              <p:ext uri="{D42A27DB-BD31-4B8C-83A1-F6EECF244321}">
                <p14:modId xmlns:p14="http://schemas.microsoft.com/office/powerpoint/2010/main" val="4191975091"/>
              </p:ext>
            </p:extLst>
          </p:nvPr>
        </p:nvGraphicFramePr>
        <p:xfrm>
          <a:off x="1306285" y="677270"/>
          <a:ext cx="9710057"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2195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DE80C03B-EAF5-4E96-B742-3CC34275F60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AE4A35B5-E19F-45A5-9A63-FA16A3554315}"/>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2A7F8B1E-EC04-4599-9FF8-76227CFA4BAB}"/>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1DF16ECA-2B1A-4826-9E25-1745C2C4F0C1}"/>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AC0942E3-06B3-4293-B0A8-AB99BF8790E1}"/>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63733203-C4D6-4EAA-8B81-E121AD9E3AA1}"/>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uiExpand="1">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838200" y="1291541"/>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4" name="TextBox 3"/>
          <p:cNvSpPr txBox="1"/>
          <p:nvPr/>
        </p:nvSpPr>
        <p:spPr>
          <a:xfrm>
            <a:off x="1778159" y="266622"/>
            <a:ext cx="8635682" cy="584775"/>
          </a:xfrm>
          <a:prstGeom prst="rect">
            <a:avLst/>
          </a:prstGeom>
          <a:solidFill>
            <a:srgbClr val="002060"/>
          </a:solidFill>
        </p:spPr>
        <p:txBody>
          <a:bodyPr wrap="square" rtlCol="0">
            <a:spAutoFit/>
          </a:bodyPr>
          <a:lstStyle/>
          <a:p>
            <a:pPr algn="ctr"/>
            <a:r>
              <a:rPr lang="en-GB" sz="3200" b="1" dirty="0">
                <a:solidFill>
                  <a:schemeClr val="bg1"/>
                </a:solidFill>
              </a:rPr>
              <a:t>Vulnerability</a:t>
            </a:r>
          </a:p>
        </p:txBody>
      </p:sp>
      <p:graphicFrame>
        <p:nvGraphicFramePr>
          <p:cNvPr id="2" name="Diagram 1">
            <a:extLst>
              <a:ext uri="{FF2B5EF4-FFF2-40B4-BE49-F238E27FC236}">
                <a16:creationId xmlns:a16="http://schemas.microsoft.com/office/drawing/2014/main" id="{A0281F80-9B2D-410D-B742-2183242988D4}"/>
              </a:ext>
            </a:extLst>
          </p:cNvPr>
          <p:cNvGraphicFramePr/>
          <p:nvPr>
            <p:extLst>
              <p:ext uri="{D42A27DB-BD31-4B8C-83A1-F6EECF244321}">
                <p14:modId xmlns:p14="http://schemas.microsoft.com/office/powerpoint/2010/main" val="2332116454"/>
              </p:ext>
            </p:extLst>
          </p:nvPr>
        </p:nvGraphicFramePr>
        <p:xfrm>
          <a:off x="1036452" y="945298"/>
          <a:ext cx="10119096"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3348D86D-1CA8-4D1C-97AB-E6D788520A84}"/>
              </a:ext>
            </a:extLst>
          </p:cNvPr>
          <p:cNvPicPr>
            <a:picLocks noChangeAspect="1"/>
          </p:cNvPicPr>
          <p:nvPr/>
        </p:nvPicPr>
        <p:blipFill>
          <a:blip r:embed="rId8"/>
          <a:stretch>
            <a:fillRect/>
          </a:stretch>
        </p:blipFill>
        <p:spPr>
          <a:xfrm>
            <a:off x="4733744" y="4495075"/>
            <a:ext cx="2724511" cy="2295608"/>
          </a:xfrm>
          <a:prstGeom prst="rect">
            <a:avLst/>
          </a:prstGeom>
        </p:spPr>
      </p:pic>
    </p:spTree>
    <p:extLst>
      <p:ext uri="{BB962C8B-B14F-4D97-AF65-F5344CB8AC3E}">
        <p14:creationId xmlns:p14="http://schemas.microsoft.com/office/powerpoint/2010/main" val="2050565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31C61C52-C557-4AE2-AD3D-E1CAD97A2033}"/>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E30AD96E-44EB-4C85-873A-215016ADBA72}"/>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27420D74-9222-4E12-BC35-6143C1F9D036}"/>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2EA3355A-1FEA-45F5-BE45-A335A8C524B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004AC29B-703C-4823-889C-4259F0CAB3CA}"/>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07784E9F-6972-42FD-A08B-AC17EA16E00B}"/>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peech Bubble: Rectangle with Corners Rounded 1">
            <a:extLst>
              <a:ext uri="{FF2B5EF4-FFF2-40B4-BE49-F238E27FC236}">
                <a16:creationId xmlns:a16="http://schemas.microsoft.com/office/drawing/2014/main" id="{BA5FD865-82B6-4D60-BFDD-5D95A1F8252C}"/>
              </a:ext>
            </a:extLst>
          </p:cNvPr>
          <p:cNvSpPr/>
          <p:nvPr/>
        </p:nvSpPr>
        <p:spPr>
          <a:xfrm>
            <a:off x="651164" y="1080655"/>
            <a:ext cx="10889672" cy="4485804"/>
          </a:xfrm>
          <a:prstGeom prst="wedgeRoundRectCallou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3" name="Content Placeholder 2"/>
          <p:cNvSpPr txBox="1">
            <a:spLocks/>
          </p:cNvSpPr>
          <p:nvPr/>
        </p:nvSpPr>
        <p:spPr>
          <a:xfrm>
            <a:off x="838200" y="1291541"/>
            <a:ext cx="10515600" cy="4351338"/>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ct val="0"/>
              </a:spcBef>
              <a:buFont typeface="Arial" panose="020B0604020202020204" pitchFamily="34" charset="0"/>
              <a:buNone/>
              <a:defRPr/>
            </a:pPr>
            <a:r>
              <a:rPr lang="en-GB" dirty="0">
                <a:solidFill>
                  <a:srgbClr val="002060"/>
                </a:solidFill>
              </a:rPr>
              <a:t>“I was forced to come back to Swansea to deal drugs for a gang.” </a:t>
            </a:r>
          </a:p>
          <a:p>
            <a:pPr marL="0" indent="0" algn="ctr">
              <a:spcBef>
                <a:spcPct val="0"/>
              </a:spcBef>
              <a:buFont typeface="Arial" panose="020B0604020202020204" pitchFamily="34" charset="0"/>
              <a:buNone/>
              <a:defRPr/>
            </a:pPr>
            <a:endParaRPr lang="en-GB" dirty="0">
              <a:solidFill>
                <a:srgbClr val="002060"/>
              </a:solidFill>
            </a:endParaRPr>
          </a:p>
          <a:p>
            <a:pPr marL="0" indent="0" algn="ctr">
              <a:spcBef>
                <a:spcPct val="0"/>
              </a:spcBef>
              <a:buFont typeface="Arial" panose="020B0604020202020204" pitchFamily="34" charset="0"/>
              <a:buNone/>
              <a:defRPr/>
            </a:pPr>
            <a:r>
              <a:rPr lang="en-GB" dirty="0">
                <a:solidFill>
                  <a:srgbClr val="002060"/>
                </a:solidFill>
              </a:rPr>
              <a:t>“When I was last down in Swansea I was in an address and when the police raided it, I threw drugs away so the police couldn’t find them.”</a:t>
            </a:r>
          </a:p>
          <a:p>
            <a:pPr marL="0" indent="0" algn="ctr">
              <a:spcBef>
                <a:spcPct val="0"/>
              </a:spcBef>
              <a:buFont typeface="Arial" panose="020B0604020202020204" pitchFamily="34" charset="0"/>
              <a:buNone/>
              <a:defRPr/>
            </a:pPr>
            <a:endParaRPr lang="en-GB" dirty="0">
              <a:solidFill>
                <a:srgbClr val="002060"/>
              </a:solidFill>
            </a:endParaRPr>
          </a:p>
          <a:p>
            <a:pPr marL="0" indent="0" algn="ctr">
              <a:spcBef>
                <a:spcPct val="0"/>
              </a:spcBef>
              <a:buFont typeface="Arial" panose="020B0604020202020204" pitchFamily="34" charset="0"/>
              <a:buNone/>
              <a:defRPr/>
            </a:pPr>
            <a:r>
              <a:rPr lang="en-GB" dirty="0">
                <a:solidFill>
                  <a:srgbClr val="002060"/>
                </a:solidFill>
              </a:rPr>
              <a:t>“I was then back in London and the gang members stopped me in the street and said I owed them money for losing drugs last time, and I had to go back to Swansea to sell drugs. I informed them I was on Tag, they threatened me and made threats towards my mum if I didn’t do it.” </a:t>
            </a:r>
          </a:p>
          <a:p>
            <a:pPr marL="0" indent="0" algn="ctr">
              <a:spcBef>
                <a:spcPct val="0"/>
              </a:spcBef>
              <a:buFont typeface="Arial" panose="020B0604020202020204" pitchFamily="34" charset="0"/>
              <a:buNone/>
              <a:defRPr/>
            </a:pPr>
            <a:endParaRPr lang="en-GB" dirty="0">
              <a:solidFill>
                <a:srgbClr val="002060"/>
              </a:solidFill>
            </a:endParaRPr>
          </a:p>
          <a:p>
            <a:pPr marL="0" indent="0" algn="ctr">
              <a:spcBef>
                <a:spcPct val="0"/>
              </a:spcBef>
              <a:buFont typeface="Arial" panose="020B0604020202020204" pitchFamily="34" charset="0"/>
              <a:buNone/>
              <a:defRPr/>
            </a:pPr>
            <a:r>
              <a:rPr lang="en-GB" dirty="0">
                <a:solidFill>
                  <a:srgbClr val="002060"/>
                </a:solidFill>
              </a:rPr>
              <a:t>“They cut my Tag off, they told me to put the drugs in my bum so I wouldn’t get caught, I then got on a train and ended up back in Swansea, I will get £500 a week for selling the drugs.”</a:t>
            </a:r>
          </a:p>
          <a:p>
            <a:pPr marL="0" indent="0">
              <a:buFont typeface="Arial" panose="020B0604020202020204" pitchFamily="34" charset="0"/>
              <a:buNone/>
            </a:pPr>
            <a:endParaRPr lang="en-GB" dirty="0"/>
          </a:p>
        </p:txBody>
      </p:sp>
      <p:sp>
        <p:nvSpPr>
          <p:cNvPr id="4" name="TextBox 3"/>
          <p:cNvSpPr txBox="1"/>
          <p:nvPr/>
        </p:nvSpPr>
        <p:spPr>
          <a:xfrm>
            <a:off x="1778159" y="266622"/>
            <a:ext cx="8635682" cy="584775"/>
          </a:xfrm>
          <a:prstGeom prst="rect">
            <a:avLst/>
          </a:prstGeom>
          <a:solidFill>
            <a:srgbClr val="002060"/>
          </a:solidFill>
        </p:spPr>
        <p:txBody>
          <a:bodyPr wrap="square" rtlCol="0">
            <a:spAutoFit/>
          </a:bodyPr>
          <a:lstStyle/>
          <a:p>
            <a:pPr algn="ctr"/>
            <a:r>
              <a:rPr lang="en-GB" sz="3200" b="1" dirty="0">
                <a:solidFill>
                  <a:schemeClr val="bg1"/>
                </a:solidFill>
              </a:rPr>
              <a:t>Patrick’s Story: 15 Year Old</a:t>
            </a:r>
          </a:p>
        </p:txBody>
      </p:sp>
    </p:spTree>
    <p:extLst>
      <p:ext uri="{BB962C8B-B14F-4D97-AF65-F5344CB8AC3E}">
        <p14:creationId xmlns:p14="http://schemas.microsoft.com/office/powerpoint/2010/main" val="34185149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11338" y="109460"/>
            <a:ext cx="8635682" cy="584775"/>
          </a:xfrm>
          <a:prstGeom prst="rect">
            <a:avLst/>
          </a:prstGeom>
          <a:solidFill>
            <a:srgbClr val="002060"/>
          </a:solidFill>
        </p:spPr>
        <p:txBody>
          <a:bodyPr wrap="square" rtlCol="0">
            <a:spAutoFit/>
          </a:bodyPr>
          <a:lstStyle/>
          <a:p>
            <a:pPr algn="ctr"/>
            <a:r>
              <a:rPr lang="en-GB" sz="3200" b="1" dirty="0">
                <a:solidFill>
                  <a:schemeClr val="bg1"/>
                </a:solidFill>
              </a:rPr>
              <a:t>Links to Child Sexual Exploitation</a:t>
            </a:r>
          </a:p>
        </p:txBody>
      </p:sp>
      <p:graphicFrame>
        <p:nvGraphicFramePr>
          <p:cNvPr id="2" name="Diagram 1">
            <a:extLst>
              <a:ext uri="{FF2B5EF4-FFF2-40B4-BE49-F238E27FC236}">
                <a16:creationId xmlns:a16="http://schemas.microsoft.com/office/drawing/2014/main" id="{F34D7C6D-3147-45E0-86DB-3B16EA0CE0AA}"/>
              </a:ext>
            </a:extLst>
          </p:cNvPr>
          <p:cNvGraphicFramePr/>
          <p:nvPr>
            <p:extLst>
              <p:ext uri="{D42A27DB-BD31-4B8C-83A1-F6EECF244321}">
                <p14:modId xmlns:p14="http://schemas.microsoft.com/office/powerpoint/2010/main" val="3542445266"/>
              </p:ext>
            </p:extLst>
          </p:nvPr>
        </p:nvGraphicFramePr>
        <p:xfrm>
          <a:off x="882071" y="374073"/>
          <a:ext cx="10728037" cy="57388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7627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E466A409-B000-4818-99AF-CF30FC76585C}"/>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9EA7CD28-1D8F-4F4B-91C0-6688E5D8EB8C}"/>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060E0F7D-AF6C-49CC-851D-07BFF10E4DA9}"/>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F72ED003-7C86-444A-8BF7-0F64446C074D}"/>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F20AD8D4-605E-450E-B012-A743079AC47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9607" t="7583" r="8042" b="10065"/>
          <a:stretch/>
        </p:blipFill>
        <p:spPr>
          <a:xfrm>
            <a:off x="9662478" y="4794645"/>
            <a:ext cx="1074420" cy="1074420"/>
          </a:xfrm>
          <a:prstGeom prst="rect">
            <a:avLst/>
          </a:prstGeom>
        </p:spPr>
      </p:pic>
      <p:sp>
        <p:nvSpPr>
          <p:cNvPr id="4" name="TextBox 3"/>
          <p:cNvSpPr txBox="1"/>
          <p:nvPr/>
        </p:nvSpPr>
        <p:spPr>
          <a:xfrm>
            <a:off x="1874520" y="2509760"/>
            <a:ext cx="8635682" cy="1107996"/>
          </a:xfrm>
          <a:prstGeom prst="rect">
            <a:avLst/>
          </a:prstGeom>
          <a:solidFill>
            <a:srgbClr val="002060"/>
          </a:solidFill>
        </p:spPr>
        <p:txBody>
          <a:bodyPr wrap="square" rtlCol="0">
            <a:spAutoFit/>
          </a:bodyPr>
          <a:lstStyle/>
          <a:p>
            <a:pPr algn="ctr"/>
            <a:r>
              <a:rPr lang="en-GB" sz="6600" b="1" dirty="0">
                <a:solidFill>
                  <a:schemeClr val="bg1"/>
                </a:solidFill>
              </a:rPr>
              <a:t>Daisy’s Story</a:t>
            </a:r>
          </a:p>
        </p:txBody>
      </p:sp>
    </p:spTree>
    <p:extLst>
      <p:ext uri="{BB962C8B-B14F-4D97-AF65-F5344CB8AC3E}">
        <p14:creationId xmlns:p14="http://schemas.microsoft.com/office/powerpoint/2010/main" val="12866345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BC564225-44CE-4CC5-90AA-3613282435C8}"/>
              </a:ext>
            </a:extLst>
          </p:cNvPr>
          <p:cNvSpPr/>
          <p:nvPr/>
        </p:nvSpPr>
        <p:spPr>
          <a:xfrm>
            <a:off x="1074420" y="5325169"/>
            <a:ext cx="9803377" cy="466898"/>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7" name="Rectangle: Rounded Corners 6">
            <a:extLst>
              <a:ext uri="{FF2B5EF4-FFF2-40B4-BE49-F238E27FC236}">
                <a16:creationId xmlns:a16="http://schemas.microsoft.com/office/drawing/2014/main" id="{506CBDDC-D828-4EB4-A7B3-E6223EE961C7}"/>
              </a:ext>
            </a:extLst>
          </p:cNvPr>
          <p:cNvSpPr/>
          <p:nvPr/>
        </p:nvSpPr>
        <p:spPr>
          <a:xfrm>
            <a:off x="1060566" y="4639082"/>
            <a:ext cx="10217035" cy="52647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6" name="Rectangle: Rounded Corners 5">
            <a:extLst>
              <a:ext uri="{FF2B5EF4-FFF2-40B4-BE49-F238E27FC236}">
                <a16:creationId xmlns:a16="http://schemas.microsoft.com/office/drawing/2014/main" id="{24F8AC2F-DDD5-47FF-A8FF-7AA861538B4A}"/>
              </a:ext>
            </a:extLst>
          </p:cNvPr>
          <p:cNvSpPr/>
          <p:nvPr/>
        </p:nvSpPr>
        <p:spPr>
          <a:xfrm>
            <a:off x="1060566" y="3778278"/>
            <a:ext cx="10230889" cy="731407"/>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5" name="Rectangle: Rounded Corners 4">
            <a:extLst>
              <a:ext uri="{FF2B5EF4-FFF2-40B4-BE49-F238E27FC236}">
                <a16:creationId xmlns:a16="http://schemas.microsoft.com/office/drawing/2014/main" id="{2653584F-F114-4998-B820-539D064D53BC}"/>
              </a:ext>
            </a:extLst>
          </p:cNvPr>
          <p:cNvSpPr/>
          <p:nvPr/>
        </p:nvSpPr>
        <p:spPr>
          <a:xfrm>
            <a:off x="1074420" y="2951018"/>
            <a:ext cx="10217035" cy="584775"/>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2" name="Rectangle: Rounded Corners 1">
            <a:extLst>
              <a:ext uri="{FF2B5EF4-FFF2-40B4-BE49-F238E27FC236}">
                <a16:creationId xmlns:a16="http://schemas.microsoft.com/office/drawing/2014/main" id="{3EEAD315-2D69-40C5-BF4C-644BD6E4CD9E}"/>
              </a:ext>
            </a:extLst>
          </p:cNvPr>
          <p:cNvSpPr/>
          <p:nvPr/>
        </p:nvSpPr>
        <p:spPr>
          <a:xfrm>
            <a:off x="1074420" y="822960"/>
            <a:ext cx="10230889" cy="1906385"/>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3" name="Content Placeholder 2"/>
          <p:cNvSpPr txBox="1">
            <a:spLocks/>
          </p:cNvSpPr>
          <p:nvPr/>
        </p:nvSpPr>
        <p:spPr>
          <a:xfrm>
            <a:off x="1330036" y="929243"/>
            <a:ext cx="10104120" cy="5074920"/>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sz="3100" dirty="0">
                <a:solidFill>
                  <a:srgbClr val="002060"/>
                </a:solidFill>
              </a:rPr>
              <a:t>Consider the wider picture in regard to changes in your local community:</a:t>
            </a:r>
          </a:p>
          <a:p>
            <a:pPr lvl="2">
              <a:defRPr/>
            </a:pPr>
            <a:r>
              <a:rPr lang="en-GB" sz="3100" dirty="0">
                <a:solidFill>
                  <a:srgbClr val="002060"/>
                </a:solidFill>
              </a:rPr>
              <a:t>Open Street Dealing</a:t>
            </a:r>
          </a:p>
          <a:p>
            <a:pPr lvl="2">
              <a:defRPr/>
            </a:pPr>
            <a:r>
              <a:rPr lang="en-GB" sz="3100" dirty="0">
                <a:solidFill>
                  <a:srgbClr val="002060"/>
                </a:solidFill>
              </a:rPr>
              <a:t>Increased ASB and raised levels of tension or violence</a:t>
            </a:r>
          </a:p>
          <a:p>
            <a:pPr lvl="2">
              <a:defRPr/>
            </a:pPr>
            <a:r>
              <a:rPr lang="en-GB" sz="3100" dirty="0">
                <a:solidFill>
                  <a:srgbClr val="002060"/>
                </a:solidFill>
              </a:rPr>
              <a:t>New ‘faces’ spending time with known drug users and local criminals</a:t>
            </a:r>
          </a:p>
          <a:p>
            <a:pPr lvl="2">
              <a:defRPr/>
            </a:pPr>
            <a:r>
              <a:rPr lang="en-GB" sz="3100" dirty="0">
                <a:solidFill>
                  <a:srgbClr val="002060"/>
                </a:solidFill>
              </a:rPr>
              <a:t>Vulnerable people suddenly having house guests that don’t seem a natural relationship.</a:t>
            </a:r>
          </a:p>
          <a:p>
            <a:pPr marL="0" indent="0">
              <a:buFont typeface="Arial" panose="020B0604020202020204" pitchFamily="34" charset="0"/>
              <a:buNone/>
              <a:defRPr/>
            </a:pPr>
            <a:endParaRPr lang="en-GB" sz="3100" dirty="0">
              <a:solidFill>
                <a:srgbClr val="262673"/>
              </a:solidFill>
            </a:endParaRPr>
          </a:p>
          <a:p>
            <a:pPr marL="0" indent="0">
              <a:buNone/>
              <a:defRPr/>
            </a:pPr>
            <a:r>
              <a:rPr lang="en-GB" altLang="en-US" sz="3100" dirty="0">
                <a:solidFill>
                  <a:srgbClr val="262673"/>
                </a:solidFill>
              </a:rPr>
              <a:t>Submit PPNs in regard to vulnerable people you think may be being exploited.</a:t>
            </a:r>
          </a:p>
          <a:p>
            <a:pPr marL="0" indent="0">
              <a:buFont typeface="Arial" panose="020B0604020202020204" pitchFamily="34" charset="0"/>
              <a:buNone/>
              <a:defRPr/>
            </a:pPr>
            <a:endParaRPr lang="en-GB" sz="3100" dirty="0">
              <a:solidFill>
                <a:srgbClr val="FF0000"/>
              </a:solidFill>
            </a:endParaRPr>
          </a:p>
          <a:p>
            <a:pPr marL="0" indent="0">
              <a:buNone/>
              <a:defRPr/>
            </a:pPr>
            <a:r>
              <a:rPr lang="en-GB" sz="3100" dirty="0">
                <a:solidFill>
                  <a:srgbClr val="002060"/>
                </a:solidFill>
              </a:rPr>
              <a:t>Link with </a:t>
            </a:r>
            <a:r>
              <a:rPr lang="en-GB" sz="3100" dirty="0" err="1">
                <a:solidFill>
                  <a:srgbClr val="002060"/>
                </a:solidFill>
              </a:rPr>
              <a:t>MisPer</a:t>
            </a:r>
            <a:r>
              <a:rPr lang="en-GB" sz="3100" dirty="0">
                <a:solidFill>
                  <a:srgbClr val="002060"/>
                </a:solidFill>
              </a:rPr>
              <a:t> Co-ordinators in relation to young people you suspect of involvement with County Lines gangs.</a:t>
            </a:r>
          </a:p>
          <a:p>
            <a:pPr>
              <a:defRPr/>
            </a:pPr>
            <a:endParaRPr lang="en-GB" sz="3100" dirty="0">
              <a:solidFill>
                <a:srgbClr val="002060"/>
              </a:solidFill>
            </a:endParaRPr>
          </a:p>
          <a:p>
            <a:pPr marL="0" indent="0">
              <a:buNone/>
              <a:defRPr/>
            </a:pPr>
            <a:r>
              <a:rPr lang="en-GB" sz="3100" dirty="0">
                <a:solidFill>
                  <a:srgbClr val="002060"/>
                </a:solidFill>
              </a:rPr>
              <a:t>Use Police Protection Powers to safeguard young people if applicable</a:t>
            </a:r>
          </a:p>
          <a:p>
            <a:pPr>
              <a:defRPr/>
            </a:pPr>
            <a:endParaRPr lang="en-GB" sz="3100" dirty="0">
              <a:solidFill>
                <a:srgbClr val="002060"/>
              </a:solidFill>
            </a:endParaRPr>
          </a:p>
          <a:p>
            <a:pPr marL="0" indent="0">
              <a:buNone/>
              <a:defRPr/>
            </a:pPr>
            <a:r>
              <a:rPr lang="en-GB" sz="3100" dirty="0">
                <a:solidFill>
                  <a:srgbClr val="002060"/>
                </a:solidFill>
              </a:rPr>
              <a:t>Use BWV wherever possible to gather evidence</a:t>
            </a:r>
          </a:p>
          <a:p>
            <a:pPr>
              <a:defRPr/>
            </a:pPr>
            <a:endParaRPr lang="en-GB" sz="800" dirty="0">
              <a:solidFill>
                <a:srgbClr val="262673"/>
              </a:solidFill>
            </a:endParaRPr>
          </a:p>
        </p:txBody>
      </p:sp>
      <p:sp>
        <p:nvSpPr>
          <p:cNvPr id="4" name="TextBox 3"/>
          <p:cNvSpPr txBox="1"/>
          <p:nvPr/>
        </p:nvSpPr>
        <p:spPr>
          <a:xfrm>
            <a:off x="1074420" y="109460"/>
            <a:ext cx="10104120" cy="584775"/>
          </a:xfrm>
          <a:prstGeom prst="rect">
            <a:avLst/>
          </a:prstGeom>
          <a:solidFill>
            <a:srgbClr val="002060"/>
          </a:solidFill>
        </p:spPr>
        <p:txBody>
          <a:bodyPr wrap="square" rtlCol="0">
            <a:spAutoFit/>
          </a:bodyPr>
          <a:lstStyle/>
          <a:p>
            <a:pPr algn="ctr"/>
            <a:r>
              <a:rPr lang="en-GB" sz="3200" b="1" dirty="0">
                <a:solidFill>
                  <a:schemeClr val="bg1"/>
                </a:solidFill>
              </a:rPr>
              <a:t>What Can You Do?</a:t>
            </a:r>
          </a:p>
        </p:txBody>
      </p:sp>
    </p:spTree>
    <p:extLst>
      <p:ext uri="{BB962C8B-B14F-4D97-AF65-F5344CB8AC3E}">
        <p14:creationId xmlns:p14="http://schemas.microsoft.com/office/powerpoint/2010/main" val="747381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7" grpId="0" animBg="1"/>
      <p:bldP spid="6" grpId="0" animBg="1"/>
      <p:bldP spid="5" grpId="0" animBg="1"/>
      <p:bldP spid="2" grpId="0" animBg="1"/>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F87792CD-7B87-4DCA-9B63-78A16DEB95DE}"/>
              </a:ext>
            </a:extLst>
          </p:cNvPr>
          <p:cNvSpPr/>
          <p:nvPr/>
        </p:nvSpPr>
        <p:spPr>
          <a:xfrm>
            <a:off x="923732" y="4577206"/>
            <a:ext cx="10397640" cy="82635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8" name="Rectangle: Rounded Corners 7">
            <a:extLst>
              <a:ext uri="{FF2B5EF4-FFF2-40B4-BE49-F238E27FC236}">
                <a16:creationId xmlns:a16="http://schemas.microsoft.com/office/drawing/2014/main" id="{5384E960-AD31-4084-BA38-92B84DBDB4AD}"/>
              </a:ext>
            </a:extLst>
          </p:cNvPr>
          <p:cNvSpPr/>
          <p:nvPr/>
        </p:nvSpPr>
        <p:spPr>
          <a:xfrm>
            <a:off x="930359" y="3598744"/>
            <a:ext cx="10404267" cy="826350"/>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7" name="Rectangle: Rounded Corners 6">
            <a:extLst>
              <a:ext uri="{FF2B5EF4-FFF2-40B4-BE49-F238E27FC236}">
                <a16:creationId xmlns:a16="http://schemas.microsoft.com/office/drawing/2014/main" id="{B13B8706-F22C-40E1-ACDB-5E19E7FDD085}"/>
              </a:ext>
            </a:extLst>
          </p:cNvPr>
          <p:cNvSpPr/>
          <p:nvPr/>
        </p:nvSpPr>
        <p:spPr>
          <a:xfrm>
            <a:off x="927045" y="2718885"/>
            <a:ext cx="10397640" cy="82635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6" name="Rectangle: Rounded Corners 5">
            <a:extLst>
              <a:ext uri="{FF2B5EF4-FFF2-40B4-BE49-F238E27FC236}">
                <a16:creationId xmlns:a16="http://schemas.microsoft.com/office/drawing/2014/main" id="{8785874B-0725-4AF2-9F41-A015BDFDD3DE}"/>
              </a:ext>
            </a:extLst>
          </p:cNvPr>
          <p:cNvSpPr/>
          <p:nvPr/>
        </p:nvSpPr>
        <p:spPr>
          <a:xfrm>
            <a:off x="923732" y="2157769"/>
            <a:ext cx="10404267" cy="507607"/>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5" name="Rectangle: Rounded Corners 4">
            <a:extLst>
              <a:ext uri="{FF2B5EF4-FFF2-40B4-BE49-F238E27FC236}">
                <a16:creationId xmlns:a16="http://schemas.microsoft.com/office/drawing/2014/main" id="{481C39F5-40E5-4B3D-B101-F15818803A65}"/>
              </a:ext>
            </a:extLst>
          </p:cNvPr>
          <p:cNvSpPr/>
          <p:nvPr/>
        </p:nvSpPr>
        <p:spPr>
          <a:xfrm>
            <a:off x="930359" y="1234498"/>
            <a:ext cx="10397640" cy="82635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3" name="Content Placeholder 2"/>
          <p:cNvSpPr txBox="1">
            <a:spLocks/>
          </p:cNvSpPr>
          <p:nvPr/>
        </p:nvSpPr>
        <p:spPr>
          <a:xfrm>
            <a:off x="990796" y="1204331"/>
            <a:ext cx="10124508" cy="4351338"/>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altLang="en-US" sz="2600" dirty="0">
                <a:solidFill>
                  <a:srgbClr val="002060"/>
                </a:solidFill>
              </a:rPr>
              <a:t>Flag up to a LIO any stop-searches you have undertaken if you think there may be a county lines link.</a:t>
            </a:r>
          </a:p>
          <a:p>
            <a:pPr marL="0" indent="0">
              <a:lnSpc>
                <a:spcPct val="120000"/>
              </a:lnSpc>
              <a:buNone/>
            </a:pPr>
            <a:r>
              <a:rPr lang="en-GB" altLang="en-US" sz="2600" dirty="0">
                <a:solidFill>
                  <a:srgbClr val="002060"/>
                </a:solidFill>
              </a:rPr>
              <a:t>Engage with your local community and help identify those at risk of exploitation.</a:t>
            </a:r>
          </a:p>
          <a:p>
            <a:pPr marL="0" indent="0">
              <a:lnSpc>
                <a:spcPct val="120000"/>
              </a:lnSpc>
              <a:buNone/>
            </a:pPr>
            <a:r>
              <a:rPr lang="en-GB" altLang="en-US" sz="2600" dirty="0">
                <a:solidFill>
                  <a:srgbClr val="002060"/>
                </a:solidFill>
              </a:rPr>
              <a:t>Consider potential links to county lines criminality when dealing with reports of public order, affray or serious assault.</a:t>
            </a:r>
          </a:p>
          <a:p>
            <a:pPr marL="0" indent="0">
              <a:lnSpc>
                <a:spcPct val="120000"/>
              </a:lnSpc>
              <a:buNone/>
            </a:pPr>
            <a:r>
              <a:rPr lang="en-GB" altLang="en-US" sz="2600" dirty="0">
                <a:solidFill>
                  <a:srgbClr val="002060"/>
                </a:solidFill>
              </a:rPr>
              <a:t>Comply with all officer safety requirements and remain vigilante to the threats posed by groups linked to county lines criminality.</a:t>
            </a:r>
          </a:p>
          <a:p>
            <a:pPr marL="0" indent="0">
              <a:lnSpc>
                <a:spcPct val="120000"/>
              </a:lnSpc>
              <a:buNone/>
            </a:pPr>
            <a:r>
              <a:rPr lang="en-GB" sz="2600" dirty="0">
                <a:solidFill>
                  <a:srgbClr val="002060"/>
                </a:solidFill>
              </a:rPr>
              <a:t>Submit detailed, accurate Intelligence in regard to anything you think may be relevant. Mark all relevant Intelligence as OPERATION GUARDIAN</a:t>
            </a:r>
            <a:endParaRPr lang="en-GB" altLang="en-US" sz="2600" dirty="0">
              <a:solidFill>
                <a:srgbClr val="262673"/>
              </a:solidFill>
            </a:endParaRPr>
          </a:p>
          <a:p>
            <a:endParaRPr lang="en-GB" altLang="en-US" dirty="0"/>
          </a:p>
        </p:txBody>
      </p:sp>
      <p:sp>
        <p:nvSpPr>
          <p:cNvPr id="4" name="TextBox 3"/>
          <p:cNvSpPr txBox="1"/>
          <p:nvPr/>
        </p:nvSpPr>
        <p:spPr>
          <a:xfrm>
            <a:off x="1811338" y="109460"/>
            <a:ext cx="8635682" cy="584775"/>
          </a:xfrm>
          <a:prstGeom prst="rect">
            <a:avLst/>
          </a:prstGeom>
          <a:solidFill>
            <a:srgbClr val="002060"/>
          </a:solidFill>
        </p:spPr>
        <p:txBody>
          <a:bodyPr wrap="square" rtlCol="0">
            <a:spAutoFit/>
          </a:bodyPr>
          <a:lstStyle/>
          <a:p>
            <a:pPr algn="ctr"/>
            <a:r>
              <a:rPr lang="en-GB" sz="3200" b="1" dirty="0">
                <a:solidFill>
                  <a:schemeClr val="bg1"/>
                </a:solidFill>
              </a:rPr>
              <a:t>What Can You Do?</a:t>
            </a:r>
          </a:p>
        </p:txBody>
      </p:sp>
    </p:spTree>
    <p:extLst>
      <p:ext uri="{BB962C8B-B14F-4D97-AF65-F5344CB8AC3E}">
        <p14:creationId xmlns:p14="http://schemas.microsoft.com/office/powerpoint/2010/main" val="1904787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8" grpId="0" animBg="1"/>
      <p:bldP spid="7" grpId="0" animBg="1"/>
      <p:bldP spid="6" grpId="0" animBg="1"/>
      <p:bldP spid="5" grpId="0" animBg="1"/>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A6595D5-1533-4577-8296-8A6AACEF2B38}"/>
              </a:ext>
            </a:extLst>
          </p:cNvPr>
          <p:cNvSpPr/>
          <p:nvPr/>
        </p:nvSpPr>
        <p:spPr>
          <a:xfrm>
            <a:off x="1202897" y="694235"/>
            <a:ext cx="9852563" cy="1089627"/>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3" name="Content Placeholder 2"/>
          <p:cNvSpPr txBox="1">
            <a:spLocks/>
          </p:cNvSpPr>
          <p:nvPr/>
        </p:nvSpPr>
        <p:spPr>
          <a:xfrm>
            <a:off x="1462409" y="739129"/>
            <a:ext cx="9267180" cy="107976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Font typeface="Arial" panose="020B0604020202020204" pitchFamily="34" charset="0"/>
              <a:buNone/>
              <a:defRPr/>
            </a:pPr>
            <a:r>
              <a:rPr lang="en-GB" sz="2400" b="1" dirty="0">
                <a:solidFill>
                  <a:srgbClr val="262673"/>
                </a:solidFill>
              </a:rPr>
              <a:t>When speaking with members of the public who may have information on County Line activity please consider the following questions:</a:t>
            </a:r>
            <a:endParaRPr lang="en-GB" sz="700" dirty="0">
              <a:solidFill>
                <a:srgbClr val="262673"/>
              </a:solidFill>
            </a:endParaRPr>
          </a:p>
        </p:txBody>
      </p:sp>
      <p:sp>
        <p:nvSpPr>
          <p:cNvPr id="4" name="TextBox 3"/>
          <p:cNvSpPr txBox="1"/>
          <p:nvPr/>
        </p:nvSpPr>
        <p:spPr>
          <a:xfrm>
            <a:off x="1811338" y="109460"/>
            <a:ext cx="8635682" cy="584775"/>
          </a:xfrm>
          <a:prstGeom prst="rect">
            <a:avLst/>
          </a:prstGeom>
          <a:solidFill>
            <a:srgbClr val="002060"/>
          </a:solidFill>
        </p:spPr>
        <p:txBody>
          <a:bodyPr wrap="square" rtlCol="0">
            <a:spAutoFit/>
          </a:bodyPr>
          <a:lstStyle/>
          <a:p>
            <a:pPr algn="ctr"/>
            <a:r>
              <a:rPr lang="en-GB" sz="3200" b="1" dirty="0">
                <a:solidFill>
                  <a:schemeClr val="bg1"/>
                </a:solidFill>
              </a:rPr>
              <a:t>Intelligence Requirements</a:t>
            </a:r>
          </a:p>
        </p:txBody>
      </p:sp>
      <p:graphicFrame>
        <p:nvGraphicFramePr>
          <p:cNvPr id="5" name="Diagram 4">
            <a:extLst>
              <a:ext uri="{FF2B5EF4-FFF2-40B4-BE49-F238E27FC236}">
                <a16:creationId xmlns:a16="http://schemas.microsoft.com/office/drawing/2014/main" id="{73F77D6D-4A5C-4B30-A1DC-EE61293678CB}"/>
              </a:ext>
            </a:extLst>
          </p:cNvPr>
          <p:cNvGraphicFramePr/>
          <p:nvPr>
            <p:extLst>
              <p:ext uri="{D42A27DB-BD31-4B8C-83A1-F6EECF244321}">
                <p14:modId xmlns:p14="http://schemas.microsoft.com/office/powerpoint/2010/main" val="4287691240"/>
              </p:ext>
            </p:extLst>
          </p:nvPr>
        </p:nvGraphicFramePr>
        <p:xfrm>
          <a:off x="1169717" y="1863785"/>
          <a:ext cx="9885743" cy="42550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3658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1F189C26-580B-4820-A352-FA20289BBD44}"/>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064DFAF4-2E78-4F47-9433-EF5A9F7F5973}"/>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graphicEl>
                                              <a:dgm id="{B05FBAD5-5976-40E7-9D15-A97D5897B70E}"/>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graphicEl>
                                              <a:dgm id="{8ED36179-9956-41A9-917A-2AC70FE683D9}"/>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graphicEl>
                                              <a:dgm id="{2AF832FE-AD05-4057-B7F4-D92088CF6A36}"/>
                                            </p:graphic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graphicEl>
                                              <a:dgm id="{FF7DE9E6-85B5-4E42-89FD-3A28D372D33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build="p"/>
      <p:bldGraphic spid="5"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AF88F7FF-3E4F-4C6C-8AAD-F49891BF98DE}"/>
              </a:ext>
            </a:extLst>
          </p:cNvPr>
          <p:cNvSpPr/>
          <p:nvPr/>
        </p:nvSpPr>
        <p:spPr>
          <a:xfrm>
            <a:off x="807522" y="3986149"/>
            <a:ext cx="10723418" cy="1322121"/>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AS"/>
          </a:p>
        </p:txBody>
      </p:sp>
      <p:sp>
        <p:nvSpPr>
          <p:cNvPr id="6" name="Rectangle: Rounded Corners 5">
            <a:extLst>
              <a:ext uri="{FF2B5EF4-FFF2-40B4-BE49-F238E27FC236}">
                <a16:creationId xmlns:a16="http://schemas.microsoft.com/office/drawing/2014/main" id="{BBEB4A4E-B162-4E98-9E60-CDCEAACF9007}"/>
              </a:ext>
            </a:extLst>
          </p:cNvPr>
          <p:cNvSpPr/>
          <p:nvPr/>
        </p:nvSpPr>
        <p:spPr>
          <a:xfrm>
            <a:off x="807522" y="2503713"/>
            <a:ext cx="10723418" cy="925287"/>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AS"/>
          </a:p>
        </p:txBody>
      </p:sp>
      <p:sp>
        <p:nvSpPr>
          <p:cNvPr id="2" name="Rectangle: Rounded Corners 1">
            <a:extLst>
              <a:ext uri="{FF2B5EF4-FFF2-40B4-BE49-F238E27FC236}">
                <a16:creationId xmlns:a16="http://schemas.microsoft.com/office/drawing/2014/main" id="{16F95976-96A9-4C02-8784-580161A6E793}"/>
              </a:ext>
            </a:extLst>
          </p:cNvPr>
          <p:cNvSpPr/>
          <p:nvPr/>
        </p:nvSpPr>
        <p:spPr>
          <a:xfrm>
            <a:off x="807522" y="1151906"/>
            <a:ext cx="10723418" cy="925287"/>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AS"/>
          </a:p>
        </p:txBody>
      </p:sp>
      <p:sp>
        <p:nvSpPr>
          <p:cNvPr id="4" name="Content Placeholder 2"/>
          <p:cNvSpPr txBox="1">
            <a:spLocks/>
          </p:cNvSpPr>
          <p:nvPr/>
        </p:nvSpPr>
        <p:spPr>
          <a:xfrm>
            <a:off x="913287" y="1045334"/>
            <a:ext cx="10471191" cy="476733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defRPr/>
            </a:pPr>
            <a:r>
              <a:rPr lang="en-GB" sz="2200" dirty="0">
                <a:solidFill>
                  <a:schemeClr val="bg1"/>
                </a:solidFill>
              </a:rPr>
              <a:t>Has there been an increase in vehicles coming to the address? If so, do you know any index numbers? </a:t>
            </a:r>
          </a:p>
          <a:p>
            <a:pPr marL="0" indent="0">
              <a:lnSpc>
                <a:spcPct val="120000"/>
              </a:lnSpc>
              <a:buNone/>
              <a:defRPr/>
            </a:pPr>
            <a:endParaRPr lang="en-GB" sz="2200" dirty="0">
              <a:solidFill>
                <a:schemeClr val="bg1"/>
              </a:solidFill>
            </a:endParaRPr>
          </a:p>
          <a:p>
            <a:pPr marL="0" indent="0">
              <a:lnSpc>
                <a:spcPct val="120000"/>
              </a:lnSpc>
              <a:buNone/>
              <a:defRPr/>
            </a:pPr>
            <a:r>
              <a:rPr lang="en-GB" sz="2200" dirty="0">
                <a:solidFill>
                  <a:schemeClr val="bg1"/>
                </a:solidFill>
              </a:rPr>
              <a:t>Do you feel intimidated by the arrival and activities of these persons? If so, have you made your housing officer, support worker or drug worker aware?  </a:t>
            </a:r>
          </a:p>
          <a:p>
            <a:pPr marL="0" indent="0">
              <a:lnSpc>
                <a:spcPct val="120000"/>
              </a:lnSpc>
              <a:buNone/>
              <a:defRPr/>
            </a:pPr>
            <a:endParaRPr lang="en-GB" sz="2200" dirty="0">
              <a:solidFill>
                <a:srgbClr val="002060"/>
              </a:solidFill>
            </a:endParaRPr>
          </a:p>
          <a:p>
            <a:pPr marL="0" indent="0">
              <a:lnSpc>
                <a:spcPct val="120000"/>
              </a:lnSpc>
              <a:buNone/>
              <a:defRPr/>
            </a:pPr>
            <a:r>
              <a:rPr lang="en-GB" sz="2200" dirty="0">
                <a:solidFill>
                  <a:schemeClr val="bg1"/>
                </a:solidFill>
              </a:rPr>
              <a:t>Do you have any concerns over any children or young persons who may have been be-friended by gangs from outside the area?  If so, are they now behaving differently, going missing on a regular basis or exhibiting sudden and unexplained cash or material items. </a:t>
            </a:r>
          </a:p>
          <a:p>
            <a:pPr marL="0" indent="0">
              <a:buNone/>
              <a:defRPr/>
            </a:pPr>
            <a:endParaRPr lang="en-GB" dirty="0"/>
          </a:p>
        </p:txBody>
      </p:sp>
      <p:sp>
        <p:nvSpPr>
          <p:cNvPr id="5" name="TextBox 4"/>
          <p:cNvSpPr txBox="1"/>
          <p:nvPr/>
        </p:nvSpPr>
        <p:spPr>
          <a:xfrm>
            <a:off x="1811338" y="109460"/>
            <a:ext cx="8635682" cy="584775"/>
          </a:xfrm>
          <a:prstGeom prst="rect">
            <a:avLst/>
          </a:prstGeom>
          <a:solidFill>
            <a:srgbClr val="002060"/>
          </a:solidFill>
        </p:spPr>
        <p:txBody>
          <a:bodyPr wrap="square" rtlCol="0">
            <a:spAutoFit/>
          </a:bodyPr>
          <a:lstStyle/>
          <a:p>
            <a:pPr algn="ctr"/>
            <a:r>
              <a:rPr lang="en-GB" sz="3200" b="1" dirty="0">
                <a:solidFill>
                  <a:schemeClr val="bg1"/>
                </a:solidFill>
              </a:rPr>
              <a:t>Intelligence Requirements</a:t>
            </a:r>
          </a:p>
        </p:txBody>
      </p:sp>
    </p:spTree>
    <p:extLst>
      <p:ext uri="{BB962C8B-B14F-4D97-AF65-F5344CB8AC3E}">
        <p14:creationId xmlns:p14="http://schemas.microsoft.com/office/powerpoint/2010/main" val="2241238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animBg="1"/>
      <p:bldP spid="2" grpId="0" animBg="1"/>
      <p:bldP spid="4"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1338" y="109460"/>
            <a:ext cx="8635682" cy="584775"/>
          </a:xfrm>
          <a:prstGeom prst="rect">
            <a:avLst/>
          </a:prstGeom>
          <a:solidFill>
            <a:srgbClr val="002060"/>
          </a:solidFill>
        </p:spPr>
        <p:txBody>
          <a:bodyPr wrap="square" rtlCol="0">
            <a:spAutoFit/>
          </a:bodyPr>
          <a:lstStyle/>
          <a:p>
            <a:pPr algn="ctr"/>
            <a:r>
              <a:rPr lang="en-GB" sz="3200" b="1" dirty="0">
                <a:solidFill>
                  <a:schemeClr val="bg1"/>
                </a:solidFill>
              </a:rPr>
              <a:t>Post Arrest Safeguarding</a:t>
            </a:r>
          </a:p>
        </p:txBody>
      </p:sp>
      <p:pic>
        <p:nvPicPr>
          <p:cNvPr id="2" name="Picture 1">
            <a:extLst>
              <a:ext uri="{FF2B5EF4-FFF2-40B4-BE49-F238E27FC236}">
                <a16:creationId xmlns:a16="http://schemas.microsoft.com/office/drawing/2014/main" id="{4FD40566-9880-430B-B929-0F267E8D7090}"/>
              </a:ext>
            </a:extLst>
          </p:cNvPr>
          <p:cNvPicPr>
            <a:picLocks noChangeAspect="1"/>
          </p:cNvPicPr>
          <p:nvPr/>
        </p:nvPicPr>
        <p:blipFill>
          <a:blip r:embed="rId3"/>
          <a:stretch>
            <a:fillRect/>
          </a:stretch>
        </p:blipFill>
        <p:spPr>
          <a:xfrm>
            <a:off x="9374031" y="5539838"/>
            <a:ext cx="1072989" cy="1072989"/>
          </a:xfrm>
          <a:prstGeom prst="rect">
            <a:avLst/>
          </a:prstGeom>
        </p:spPr>
      </p:pic>
      <p:graphicFrame>
        <p:nvGraphicFramePr>
          <p:cNvPr id="3" name="Diagram 2">
            <a:extLst>
              <a:ext uri="{FF2B5EF4-FFF2-40B4-BE49-F238E27FC236}">
                <a16:creationId xmlns:a16="http://schemas.microsoft.com/office/drawing/2014/main" id="{0CE6DEC1-176C-4288-B22E-A42348B3C537}"/>
              </a:ext>
            </a:extLst>
          </p:cNvPr>
          <p:cNvGraphicFramePr/>
          <p:nvPr>
            <p:extLst>
              <p:ext uri="{D42A27DB-BD31-4B8C-83A1-F6EECF244321}">
                <p14:modId xmlns:p14="http://schemas.microsoft.com/office/powerpoint/2010/main" val="126167302"/>
              </p:ext>
            </p:extLst>
          </p:nvPr>
        </p:nvGraphicFramePr>
        <p:xfrm>
          <a:off x="731844" y="383563"/>
          <a:ext cx="1079467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61172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5976EE72-9E3E-4F76-89A6-3F541C2F5FC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F5B129DB-BFBC-4B4C-91D7-52825542219B}"/>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graphicEl>
                                              <a:dgm id="{AC16FB59-38C0-417C-B988-A187C1C3541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graphicEl>
                                              <a:dgm id="{C489EF60-509C-4299-A2FA-A0D294192CF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graphicEl>
                                              <a:dgm id="{9D3A568A-0079-463E-B28B-DD0EF7FDE8F5}"/>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graphicEl>
                                              <a:dgm id="{ABF85BC8-E460-4AA9-9B4B-1B314E761C4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65618" y="2509760"/>
            <a:ext cx="8635682" cy="830997"/>
          </a:xfrm>
          <a:prstGeom prst="rect">
            <a:avLst/>
          </a:prstGeom>
          <a:solidFill>
            <a:srgbClr val="002060"/>
          </a:solidFill>
        </p:spPr>
        <p:txBody>
          <a:bodyPr wrap="square" rtlCol="0">
            <a:spAutoFit/>
          </a:bodyPr>
          <a:lstStyle/>
          <a:p>
            <a:pPr algn="ctr"/>
            <a:r>
              <a:rPr lang="en-GB" sz="4800" b="1" dirty="0">
                <a:solidFill>
                  <a:schemeClr val="bg1"/>
                </a:solidFill>
              </a:rPr>
              <a:t>What Are We Doing About It?</a:t>
            </a:r>
          </a:p>
        </p:txBody>
      </p:sp>
      <p:pic>
        <p:nvPicPr>
          <p:cNvPr id="5" name="Picture 4"/>
          <p:cNvPicPr>
            <a:picLocks noChangeAspect="1"/>
          </p:cNvPicPr>
          <p:nvPr/>
        </p:nvPicPr>
        <p:blipFill rotWithShape="1">
          <a:blip r:embed="rId3"/>
          <a:srcRect l="9607" t="7583" r="8042" b="10065"/>
          <a:stretch/>
        </p:blipFill>
        <p:spPr>
          <a:xfrm>
            <a:off x="9662478" y="4794645"/>
            <a:ext cx="1074420" cy="1074420"/>
          </a:xfrm>
          <a:prstGeom prst="rect">
            <a:avLst/>
          </a:prstGeom>
        </p:spPr>
      </p:pic>
    </p:spTree>
    <p:extLst>
      <p:ext uri="{BB962C8B-B14F-4D97-AF65-F5344CB8AC3E}">
        <p14:creationId xmlns:p14="http://schemas.microsoft.com/office/powerpoint/2010/main" val="15131517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5"/>
          <p:cNvPicPr>
            <a:picLocks noChangeAspect="1"/>
          </p:cNvPicPr>
          <p:nvPr/>
        </p:nvPicPr>
        <p:blipFill>
          <a:blip r:embed="rId3"/>
          <a:stretch>
            <a:fillRect/>
          </a:stretch>
        </p:blipFill>
        <p:spPr>
          <a:xfrm>
            <a:off x="732537" y="502919"/>
            <a:ext cx="10508343" cy="4960461"/>
          </a:xfrm>
          <a:prstGeom prst="rect">
            <a:avLst/>
          </a:prstGeom>
        </p:spPr>
      </p:pic>
    </p:spTree>
    <p:extLst>
      <p:ext uri="{BB962C8B-B14F-4D97-AF65-F5344CB8AC3E}">
        <p14:creationId xmlns:p14="http://schemas.microsoft.com/office/powerpoint/2010/main" val="24387865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243263" y="1040170"/>
            <a:ext cx="5661526" cy="4129375"/>
          </a:xfrm>
          <a:prstGeom prst="rect">
            <a:avLst/>
          </a:prstGeom>
        </p:spPr>
      </p:pic>
    </p:spTree>
    <p:extLst>
      <p:ext uri="{BB962C8B-B14F-4D97-AF65-F5344CB8AC3E}">
        <p14:creationId xmlns:p14="http://schemas.microsoft.com/office/powerpoint/2010/main" val="35341231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7699</TotalTime>
  <Words>3905</Words>
  <Application>Microsoft Office PowerPoint</Application>
  <PresentationFormat>Widescreen</PresentationFormat>
  <Paragraphs>327</Paragraphs>
  <Slides>24</Slides>
  <Notes>24</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24</vt:i4>
      </vt:variant>
    </vt:vector>
  </HeadingPairs>
  <TitlesOfParts>
    <vt:vector size="37" baseType="lpstr">
      <vt:lpstr>Arial</vt:lpstr>
      <vt:lpstr>Arial Black</vt:lpstr>
      <vt:lpstr>Arial Nova</vt:lpstr>
      <vt:lpstr>Arial Nova Cond</vt:lpstr>
      <vt:lpstr>Calibri</vt:lpstr>
      <vt:lpstr>Calibri Light</vt:lpstr>
      <vt:lpstr>Microsoft Sans Serif</vt:lpstr>
      <vt:lpstr>Segoe UI</vt:lpstr>
      <vt:lpstr>Tahoma</vt:lpstr>
      <vt:lpstr>Times New Roman</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Lewis,Tracy-Lee swp56982</dc:creator>
  <cp:lastModifiedBy>Neil,Sharon swp3514</cp:lastModifiedBy>
  <cp:revision>462</cp:revision>
  <cp:lastPrinted>2018-09-26T07:47:08Z</cp:lastPrinted>
  <dcterms:created xsi:type="dcterms:W3CDTF">2018-01-30T11:09:50Z</dcterms:created>
  <dcterms:modified xsi:type="dcterms:W3CDTF">2022-06-29T11:13:19Z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e621e511-d2ac-4fc6-af21-ebeb0af5a4fe</vt:lpwstr>
  </property>
  <property fmtid="{D5CDD505-2E9C-101B-9397-08002B2CF9AE}" pid="3" name="MSIP_Label_66cf8fe5-b7b7-4df7-b38d-1c61ac2f6639_Enabled">
    <vt:lpwstr>true</vt:lpwstr>
  </property>
  <property fmtid="{D5CDD505-2E9C-101B-9397-08002B2CF9AE}" pid="4" name="MSIP_Label_66cf8fe5-b7b7-4df7-b38d-1c61ac2f6639_SetDate">
    <vt:lpwstr>2022-04-13T14:02:16Z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5cef8c38-5595-440d-bf81-472347d4df39</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