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30"/>
  </p:notesMasterIdLst>
  <p:sldIdLst>
    <p:sldId id="256" r:id="rId2"/>
    <p:sldId id="318" r:id="rId3"/>
    <p:sldId id="319" r:id="rId4"/>
    <p:sldId id="340" r:id="rId5"/>
    <p:sldId id="343" r:id="rId6"/>
    <p:sldId id="344" r:id="rId7"/>
    <p:sldId id="320" r:id="rId8"/>
    <p:sldId id="345" r:id="rId9"/>
    <p:sldId id="323" r:id="rId10"/>
    <p:sldId id="269" r:id="rId11"/>
    <p:sldId id="334" r:id="rId12"/>
    <p:sldId id="325" r:id="rId13"/>
    <p:sldId id="326" r:id="rId14"/>
    <p:sldId id="327" r:id="rId15"/>
    <p:sldId id="328" r:id="rId16"/>
    <p:sldId id="329" r:id="rId17"/>
    <p:sldId id="335" r:id="rId18"/>
    <p:sldId id="331" r:id="rId19"/>
    <p:sldId id="332" r:id="rId20"/>
    <p:sldId id="258" r:id="rId21"/>
    <p:sldId id="261" r:id="rId22"/>
    <p:sldId id="333" r:id="rId23"/>
    <p:sldId id="336" r:id="rId24"/>
    <p:sldId id="337" r:id="rId25"/>
    <p:sldId id="339" r:id="rId26"/>
    <p:sldId id="346" r:id="rId27"/>
    <p:sldId id="347" r:id="rId28"/>
    <p:sldId id="348"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145" autoAdjust="0"/>
    <p:restoredTop sz="94660"/>
  </p:normalViewPr>
  <p:slideViewPr>
    <p:cSldViewPr>
      <p:cViewPr varScale="1">
        <p:scale>
          <a:sx n="90" d="100"/>
          <a:sy n="90" d="100"/>
        </p:scale>
        <p:origin x="54" y="258"/>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98EB2B5-CE8F-4354-81AD-DA6865732308}" type="datetimeFigureOut">
              <a:rPr lang="en-GB" smtClean="0"/>
              <a:pPr/>
              <a:t>15/10/2018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47FBF69-26E2-464F-A981-C4165093A5F5}" type="slidenum">
              <a:rPr lang="en-GB" smtClean="0"/>
              <a:pPr/>
              <a:t>‹#›</a:t>
            </a:fld>
            <a:endParaRPr lang="en-GB"/>
          </a:p>
        </p:txBody>
      </p:sp>
    </p:spTree>
    <p:extLst>
      <p:ext uri="{BB962C8B-B14F-4D97-AF65-F5344CB8AC3E}">
        <p14:creationId xmlns:p14="http://schemas.microsoft.com/office/powerpoint/2010/main" val="14894019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47FBF69-26E2-464F-A981-C4165093A5F5}" type="slidenum">
              <a:rPr lang="en-GB" smtClean="0"/>
              <a:pPr/>
              <a:t>28</a:t>
            </a:fld>
            <a:endParaRPr lang="en-GB"/>
          </a:p>
        </p:txBody>
      </p:sp>
    </p:spTree>
    <p:extLst>
      <p:ext uri="{BB962C8B-B14F-4D97-AF65-F5344CB8AC3E}">
        <p14:creationId xmlns:p14="http://schemas.microsoft.com/office/powerpoint/2010/main" val="26267464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E815ADA-5415-4835-8CFE-72E2F35B4AD1}" type="datetime1">
              <a:rPr lang="en-GB" smtClean="0"/>
              <a:t>15/10/2018</a:t>
            </a:fld>
            <a:endParaRPr lang="en-GB"/>
          </a:p>
        </p:txBody>
      </p:sp>
      <p:sp>
        <p:nvSpPr>
          <p:cNvPr id="5" name="Footer Placeholder 4"/>
          <p:cNvSpPr>
            <a:spLocks noGrp="1"/>
          </p:cNvSpPr>
          <p:nvPr>
            <p:ph type="ftr" sz="quarter" idx="11"/>
          </p:nvPr>
        </p:nvSpPr>
        <p:spPr/>
        <p:txBody>
          <a:bodyPr/>
          <a:lstStyle/>
          <a:p>
            <a:r>
              <a:rPr lang="en-GB" smtClean="0"/>
              <a:t>CH 2014/15 M6X 00120</a:t>
            </a:r>
            <a:endParaRPr lang="en-GB"/>
          </a:p>
        </p:txBody>
      </p:sp>
      <p:sp>
        <p:nvSpPr>
          <p:cNvPr id="6" name="Slide Number Placeholder 5"/>
          <p:cNvSpPr>
            <a:spLocks noGrp="1"/>
          </p:cNvSpPr>
          <p:nvPr>
            <p:ph type="sldNum" sz="quarter" idx="12"/>
          </p:nvPr>
        </p:nvSpPr>
        <p:spPr/>
        <p:txBody>
          <a:bodyPr/>
          <a:lstStyle/>
          <a:p>
            <a:fld id="{9F2A059E-E9C0-4886-8D57-E2D5CFA64860}" type="slidenum">
              <a:rPr lang="en-GB" smtClean="0"/>
              <a:pPr/>
              <a:t>‹#›</a:t>
            </a:fld>
            <a:endParaRPr lang="en-GB"/>
          </a:p>
        </p:txBody>
      </p:sp>
    </p:spTree>
    <p:extLst>
      <p:ext uri="{BB962C8B-B14F-4D97-AF65-F5344CB8AC3E}">
        <p14:creationId xmlns:p14="http://schemas.microsoft.com/office/powerpoint/2010/main" val="222061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BF4BE78-439E-4D79-94C2-0A4DFE5F3003}" type="datetime1">
              <a:rPr lang="en-GB" smtClean="0"/>
              <a:t>15/10/2018</a:t>
            </a:fld>
            <a:endParaRPr lang="en-GB"/>
          </a:p>
        </p:txBody>
      </p:sp>
      <p:sp>
        <p:nvSpPr>
          <p:cNvPr id="5" name="Footer Placeholder 4"/>
          <p:cNvSpPr>
            <a:spLocks noGrp="1"/>
          </p:cNvSpPr>
          <p:nvPr>
            <p:ph type="ftr" sz="quarter" idx="11"/>
          </p:nvPr>
        </p:nvSpPr>
        <p:spPr/>
        <p:txBody>
          <a:bodyPr/>
          <a:lstStyle/>
          <a:p>
            <a:r>
              <a:rPr lang="en-GB" smtClean="0"/>
              <a:t>CH 2014/15 M6X 00120</a:t>
            </a:r>
            <a:endParaRPr lang="en-GB"/>
          </a:p>
        </p:txBody>
      </p:sp>
      <p:sp>
        <p:nvSpPr>
          <p:cNvPr id="6" name="Slide Number Placeholder 5"/>
          <p:cNvSpPr>
            <a:spLocks noGrp="1"/>
          </p:cNvSpPr>
          <p:nvPr>
            <p:ph type="sldNum" sz="quarter" idx="12"/>
          </p:nvPr>
        </p:nvSpPr>
        <p:spPr/>
        <p:txBody>
          <a:bodyPr/>
          <a:lstStyle/>
          <a:p>
            <a:fld id="{9F2A059E-E9C0-4886-8D57-E2D5CFA64860}" type="slidenum">
              <a:rPr lang="en-GB" smtClean="0"/>
              <a:pPr/>
              <a:t>‹#›</a:t>
            </a:fld>
            <a:endParaRPr lang="en-GB"/>
          </a:p>
        </p:txBody>
      </p:sp>
    </p:spTree>
    <p:extLst>
      <p:ext uri="{BB962C8B-B14F-4D97-AF65-F5344CB8AC3E}">
        <p14:creationId xmlns:p14="http://schemas.microsoft.com/office/powerpoint/2010/main" val="18630556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7984029-A203-46BB-BE23-9439990D6B97}" type="datetime1">
              <a:rPr lang="en-GB" smtClean="0"/>
              <a:t>15/10/2018</a:t>
            </a:fld>
            <a:endParaRPr lang="en-GB"/>
          </a:p>
        </p:txBody>
      </p:sp>
      <p:sp>
        <p:nvSpPr>
          <p:cNvPr id="5" name="Footer Placeholder 4"/>
          <p:cNvSpPr>
            <a:spLocks noGrp="1"/>
          </p:cNvSpPr>
          <p:nvPr>
            <p:ph type="ftr" sz="quarter" idx="11"/>
          </p:nvPr>
        </p:nvSpPr>
        <p:spPr/>
        <p:txBody>
          <a:bodyPr/>
          <a:lstStyle/>
          <a:p>
            <a:r>
              <a:rPr lang="en-GB" smtClean="0"/>
              <a:t>CH 2014/15 M6X 00120</a:t>
            </a:r>
            <a:endParaRPr lang="en-GB"/>
          </a:p>
        </p:txBody>
      </p:sp>
      <p:sp>
        <p:nvSpPr>
          <p:cNvPr id="6" name="Slide Number Placeholder 5"/>
          <p:cNvSpPr>
            <a:spLocks noGrp="1"/>
          </p:cNvSpPr>
          <p:nvPr>
            <p:ph type="sldNum" sz="quarter" idx="12"/>
          </p:nvPr>
        </p:nvSpPr>
        <p:spPr/>
        <p:txBody>
          <a:bodyPr/>
          <a:lstStyle/>
          <a:p>
            <a:fld id="{9F2A059E-E9C0-4886-8D57-E2D5CFA64860}" type="slidenum">
              <a:rPr lang="en-GB" smtClean="0"/>
              <a:pPr/>
              <a:t>‹#›</a:t>
            </a:fld>
            <a:endParaRPr lang="en-GB"/>
          </a:p>
        </p:txBody>
      </p:sp>
    </p:spTree>
    <p:extLst>
      <p:ext uri="{BB962C8B-B14F-4D97-AF65-F5344CB8AC3E}">
        <p14:creationId xmlns:p14="http://schemas.microsoft.com/office/powerpoint/2010/main" val="37845694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546EBEC-5584-418D-9EC4-9D483D037FA1}" type="datetime1">
              <a:rPr lang="en-GB" smtClean="0"/>
              <a:t>15/10/2018</a:t>
            </a:fld>
            <a:endParaRPr lang="en-GB"/>
          </a:p>
        </p:txBody>
      </p:sp>
      <p:sp>
        <p:nvSpPr>
          <p:cNvPr id="6" name="Footer Placeholder 5"/>
          <p:cNvSpPr>
            <a:spLocks noGrp="1"/>
          </p:cNvSpPr>
          <p:nvPr>
            <p:ph type="ftr" sz="quarter" idx="11"/>
          </p:nvPr>
        </p:nvSpPr>
        <p:spPr/>
        <p:txBody>
          <a:bodyPr/>
          <a:lstStyle/>
          <a:p>
            <a:r>
              <a:rPr lang="en-GB" smtClean="0"/>
              <a:t>CH 2014/15 M6X 00120</a:t>
            </a:r>
            <a:endParaRPr lang="en-GB"/>
          </a:p>
        </p:txBody>
      </p:sp>
      <p:sp>
        <p:nvSpPr>
          <p:cNvPr id="7" name="Slide Number Placeholder 6"/>
          <p:cNvSpPr>
            <a:spLocks noGrp="1"/>
          </p:cNvSpPr>
          <p:nvPr>
            <p:ph type="sldNum" sz="quarter" idx="12"/>
          </p:nvPr>
        </p:nvSpPr>
        <p:spPr/>
        <p:txBody>
          <a:bodyPr/>
          <a:lstStyle/>
          <a:p>
            <a:fld id="{9F2A059E-E9C0-4886-8D57-E2D5CFA64860}" type="slidenum">
              <a:rPr lang="en-GB" smtClean="0"/>
              <a:pPr/>
              <a:t>‹#›</a:t>
            </a:fld>
            <a:endParaRPr lang="en-GB"/>
          </a:p>
        </p:txBody>
      </p:sp>
    </p:spTree>
    <p:extLst>
      <p:ext uri="{BB962C8B-B14F-4D97-AF65-F5344CB8AC3E}">
        <p14:creationId xmlns:p14="http://schemas.microsoft.com/office/powerpoint/2010/main" val="35479387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C9FEADF-7A8A-4B3C-BCB0-4E04D91347EA}" type="datetime1">
              <a:rPr lang="en-GB" smtClean="0"/>
              <a:t>15/10/2018</a:t>
            </a:fld>
            <a:endParaRPr lang="en-GB"/>
          </a:p>
        </p:txBody>
      </p:sp>
      <p:sp>
        <p:nvSpPr>
          <p:cNvPr id="8" name="Footer Placeholder 7"/>
          <p:cNvSpPr>
            <a:spLocks noGrp="1"/>
          </p:cNvSpPr>
          <p:nvPr>
            <p:ph type="ftr" sz="quarter" idx="11"/>
          </p:nvPr>
        </p:nvSpPr>
        <p:spPr/>
        <p:txBody>
          <a:bodyPr/>
          <a:lstStyle/>
          <a:p>
            <a:r>
              <a:rPr lang="en-GB" smtClean="0"/>
              <a:t>CH 2014/15 M6X 00120</a:t>
            </a:r>
            <a:endParaRPr lang="en-GB"/>
          </a:p>
        </p:txBody>
      </p:sp>
      <p:sp>
        <p:nvSpPr>
          <p:cNvPr id="9" name="Slide Number Placeholder 8"/>
          <p:cNvSpPr>
            <a:spLocks noGrp="1"/>
          </p:cNvSpPr>
          <p:nvPr>
            <p:ph type="sldNum" sz="quarter" idx="12"/>
          </p:nvPr>
        </p:nvSpPr>
        <p:spPr/>
        <p:txBody>
          <a:bodyPr/>
          <a:lstStyle/>
          <a:p>
            <a:fld id="{9F2A059E-E9C0-4886-8D57-E2D5CFA64860}" type="slidenum">
              <a:rPr lang="en-GB" smtClean="0"/>
              <a:pPr/>
              <a:t>‹#›</a:t>
            </a:fld>
            <a:endParaRPr lang="en-GB"/>
          </a:p>
        </p:txBody>
      </p:sp>
    </p:spTree>
    <p:extLst>
      <p:ext uri="{BB962C8B-B14F-4D97-AF65-F5344CB8AC3E}">
        <p14:creationId xmlns:p14="http://schemas.microsoft.com/office/powerpoint/2010/main" val="7500463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9FEE7B7-4324-4D3F-9EC8-BBA49AA9312D}" type="datetime1">
              <a:rPr lang="en-GB" smtClean="0"/>
              <a:t>15/10/2018</a:t>
            </a:fld>
            <a:endParaRPr lang="en-GB"/>
          </a:p>
        </p:txBody>
      </p:sp>
      <p:sp>
        <p:nvSpPr>
          <p:cNvPr id="4" name="Footer Placeholder 3"/>
          <p:cNvSpPr>
            <a:spLocks noGrp="1"/>
          </p:cNvSpPr>
          <p:nvPr>
            <p:ph type="ftr" sz="quarter" idx="11"/>
          </p:nvPr>
        </p:nvSpPr>
        <p:spPr/>
        <p:txBody>
          <a:bodyPr/>
          <a:lstStyle/>
          <a:p>
            <a:r>
              <a:rPr lang="en-GB" smtClean="0"/>
              <a:t>CH 2014/15 M6X 00120</a:t>
            </a:r>
            <a:endParaRPr lang="en-GB"/>
          </a:p>
        </p:txBody>
      </p:sp>
      <p:sp>
        <p:nvSpPr>
          <p:cNvPr id="5" name="Slide Number Placeholder 4"/>
          <p:cNvSpPr>
            <a:spLocks noGrp="1"/>
          </p:cNvSpPr>
          <p:nvPr>
            <p:ph type="sldNum" sz="quarter" idx="12"/>
          </p:nvPr>
        </p:nvSpPr>
        <p:spPr/>
        <p:txBody>
          <a:bodyPr/>
          <a:lstStyle/>
          <a:p>
            <a:fld id="{9F2A059E-E9C0-4886-8D57-E2D5CFA64860}" type="slidenum">
              <a:rPr lang="en-GB" smtClean="0"/>
              <a:pPr/>
              <a:t>‹#›</a:t>
            </a:fld>
            <a:endParaRPr lang="en-GB"/>
          </a:p>
        </p:txBody>
      </p:sp>
    </p:spTree>
    <p:extLst>
      <p:ext uri="{BB962C8B-B14F-4D97-AF65-F5344CB8AC3E}">
        <p14:creationId xmlns:p14="http://schemas.microsoft.com/office/powerpoint/2010/main" val="7139717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CE95BDB-5891-4C5B-A4F7-67E7720C779E}" type="datetime1">
              <a:rPr lang="en-GB" smtClean="0"/>
              <a:t>15/10/2018</a:t>
            </a:fld>
            <a:endParaRPr lang="en-GB"/>
          </a:p>
        </p:txBody>
      </p:sp>
      <p:sp>
        <p:nvSpPr>
          <p:cNvPr id="3" name="Footer Placeholder 2"/>
          <p:cNvSpPr>
            <a:spLocks noGrp="1"/>
          </p:cNvSpPr>
          <p:nvPr>
            <p:ph type="ftr" sz="quarter" idx="11"/>
          </p:nvPr>
        </p:nvSpPr>
        <p:spPr/>
        <p:txBody>
          <a:bodyPr/>
          <a:lstStyle/>
          <a:p>
            <a:r>
              <a:rPr lang="en-GB" smtClean="0"/>
              <a:t>CH 2014/15 M6X 00120</a:t>
            </a:r>
            <a:endParaRPr lang="en-GB"/>
          </a:p>
        </p:txBody>
      </p:sp>
      <p:sp>
        <p:nvSpPr>
          <p:cNvPr id="4" name="Slide Number Placeholder 3"/>
          <p:cNvSpPr>
            <a:spLocks noGrp="1"/>
          </p:cNvSpPr>
          <p:nvPr>
            <p:ph type="sldNum" sz="quarter" idx="12"/>
          </p:nvPr>
        </p:nvSpPr>
        <p:spPr/>
        <p:txBody>
          <a:bodyPr/>
          <a:lstStyle/>
          <a:p>
            <a:fld id="{9F2A059E-E9C0-4886-8D57-E2D5CFA64860}" type="slidenum">
              <a:rPr lang="en-GB" smtClean="0"/>
              <a:pPr/>
              <a:t>‹#›</a:t>
            </a:fld>
            <a:endParaRPr lang="en-GB"/>
          </a:p>
        </p:txBody>
      </p:sp>
    </p:spTree>
    <p:extLst>
      <p:ext uri="{BB962C8B-B14F-4D97-AF65-F5344CB8AC3E}">
        <p14:creationId xmlns:p14="http://schemas.microsoft.com/office/powerpoint/2010/main" val="3179100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88C5FA-78C6-4943-B8AF-91AAFF87E2F1}" type="datetime1">
              <a:rPr lang="en-GB" smtClean="0"/>
              <a:t>15/10/2018</a:t>
            </a:fld>
            <a:endParaRPr lang="en-GB"/>
          </a:p>
        </p:txBody>
      </p:sp>
      <p:sp>
        <p:nvSpPr>
          <p:cNvPr id="6" name="Footer Placeholder 5"/>
          <p:cNvSpPr>
            <a:spLocks noGrp="1"/>
          </p:cNvSpPr>
          <p:nvPr>
            <p:ph type="ftr" sz="quarter" idx="11"/>
          </p:nvPr>
        </p:nvSpPr>
        <p:spPr/>
        <p:txBody>
          <a:bodyPr/>
          <a:lstStyle/>
          <a:p>
            <a:r>
              <a:rPr lang="en-GB" smtClean="0"/>
              <a:t>CH 2014/15 M6X 00120</a:t>
            </a:r>
            <a:endParaRPr lang="en-GB"/>
          </a:p>
        </p:txBody>
      </p:sp>
      <p:sp>
        <p:nvSpPr>
          <p:cNvPr id="7" name="Slide Number Placeholder 6"/>
          <p:cNvSpPr>
            <a:spLocks noGrp="1"/>
          </p:cNvSpPr>
          <p:nvPr>
            <p:ph type="sldNum" sz="quarter" idx="12"/>
          </p:nvPr>
        </p:nvSpPr>
        <p:spPr/>
        <p:txBody>
          <a:bodyPr/>
          <a:lstStyle/>
          <a:p>
            <a:fld id="{9F2A059E-E9C0-4886-8D57-E2D5CFA64860}" type="slidenum">
              <a:rPr lang="en-GB" smtClean="0"/>
              <a:pPr/>
              <a:t>‹#›</a:t>
            </a:fld>
            <a:endParaRPr lang="en-GB"/>
          </a:p>
        </p:txBody>
      </p:sp>
    </p:spTree>
    <p:extLst>
      <p:ext uri="{BB962C8B-B14F-4D97-AF65-F5344CB8AC3E}">
        <p14:creationId xmlns:p14="http://schemas.microsoft.com/office/powerpoint/2010/main" val="12900861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DAC195F-378B-4430-AD39-217C7C73FA0E}" type="datetime1">
              <a:rPr lang="en-GB" smtClean="0"/>
              <a:t>15/10/2018</a:t>
            </a:fld>
            <a:endParaRPr lang="en-GB"/>
          </a:p>
        </p:txBody>
      </p:sp>
      <p:sp>
        <p:nvSpPr>
          <p:cNvPr id="6" name="Footer Placeholder 5"/>
          <p:cNvSpPr>
            <a:spLocks noGrp="1"/>
          </p:cNvSpPr>
          <p:nvPr>
            <p:ph type="ftr" sz="quarter" idx="11"/>
          </p:nvPr>
        </p:nvSpPr>
        <p:spPr/>
        <p:txBody>
          <a:bodyPr/>
          <a:lstStyle/>
          <a:p>
            <a:r>
              <a:rPr lang="en-GB" smtClean="0"/>
              <a:t>CH 2014/15 M6X 00120</a:t>
            </a:r>
            <a:endParaRPr lang="en-GB"/>
          </a:p>
        </p:txBody>
      </p:sp>
      <p:sp>
        <p:nvSpPr>
          <p:cNvPr id="7" name="Slide Number Placeholder 6"/>
          <p:cNvSpPr>
            <a:spLocks noGrp="1"/>
          </p:cNvSpPr>
          <p:nvPr>
            <p:ph type="sldNum" sz="quarter" idx="12"/>
          </p:nvPr>
        </p:nvSpPr>
        <p:spPr/>
        <p:txBody>
          <a:bodyPr/>
          <a:lstStyle/>
          <a:p>
            <a:fld id="{9F2A059E-E9C0-4886-8D57-E2D5CFA64860}" type="slidenum">
              <a:rPr lang="en-GB" smtClean="0"/>
              <a:pPr/>
              <a:t>‹#›</a:t>
            </a:fld>
            <a:endParaRPr lang="en-GB"/>
          </a:p>
        </p:txBody>
      </p:sp>
    </p:spTree>
    <p:extLst>
      <p:ext uri="{BB962C8B-B14F-4D97-AF65-F5344CB8AC3E}">
        <p14:creationId xmlns:p14="http://schemas.microsoft.com/office/powerpoint/2010/main" val="11067794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870D7D-9E69-4592-9606-E8232F031115}" type="datetime1">
              <a:rPr lang="en-GB" smtClean="0"/>
              <a:t>15/10/2018</a:t>
            </a:fld>
            <a:endParaRPr lang="en-GB"/>
          </a:p>
        </p:txBody>
      </p:sp>
      <p:sp>
        <p:nvSpPr>
          <p:cNvPr id="5" name="Footer Placeholder 4"/>
          <p:cNvSpPr>
            <a:spLocks noGrp="1"/>
          </p:cNvSpPr>
          <p:nvPr>
            <p:ph type="ftr" sz="quarter" idx="11"/>
          </p:nvPr>
        </p:nvSpPr>
        <p:spPr/>
        <p:txBody>
          <a:bodyPr/>
          <a:lstStyle/>
          <a:p>
            <a:r>
              <a:rPr lang="en-GB" smtClean="0"/>
              <a:t>CH 2014/15 M6X 00120</a:t>
            </a:r>
            <a:endParaRPr lang="en-GB"/>
          </a:p>
        </p:txBody>
      </p:sp>
      <p:sp>
        <p:nvSpPr>
          <p:cNvPr id="6" name="Slide Number Placeholder 5"/>
          <p:cNvSpPr>
            <a:spLocks noGrp="1"/>
          </p:cNvSpPr>
          <p:nvPr>
            <p:ph type="sldNum" sz="quarter" idx="12"/>
          </p:nvPr>
        </p:nvSpPr>
        <p:spPr/>
        <p:txBody>
          <a:bodyPr/>
          <a:lstStyle/>
          <a:p>
            <a:fld id="{9F2A059E-E9C0-4886-8D57-E2D5CFA64860}" type="slidenum">
              <a:rPr lang="en-GB" smtClean="0"/>
              <a:pPr/>
              <a:t>‹#›</a:t>
            </a:fld>
            <a:endParaRPr lang="en-GB"/>
          </a:p>
        </p:txBody>
      </p:sp>
    </p:spTree>
    <p:extLst>
      <p:ext uri="{BB962C8B-B14F-4D97-AF65-F5344CB8AC3E}">
        <p14:creationId xmlns:p14="http://schemas.microsoft.com/office/powerpoint/2010/main" val="30905839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3FDD283-FB09-4D59-AB61-E15459C1F0AB}" type="datetime1">
              <a:rPr lang="en-GB" smtClean="0"/>
              <a:t>15/10/2018</a:t>
            </a:fld>
            <a:endParaRPr lang="en-GB"/>
          </a:p>
        </p:txBody>
      </p:sp>
      <p:sp>
        <p:nvSpPr>
          <p:cNvPr id="5" name="Footer Placeholder 4"/>
          <p:cNvSpPr>
            <a:spLocks noGrp="1"/>
          </p:cNvSpPr>
          <p:nvPr>
            <p:ph type="ftr" sz="quarter" idx="11"/>
          </p:nvPr>
        </p:nvSpPr>
        <p:spPr/>
        <p:txBody>
          <a:bodyPr/>
          <a:lstStyle/>
          <a:p>
            <a:r>
              <a:rPr lang="en-GB" smtClean="0"/>
              <a:t>CH 2014/15 M6X 00120</a:t>
            </a:r>
            <a:endParaRPr lang="en-GB"/>
          </a:p>
        </p:txBody>
      </p:sp>
      <p:sp>
        <p:nvSpPr>
          <p:cNvPr id="6" name="Slide Number Placeholder 5"/>
          <p:cNvSpPr>
            <a:spLocks noGrp="1"/>
          </p:cNvSpPr>
          <p:nvPr>
            <p:ph type="sldNum" sz="quarter" idx="12"/>
          </p:nvPr>
        </p:nvSpPr>
        <p:spPr/>
        <p:txBody>
          <a:bodyPr/>
          <a:lstStyle/>
          <a:p>
            <a:fld id="{9F2A059E-E9C0-4886-8D57-E2D5CFA64860}" type="slidenum">
              <a:rPr lang="en-GB" smtClean="0"/>
              <a:pPr/>
              <a:t>‹#›</a:t>
            </a:fld>
            <a:endParaRPr lang="en-GB"/>
          </a:p>
        </p:txBody>
      </p:sp>
    </p:spTree>
    <p:extLst>
      <p:ext uri="{BB962C8B-B14F-4D97-AF65-F5344CB8AC3E}">
        <p14:creationId xmlns:p14="http://schemas.microsoft.com/office/powerpoint/2010/main" val="42710355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7572D56-7DD2-4063-A6F7-638704D3A53C}" type="datetime1">
              <a:rPr lang="en-GB" smtClean="0"/>
              <a:t>15/10/2018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smtClean="0"/>
              <a:t>CH 2014/15 M6X 00120</a:t>
            </a: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F2A059E-E9C0-4886-8D57-E2D5CFA64860}" type="slidenum">
              <a:rPr lang="en-GB" smtClean="0"/>
              <a:pPr/>
              <a:t>‹#›</a:t>
            </a:fld>
            <a:endParaRPr lang="en-GB"/>
          </a:p>
        </p:txBody>
      </p:sp>
    </p:spTree>
    <p:extLst>
      <p:ext uri="{BB962C8B-B14F-4D97-AF65-F5344CB8AC3E}">
        <p14:creationId xmlns:p14="http://schemas.microsoft.com/office/powerpoint/2010/main" val="2020970810"/>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Historical Background</a:t>
            </a:r>
            <a:br>
              <a:rPr lang="en-GB" dirty="0"/>
            </a:br>
            <a:endParaRPr lang="en-GB" dirty="0"/>
          </a:p>
        </p:txBody>
      </p:sp>
      <p:sp>
        <p:nvSpPr>
          <p:cNvPr id="3" name="Subtitle 2"/>
          <p:cNvSpPr>
            <a:spLocks noGrp="1"/>
          </p:cNvSpPr>
          <p:nvPr>
            <p:ph type="subTitle" idx="1"/>
          </p:nvPr>
        </p:nvSpPr>
        <p:spPr/>
        <p:txBody>
          <a:bodyPr/>
          <a:lstStyle/>
          <a:p>
            <a:r>
              <a:rPr lang="en-GB" dirty="0" smtClean="0"/>
              <a:t>Session </a:t>
            </a:r>
            <a:r>
              <a:rPr lang="en-GB" dirty="0" smtClean="0"/>
              <a:t>3</a:t>
            </a:r>
            <a:endParaRPr lang="en-GB" dirty="0" smtClean="0"/>
          </a:p>
        </p:txBody>
      </p:sp>
      <p:sp>
        <p:nvSpPr>
          <p:cNvPr id="4" name="Slide Number Placeholder 3"/>
          <p:cNvSpPr>
            <a:spLocks noGrp="1"/>
          </p:cNvSpPr>
          <p:nvPr>
            <p:ph type="sldNum" sz="quarter" idx="12"/>
          </p:nvPr>
        </p:nvSpPr>
        <p:spPr/>
        <p:txBody>
          <a:bodyPr/>
          <a:lstStyle/>
          <a:p>
            <a:fld id="{9F2A059E-E9C0-4886-8D57-E2D5CFA64860}" type="slidenum">
              <a:rPr lang="en-GB" smtClean="0"/>
              <a:pPr/>
              <a:t>1</a:t>
            </a:fld>
            <a:endParaRPr lang="en-GB"/>
          </a:p>
        </p:txBody>
      </p:sp>
    </p:spTree>
    <p:extLst>
      <p:ext uri="{BB962C8B-B14F-4D97-AF65-F5344CB8AC3E}">
        <p14:creationId xmlns:p14="http://schemas.microsoft.com/office/powerpoint/2010/main" val="1552863751"/>
      </p:ext>
    </p:extLst>
  </p:cSld>
  <p:clrMapOvr>
    <a:masterClrMapping/>
  </p:clrMapOvr>
  <mc:AlternateContent xmlns:mc="http://schemas.openxmlformats.org/markup-compatibility/2006" xmlns:p14="http://schemas.microsoft.com/office/powerpoint/2010/main">
    <mc:Choice Requires="p14">
      <p:transition spd="slow" p14:dur="2000" advTm="982"/>
    </mc:Choice>
    <mc:Fallback xmlns="">
      <p:transition spd="slow" advTm="982"/>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a:t>
            </a:r>
            <a:endParaRPr lang="en-GB" dirty="0"/>
          </a:p>
        </p:txBody>
      </p:sp>
      <p:sp>
        <p:nvSpPr>
          <p:cNvPr id="3" name="Content Placeholder 2"/>
          <p:cNvSpPr>
            <a:spLocks noGrp="1"/>
          </p:cNvSpPr>
          <p:nvPr>
            <p:ph idx="1"/>
          </p:nvPr>
        </p:nvSpPr>
        <p:spPr/>
        <p:txBody>
          <a:bodyPr/>
          <a:lstStyle/>
          <a:p>
            <a:endParaRPr lang="en-GB" dirty="0" smtClean="0"/>
          </a:p>
          <a:p>
            <a:pPr>
              <a:buNone/>
            </a:pPr>
            <a:r>
              <a:rPr lang="en-GB" dirty="0" smtClean="0"/>
              <a:t>1. To lay out the historical development of contemporary practice ethics</a:t>
            </a:r>
          </a:p>
          <a:p>
            <a:pPr>
              <a:buNone/>
            </a:pPr>
            <a:r>
              <a:rPr lang="en-GB" dirty="0" smtClean="0"/>
              <a:t>2. To consider the influence of the historical development on the BACP Ethical Framework</a:t>
            </a:r>
          </a:p>
          <a:p>
            <a:pPr>
              <a:buNone/>
            </a:pPr>
            <a:endParaRPr lang="en-GB" dirty="0"/>
          </a:p>
          <a:p>
            <a:pPr>
              <a:buNone/>
            </a:pPr>
            <a:r>
              <a:rPr lang="en-GB" dirty="0" smtClean="0"/>
              <a:t>What has medical research malpractice got to do with Counselling?</a:t>
            </a:r>
            <a:endParaRPr lang="en-GB" dirty="0"/>
          </a:p>
        </p:txBody>
      </p:sp>
      <p:sp>
        <p:nvSpPr>
          <p:cNvPr id="5" name="Slide Number Placeholder 4"/>
          <p:cNvSpPr>
            <a:spLocks noGrp="1"/>
          </p:cNvSpPr>
          <p:nvPr>
            <p:ph type="sldNum" sz="quarter" idx="12"/>
          </p:nvPr>
        </p:nvSpPr>
        <p:spPr/>
        <p:txBody>
          <a:bodyPr/>
          <a:lstStyle/>
          <a:p>
            <a:fld id="{9F2A059E-E9C0-4886-8D57-E2D5CFA64860}" type="slidenum">
              <a:rPr lang="en-GB" smtClean="0"/>
              <a:pPr/>
              <a:t>2</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advTm="963"/>
    </mc:Choice>
    <mc:Fallback xmlns="">
      <p:transition spd="slow" advTm="963"/>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Resources</a:t>
            </a:r>
            <a:endParaRPr lang="en-GB" dirty="0"/>
          </a:p>
        </p:txBody>
      </p:sp>
      <p:sp>
        <p:nvSpPr>
          <p:cNvPr id="3" name="Content Placeholder 2"/>
          <p:cNvSpPr>
            <a:spLocks noGrp="1"/>
          </p:cNvSpPr>
          <p:nvPr>
            <p:ph idx="1"/>
          </p:nvPr>
        </p:nvSpPr>
        <p:spPr/>
        <p:txBody>
          <a:bodyPr>
            <a:normAutofit lnSpcReduction="10000"/>
          </a:bodyPr>
          <a:lstStyle/>
          <a:p>
            <a:r>
              <a:rPr lang="en-GB" dirty="0" smtClean="0"/>
              <a:t>BACP Ethical Framework</a:t>
            </a:r>
          </a:p>
          <a:p>
            <a:r>
              <a:rPr lang="en-GB" dirty="0" smtClean="0"/>
              <a:t>Bond, T., 2015. </a:t>
            </a:r>
            <a:r>
              <a:rPr lang="en-GB" i="1" dirty="0" smtClean="0"/>
              <a:t>Standards and ethics for Counselling in action. </a:t>
            </a:r>
            <a:r>
              <a:rPr lang="en-GB" dirty="0" smtClean="0"/>
              <a:t>3rd ed., London: Sage.</a:t>
            </a:r>
          </a:p>
          <a:p>
            <a:r>
              <a:rPr lang="en-GB" dirty="0" smtClean="0"/>
              <a:t>Ch3 especially p.47ff ‘Moral Philosophy’</a:t>
            </a:r>
          </a:p>
          <a:p>
            <a:r>
              <a:rPr lang="en-GB" dirty="0" err="1" smtClean="0"/>
              <a:t>Panza</a:t>
            </a:r>
            <a:r>
              <a:rPr lang="en-GB" dirty="0" smtClean="0"/>
              <a:t> &amp; </a:t>
            </a:r>
            <a:r>
              <a:rPr lang="en-GB" dirty="0" err="1" smtClean="0"/>
              <a:t>Pothast</a:t>
            </a:r>
            <a:r>
              <a:rPr lang="en-GB" dirty="0" smtClean="0"/>
              <a:t>, 2010. Chapter </a:t>
            </a:r>
            <a:r>
              <a:rPr lang="en-GB" dirty="0"/>
              <a:t>12: Dealing with Mad Scientists: Biomedical </a:t>
            </a:r>
            <a:r>
              <a:rPr lang="en-GB" dirty="0" smtClean="0"/>
              <a:t>Ethics, p.229ff</a:t>
            </a:r>
          </a:p>
          <a:p>
            <a:r>
              <a:rPr lang="en-GB" dirty="0"/>
              <a:t>Beauchamp, T, L., &amp; Childress, J. F., 2009. </a:t>
            </a:r>
            <a:r>
              <a:rPr lang="en-GB" i="1" dirty="0"/>
              <a:t>Principles of biomedical ethics. </a:t>
            </a:r>
            <a:r>
              <a:rPr lang="en-GB" dirty="0"/>
              <a:t>6</a:t>
            </a:r>
            <a:r>
              <a:rPr lang="en-GB" baseline="30000" dirty="0"/>
              <a:t>th</a:t>
            </a:r>
            <a:r>
              <a:rPr lang="en-GB" dirty="0"/>
              <a:t> ed. Oxford: Oxford University press.</a:t>
            </a:r>
          </a:p>
          <a:p>
            <a:endParaRPr lang="en-GB" dirty="0" smtClean="0"/>
          </a:p>
          <a:p>
            <a:endParaRPr lang="en-GB" dirty="0"/>
          </a:p>
          <a:p>
            <a:endParaRPr lang="en-GB" dirty="0"/>
          </a:p>
        </p:txBody>
      </p:sp>
      <p:sp>
        <p:nvSpPr>
          <p:cNvPr id="5" name="Slide Number Placeholder 4"/>
          <p:cNvSpPr>
            <a:spLocks noGrp="1"/>
          </p:cNvSpPr>
          <p:nvPr>
            <p:ph type="sldNum" sz="quarter" idx="12"/>
          </p:nvPr>
        </p:nvSpPr>
        <p:spPr/>
        <p:txBody>
          <a:bodyPr/>
          <a:lstStyle/>
          <a:p>
            <a:fld id="{9F2A059E-E9C0-4886-8D57-E2D5CFA64860}" type="slidenum">
              <a:rPr lang="en-GB" smtClean="0"/>
              <a:pPr/>
              <a:t>3</a:t>
            </a:fld>
            <a:endParaRPr lang="en-GB"/>
          </a:p>
        </p:txBody>
      </p:sp>
    </p:spTree>
    <p:extLst>
      <p:ext uri="{BB962C8B-B14F-4D97-AF65-F5344CB8AC3E}">
        <p14:creationId xmlns:p14="http://schemas.microsoft.com/office/powerpoint/2010/main" val="1910776197"/>
      </p:ext>
    </p:extLst>
  </p:cSld>
  <p:clrMapOvr>
    <a:masterClrMapping/>
  </p:clrMapOvr>
  <mc:AlternateContent xmlns:mc="http://schemas.openxmlformats.org/markup-compatibility/2006" xmlns:p14="http://schemas.microsoft.com/office/powerpoint/2010/main">
    <mc:Choice Requires="p14">
      <p:transition spd="slow" p14:dur="2000" advTm="111"/>
    </mc:Choice>
    <mc:Fallback xmlns="">
      <p:transition spd="slow" advTm="111"/>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Bond p.47</a:t>
            </a:r>
            <a:endParaRPr lang="en-GB" dirty="0"/>
          </a:p>
        </p:txBody>
      </p:sp>
      <p:sp>
        <p:nvSpPr>
          <p:cNvPr id="3" name="Content Placeholder 2"/>
          <p:cNvSpPr>
            <a:spLocks noGrp="1"/>
          </p:cNvSpPr>
          <p:nvPr>
            <p:ph idx="1"/>
          </p:nvPr>
        </p:nvSpPr>
        <p:spPr/>
        <p:txBody>
          <a:bodyPr/>
          <a:lstStyle/>
          <a:p>
            <a:r>
              <a:rPr lang="en-GB" dirty="0" smtClean="0"/>
              <a:t>Moral philosophy is primarily concerned with identifying what constitutes ‘good’ and ‘bad’ and using </a:t>
            </a:r>
            <a:r>
              <a:rPr lang="en-GB" sz="4000" b="1" u="sng" dirty="0" smtClean="0">
                <a:solidFill>
                  <a:srgbClr val="FF0000"/>
                </a:solidFill>
              </a:rPr>
              <a:t>logical reasoning </a:t>
            </a:r>
            <a:r>
              <a:rPr lang="en-GB" dirty="0" smtClean="0"/>
              <a:t>to consider the implications for ethical dilemmas. </a:t>
            </a:r>
            <a:endParaRPr lang="en-GB" dirty="0"/>
          </a:p>
          <a:p>
            <a:endParaRPr lang="en-GB" sz="4000" b="1" u="sng" dirty="0" smtClean="0">
              <a:solidFill>
                <a:srgbClr val="FF0000"/>
              </a:solidFill>
            </a:endParaRPr>
          </a:p>
          <a:p>
            <a:r>
              <a:rPr lang="en-GB" sz="4000" b="1" u="sng" dirty="0" smtClean="0">
                <a:solidFill>
                  <a:srgbClr val="FF0000"/>
                </a:solidFill>
              </a:rPr>
              <a:t>Who are the people who can use logical reasoning?</a:t>
            </a:r>
            <a:endParaRPr lang="en-GB" sz="4000" b="1" u="sng" dirty="0">
              <a:solidFill>
                <a:srgbClr val="FF0000"/>
              </a:solidFill>
            </a:endParaRPr>
          </a:p>
        </p:txBody>
      </p:sp>
      <p:sp>
        <p:nvSpPr>
          <p:cNvPr id="5" name="Slide Number Placeholder 4"/>
          <p:cNvSpPr>
            <a:spLocks noGrp="1"/>
          </p:cNvSpPr>
          <p:nvPr>
            <p:ph type="sldNum" sz="quarter" idx="12"/>
          </p:nvPr>
        </p:nvSpPr>
        <p:spPr/>
        <p:txBody>
          <a:bodyPr/>
          <a:lstStyle/>
          <a:p>
            <a:fld id="{9F2A059E-E9C0-4886-8D57-E2D5CFA64860}" type="slidenum">
              <a:rPr lang="en-GB" smtClean="0"/>
              <a:pPr/>
              <a:t>4</a:t>
            </a:fld>
            <a:endParaRPr lang="en-GB"/>
          </a:p>
        </p:txBody>
      </p:sp>
    </p:spTree>
    <p:extLst>
      <p:ext uri="{BB962C8B-B14F-4D97-AF65-F5344CB8AC3E}">
        <p14:creationId xmlns:p14="http://schemas.microsoft.com/office/powerpoint/2010/main" val="1116448773"/>
      </p:ext>
    </p:extLst>
  </p:cSld>
  <p:clrMapOvr>
    <a:masterClrMapping/>
  </p:clrMapOvr>
  <mc:AlternateContent xmlns:mc="http://schemas.openxmlformats.org/markup-compatibility/2006" xmlns:p14="http://schemas.microsoft.com/office/powerpoint/2010/main">
    <mc:Choice Requires="p14">
      <p:transition spd="slow" p14:dur="2000" advTm="166"/>
    </mc:Choice>
    <mc:Fallback xmlns="">
      <p:transition spd="slow" advTm="166"/>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10000"/>
          </a:bodyPr>
          <a:lstStyle/>
          <a:p>
            <a:r>
              <a:rPr lang="en-GB" dirty="0" smtClean="0"/>
              <a:t>Counselling is positioned within the field of bioethics. And significantly, a specific branch, that of medical ethics.</a:t>
            </a:r>
          </a:p>
          <a:p>
            <a:r>
              <a:rPr lang="en-GB" dirty="0"/>
              <a:t>F</a:t>
            </a:r>
            <a:r>
              <a:rPr lang="en-GB" dirty="0" smtClean="0"/>
              <a:t>rom </a:t>
            </a:r>
            <a:r>
              <a:rPr lang="en-GB" dirty="0" smtClean="0"/>
              <a:t>where it has drawn its influences to construct the Ethical Framework</a:t>
            </a:r>
          </a:p>
          <a:p>
            <a:r>
              <a:rPr lang="en-GB" dirty="0" smtClean="0"/>
              <a:t>Placing </a:t>
            </a:r>
            <a:r>
              <a:rPr lang="en-GB" dirty="0"/>
              <a:t>C</a:t>
            </a:r>
            <a:r>
              <a:rPr lang="en-GB" dirty="0" smtClean="0"/>
              <a:t>ounselling within the remit of the Health and Care Professions Counsel has further consolidated this.</a:t>
            </a:r>
          </a:p>
          <a:p>
            <a:r>
              <a:rPr lang="en-GB" dirty="0" smtClean="0"/>
              <a:t>But what has Counselling got to do with medicine?</a:t>
            </a:r>
          </a:p>
          <a:p>
            <a:endParaRPr lang="en-GB" dirty="0"/>
          </a:p>
        </p:txBody>
      </p:sp>
      <p:sp>
        <p:nvSpPr>
          <p:cNvPr id="5" name="Slide Number Placeholder 4"/>
          <p:cNvSpPr>
            <a:spLocks noGrp="1"/>
          </p:cNvSpPr>
          <p:nvPr>
            <p:ph type="sldNum" sz="quarter" idx="12"/>
          </p:nvPr>
        </p:nvSpPr>
        <p:spPr/>
        <p:txBody>
          <a:bodyPr/>
          <a:lstStyle/>
          <a:p>
            <a:fld id="{9F2A059E-E9C0-4886-8D57-E2D5CFA64860}" type="slidenum">
              <a:rPr lang="en-GB" smtClean="0"/>
              <a:pPr/>
              <a:t>5</a:t>
            </a:fld>
            <a:endParaRPr lang="en-GB"/>
          </a:p>
        </p:txBody>
      </p:sp>
    </p:spTree>
    <p:extLst>
      <p:ext uri="{BB962C8B-B14F-4D97-AF65-F5344CB8AC3E}">
        <p14:creationId xmlns:p14="http://schemas.microsoft.com/office/powerpoint/2010/main" val="1992802244"/>
      </p:ext>
    </p:extLst>
  </p:cSld>
  <p:clrMapOvr>
    <a:masterClrMapping/>
  </p:clrMapOvr>
  <mc:AlternateContent xmlns:mc="http://schemas.openxmlformats.org/markup-compatibility/2006" xmlns:p14="http://schemas.microsoft.com/office/powerpoint/2010/main">
    <mc:Choice Requires="p14">
      <p:transition spd="slow" p14:dur="2000" advTm="113"/>
    </mc:Choice>
    <mc:Fallback xmlns="">
      <p:transition spd="slow" advTm="113"/>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Panza</a:t>
            </a:r>
            <a:r>
              <a:rPr lang="en-GB" dirty="0" smtClean="0"/>
              <a:t> &amp; </a:t>
            </a:r>
            <a:r>
              <a:rPr lang="en-GB" dirty="0" err="1" smtClean="0"/>
              <a:t>Potthast</a:t>
            </a:r>
            <a:r>
              <a:rPr lang="en-GB" dirty="0" smtClean="0"/>
              <a:t> p.230</a:t>
            </a:r>
            <a:endParaRPr lang="en-GB" dirty="0"/>
          </a:p>
        </p:txBody>
      </p:sp>
      <p:sp>
        <p:nvSpPr>
          <p:cNvPr id="3" name="Content Placeholder 2"/>
          <p:cNvSpPr>
            <a:spLocks noGrp="1"/>
          </p:cNvSpPr>
          <p:nvPr>
            <p:ph idx="1"/>
          </p:nvPr>
        </p:nvSpPr>
        <p:spPr/>
        <p:txBody>
          <a:bodyPr/>
          <a:lstStyle/>
          <a:p>
            <a:r>
              <a:rPr lang="en-GB" dirty="0" smtClean="0"/>
              <a:t>‘Biomedical ethics is the application of ethical principles to medicine and biotechnology. Applying ethics to medicine is generally thought to be a good thing, because it promises to cut down on the number of mad scientists and evil doctors out there’ </a:t>
            </a:r>
            <a:endParaRPr lang="en-GB" dirty="0"/>
          </a:p>
        </p:txBody>
      </p:sp>
      <p:sp>
        <p:nvSpPr>
          <p:cNvPr id="5" name="Slide Number Placeholder 4"/>
          <p:cNvSpPr>
            <a:spLocks noGrp="1"/>
          </p:cNvSpPr>
          <p:nvPr>
            <p:ph type="sldNum" sz="quarter" idx="12"/>
          </p:nvPr>
        </p:nvSpPr>
        <p:spPr/>
        <p:txBody>
          <a:bodyPr/>
          <a:lstStyle/>
          <a:p>
            <a:fld id="{9F2A059E-E9C0-4886-8D57-E2D5CFA64860}" type="slidenum">
              <a:rPr lang="en-GB" smtClean="0"/>
              <a:pPr/>
              <a:t>6</a:t>
            </a:fld>
            <a:endParaRPr lang="en-GB"/>
          </a:p>
        </p:txBody>
      </p:sp>
    </p:spTree>
    <p:extLst>
      <p:ext uri="{BB962C8B-B14F-4D97-AF65-F5344CB8AC3E}">
        <p14:creationId xmlns:p14="http://schemas.microsoft.com/office/powerpoint/2010/main" val="297012169"/>
      </p:ext>
    </p:extLst>
  </p:cSld>
  <p:clrMapOvr>
    <a:masterClrMapping/>
  </p:clrMapOvr>
  <mc:AlternateContent xmlns:mc="http://schemas.openxmlformats.org/markup-compatibility/2006" xmlns:p14="http://schemas.microsoft.com/office/powerpoint/2010/main">
    <mc:Choice Requires="p14">
      <p:transition spd="slow" p14:dur="2000" advTm="79"/>
    </mc:Choice>
    <mc:Fallback xmlns="">
      <p:transition spd="slow" advTm="79"/>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Objective</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smtClean="0"/>
              <a:t>1. The historical development of Counselling</a:t>
            </a:r>
          </a:p>
          <a:p>
            <a:pPr marL="0" indent="0">
              <a:buNone/>
            </a:pPr>
            <a:r>
              <a:rPr lang="en-GB" dirty="0" smtClean="0"/>
              <a:t>2. There are, arguably, a number of specific historical events and medical research interventions that have over the last fifty years driven the ethical foundations of the medical, health, and increasingly, the social sciences field.</a:t>
            </a:r>
          </a:p>
          <a:p>
            <a:endParaRPr lang="en-GB" dirty="0"/>
          </a:p>
          <a:p>
            <a:r>
              <a:rPr lang="en-GB" dirty="0" smtClean="0"/>
              <a:t>What where these events and what have been their consequences?</a:t>
            </a:r>
            <a:endParaRPr lang="en-GB" dirty="0"/>
          </a:p>
        </p:txBody>
      </p:sp>
      <p:sp>
        <p:nvSpPr>
          <p:cNvPr id="5" name="Slide Number Placeholder 4"/>
          <p:cNvSpPr>
            <a:spLocks noGrp="1"/>
          </p:cNvSpPr>
          <p:nvPr>
            <p:ph type="sldNum" sz="quarter" idx="12"/>
          </p:nvPr>
        </p:nvSpPr>
        <p:spPr/>
        <p:txBody>
          <a:bodyPr/>
          <a:lstStyle/>
          <a:p>
            <a:fld id="{9F2A059E-E9C0-4886-8D57-E2D5CFA64860}" type="slidenum">
              <a:rPr lang="en-GB" smtClean="0"/>
              <a:pPr/>
              <a:t>7</a:t>
            </a:fld>
            <a:endParaRPr lang="en-GB"/>
          </a:p>
        </p:txBody>
      </p:sp>
    </p:spTree>
    <p:extLst>
      <p:ext uri="{BB962C8B-B14F-4D97-AF65-F5344CB8AC3E}">
        <p14:creationId xmlns:p14="http://schemas.microsoft.com/office/powerpoint/2010/main" val="644624181"/>
      </p:ext>
    </p:extLst>
  </p:cSld>
  <p:clrMapOvr>
    <a:masterClrMapping/>
  </p:clrMapOvr>
  <mc:AlternateContent xmlns:mc="http://schemas.openxmlformats.org/markup-compatibility/2006" xmlns:p14="http://schemas.microsoft.com/office/powerpoint/2010/main">
    <mc:Choice Requires="p14">
      <p:transition spd="slow" p14:dur="2000" advTm="66"/>
    </mc:Choice>
    <mc:Fallback xmlns="">
      <p:transition spd="slow" advTm="66"/>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That there is an unresolved tension in the discipline of Counselling which is replicated within its ethical position.</a:t>
            </a:r>
          </a:p>
          <a:p>
            <a:r>
              <a:rPr lang="en-GB" dirty="0" smtClean="0"/>
              <a:t>This is reflected in its values therefore…</a:t>
            </a:r>
          </a:p>
          <a:p>
            <a:endParaRPr lang="en-GB" dirty="0"/>
          </a:p>
          <a:p>
            <a:r>
              <a:rPr lang="en-GB" dirty="0" smtClean="0"/>
              <a:t>Its allegiance to medicine</a:t>
            </a:r>
          </a:p>
          <a:p>
            <a:r>
              <a:rPr lang="en-GB" dirty="0" smtClean="0"/>
              <a:t>Its allegiance to humanitarianism</a:t>
            </a:r>
            <a:endParaRPr lang="en-GB" dirty="0"/>
          </a:p>
        </p:txBody>
      </p:sp>
      <p:sp>
        <p:nvSpPr>
          <p:cNvPr id="5" name="Slide Number Placeholder 4"/>
          <p:cNvSpPr>
            <a:spLocks noGrp="1"/>
          </p:cNvSpPr>
          <p:nvPr>
            <p:ph type="sldNum" sz="quarter" idx="12"/>
          </p:nvPr>
        </p:nvSpPr>
        <p:spPr/>
        <p:txBody>
          <a:bodyPr/>
          <a:lstStyle/>
          <a:p>
            <a:fld id="{9F2A059E-E9C0-4886-8D57-E2D5CFA64860}" type="slidenum">
              <a:rPr lang="en-GB" smtClean="0"/>
              <a:pPr/>
              <a:t>8</a:t>
            </a:fld>
            <a:endParaRPr lang="en-GB"/>
          </a:p>
        </p:txBody>
      </p:sp>
    </p:spTree>
    <p:extLst>
      <p:ext uri="{BB962C8B-B14F-4D97-AF65-F5344CB8AC3E}">
        <p14:creationId xmlns:p14="http://schemas.microsoft.com/office/powerpoint/2010/main" val="4293382963"/>
      </p:ext>
    </p:extLst>
  </p:cSld>
  <p:clrMapOvr>
    <a:masterClrMapping/>
  </p:clrMapOvr>
  <mc:AlternateContent xmlns:mc="http://schemas.openxmlformats.org/markup-compatibility/2006" xmlns:p14="http://schemas.microsoft.com/office/powerpoint/2010/main">
    <mc:Choice Requires="p14">
      <p:transition spd="slow" p14:dur="2000" advTm="81"/>
    </mc:Choice>
    <mc:Fallback xmlns="">
      <p:transition spd="slow" advTm="81"/>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457200" y="274638"/>
            <a:ext cx="8229600" cy="868362"/>
          </a:xfrm>
        </p:spPr>
        <p:txBody>
          <a:bodyPr>
            <a:normAutofit fontScale="90000"/>
          </a:bodyPr>
          <a:lstStyle/>
          <a:p>
            <a:pPr eaLnBrk="1" hangingPunct="1"/>
            <a:r>
              <a:rPr lang="en-US" sz="3600" smtClean="0"/>
              <a:t>Nature of German Experiments</a:t>
            </a:r>
            <a:br>
              <a:rPr lang="en-US" sz="3600" smtClean="0"/>
            </a:br>
            <a:r>
              <a:rPr lang="en-US" sz="3600" smtClean="0"/>
              <a:t> World War II</a:t>
            </a:r>
          </a:p>
        </p:txBody>
      </p:sp>
      <p:sp>
        <p:nvSpPr>
          <p:cNvPr id="11267" name="Rectangle 3"/>
          <p:cNvSpPr>
            <a:spLocks noGrp="1" noChangeArrowheads="1"/>
          </p:cNvSpPr>
          <p:nvPr>
            <p:ph idx="1"/>
          </p:nvPr>
        </p:nvSpPr>
        <p:spPr>
          <a:xfrm>
            <a:off x="304800" y="1417638"/>
            <a:ext cx="8610600" cy="4983162"/>
          </a:xfrm>
        </p:spPr>
        <p:txBody>
          <a:bodyPr>
            <a:normAutofit fontScale="92500" lnSpcReduction="20000"/>
          </a:bodyPr>
          <a:lstStyle/>
          <a:p>
            <a:pPr eaLnBrk="1" hangingPunct="1">
              <a:lnSpc>
                <a:spcPct val="90000"/>
              </a:lnSpc>
            </a:pPr>
            <a:r>
              <a:rPr lang="en-US" sz="2800" dirty="0" smtClean="0"/>
              <a:t>Set </a:t>
            </a:r>
            <a:r>
              <a:rPr lang="en-US" sz="2800" dirty="0" smtClean="0"/>
              <a:t>in </a:t>
            </a:r>
            <a:r>
              <a:rPr lang="en-US" sz="2800" dirty="0" smtClean="0"/>
              <a:t>context in concentration camps</a:t>
            </a:r>
          </a:p>
          <a:p>
            <a:pPr lvl="1" eaLnBrk="1" hangingPunct="1">
              <a:lnSpc>
                <a:spcPct val="90000"/>
              </a:lnSpc>
            </a:pPr>
            <a:r>
              <a:rPr lang="en-US" sz="2400" dirty="0" smtClean="0"/>
              <a:t>Jews</a:t>
            </a:r>
          </a:p>
          <a:p>
            <a:pPr lvl="1" eaLnBrk="1" hangingPunct="1">
              <a:lnSpc>
                <a:spcPct val="90000"/>
              </a:lnSpc>
            </a:pPr>
            <a:r>
              <a:rPr lang="en-US" sz="2400" dirty="0" smtClean="0"/>
              <a:t>Women</a:t>
            </a:r>
          </a:p>
          <a:p>
            <a:pPr lvl="1" eaLnBrk="1" hangingPunct="1">
              <a:lnSpc>
                <a:spcPct val="90000"/>
              </a:lnSpc>
            </a:pPr>
            <a:r>
              <a:rPr lang="en-US" sz="2400" dirty="0" smtClean="0"/>
              <a:t>Disabilities</a:t>
            </a:r>
          </a:p>
          <a:p>
            <a:pPr lvl="1" eaLnBrk="1" hangingPunct="1">
              <a:lnSpc>
                <a:spcPct val="90000"/>
              </a:lnSpc>
            </a:pPr>
            <a:r>
              <a:rPr lang="en-US" sz="2400" dirty="0" smtClean="0"/>
              <a:t>Romany peoples</a:t>
            </a:r>
          </a:p>
          <a:p>
            <a:pPr lvl="1" eaLnBrk="1" hangingPunct="1">
              <a:lnSpc>
                <a:spcPct val="90000"/>
              </a:lnSpc>
            </a:pPr>
            <a:r>
              <a:rPr lang="en-US" sz="2400" dirty="0" smtClean="0"/>
              <a:t>Homosexuals</a:t>
            </a:r>
          </a:p>
          <a:p>
            <a:pPr lvl="1" eaLnBrk="1" hangingPunct="1">
              <a:lnSpc>
                <a:spcPct val="90000"/>
              </a:lnSpc>
            </a:pPr>
            <a:r>
              <a:rPr lang="en-US" sz="2400" dirty="0" smtClean="0"/>
              <a:t>Twins</a:t>
            </a:r>
          </a:p>
          <a:p>
            <a:pPr lvl="1" eaLnBrk="1" hangingPunct="1">
              <a:lnSpc>
                <a:spcPct val="90000"/>
              </a:lnSpc>
            </a:pPr>
            <a:r>
              <a:rPr lang="en-US" sz="2400" dirty="0" smtClean="0"/>
              <a:t>Mentally ill</a:t>
            </a:r>
          </a:p>
          <a:p>
            <a:pPr lvl="1" eaLnBrk="1" hangingPunct="1">
              <a:lnSpc>
                <a:spcPct val="90000"/>
              </a:lnSpc>
            </a:pPr>
            <a:endParaRPr lang="en-US" sz="2400" dirty="0" smtClean="0"/>
          </a:p>
          <a:p>
            <a:pPr eaLnBrk="1" hangingPunct="1">
              <a:lnSpc>
                <a:spcPct val="90000"/>
              </a:lnSpc>
            </a:pPr>
            <a:r>
              <a:rPr lang="en-US" sz="2800" dirty="0" smtClean="0"/>
              <a:t>Killing for reason of race and disability well underway</a:t>
            </a:r>
          </a:p>
          <a:p>
            <a:pPr eaLnBrk="1" hangingPunct="1">
              <a:lnSpc>
                <a:spcPct val="90000"/>
              </a:lnSpc>
            </a:pPr>
            <a:endParaRPr lang="en-US" sz="2800" dirty="0"/>
          </a:p>
          <a:p>
            <a:pPr eaLnBrk="1" hangingPunct="1">
              <a:lnSpc>
                <a:spcPct val="90000"/>
              </a:lnSpc>
            </a:pPr>
            <a:r>
              <a:rPr lang="en-US" sz="2800" dirty="0" smtClean="0"/>
              <a:t>Medical Research</a:t>
            </a:r>
          </a:p>
          <a:p>
            <a:pPr eaLnBrk="1" hangingPunct="1">
              <a:lnSpc>
                <a:spcPct val="90000"/>
              </a:lnSpc>
            </a:pPr>
            <a:endParaRPr lang="en-US" sz="2800" dirty="0" smtClean="0"/>
          </a:p>
          <a:p>
            <a:pPr marL="0" indent="0" eaLnBrk="1" hangingPunct="1">
              <a:lnSpc>
                <a:spcPct val="90000"/>
              </a:lnSpc>
              <a:buNone/>
            </a:pPr>
            <a:r>
              <a:rPr lang="en-US" sz="2800" dirty="0" smtClean="0"/>
              <a:t> </a:t>
            </a:r>
          </a:p>
        </p:txBody>
      </p:sp>
      <p:sp>
        <p:nvSpPr>
          <p:cNvPr id="4" name="Slide Number Placeholder 3"/>
          <p:cNvSpPr>
            <a:spLocks noGrp="1"/>
          </p:cNvSpPr>
          <p:nvPr>
            <p:ph type="sldNum" sz="quarter" idx="12"/>
          </p:nvPr>
        </p:nvSpPr>
        <p:spPr/>
        <p:txBody>
          <a:bodyPr/>
          <a:lstStyle/>
          <a:p>
            <a:fld id="{9F2A059E-E9C0-4886-8D57-E2D5CFA64860}" type="slidenum">
              <a:rPr lang="en-GB" smtClean="0"/>
              <a:pPr/>
              <a:t>9</a:t>
            </a:fld>
            <a:endParaRPr lang="en-GB"/>
          </a:p>
        </p:txBody>
      </p:sp>
    </p:spTree>
    <p:extLst>
      <p:ext uri="{BB962C8B-B14F-4D97-AF65-F5344CB8AC3E}">
        <p14:creationId xmlns:p14="http://schemas.microsoft.com/office/powerpoint/2010/main" val="2954649782"/>
      </p:ext>
    </p:extLst>
  </p:cSld>
  <p:clrMapOvr>
    <a:masterClrMapping/>
  </p:clrMapOvr>
  <mc:AlternateContent xmlns:mc="http://schemas.openxmlformats.org/markup-compatibility/2006" xmlns:p14="http://schemas.microsoft.com/office/powerpoint/2010/main">
    <mc:Choice Requires="p14">
      <p:transition spd="slow" p14:dur="2000" advTm="60"/>
    </mc:Choice>
    <mc:Fallback xmlns="">
      <p:transition spd="slow" advTm="60"/>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US" sz="3600" smtClean="0"/>
              <a:t>German Experiments</a:t>
            </a:r>
          </a:p>
        </p:txBody>
      </p:sp>
      <p:sp>
        <p:nvSpPr>
          <p:cNvPr id="10243" name="Rectangle 3"/>
          <p:cNvSpPr>
            <a:spLocks noGrp="1" noChangeArrowheads="1"/>
          </p:cNvSpPr>
          <p:nvPr>
            <p:ph sz="half" idx="1"/>
          </p:nvPr>
        </p:nvSpPr>
        <p:spPr/>
        <p:txBody>
          <a:bodyPr/>
          <a:lstStyle/>
          <a:p>
            <a:pPr eaLnBrk="1" hangingPunct="1"/>
            <a:r>
              <a:rPr lang="en-US" smtClean="0"/>
              <a:t>26 areas of research</a:t>
            </a:r>
          </a:p>
          <a:p>
            <a:pPr eaLnBrk="1" hangingPunct="1"/>
            <a:endParaRPr lang="en-US" smtClean="0"/>
          </a:p>
          <a:p>
            <a:pPr eaLnBrk="1" hangingPunct="1"/>
            <a:r>
              <a:rPr lang="en-US" smtClean="0"/>
              <a:t>Decompression</a:t>
            </a:r>
          </a:p>
          <a:p>
            <a:pPr eaLnBrk="1" hangingPunct="1"/>
            <a:endParaRPr lang="en-US" smtClean="0"/>
          </a:p>
          <a:p>
            <a:pPr eaLnBrk="1" hangingPunct="1"/>
            <a:r>
              <a:rPr lang="en-US" smtClean="0"/>
              <a:t>Hypothermia</a:t>
            </a:r>
          </a:p>
          <a:p>
            <a:pPr eaLnBrk="1" hangingPunct="1"/>
            <a:endParaRPr lang="en-US" smtClean="0"/>
          </a:p>
          <a:p>
            <a:pPr eaLnBrk="1" hangingPunct="1"/>
            <a:r>
              <a:rPr lang="en-US" smtClean="0"/>
              <a:t>Sterilization</a:t>
            </a:r>
          </a:p>
        </p:txBody>
      </p:sp>
      <p:sp>
        <p:nvSpPr>
          <p:cNvPr id="10244" name="Rectangle 4"/>
          <p:cNvSpPr>
            <a:spLocks noGrp="1" noChangeArrowheads="1"/>
          </p:cNvSpPr>
          <p:nvPr>
            <p:ph sz="half" idx="2"/>
          </p:nvPr>
        </p:nvSpPr>
        <p:spPr/>
        <p:txBody>
          <a:bodyPr/>
          <a:lstStyle/>
          <a:p>
            <a:pPr eaLnBrk="1" hangingPunct="1"/>
            <a:r>
              <a:rPr lang="en-US" smtClean="0"/>
              <a:t>Euthanasia agents</a:t>
            </a:r>
          </a:p>
          <a:p>
            <a:pPr eaLnBrk="1" hangingPunct="1"/>
            <a:endParaRPr lang="en-US" smtClean="0"/>
          </a:p>
          <a:p>
            <a:pPr eaLnBrk="1" hangingPunct="1"/>
            <a:r>
              <a:rPr lang="en-US" smtClean="0"/>
              <a:t>Wounds and burns</a:t>
            </a:r>
          </a:p>
          <a:p>
            <a:pPr eaLnBrk="1" hangingPunct="1"/>
            <a:endParaRPr lang="en-US" smtClean="0"/>
          </a:p>
          <a:p>
            <a:pPr eaLnBrk="1" hangingPunct="1"/>
            <a:r>
              <a:rPr lang="en-US" smtClean="0"/>
              <a:t>Starvation</a:t>
            </a:r>
          </a:p>
          <a:p>
            <a:pPr eaLnBrk="1" hangingPunct="1"/>
            <a:endParaRPr lang="en-US" smtClean="0"/>
          </a:p>
          <a:p>
            <a:pPr eaLnBrk="1" hangingPunct="1"/>
            <a:r>
              <a:rPr lang="en-US" smtClean="0"/>
              <a:t>Typhus and typhoid</a:t>
            </a:r>
          </a:p>
          <a:p>
            <a:pPr eaLnBrk="1" hangingPunct="1"/>
            <a:endParaRPr lang="en-US" smtClean="0"/>
          </a:p>
        </p:txBody>
      </p:sp>
      <p:sp>
        <p:nvSpPr>
          <p:cNvPr id="5" name="Slide Number Placeholder 4"/>
          <p:cNvSpPr>
            <a:spLocks noGrp="1"/>
          </p:cNvSpPr>
          <p:nvPr>
            <p:ph type="sldNum" sz="quarter" idx="12"/>
          </p:nvPr>
        </p:nvSpPr>
        <p:spPr/>
        <p:txBody>
          <a:bodyPr/>
          <a:lstStyle/>
          <a:p>
            <a:fld id="{9F2A059E-E9C0-4886-8D57-E2D5CFA64860}" type="slidenum">
              <a:rPr lang="en-GB" smtClean="0"/>
              <a:pPr/>
              <a:t>10</a:t>
            </a:fld>
            <a:endParaRPr lang="en-GB"/>
          </a:p>
        </p:txBody>
      </p:sp>
    </p:spTree>
    <p:extLst>
      <p:ext uri="{BB962C8B-B14F-4D97-AF65-F5344CB8AC3E}">
        <p14:creationId xmlns:p14="http://schemas.microsoft.com/office/powerpoint/2010/main" val="4098764541"/>
      </p:ext>
    </p:extLst>
  </p:cSld>
  <p:clrMapOvr>
    <a:masterClrMapping/>
  </p:clrMapOvr>
  <mc:AlternateContent xmlns:mc="http://schemas.openxmlformats.org/markup-compatibility/2006" xmlns:p14="http://schemas.microsoft.com/office/powerpoint/2010/main">
    <mc:Choice Requires="p14">
      <p:transition spd="slow" p14:dur="2000" advTm="83"/>
    </mc:Choice>
    <mc:Fallback xmlns="">
      <p:transition spd="slow" advTm="83"/>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9999FF"/>
                </a:solidFill>
                <a:latin typeface="Trebuchet MS" pitchFamily="34" charset="0"/>
              </a:rPr>
              <a:t>Nuremberg War Tribunal (1947)</a:t>
            </a:r>
            <a:endParaRPr lang="en-GB" dirty="0"/>
          </a:p>
        </p:txBody>
      </p:sp>
      <p:sp>
        <p:nvSpPr>
          <p:cNvPr id="3" name="Content Placeholder 2"/>
          <p:cNvSpPr>
            <a:spLocks noGrp="1"/>
          </p:cNvSpPr>
          <p:nvPr>
            <p:ph idx="1"/>
          </p:nvPr>
        </p:nvSpPr>
        <p:spPr/>
        <p:txBody>
          <a:bodyPr>
            <a:normAutofit/>
          </a:bodyPr>
          <a:lstStyle/>
          <a:p>
            <a:pPr>
              <a:lnSpc>
                <a:spcPct val="80000"/>
              </a:lnSpc>
              <a:buClr>
                <a:srgbClr val="FFFF00"/>
              </a:buClr>
              <a:defRPr/>
            </a:pPr>
            <a:r>
              <a:rPr lang="en-US" sz="4000" dirty="0" smtClean="0">
                <a:latin typeface="Trebuchet MS" pitchFamily="34" charset="0"/>
              </a:rPr>
              <a:t>Criminal </a:t>
            </a:r>
            <a:r>
              <a:rPr lang="en-US" sz="4000" dirty="0">
                <a:latin typeface="Trebuchet MS" pitchFamily="34" charset="0"/>
              </a:rPr>
              <a:t>proceedings against 23 leading German physicians and administrators for their willing participation in war crimes and crimes against humanity. Horrifying procedures were conducted for research purposes on thousands of concentration camp </a:t>
            </a:r>
            <a:r>
              <a:rPr lang="en-US" sz="4000" dirty="0" smtClean="0">
                <a:latin typeface="Trebuchet MS" pitchFamily="34" charset="0"/>
              </a:rPr>
              <a:t>prisoners. </a:t>
            </a:r>
            <a:endParaRPr lang="en-US" sz="4000" dirty="0">
              <a:latin typeface="Trebuchet MS" pitchFamily="34" charset="0"/>
            </a:endParaRPr>
          </a:p>
          <a:p>
            <a:endParaRPr lang="en-GB" dirty="0"/>
          </a:p>
        </p:txBody>
      </p:sp>
      <p:sp>
        <p:nvSpPr>
          <p:cNvPr id="5" name="Slide Number Placeholder 4"/>
          <p:cNvSpPr>
            <a:spLocks noGrp="1"/>
          </p:cNvSpPr>
          <p:nvPr>
            <p:ph type="sldNum" sz="quarter" idx="12"/>
          </p:nvPr>
        </p:nvSpPr>
        <p:spPr/>
        <p:txBody>
          <a:bodyPr/>
          <a:lstStyle/>
          <a:p>
            <a:fld id="{9F2A059E-E9C0-4886-8D57-E2D5CFA64860}" type="slidenum">
              <a:rPr lang="en-GB" smtClean="0"/>
              <a:pPr/>
              <a:t>11</a:t>
            </a:fld>
            <a:endParaRPr lang="en-GB"/>
          </a:p>
        </p:txBody>
      </p:sp>
    </p:spTree>
    <p:extLst>
      <p:ext uri="{BB962C8B-B14F-4D97-AF65-F5344CB8AC3E}">
        <p14:creationId xmlns:p14="http://schemas.microsoft.com/office/powerpoint/2010/main" val="2139535961"/>
      </p:ext>
    </p:extLst>
  </p:cSld>
  <p:clrMapOvr>
    <a:masterClrMapping/>
  </p:clrMapOvr>
  <mc:AlternateContent xmlns:mc="http://schemas.openxmlformats.org/markup-compatibility/2006" xmlns:p14="http://schemas.microsoft.com/office/powerpoint/2010/main">
    <mc:Choice Requires="p14">
      <p:transition spd="slow" p14:dur="2000" advTm="329"/>
    </mc:Choice>
    <mc:Fallback xmlns="">
      <p:transition spd="slow" advTm="329"/>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457200" y="274638"/>
            <a:ext cx="8229600" cy="792162"/>
          </a:xfrm>
        </p:spPr>
        <p:txBody>
          <a:bodyPr/>
          <a:lstStyle/>
          <a:p>
            <a:pPr eaLnBrk="1" hangingPunct="1"/>
            <a:r>
              <a:rPr lang="en-US" sz="3600" smtClean="0"/>
              <a:t>Nuremberg Trial</a:t>
            </a:r>
          </a:p>
        </p:txBody>
      </p:sp>
      <p:sp>
        <p:nvSpPr>
          <p:cNvPr id="13315" name="Rectangle 3"/>
          <p:cNvSpPr>
            <a:spLocks noGrp="1" noChangeArrowheads="1"/>
          </p:cNvSpPr>
          <p:nvPr>
            <p:ph idx="1"/>
          </p:nvPr>
        </p:nvSpPr>
        <p:spPr>
          <a:xfrm>
            <a:off x="1143000" y="731520"/>
            <a:ext cx="6400800" cy="5001736"/>
          </a:xfrm>
        </p:spPr>
        <p:txBody>
          <a:bodyPr>
            <a:normAutofit/>
          </a:bodyPr>
          <a:lstStyle/>
          <a:p>
            <a:pPr eaLnBrk="1" hangingPunct="1"/>
            <a:endParaRPr lang="en-US" sz="2400" dirty="0" smtClean="0"/>
          </a:p>
          <a:p>
            <a:pPr eaLnBrk="1" hangingPunct="1"/>
            <a:endParaRPr lang="en-US" sz="2400" dirty="0"/>
          </a:p>
          <a:p>
            <a:pPr eaLnBrk="1" hangingPunct="1"/>
            <a:r>
              <a:rPr lang="en-US" sz="2400" dirty="0" smtClean="0"/>
              <a:t>Debate about the nature of </a:t>
            </a:r>
            <a:r>
              <a:rPr lang="en-US" sz="2400" dirty="0" smtClean="0">
                <a:solidFill>
                  <a:srgbClr val="FF0000"/>
                </a:solidFill>
              </a:rPr>
              <a:t>‘medical research’ </a:t>
            </a:r>
            <a:r>
              <a:rPr lang="en-US" sz="2400" dirty="0" smtClean="0"/>
              <a:t>and its guiding principals arose during the trial</a:t>
            </a:r>
          </a:p>
          <a:p>
            <a:pPr eaLnBrk="1" hangingPunct="1"/>
            <a:endParaRPr lang="en-US" sz="2400" dirty="0" smtClean="0"/>
          </a:p>
          <a:p>
            <a:pPr eaLnBrk="1" hangingPunct="1"/>
            <a:r>
              <a:rPr lang="en-US" sz="2400" dirty="0" smtClean="0"/>
              <a:t>Inspired the Nuremberg Code</a:t>
            </a:r>
          </a:p>
          <a:p>
            <a:pPr eaLnBrk="1" hangingPunct="1"/>
            <a:endParaRPr lang="en-US" sz="2400" dirty="0" smtClean="0"/>
          </a:p>
          <a:p>
            <a:pPr eaLnBrk="1" hangingPunct="1"/>
            <a:r>
              <a:rPr lang="en-US" sz="2400" dirty="0" smtClean="0"/>
              <a:t>1931-prior to WWII the German Interior Ministry drafted model regulations that established strict controls over research activity including the requirement for consent</a:t>
            </a:r>
          </a:p>
        </p:txBody>
      </p:sp>
      <p:sp>
        <p:nvSpPr>
          <p:cNvPr id="4" name="Slide Number Placeholder 3"/>
          <p:cNvSpPr>
            <a:spLocks noGrp="1"/>
          </p:cNvSpPr>
          <p:nvPr>
            <p:ph type="sldNum" sz="quarter" idx="12"/>
          </p:nvPr>
        </p:nvSpPr>
        <p:spPr/>
        <p:txBody>
          <a:bodyPr/>
          <a:lstStyle/>
          <a:p>
            <a:fld id="{9F2A059E-E9C0-4886-8D57-E2D5CFA64860}" type="slidenum">
              <a:rPr lang="en-GB" smtClean="0"/>
              <a:pPr/>
              <a:t>12</a:t>
            </a:fld>
            <a:endParaRPr lang="en-GB"/>
          </a:p>
        </p:txBody>
      </p:sp>
    </p:spTree>
    <p:extLst>
      <p:ext uri="{BB962C8B-B14F-4D97-AF65-F5344CB8AC3E}">
        <p14:creationId xmlns:p14="http://schemas.microsoft.com/office/powerpoint/2010/main" val="1259507043"/>
      </p:ext>
    </p:extLst>
  </p:cSld>
  <p:clrMapOvr>
    <a:masterClrMapping/>
  </p:clrMapOvr>
  <mc:AlternateContent xmlns:mc="http://schemas.openxmlformats.org/markup-compatibility/2006" xmlns:p14="http://schemas.microsoft.com/office/powerpoint/2010/main">
    <mc:Choice Requires="p14">
      <p:transition spd="slow" p14:dur="2000" advTm="1345"/>
    </mc:Choice>
    <mc:Fallback xmlns="">
      <p:transition spd="slow" advTm="1345"/>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457200" y="274638"/>
            <a:ext cx="8229600" cy="792162"/>
          </a:xfrm>
        </p:spPr>
        <p:txBody>
          <a:bodyPr/>
          <a:lstStyle/>
          <a:p>
            <a:pPr eaLnBrk="1" hangingPunct="1"/>
            <a:r>
              <a:rPr lang="en-US" sz="3600" smtClean="0"/>
              <a:t>Response - Nuremberg Code</a:t>
            </a:r>
          </a:p>
        </p:txBody>
      </p:sp>
      <p:sp>
        <p:nvSpPr>
          <p:cNvPr id="14339" name="Rectangle 3"/>
          <p:cNvSpPr>
            <a:spLocks noGrp="1" noChangeArrowheads="1"/>
          </p:cNvSpPr>
          <p:nvPr>
            <p:ph idx="1"/>
          </p:nvPr>
        </p:nvSpPr>
        <p:spPr>
          <a:xfrm>
            <a:off x="304800" y="1219200"/>
            <a:ext cx="8229600" cy="5257800"/>
          </a:xfrm>
        </p:spPr>
        <p:txBody>
          <a:bodyPr>
            <a:normAutofit/>
          </a:bodyPr>
          <a:lstStyle/>
          <a:p>
            <a:pPr eaLnBrk="1" hangingPunct="1">
              <a:lnSpc>
                <a:spcPct val="90000"/>
              </a:lnSpc>
            </a:pPr>
            <a:r>
              <a:rPr lang="en-US" sz="2800" smtClean="0"/>
              <a:t>Informed consent is essential</a:t>
            </a:r>
          </a:p>
          <a:p>
            <a:pPr eaLnBrk="1" hangingPunct="1">
              <a:lnSpc>
                <a:spcPct val="90000"/>
              </a:lnSpc>
            </a:pPr>
            <a:endParaRPr lang="en-US" sz="2800" smtClean="0"/>
          </a:p>
          <a:p>
            <a:pPr eaLnBrk="1" hangingPunct="1">
              <a:lnSpc>
                <a:spcPct val="90000"/>
              </a:lnSpc>
            </a:pPr>
            <a:r>
              <a:rPr lang="en-US" sz="2800" smtClean="0"/>
              <a:t>Benefit must outweigh risk to the subject</a:t>
            </a:r>
          </a:p>
          <a:p>
            <a:pPr eaLnBrk="1" hangingPunct="1">
              <a:lnSpc>
                <a:spcPct val="90000"/>
              </a:lnSpc>
            </a:pPr>
            <a:endParaRPr lang="en-US" sz="2800" smtClean="0"/>
          </a:p>
          <a:p>
            <a:pPr eaLnBrk="1" hangingPunct="1">
              <a:lnSpc>
                <a:spcPct val="90000"/>
              </a:lnSpc>
            </a:pPr>
            <a:r>
              <a:rPr lang="en-US" sz="2800" smtClean="0"/>
              <a:t>Experimentation must be voluntary</a:t>
            </a:r>
          </a:p>
          <a:p>
            <a:pPr eaLnBrk="1" hangingPunct="1">
              <a:lnSpc>
                <a:spcPct val="90000"/>
              </a:lnSpc>
            </a:pPr>
            <a:endParaRPr lang="en-US" sz="2800" smtClean="0"/>
          </a:p>
          <a:p>
            <a:pPr eaLnBrk="1" hangingPunct="1">
              <a:lnSpc>
                <a:spcPct val="90000"/>
              </a:lnSpc>
            </a:pPr>
            <a:r>
              <a:rPr lang="en-US" sz="2800" smtClean="0"/>
              <a:t>No coercion or force</a:t>
            </a:r>
          </a:p>
          <a:p>
            <a:pPr eaLnBrk="1" hangingPunct="1">
              <a:lnSpc>
                <a:spcPct val="90000"/>
              </a:lnSpc>
            </a:pPr>
            <a:endParaRPr lang="en-US" sz="2800" smtClean="0"/>
          </a:p>
          <a:p>
            <a:pPr eaLnBrk="1" hangingPunct="1">
              <a:lnSpc>
                <a:spcPct val="90000"/>
              </a:lnSpc>
            </a:pPr>
            <a:r>
              <a:rPr lang="en-US" sz="2800" smtClean="0"/>
              <a:t>Focused on research involving prisoners</a:t>
            </a:r>
          </a:p>
          <a:p>
            <a:pPr eaLnBrk="1" hangingPunct="1">
              <a:lnSpc>
                <a:spcPct val="90000"/>
              </a:lnSpc>
            </a:pPr>
            <a:endParaRPr lang="en-US" sz="2800" smtClean="0"/>
          </a:p>
          <a:p>
            <a:pPr eaLnBrk="1" hangingPunct="1">
              <a:lnSpc>
                <a:spcPct val="90000"/>
              </a:lnSpc>
            </a:pPr>
            <a:r>
              <a:rPr lang="en-US" sz="2800" smtClean="0"/>
              <a:t>No consideration for mentally ill</a:t>
            </a:r>
          </a:p>
        </p:txBody>
      </p:sp>
      <p:sp>
        <p:nvSpPr>
          <p:cNvPr id="4" name="Slide Number Placeholder 3"/>
          <p:cNvSpPr>
            <a:spLocks noGrp="1"/>
          </p:cNvSpPr>
          <p:nvPr>
            <p:ph type="sldNum" sz="quarter" idx="12"/>
          </p:nvPr>
        </p:nvSpPr>
        <p:spPr/>
        <p:txBody>
          <a:bodyPr/>
          <a:lstStyle/>
          <a:p>
            <a:fld id="{9F2A059E-E9C0-4886-8D57-E2D5CFA64860}" type="slidenum">
              <a:rPr lang="en-GB" smtClean="0"/>
              <a:pPr/>
              <a:t>13</a:t>
            </a:fld>
            <a:endParaRPr lang="en-GB"/>
          </a:p>
        </p:txBody>
      </p:sp>
    </p:spTree>
    <p:extLst>
      <p:ext uri="{BB962C8B-B14F-4D97-AF65-F5344CB8AC3E}">
        <p14:creationId xmlns:p14="http://schemas.microsoft.com/office/powerpoint/2010/main" val="2553516640"/>
      </p:ext>
    </p:extLst>
  </p:cSld>
  <p:clrMapOvr>
    <a:masterClrMapping/>
  </p:clrMapOvr>
  <mc:AlternateContent xmlns:mc="http://schemas.openxmlformats.org/markup-compatibility/2006" xmlns:p14="http://schemas.microsoft.com/office/powerpoint/2010/main">
    <mc:Choice Requires="p14">
      <p:transition spd="slow" p14:dur="2000" advTm="0"/>
    </mc:Choice>
    <mc:Fallback xmlns="">
      <p:transition spd="slow" advTm="0"/>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381000" y="152400"/>
            <a:ext cx="8229600" cy="715963"/>
          </a:xfrm>
        </p:spPr>
        <p:txBody>
          <a:bodyPr/>
          <a:lstStyle/>
          <a:p>
            <a:pPr eaLnBrk="1" hangingPunct="1"/>
            <a:r>
              <a:rPr lang="en-US" sz="3600" smtClean="0"/>
              <a:t>Declaration of Helsinki</a:t>
            </a:r>
          </a:p>
        </p:txBody>
      </p:sp>
      <p:sp>
        <p:nvSpPr>
          <p:cNvPr id="16387" name="Rectangle 3"/>
          <p:cNvSpPr>
            <a:spLocks noGrp="1" noChangeArrowheads="1"/>
          </p:cNvSpPr>
          <p:nvPr>
            <p:ph idx="1"/>
          </p:nvPr>
        </p:nvSpPr>
        <p:spPr>
          <a:xfrm>
            <a:off x="152400" y="914400"/>
            <a:ext cx="8991600" cy="5715000"/>
          </a:xfrm>
        </p:spPr>
        <p:txBody>
          <a:bodyPr>
            <a:normAutofit/>
          </a:bodyPr>
          <a:lstStyle/>
          <a:p>
            <a:pPr eaLnBrk="1" hangingPunct="1">
              <a:lnSpc>
                <a:spcPct val="90000"/>
              </a:lnSpc>
            </a:pPr>
            <a:r>
              <a:rPr lang="en-US" sz="2400" smtClean="0"/>
              <a:t>World Medical Association – 1964</a:t>
            </a:r>
          </a:p>
          <a:p>
            <a:pPr eaLnBrk="1" hangingPunct="1">
              <a:lnSpc>
                <a:spcPct val="90000"/>
              </a:lnSpc>
            </a:pPr>
            <a:endParaRPr lang="en-US" sz="1400" smtClean="0"/>
          </a:p>
          <a:p>
            <a:pPr eaLnBrk="1" hangingPunct="1">
              <a:lnSpc>
                <a:spcPct val="90000"/>
              </a:lnSpc>
            </a:pPr>
            <a:r>
              <a:rPr lang="en-US" sz="2400" smtClean="0"/>
              <a:t>Codes existed for delivery of health care but not for research</a:t>
            </a:r>
          </a:p>
          <a:p>
            <a:pPr eaLnBrk="1" hangingPunct="1">
              <a:lnSpc>
                <a:spcPct val="90000"/>
              </a:lnSpc>
            </a:pPr>
            <a:endParaRPr lang="en-US" sz="1400" smtClean="0"/>
          </a:p>
          <a:p>
            <a:pPr eaLnBrk="1" hangingPunct="1">
              <a:lnSpc>
                <a:spcPct val="90000"/>
              </a:lnSpc>
            </a:pPr>
            <a:r>
              <a:rPr lang="en-US" sz="2400" smtClean="0"/>
              <a:t>Identified research as that involving human subjects including research on identifiable human material or identifiable data</a:t>
            </a:r>
          </a:p>
          <a:p>
            <a:pPr eaLnBrk="1" hangingPunct="1">
              <a:lnSpc>
                <a:spcPct val="90000"/>
              </a:lnSpc>
            </a:pPr>
            <a:endParaRPr lang="en-US" sz="1600" smtClean="0"/>
          </a:p>
          <a:p>
            <a:pPr eaLnBrk="1" hangingPunct="1">
              <a:lnSpc>
                <a:spcPct val="90000"/>
              </a:lnSpc>
            </a:pPr>
            <a:r>
              <a:rPr lang="en-US" sz="2400" smtClean="0"/>
              <a:t>Interest to the wellbeing of the subject far outweighs the benefit to society</a:t>
            </a:r>
          </a:p>
          <a:p>
            <a:pPr eaLnBrk="1" hangingPunct="1">
              <a:lnSpc>
                <a:spcPct val="90000"/>
              </a:lnSpc>
            </a:pPr>
            <a:endParaRPr lang="en-US" sz="1600" smtClean="0"/>
          </a:p>
          <a:p>
            <a:pPr eaLnBrk="1" hangingPunct="1">
              <a:lnSpc>
                <a:spcPct val="90000"/>
              </a:lnSpc>
            </a:pPr>
            <a:r>
              <a:rPr lang="en-US" sz="2400" smtClean="0"/>
              <a:t>Special populations</a:t>
            </a:r>
          </a:p>
          <a:p>
            <a:pPr eaLnBrk="1" hangingPunct="1">
              <a:lnSpc>
                <a:spcPct val="90000"/>
              </a:lnSpc>
            </a:pPr>
            <a:endParaRPr lang="en-US" sz="1400" smtClean="0"/>
          </a:p>
          <a:p>
            <a:pPr lvl="1" eaLnBrk="1" hangingPunct="1">
              <a:lnSpc>
                <a:spcPct val="90000"/>
              </a:lnSpc>
            </a:pPr>
            <a:r>
              <a:rPr lang="en-US" sz="2000" smtClean="0"/>
              <a:t>Economically and medically disadvantaged</a:t>
            </a:r>
          </a:p>
          <a:p>
            <a:pPr lvl="1" eaLnBrk="1" hangingPunct="1">
              <a:lnSpc>
                <a:spcPct val="90000"/>
              </a:lnSpc>
            </a:pPr>
            <a:r>
              <a:rPr lang="en-US" sz="2000" smtClean="0"/>
              <a:t>Those unable to give consent</a:t>
            </a:r>
          </a:p>
          <a:p>
            <a:pPr lvl="1" eaLnBrk="1" hangingPunct="1">
              <a:lnSpc>
                <a:spcPct val="90000"/>
              </a:lnSpc>
            </a:pPr>
            <a:r>
              <a:rPr lang="en-US" sz="2000" smtClean="0"/>
              <a:t>Those who may be subject to giving consent under duress</a:t>
            </a:r>
          </a:p>
          <a:p>
            <a:pPr lvl="1" eaLnBrk="1" hangingPunct="1">
              <a:lnSpc>
                <a:spcPct val="90000"/>
              </a:lnSpc>
            </a:pPr>
            <a:r>
              <a:rPr lang="en-US" sz="2000" smtClean="0"/>
              <a:t>Those who will not benefit from the research</a:t>
            </a:r>
          </a:p>
          <a:p>
            <a:pPr lvl="1" eaLnBrk="1" hangingPunct="1">
              <a:lnSpc>
                <a:spcPct val="90000"/>
              </a:lnSpc>
            </a:pPr>
            <a:r>
              <a:rPr lang="en-US" sz="2000" smtClean="0"/>
              <a:t>Where research is combined with medical care</a:t>
            </a:r>
          </a:p>
        </p:txBody>
      </p:sp>
      <p:sp>
        <p:nvSpPr>
          <p:cNvPr id="4" name="Slide Number Placeholder 3"/>
          <p:cNvSpPr>
            <a:spLocks noGrp="1"/>
          </p:cNvSpPr>
          <p:nvPr>
            <p:ph type="sldNum" sz="quarter" idx="12"/>
          </p:nvPr>
        </p:nvSpPr>
        <p:spPr/>
        <p:txBody>
          <a:bodyPr/>
          <a:lstStyle/>
          <a:p>
            <a:fld id="{9F2A059E-E9C0-4886-8D57-E2D5CFA64860}" type="slidenum">
              <a:rPr lang="en-GB" smtClean="0"/>
              <a:pPr/>
              <a:t>14</a:t>
            </a:fld>
            <a:endParaRPr lang="en-GB"/>
          </a:p>
        </p:txBody>
      </p:sp>
    </p:spTree>
    <p:extLst>
      <p:ext uri="{BB962C8B-B14F-4D97-AF65-F5344CB8AC3E}">
        <p14:creationId xmlns:p14="http://schemas.microsoft.com/office/powerpoint/2010/main" val="681718087"/>
      </p:ext>
    </p:extLst>
  </p:cSld>
  <p:clrMapOvr>
    <a:masterClrMapping/>
  </p:clrMapOvr>
  <mc:AlternateContent xmlns:mc="http://schemas.openxmlformats.org/markup-compatibility/2006" xmlns:p14="http://schemas.microsoft.com/office/powerpoint/2010/main">
    <mc:Choice Requires="p14">
      <p:transition spd="slow" p14:dur="2000" advTm="155409"/>
    </mc:Choice>
    <mc:Fallback xmlns="">
      <p:transition spd="slow" advTm="155409"/>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457200" y="274638"/>
            <a:ext cx="8229600" cy="487362"/>
          </a:xfrm>
        </p:spPr>
        <p:txBody>
          <a:bodyPr>
            <a:normAutofit fontScale="90000"/>
          </a:bodyPr>
          <a:lstStyle/>
          <a:p>
            <a:pPr eaLnBrk="1" hangingPunct="1"/>
            <a:r>
              <a:rPr lang="en-US" sz="3600" smtClean="0"/>
              <a:t>Declaration of Helsinki</a:t>
            </a:r>
          </a:p>
        </p:txBody>
      </p:sp>
      <p:sp>
        <p:nvSpPr>
          <p:cNvPr id="17411" name="Rectangle 3"/>
          <p:cNvSpPr>
            <a:spLocks noGrp="1" noChangeArrowheads="1"/>
          </p:cNvSpPr>
          <p:nvPr>
            <p:ph idx="1"/>
          </p:nvPr>
        </p:nvSpPr>
        <p:spPr>
          <a:xfrm>
            <a:off x="428625" y="866775"/>
            <a:ext cx="8534400" cy="6019800"/>
          </a:xfrm>
        </p:spPr>
        <p:txBody>
          <a:bodyPr>
            <a:normAutofit/>
          </a:bodyPr>
          <a:lstStyle/>
          <a:p>
            <a:pPr eaLnBrk="1" hangingPunct="1"/>
            <a:r>
              <a:rPr lang="en-US" sz="2800" dirty="0" smtClean="0"/>
              <a:t>Therapeutic research </a:t>
            </a:r>
          </a:p>
          <a:p>
            <a:pPr lvl="1" eaLnBrk="1" hangingPunct="1"/>
            <a:r>
              <a:rPr lang="en-US" sz="2400" dirty="0" smtClean="0"/>
              <a:t>Offers some potential benefit to the subject</a:t>
            </a:r>
          </a:p>
          <a:p>
            <a:pPr lvl="1" eaLnBrk="1" hangingPunct="1"/>
            <a:r>
              <a:rPr lang="en-US" sz="2400" dirty="0" smtClean="0"/>
              <a:t>Consent can be procured from a legal guardian</a:t>
            </a:r>
          </a:p>
          <a:p>
            <a:pPr lvl="2" eaLnBrk="1" hangingPunct="1"/>
            <a:r>
              <a:rPr lang="en-US" sz="2000" dirty="0" smtClean="0"/>
              <a:t>Surrogate consent</a:t>
            </a:r>
          </a:p>
          <a:p>
            <a:pPr lvl="2" eaLnBrk="1" hangingPunct="1"/>
            <a:r>
              <a:rPr lang="en-US" sz="2000" dirty="0" smtClean="0"/>
              <a:t>Ensures that children, mentally ill can participate</a:t>
            </a:r>
          </a:p>
          <a:p>
            <a:pPr lvl="1" eaLnBrk="1" hangingPunct="1">
              <a:buFontTx/>
              <a:buNone/>
            </a:pPr>
            <a:endParaRPr lang="en-US" sz="2400" dirty="0" smtClean="0"/>
          </a:p>
          <a:p>
            <a:pPr eaLnBrk="1" hangingPunct="1"/>
            <a:r>
              <a:rPr lang="en-US" sz="2800" dirty="0" smtClean="0"/>
              <a:t>Nontherapeutic research</a:t>
            </a:r>
          </a:p>
          <a:p>
            <a:pPr lvl="1" eaLnBrk="1" hangingPunct="1"/>
            <a:r>
              <a:rPr lang="en-US" sz="2400" dirty="0" smtClean="0"/>
              <a:t>Purely investigational</a:t>
            </a:r>
          </a:p>
          <a:p>
            <a:pPr lvl="1" eaLnBrk="1" hangingPunct="1"/>
            <a:r>
              <a:rPr lang="en-US" sz="2400" dirty="0" smtClean="0"/>
              <a:t>Consent can never be waived</a:t>
            </a:r>
          </a:p>
          <a:p>
            <a:pPr eaLnBrk="1" hangingPunct="1"/>
            <a:endParaRPr lang="en-US" sz="1600" dirty="0" smtClean="0"/>
          </a:p>
          <a:p>
            <a:pPr eaLnBrk="1" hangingPunct="1"/>
            <a:r>
              <a:rPr lang="en-US" sz="2800" dirty="0" smtClean="0"/>
              <a:t>Has been revised 4 times</a:t>
            </a:r>
          </a:p>
          <a:p>
            <a:pPr eaLnBrk="1" hangingPunct="1"/>
            <a:endParaRPr lang="en-US" sz="1600" dirty="0" smtClean="0"/>
          </a:p>
        </p:txBody>
      </p:sp>
      <p:sp>
        <p:nvSpPr>
          <p:cNvPr id="4" name="Slide Number Placeholder 3"/>
          <p:cNvSpPr>
            <a:spLocks noGrp="1"/>
          </p:cNvSpPr>
          <p:nvPr>
            <p:ph type="sldNum" sz="quarter" idx="12"/>
          </p:nvPr>
        </p:nvSpPr>
        <p:spPr/>
        <p:txBody>
          <a:bodyPr/>
          <a:lstStyle/>
          <a:p>
            <a:fld id="{9F2A059E-E9C0-4886-8D57-E2D5CFA64860}" type="slidenum">
              <a:rPr lang="en-GB" smtClean="0"/>
              <a:pPr/>
              <a:t>15</a:t>
            </a:fld>
            <a:endParaRPr lang="en-GB"/>
          </a:p>
        </p:txBody>
      </p:sp>
    </p:spTree>
    <p:extLst>
      <p:ext uri="{BB962C8B-B14F-4D97-AF65-F5344CB8AC3E}">
        <p14:creationId xmlns:p14="http://schemas.microsoft.com/office/powerpoint/2010/main" val="527243984"/>
      </p:ext>
    </p:extLst>
  </p:cSld>
  <p:clrMapOvr>
    <a:masterClrMapping/>
  </p:clrMapOvr>
  <mc:AlternateContent xmlns:mc="http://schemas.openxmlformats.org/markup-compatibility/2006" xmlns:p14="http://schemas.microsoft.com/office/powerpoint/2010/main">
    <mc:Choice Requires="p14">
      <p:transition spd="slow" p14:dur="2000" advTm="80403"/>
    </mc:Choice>
    <mc:Fallback xmlns="">
      <p:transition spd="slow" advTm="80403"/>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457200" y="152400"/>
            <a:ext cx="8229600" cy="685800"/>
          </a:xfrm>
        </p:spPr>
        <p:txBody>
          <a:bodyPr/>
          <a:lstStyle/>
          <a:p>
            <a:pPr eaLnBrk="1" hangingPunct="1"/>
            <a:r>
              <a:rPr lang="en-US" sz="3600" smtClean="0"/>
              <a:t>Limitations of Helsinki</a:t>
            </a:r>
          </a:p>
        </p:txBody>
      </p:sp>
      <p:sp>
        <p:nvSpPr>
          <p:cNvPr id="18435" name="Rectangle 3"/>
          <p:cNvSpPr>
            <a:spLocks noGrp="1" noChangeArrowheads="1"/>
          </p:cNvSpPr>
          <p:nvPr>
            <p:ph idx="1"/>
          </p:nvPr>
        </p:nvSpPr>
        <p:spPr>
          <a:xfrm>
            <a:off x="152400" y="781050"/>
            <a:ext cx="8991600" cy="6048375"/>
          </a:xfrm>
        </p:spPr>
        <p:txBody>
          <a:bodyPr>
            <a:normAutofit/>
          </a:bodyPr>
          <a:lstStyle/>
          <a:p>
            <a:pPr eaLnBrk="1" hangingPunct="1">
              <a:lnSpc>
                <a:spcPct val="80000"/>
              </a:lnSpc>
            </a:pPr>
            <a:r>
              <a:rPr lang="en-US" sz="2400" smtClean="0"/>
              <a:t>Ignored in the US and problems persisted</a:t>
            </a:r>
          </a:p>
          <a:p>
            <a:pPr eaLnBrk="1" hangingPunct="1">
              <a:lnSpc>
                <a:spcPct val="80000"/>
              </a:lnSpc>
            </a:pPr>
            <a:endParaRPr lang="en-US" sz="1200" smtClean="0"/>
          </a:p>
          <a:p>
            <a:pPr eaLnBrk="1" hangingPunct="1">
              <a:lnSpc>
                <a:spcPct val="80000"/>
              </a:lnSpc>
            </a:pPr>
            <a:r>
              <a:rPr lang="en-US" sz="2400" smtClean="0"/>
              <a:t>NEJM article </a:t>
            </a:r>
            <a:r>
              <a:rPr lang="en-US" sz="2400" smtClean="0">
                <a:solidFill>
                  <a:srgbClr val="CC0099"/>
                </a:solidFill>
              </a:rPr>
              <a:t>1966</a:t>
            </a:r>
            <a:r>
              <a:rPr lang="en-US" sz="2400" smtClean="0"/>
              <a:t> Beecher identified 22 cases of research that involved patently unethical practices in the use of human subjects in research</a:t>
            </a:r>
          </a:p>
          <a:p>
            <a:pPr eaLnBrk="1" hangingPunct="1">
              <a:lnSpc>
                <a:spcPct val="80000"/>
              </a:lnSpc>
            </a:pPr>
            <a:endParaRPr lang="en-US" sz="1400" smtClean="0"/>
          </a:p>
          <a:p>
            <a:pPr lvl="1" eaLnBrk="1" hangingPunct="1">
              <a:lnSpc>
                <a:spcPct val="80000"/>
              </a:lnSpc>
            </a:pPr>
            <a:r>
              <a:rPr lang="en-US" sz="2400" smtClean="0"/>
              <a:t>Use of mentally ill patients for the study of diseases not related to mental illness</a:t>
            </a:r>
          </a:p>
          <a:p>
            <a:pPr lvl="1" eaLnBrk="1" hangingPunct="1">
              <a:lnSpc>
                <a:spcPct val="80000"/>
              </a:lnSpc>
            </a:pPr>
            <a:r>
              <a:rPr lang="en-US" sz="2400" smtClean="0"/>
              <a:t>Cold war studies</a:t>
            </a:r>
          </a:p>
          <a:p>
            <a:pPr lvl="1" eaLnBrk="1" hangingPunct="1">
              <a:lnSpc>
                <a:spcPct val="80000"/>
              </a:lnSpc>
            </a:pPr>
            <a:r>
              <a:rPr lang="en-US" sz="2400" smtClean="0"/>
              <a:t>CIA studies</a:t>
            </a:r>
          </a:p>
          <a:p>
            <a:pPr lvl="1" eaLnBrk="1" hangingPunct="1">
              <a:lnSpc>
                <a:spcPct val="80000"/>
              </a:lnSpc>
              <a:buFontTx/>
              <a:buNone/>
            </a:pPr>
            <a:endParaRPr lang="en-US" sz="1200" smtClean="0"/>
          </a:p>
          <a:p>
            <a:pPr eaLnBrk="1" hangingPunct="1">
              <a:lnSpc>
                <a:spcPct val="80000"/>
              </a:lnSpc>
            </a:pPr>
            <a:r>
              <a:rPr lang="en-US" sz="2400" smtClean="0"/>
              <a:t>Despite the existence of ‘codes’ researches were not adopting them into their research</a:t>
            </a:r>
          </a:p>
          <a:p>
            <a:pPr eaLnBrk="1" hangingPunct="1">
              <a:lnSpc>
                <a:spcPct val="80000"/>
              </a:lnSpc>
            </a:pPr>
            <a:endParaRPr lang="en-US" sz="1200" smtClean="0"/>
          </a:p>
          <a:p>
            <a:pPr eaLnBrk="1" hangingPunct="1">
              <a:lnSpc>
                <a:spcPct val="80000"/>
              </a:lnSpc>
            </a:pPr>
            <a:r>
              <a:rPr lang="en-US" sz="2400" smtClean="0"/>
              <a:t>Call for further reform in research ethics and conduct</a:t>
            </a:r>
          </a:p>
          <a:p>
            <a:pPr eaLnBrk="1" hangingPunct="1">
              <a:lnSpc>
                <a:spcPct val="80000"/>
              </a:lnSpc>
            </a:pPr>
            <a:endParaRPr lang="en-US" sz="1200" smtClean="0"/>
          </a:p>
          <a:p>
            <a:pPr lvl="1" eaLnBrk="1" hangingPunct="1">
              <a:lnSpc>
                <a:spcPct val="80000"/>
              </a:lnSpc>
            </a:pPr>
            <a:r>
              <a:rPr lang="en-US" sz="2400" smtClean="0"/>
              <a:t>Beecher introduced the concept of </a:t>
            </a:r>
            <a:r>
              <a:rPr lang="en-US" sz="2400" smtClean="0">
                <a:solidFill>
                  <a:srgbClr val="CC0099"/>
                </a:solidFill>
              </a:rPr>
              <a:t>voluntary</a:t>
            </a:r>
            <a:r>
              <a:rPr lang="en-US" sz="2400" smtClean="0"/>
              <a:t> peer review</a:t>
            </a:r>
          </a:p>
          <a:p>
            <a:pPr eaLnBrk="1" hangingPunct="1">
              <a:lnSpc>
                <a:spcPct val="80000"/>
              </a:lnSpc>
            </a:pPr>
            <a:endParaRPr lang="en-US" sz="1400" smtClean="0"/>
          </a:p>
          <a:p>
            <a:pPr lvl="1" eaLnBrk="1" hangingPunct="1">
              <a:lnSpc>
                <a:spcPct val="80000"/>
              </a:lnSpc>
            </a:pPr>
            <a:r>
              <a:rPr lang="en-US" sz="2400" smtClean="0"/>
              <a:t>Prompted a call for mandatory peer review and legislation governing research practices</a:t>
            </a:r>
          </a:p>
        </p:txBody>
      </p:sp>
      <p:sp>
        <p:nvSpPr>
          <p:cNvPr id="4" name="Slide Number Placeholder 3"/>
          <p:cNvSpPr>
            <a:spLocks noGrp="1"/>
          </p:cNvSpPr>
          <p:nvPr>
            <p:ph type="sldNum" sz="quarter" idx="12"/>
          </p:nvPr>
        </p:nvSpPr>
        <p:spPr/>
        <p:txBody>
          <a:bodyPr/>
          <a:lstStyle/>
          <a:p>
            <a:fld id="{9F2A059E-E9C0-4886-8D57-E2D5CFA64860}" type="slidenum">
              <a:rPr lang="en-GB" smtClean="0"/>
              <a:pPr/>
              <a:t>16</a:t>
            </a:fld>
            <a:endParaRPr lang="en-GB"/>
          </a:p>
        </p:txBody>
      </p:sp>
    </p:spTree>
    <p:extLst>
      <p:ext uri="{BB962C8B-B14F-4D97-AF65-F5344CB8AC3E}">
        <p14:creationId xmlns:p14="http://schemas.microsoft.com/office/powerpoint/2010/main" val="4004215813"/>
      </p:ext>
    </p:extLst>
  </p:cSld>
  <p:clrMapOvr>
    <a:masterClrMapping/>
  </p:clrMapOvr>
  <mc:AlternateContent xmlns:mc="http://schemas.openxmlformats.org/markup-compatibility/2006" xmlns:p14="http://schemas.microsoft.com/office/powerpoint/2010/main">
    <mc:Choice Requires="p14">
      <p:transition spd="slow" p14:dur="2000" advTm="137236"/>
    </mc:Choice>
    <mc:Fallback xmlns="">
      <p:transition spd="slow" advTm="137236"/>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3600" dirty="0">
                <a:solidFill>
                  <a:srgbClr val="9999FF"/>
                </a:solidFill>
                <a:latin typeface="Trebuchet MS" pitchFamily="34" charset="0"/>
              </a:rPr>
              <a:t>Syphilis Study in Tuskegee, GA (1932-1972)</a:t>
            </a:r>
            <a:endParaRPr lang="en-GB" sz="3600" dirty="0"/>
          </a:p>
        </p:txBody>
      </p:sp>
      <p:sp>
        <p:nvSpPr>
          <p:cNvPr id="3" name="Content Placeholder 2"/>
          <p:cNvSpPr>
            <a:spLocks noGrp="1"/>
          </p:cNvSpPr>
          <p:nvPr>
            <p:ph idx="1"/>
          </p:nvPr>
        </p:nvSpPr>
        <p:spPr/>
        <p:txBody>
          <a:bodyPr>
            <a:noAutofit/>
          </a:bodyPr>
          <a:lstStyle/>
          <a:p>
            <a:r>
              <a:rPr lang="en-US" sz="2000" dirty="0" smtClean="0">
                <a:latin typeface="Trebuchet MS" pitchFamily="34" charset="0"/>
              </a:rPr>
              <a:t>– </a:t>
            </a:r>
            <a:r>
              <a:rPr lang="en-US" sz="2000" dirty="0">
                <a:latin typeface="Trebuchet MS" pitchFamily="34" charset="0"/>
              </a:rPr>
              <a:t>As part of a  research project conducted by the U.S. Public Health Service, 600 low-income African-American males, 400 of whom were infected with syphilis, were monitored for 40 years. </a:t>
            </a:r>
            <a:endParaRPr lang="en-US" sz="2000" dirty="0" smtClean="0">
              <a:latin typeface="Trebuchet MS" pitchFamily="34" charset="0"/>
            </a:endParaRPr>
          </a:p>
          <a:p>
            <a:r>
              <a:rPr lang="en-US" sz="2000" dirty="0" smtClean="0">
                <a:latin typeface="Trebuchet MS" pitchFamily="34" charset="0"/>
              </a:rPr>
              <a:t>Free </a:t>
            </a:r>
            <a:r>
              <a:rPr lang="en-US" sz="2000" dirty="0">
                <a:latin typeface="Trebuchet MS" pitchFamily="34" charset="0"/>
              </a:rPr>
              <a:t>medical examinations were given; however, participants were not told about their disease. </a:t>
            </a:r>
            <a:endParaRPr lang="en-US" sz="2000" dirty="0" smtClean="0">
              <a:latin typeface="Trebuchet MS" pitchFamily="34" charset="0"/>
            </a:endParaRPr>
          </a:p>
          <a:p>
            <a:r>
              <a:rPr lang="en-US" sz="2000" dirty="0" smtClean="0">
                <a:latin typeface="Trebuchet MS" pitchFamily="34" charset="0"/>
              </a:rPr>
              <a:t>Even </a:t>
            </a:r>
            <a:r>
              <a:rPr lang="en-US" sz="2000" dirty="0">
                <a:latin typeface="Trebuchet MS" pitchFamily="34" charset="0"/>
              </a:rPr>
              <a:t>though a proven cure (penicillin) became available in the 1950s, the study continued until 1972 with participants being denied treatment. </a:t>
            </a:r>
            <a:endParaRPr lang="en-US" sz="2000" dirty="0" smtClean="0">
              <a:latin typeface="Trebuchet MS" pitchFamily="34" charset="0"/>
            </a:endParaRPr>
          </a:p>
          <a:p>
            <a:r>
              <a:rPr lang="en-US" sz="2000" dirty="0" smtClean="0">
                <a:latin typeface="Trebuchet MS" pitchFamily="34" charset="0"/>
              </a:rPr>
              <a:t>In </a:t>
            </a:r>
            <a:r>
              <a:rPr lang="en-US" sz="2000" dirty="0">
                <a:latin typeface="Trebuchet MS" pitchFamily="34" charset="0"/>
              </a:rPr>
              <a:t>some cases, when participants were diagnosed as having syphilis by other physicians, researchers intervened to prevent treatment. Many participants died of syphilis during the study. </a:t>
            </a:r>
            <a:endParaRPr lang="en-US" sz="2000" dirty="0" smtClean="0">
              <a:latin typeface="Trebuchet MS" pitchFamily="34" charset="0"/>
            </a:endParaRPr>
          </a:p>
          <a:p>
            <a:r>
              <a:rPr lang="en-US" sz="2000" dirty="0" smtClean="0">
                <a:latin typeface="Trebuchet MS" pitchFamily="34" charset="0"/>
              </a:rPr>
              <a:t>The </a:t>
            </a:r>
            <a:r>
              <a:rPr lang="en-US" sz="2000" dirty="0">
                <a:latin typeface="Trebuchet MS" pitchFamily="34" charset="0"/>
              </a:rPr>
              <a:t>study was stopped in 1973 by the U.S. Department of Health, Education, and Welfare only after its existence was publicized and it became a political embarrassment. </a:t>
            </a:r>
          </a:p>
          <a:p>
            <a:endParaRPr lang="en-GB" sz="2000" dirty="0"/>
          </a:p>
        </p:txBody>
      </p:sp>
      <p:sp>
        <p:nvSpPr>
          <p:cNvPr id="5" name="Slide Number Placeholder 4"/>
          <p:cNvSpPr>
            <a:spLocks noGrp="1"/>
          </p:cNvSpPr>
          <p:nvPr>
            <p:ph type="sldNum" sz="quarter" idx="12"/>
          </p:nvPr>
        </p:nvSpPr>
        <p:spPr/>
        <p:txBody>
          <a:bodyPr/>
          <a:lstStyle/>
          <a:p>
            <a:fld id="{9F2A059E-E9C0-4886-8D57-E2D5CFA64860}" type="slidenum">
              <a:rPr lang="en-GB" smtClean="0"/>
              <a:pPr/>
              <a:t>17</a:t>
            </a:fld>
            <a:endParaRPr lang="en-GB"/>
          </a:p>
        </p:txBody>
      </p:sp>
    </p:spTree>
    <p:extLst>
      <p:ext uri="{BB962C8B-B14F-4D97-AF65-F5344CB8AC3E}">
        <p14:creationId xmlns:p14="http://schemas.microsoft.com/office/powerpoint/2010/main" val="1712683172"/>
      </p:ext>
    </p:extLst>
  </p:cSld>
  <p:clrMapOvr>
    <a:masterClrMapping/>
  </p:clrMapOvr>
  <mc:AlternateContent xmlns:mc="http://schemas.openxmlformats.org/markup-compatibility/2006" xmlns:p14="http://schemas.microsoft.com/office/powerpoint/2010/main">
    <mc:Choice Requires="p14">
      <p:transition spd="slow" p14:dur="2000" advTm="109691"/>
    </mc:Choice>
    <mc:Fallback xmlns="">
      <p:transition spd="slow" advTm="109691"/>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457200" y="274638"/>
            <a:ext cx="8229600" cy="868362"/>
          </a:xfrm>
        </p:spPr>
        <p:txBody>
          <a:bodyPr/>
          <a:lstStyle/>
          <a:p>
            <a:pPr eaLnBrk="1" hangingPunct="1"/>
            <a:r>
              <a:rPr lang="en-US" sz="4000" smtClean="0"/>
              <a:t>Moral justifications for Tuskegee</a:t>
            </a:r>
          </a:p>
        </p:txBody>
      </p:sp>
      <p:sp>
        <p:nvSpPr>
          <p:cNvPr id="21507" name="Rectangle 3"/>
          <p:cNvSpPr>
            <a:spLocks noGrp="1" noChangeArrowheads="1"/>
          </p:cNvSpPr>
          <p:nvPr>
            <p:ph idx="1"/>
          </p:nvPr>
        </p:nvSpPr>
        <p:spPr>
          <a:xfrm>
            <a:off x="457200" y="1600200"/>
            <a:ext cx="8229600" cy="4876800"/>
          </a:xfrm>
        </p:spPr>
        <p:txBody>
          <a:bodyPr>
            <a:normAutofit/>
          </a:bodyPr>
          <a:lstStyle/>
          <a:p>
            <a:pPr eaLnBrk="1" hangingPunct="1"/>
            <a:r>
              <a:rPr lang="en-US" sz="2800" dirty="0" smtClean="0">
                <a:solidFill>
                  <a:srgbClr val="FF0000"/>
                </a:solidFill>
              </a:rPr>
              <a:t>Knowledge worth sacrifice of few</a:t>
            </a:r>
          </a:p>
          <a:p>
            <a:pPr eaLnBrk="1" hangingPunct="1"/>
            <a:endParaRPr lang="en-US" sz="2800" dirty="0" smtClean="0"/>
          </a:p>
          <a:p>
            <a:pPr eaLnBrk="1" hangingPunct="1"/>
            <a:r>
              <a:rPr lang="en-US" sz="2800" dirty="0" smtClean="0"/>
              <a:t>No point losing knowledge by stopping study</a:t>
            </a:r>
          </a:p>
          <a:p>
            <a:pPr marL="45720" indent="0" eaLnBrk="1" hangingPunct="1">
              <a:buNone/>
            </a:pPr>
            <a:endParaRPr lang="en-US" sz="2800" dirty="0" smtClean="0"/>
          </a:p>
          <a:p>
            <a:pPr eaLnBrk="1" hangingPunct="1"/>
            <a:r>
              <a:rPr lang="en-US" sz="2800" dirty="0" smtClean="0"/>
              <a:t>Subjects were going to get syphilis anyway</a:t>
            </a:r>
          </a:p>
          <a:p>
            <a:pPr eaLnBrk="1" hangingPunct="1"/>
            <a:endParaRPr lang="en-US" sz="2800" dirty="0" smtClean="0"/>
          </a:p>
          <a:p>
            <a:pPr eaLnBrk="1" hangingPunct="1"/>
            <a:r>
              <a:rPr lang="en-US" sz="2800" dirty="0" smtClean="0"/>
              <a:t>No effective cures</a:t>
            </a:r>
          </a:p>
          <a:p>
            <a:pPr eaLnBrk="1" hangingPunct="1"/>
            <a:endParaRPr lang="en-US" sz="2800" dirty="0" smtClean="0"/>
          </a:p>
          <a:p>
            <a:pPr eaLnBrk="1" hangingPunct="1"/>
            <a:r>
              <a:rPr lang="en-US" sz="2800" dirty="0" smtClean="0"/>
              <a:t>Subjects gave consent</a:t>
            </a:r>
          </a:p>
        </p:txBody>
      </p:sp>
      <p:sp>
        <p:nvSpPr>
          <p:cNvPr id="4" name="Slide Number Placeholder 3"/>
          <p:cNvSpPr>
            <a:spLocks noGrp="1"/>
          </p:cNvSpPr>
          <p:nvPr>
            <p:ph type="sldNum" sz="quarter" idx="12"/>
          </p:nvPr>
        </p:nvSpPr>
        <p:spPr/>
        <p:txBody>
          <a:bodyPr/>
          <a:lstStyle/>
          <a:p>
            <a:fld id="{9F2A059E-E9C0-4886-8D57-E2D5CFA64860}" type="slidenum">
              <a:rPr lang="en-GB" smtClean="0"/>
              <a:pPr/>
              <a:t>18</a:t>
            </a:fld>
            <a:endParaRPr lang="en-GB"/>
          </a:p>
        </p:txBody>
      </p:sp>
    </p:spTree>
    <p:extLst>
      <p:ext uri="{BB962C8B-B14F-4D97-AF65-F5344CB8AC3E}">
        <p14:creationId xmlns:p14="http://schemas.microsoft.com/office/powerpoint/2010/main" val="3867740637"/>
      </p:ext>
    </p:extLst>
  </p:cSld>
  <p:clrMapOvr>
    <a:masterClrMapping/>
  </p:clrMapOvr>
  <mc:AlternateContent xmlns:mc="http://schemas.openxmlformats.org/markup-compatibility/2006" xmlns:p14="http://schemas.microsoft.com/office/powerpoint/2010/main">
    <mc:Choice Requires="p14">
      <p:transition spd="slow" p14:dur="2000" advTm="77100"/>
    </mc:Choice>
    <mc:Fallback xmlns="">
      <p:transition spd="slow" advTm="77100"/>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457200" y="152400"/>
            <a:ext cx="8229600" cy="639763"/>
          </a:xfrm>
        </p:spPr>
        <p:txBody>
          <a:bodyPr>
            <a:normAutofit fontScale="90000"/>
          </a:bodyPr>
          <a:lstStyle/>
          <a:p>
            <a:pPr eaLnBrk="1" hangingPunct="1"/>
            <a:r>
              <a:rPr lang="en-US" sz="3600" smtClean="0"/>
              <a:t>Response to Tuskegee</a:t>
            </a:r>
          </a:p>
        </p:txBody>
      </p:sp>
      <p:sp>
        <p:nvSpPr>
          <p:cNvPr id="22531" name="Rectangle 3"/>
          <p:cNvSpPr>
            <a:spLocks noGrp="1" noChangeArrowheads="1"/>
          </p:cNvSpPr>
          <p:nvPr>
            <p:ph idx="1"/>
          </p:nvPr>
        </p:nvSpPr>
        <p:spPr>
          <a:xfrm>
            <a:off x="152400" y="838200"/>
            <a:ext cx="8763000" cy="5715000"/>
          </a:xfrm>
        </p:spPr>
        <p:txBody>
          <a:bodyPr>
            <a:normAutofit/>
          </a:bodyPr>
          <a:lstStyle/>
          <a:p>
            <a:pPr eaLnBrk="1" hangingPunct="1">
              <a:lnSpc>
                <a:spcPct val="80000"/>
              </a:lnSpc>
            </a:pPr>
            <a:r>
              <a:rPr lang="en-US" sz="2800" dirty="0" smtClean="0"/>
              <a:t>Public and professional outrage led to</a:t>
            </a:r>
          </a:p>
          <a:p>
            <a:pPr eaLnBrk="1" hangingPunct="1">
              <a:lnSpc>
                <a:spcPct val="80000"/>
              </a:lnSpc>
            </a:pPr>
            <a:endParaRPr lang="en-US" sz="800" dirty="0" smtClean="0"/>
          </a:p>
          <a:p>
            <a:pPr lvl="1" eaLnBrk="1" hangingPunct="1">
              <a:lnSpc>
                <a:spcPct val="80000"/>
              </a:lnSpc>
            </a:pPr>
            <a:r>
              <a:rPr lang="en-US" sz="2400" dirty="0" smtClean="0"/>
              <a:t>The Tuskegee Advisory Panel in 1973</a:t>
            </a:r>
          </a:p>
          <a:p>
            <a:pPr lvl="1" eaLnBrk="1" hangingPunct="1">
              <a:lnSpc>
                <a:spcPct val="80000"/>
              </a:lnSpc>
            </a:pPr>
            <a:endParaRPr lang="en-US" sz="800" dirty="0" smtClean="0"/>
          </a:p>
          <a:p>
            <a:pPr lvl="1" eaLnBrk="1" hangingPunct="1">
              <a:lnSpc>
                <a:spcPct val="80000"/>
              </a:lnSpc>
            </a:pPr>
            <a:r>
              <a:rPr lang="en-US" sz="2400" dirty="0" smtClean="0"/>
              <a:t>Recommended termination of the study</a:t>
            </a:r>
          </a:p>
          <a:p>
            <a:pPr lvl="1" eaLnBrk="1" hangingPunct="1">
              <a:lnSpc>
                <a:spcPct val="80000"/>
              </a:lnSpc>
            </a:pPr>
            <a:endParaRPr lang="en-US" sz="900" dirty="0" smtClean="0"/>
          </a:p>
          <a:p>
            <a:pPr lvl="1" eaLnBrk="1" hangingPunct="1">
              <a:lnSpc>
                <a:spcPct val="80000"/>
              </a:lnSpc>
            </a:pPr>
            <a:r>
              <a:rPr lang="en-US" sz="2400" dirty="0" smtClean="0"/>
              <a:t>Determined government’s policies for reviewing scientific procedures and consent practices in federally funded research were inadequate</a:t>
            </a:r>
          </a:p>
          <a:p>
            <a:pPr lvl="1" eaLnBrk="1" hangingPunct="1">
              <a:lnSpc>
                <a:spcPct val="80000"/>
              </a:lnSpc>
            </a:pPr>
            <a:endParaRPr lang="en-US" sz="1400" dirty="0" smtClean="0"/>
          </a:p>
          <a:p>
            <a:pPr eaLnBrk="1" hangingPunct="1">
              <a:lnSpc>
                <a:spcPct val="80000"/>
              </a:lnSpc>
            </a:pPr>
            <a:r>
              <a:rPr lang="en-US" sz="2800" dirty="0" smtClean="0"/>
              <a:t>A Federal Advisory Board (1974-78)</a:t>
            </a:r>
          </a:p>
          <a:p>
            <a:pPr eaLnBrk="1" hangingPunct="1">
              <a:lnSpc>
                <a:spcPct val="80000"/>
              </a:lnSpc>
            </a:pPr>
            <a:endParaRPr lang="en-US" sz="1400" dirty="0" smtClean="0"/>
          </a:p>
          <a:p>
            <a:pPr lvl="1" eaLnBrk="1" hangingPunct="1">
              <a:lnSpc>
                <a:spcPct val="80000"/>
              </a:lnSpc>
            </a:pPr>
            <a:r>
              <a:rPr lang="en-US" sz="2400" dirty="0" smtClean="0"/>
              <a:t>“National Commission for the Protection of Human Subjects in Biomedical and Behavioral Research”</a:t>
            </a:r>
          </a:p>
          <a:p>
            <a:pPr lvl="1" eaLnBrk="1" hangingPunct="1">
              <a:lnSpc>
                <a:spcPct val="80000"/>
              </a:lnSpc>
            </a:pPr>
            <a:endParaRPr lang="en-US" sz="1400" dirty="0" smtClean="0"/>
          </a:p>
          <a:p>
            <a:pPr lvl="1" eaLnBrk="1" hangingPunct="1">
              <a:lnSpc>
                <a:spcPct val="80000"/>
              </a:lnSpc>
            </a:pPr>
            <a:r>
              <a:rPr lang="en-US" sz="2400" dirty="0" smtClean="0"/>
              <a:t>Result was the “</a:t>
            </a:r>
            <a:r>
              <a:rPr lang="en-US" sz="2400" dirty="0" smtClean="0">
                <a:solidFill>
                  <a:srgbClr val="CC0099"/>
                </a:solidFill>
              </a:rPr>
              <a:t>Belmont Report</a:t>
            </a:r>
            <a:r>
              <a:rPr lang="en-US" sz="2400" dirty="0" smtClean="0"/>
              <a:t> of the National Commission” in 1979</a:t>
            </a:r>
          </a:p>
          <a:p>
            <a:pPr lvl="1" eaLnBrk="1" hangingPunct="1">
              <a:lnSpc>
                <a:spcPct val="80000"/>
              </a:lnSpc>
            </a:pPr>
            <a:endParaRPr lang="en-US" sz="1400" dirty="0" smtClean="0"/>
          </a:p>
          <a:p>
            <a:pPr lvl="1" eaLnBrk="1" hangingPunct="1">
              <a:lnSpc>
                <a:spcPct val="80000"/>
              </a:lnSpc>
            </a:pPr>
            <a:r>
              <a:rPr lang="en-US" sz="2400" dirty="0" smtClean="0"/>
              <a:t>3 ethical principles central to the research enterprise</a:t>
            </a:r>
          </a:p>
        </p:txBody>
      </p:sp>
      <p:sp>
        <p:nvSpPr>
          <p:cNvPr id="4" name="Slide Number Placeholder 3"/>
          <p:cNvSpPr>
            <a:spLocks noGrp="1"/>
          </p:cNvSpPr>
          <p:nvPr>
            <p:ph type="sldNum" sz="quarter" idx="12"/>
          </p:nvPr>
        </p:nvSpPr>
        <p:spPr/>
        <p:txBody>
          <a:bodyPr/>
          <a:lstStyle/>
          <a:p>
            <a:fld id="{9F2A059E-E9C0-4886-8D57-E2D5CFA64860}" type="slidenum">
              <a:rPr lang="en-GB" smtClean="0"/>
              <a:pPr/>
              <a:t>19</a:t>
            </a:fld>
            <a:endParaRPr lang="en-GB"/>
          </a:p>
        </p:txBody>
      </p:sp>
    </p:spTree>
    <p:extLst>
      <p:ext uri="{BB962C8B-B14F-4D97-AF65-F5344CB8AC3E}">
        <p14:creationId xmlns:p14="http://schemas.microsoft.com/office/powerpoint/2010/main" val="2760800158"/>
      </p:ext>
    </p:extLst>
  </p:cSld>
  <p:clrMapOvr>
    <a:masterClrMapping/>
  </p:clrMapOvr>
  <mc:AlternateContent xmlns:mc="http://schemas.openxmlformats.org/markup-compatibility/2006" xmlns:p14="http://schemas.microsoft.com/office/powerpoint/2010/main">
    <mc:Choice Requires="p14">
      <p:transition spd="slow" p14:dur="2000" advTm="166942"/>
    </mc:Choice>
    <mc:Fallback xmlns="">
      <p:transition spd="slow" advTm="166942"/>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457200" y="704088"/>
            <a:ext cx="8229600" cy="708688"/>
          </a:xfrm>
        </p:spPr>
        <p:txBody>
          <a:bodyPr>
            <a:normAutofit fontScale="90000"/>
          </a:bodyPr>
          <a:lstStyle/>
          <a:p>
            <a:pPr eaLnBrk="1" hangingPunct="1">
              <a:defRPr/>
            </a:pPr>
            <a:r>
              <a:rPr lang="en-US" dirty="0" smtClean="0">
                <a:latin typeface="Tahoma" charset="0"/>
              </a:rPr>
              <a:t>Other high profile cases</a:t>
            </a:r>
          </a:p>
        </p:txBody>
      </p:sp>
      <p:sp>
        <p:nvSpPr>
          <p:cNvPr id="17411" name="Rectangle 3"/>
          <p:cNvSpPr>
            <a:spLocks noGrp="1" noChangeArrowheads="1"/>
          </p:cNvSpPr>
          <p:nvPr>
            <p:ph idx="1"/>
          </p:nvPr>
        </p:nvSpPr>
        <p:spPr>
          <a:xfrm>
            <a:off x="304800" y="1447800"/>
            <a:ext cx="8534400" cy="5181600"/>
          </a:xfrm>
        </p:spPr>
        <p:txBody>
          <a:bodyPr/>
          <a:lstStyle/>
          <a:p>
            <a:pPr eaLnBrk="1" hangingPunct="1">
              <a:lnSpc>
                <a:spcPct val="85000"/>
              </a:lnSpc>
              <a:buClr>
                <a:srgbClr val="FFFF00"/>
              </a:buClr>
              <a:defRPr/>
            </a:pPr>
            <a:r>
              <a:rPr lang="en-US" sz="2400" dirty="0" smtClean="0">
                <a:solidFill>
                  <a:srgbClr val="9999FF"/>
                </a:solidFill>
                <a:latin typeface="Trebuchet MS" pitchFamily="34" charset="0"/>
              </a:rPr>
              <a:t>Thalidomide use</a:t>
            </a:r>
            <a:r>
              <a:rPr lang="en-US" sz="2000" dirty="0" smtClean="0">
                <a:latin typeface="Trebuchet MS" pitchFamily="34" charset="0"/>
              </a:rPr>
              <a:t> - Thalidomide was used in the 1950s to combat unpleasant symptoms associated with pregnancy.  </a:t>
            </a:r>
            <a:r>
              <a:rPr lang="en-US" sz="2000" b="1" u="sng" dirty="0" smtClean="0">
                <a:latin typeface="Trebuchet MS" pitchFamily="34" charset="0"/>
              </a:rPr>
              <a:t>At the time it was being used it was not usually disclosed to patients that the drug was investigational and still in the testing phase of the regulatory process</a:t>
            </a:r>
            <a:r>
              <a:rPr lang="en-US" sz="2000" dirty="0" smtClean="0">
                <a:latin typeface="Trebuchet MS" pitchFamily="34" charset="0"/>
              </a:rPr>
              <a:t>. After women in Europe, Canada, and the U.S. were treated with the drug it was discovered that the drug had </a:t>
            </a:r>
            <a:r>
              <a:rPr lang="en-US" sz="2000" dirty="0" err="1" smtClean="0">
                <a:latin typeface="Trebuchet MS" pitchFamily="34" charset="0"/>
              </a:rPr>
              <a:t>teratogenic</a:t>
            </a:r>
            <a:r>
              <a:rPr lang="en-US" sz="2000" dirty="0" smtClean="0">
                <a:latin typeface="Trebuchet MS" pitchFamily="34" charset="0"/>
              </a:rPr>
              <a:t> effects, causing severe deformities in the fetus. Thalidomide was soon banned worldwide. Unfortunately, approximately 12,000 babies were born with severe disabilities due to thalidomide. </a:t>
            </a:r>
          </a:p>
          <a:p>
            <a:pPr eaLnBrk="1" hangingPunct="1">
              <a:lnSpc>
                <a:spcPct val="80000"/>
              </a:lnSpc>
              <a:buClr>
                <a:srgbClr val="FFFF00"/>
              </a:buClr>
              <a:defRPr/>
            </a:pPr>
            <a:endParaRPr lang="en-US" sz="1400" dirty="0" smtClean="0">
              <a:latin typeface="Trebuchet MS" pitchFamily="34" charset="0"/>
            </a:endParaRPr>
          </a:p>
          <a:p>
            <a:pPr eaLnBrk="1" hangingPunct="1">
              <a:lnSpc>
                <a:spcPct val="85000"/>
              </a:lnSpc>
              <a:buClr>
                <a:srgbClr val="FFFF00"/>
              </a:buClr>
              <a:defRPr/>
            </a:pPr>
            <a:r>
              <a:rPr lang="en-US" sz="2400" dirty="0" smtClean="0">
                <a:solidFill>
                  <a:srgbClr val="9999FF"/>
                </a:solidFill>
                <a:latin typeface="Trebuchet MS" pitchFamily="34" charset="0"/>
              </a:rPr>
              <a:t>Radiation experiments (1940s – 1960s)</a:t>
            </a:r>
            <a:r>
              <a:rPr lang="en-US" sz="2000" dirty="0" smtClean="0">
                <a:solidFill>
                  <a:schemeClr val="tx2"/>
                </a:solidFill>
                <a:latin typeface="Trebuchet MS" pitchFamily="34" charset="0"/>
              </a:rPr>
              <a:t> </a:t>
            </a:r>
            <a:r>
              <a:rPr lang="en-US" sz="2000" dirty="0" smtClean="0">
                <a:latin typeface="Trebuchet MS" pitchFamily="34" charset="0"/>
              </a:rPr>
              <a:t>- U.S. officials studied the effects of radiation through experiments on hospital patients, pregnant women, mentally disabled children, and enlisted military personnel. Few of the participants of the experiments </a:t>
            </a:r>
            <a:r>
              <a:rPr lang="en-US" sz="2000" b="1" u="sng" dirty="0" smtClean="0">
                <a:latin typeface="Trebuchet MS" pitchFamily="34" charset="0"/>
              </a:rPr>
              <a:t>gave informed consent;</a:t>
            </a:r>
            <a:r>
              <a:rPr lang="en-US" sz="2000" b="1" dirty="0" smtClean="0">
                <a:latin typeface="Trebuchet MS" pitchFamily="34" charset="0"/>
              </a:rPr>
              <a:t> </a:t>
            </a:r>
            <a:r>
              <a:rPr lang="en-US" sz="2000" dirty="0" smtClean="0">
                <a:latin typeface="Trebuchet MS" pitchFamily="34" charset="0"/>
              </a:rPr>
              <a:t>most had no knowledge that they were being subjected to radioactive materials. Manhattan Project officials authorized the wartime experiments to establish health and safety standards for the thousands of workers in atomic bomb plants. </a:t>
            </a:r>
          </a:p>
        </p:txBody>
      </p:sp>
      <p:sp>
        <p:nvSpPr>
          <p:cNvPr id="4" name="Slide Number Placeholder 3"/>
          <p:cNvSpPr>
            <a:spLocks noGrp="1"/>
          </p:cNvSpPr>
          <p:nvPr>
            <p:ph type="sldNum" sz="quarter" idx="12"/>
          </p:nvPr>
        </p:nvSpPr>
        <p:spPr/>
        <p:txBody>
          <a:bodyPr/>
          <a:lstStyle/>
          <a:p>
            <a:fld id="{9F2A059E-E9C0-4886-8D57-E2D5CFA64860}" type="slidenum">
              <a:rPr lang="en-GB" smtClean="0"/>
              <a:pPr/>
              <a:t>20</a:t>
            </a:fld>
            <a:endParaRPr lang="en-GB"/>
          </a:p>
        </p:txBody>
      </p:sp>
    </p:spTree>
    <p:extLst>
      <p:ext uri="{BB962C8B-B14F-4D97-AF65-F5344CB8AC3E}">
        <p14:creationId xmlns:p14="http://schemas.microsoft.com/office/powerpoint/2010/main" val="1558702311"/>
      </p:ext>
    </p:extLst>
  </p:cSld>
  <p:clrMapOvr>
    <a:masterClrMapping/>
  </p:clrMapOvr>
  <mc:AlternateContent xmlns:mc="http://schemas.openxmlformats.org/markup-compatibility/2006" xmlns:p14="http://schemas.microsoft.com/office/powerpoint/2010/main">
    <mc:Choice Requires="p14">
      <p:transition spd="slow" p14:dur="2000" advTm="101184"/>
    </mc:Choice>
    <mc:Fallback xmlns="">
      <p:transition spd="slow" advTm="101184"/>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457200" y="533400"/>
            <a:ext cx="8229600" cy="1143000"/>
          </a:xfrm>
        </p:spPr>
        <p:txBody>
          <a:bodyPr>
            <a:normAutofit fontScale="90000"/>
          </a:bodyPr>
          <a:lstStyle/>
          <a:p>
            <a:pPr eaLnBrk="1" hangingPunct="1">
              <a:defRPr/>
            </a:pPr>
            <a:r>
              <a:rPr lang="en-US" sz="3200" dirty="0" smtClean="0">
                <a:latin typeface="Tahoma" charset="0"/>
              </a:rPr>
              <a:t>National Commission for the Protection of Human Subjects of Biomedical and Behavioral Research</a:t>
            </a:r>
          </a:p>
        </p:txBody>
      </p:sp>
      <p:sp>
        <p:nvSpPr>
          <p:cNvPr id="16387" name="Rectangle 3"/>
          <p:cNvSpPr>
            <a:spLocks noGrp="1" noChangeArrowheads="1"/>
          </p:cNvSpPr>
          <p:nvPr>
            <p:ph idx="1"/>
          </p:nvPr>
        </p:nvSpPr>
        <p:spPr>
          <a:xfrm>
            <a:off x="381000" y="2133600"/>
            <a:ext cx="8534400" cy="4495800"/>
          </a:xfrm>
        </p:spPr>
        <p:txBody>
          <a:bodyPr/>
          <a:lstStyle/>
          <a:p>
            <a:pPr eaLnBrk="1" hangingPunct="1">
              <a:buClr>
                <a:srgbClr val="FFFF00"/>
              </a:buClr>
              <a:defRPr/>
            </a:pPr>
            <a:r>
              <a:rPr lang="en-US" sz="2400" smtClean="0">
                <a:latin typeface="Trebuchet MS" pitchFamily="34" charset="0"/>
              </a:rPr>
              <a:t>Carrying out its charge, the Commission prepared the Belmont Report in 1979. </a:t>
            </a:r>
          </a:p>
          <a:p>
            <a:pPr eaLnBrk="1" hangingPunct="1">
              <a:buClr>
                <a:srgbClr val="FFFF00"/>
              </a:buClr>
              <a:defRPr/>
            </a:pPr>
            <a:endParaRPr lang="en-US" sz="1400" smtClean="0">
              <a:latin typeface="Trebuchet MS" pitchFamily="34" charset="0"/>
            </a:endParaRPr>
          </a:p>
          <a:p>
            <a:pPr eaLnBrk="1" hangingPunct="1">
              <a:buClr>
                <a:srgbClr val="FFFF00"/>
              </a:buClr>
              <a:defRPr/>
            </a:pPr>
            <a:r>
              <a:rPr lang="en-US" sz="2400" smtClean="0">
                <a:latin typeface="Trebuchet MS" pitchFamily="34" charset="0"/>
              </a:rPr>
              <a:t>The Belmont Report is a statement of basic ethical principles and guidelines that provide “an analytical framework to guide the resolution of the ethical problems arising from research with human subjects.” </a:t>
            </a:r>
          </a:p>
          <a:p>
            <a:pPr eaLnBrk="1" hangingPunct="1">
              <a:buClr>
                <a:srgbClr val="FFFF00"/>
              </a:buClr>
              <a:defRPr/>
            </a:pPr>
            <a:endParaRPr lang="en-US" sz="1400" smtClean="0">
              <a:latin typeface="Trebuchet MS" pitchFamily="34" charset="0"/>
            </a:endParaRPr>
          </a:p>
          <a:p>
            <a:pPr eaLnBrk="1" hangingPunct="1">
              <a:buClr>
                <a:srgbClr val="FFFF00"/>
              </a:buClr>
              <a:defRPr/>
            </a:pPr>
            <a:r>
              <a:rPr lang="en-US" sz="2400" smtClean="0">
                <a:latin typeface="Trebuchet MS" pitchFamily="34" charset="0"/>
              </a:rPr>
              <a:t>The framework of the Belmont Report is presented in three discussion topics: boundaries between practice and research; basic ethical principles, and applications.</a:t>
            </a:r>
          </a:p>
          <a:p>
            <a:pPr eaLnBrk="1" hangingPunct="1">
              <a:buClr>
                <a:srgbClr val="FFFF00"/>
              </a:buClr>
              <a:buFontTx/>
              <a:buNone/>
              <a:defRPr/>
            </a:pPr>
            <a:endParaRPr lang="en-US" sz="2400" smtClean="0">
              <a:latin typeface="Trebuchet MS" pitchFamily="34" charset="0"/>
            </a:endParaRPr>
          </a:p>
          <a:p>
            <a:pPr eaLnBrk="1" hangingPunct="1">
              <a:defRPr/>
            </a:pPr>
            <a:endParaRPr lang="en-US" sz="2800" smtClean="0">
              <a:solidFill>
                <a:srgbClr val="FFFF00"/>
              </a:solidFill>
              <a:latin typeface="Trebuchet MS" pitchFamily="34" charset="0"/>
            </a:endParaRPr>
          </a:p>
        </p:txBody>
      </p:sp>
      <p:sp>
        <p:nvSpPr>
          <p:cNvPr id="4" name="Slide Number Placeholder 3"/>
          <p:cNvSpPr>
            <a:spLocks noGrp="1"/>
          </p:cNvSpPr>
          <p:nvPr>
            <p:ph type="sldNum" sz="quarter" idx="12"/>
          </p:nvPr>
        </p:nvSpPr>
        <p:spPr/>
        <p:txBody>
          <a:bodyPr/>
          <a:lstStyle/>
          <a:p>
            <a:fld id="{9F2A059E-E9C0-4886-8D57-E2D5CFA64860}" type="slidenum">
              <a:rPr lang="en-GB" smtClean="0"/>
              <a:pPr/>
              <a:t>21</a:t>
            </a:fld>
            <a:endParaRPr lang="en-GB"/>
          </a:p>
        </p:txBody>
      </p:sp>
    </p:spTree>
    <p:extLst>
      <p:ext uri="{BB962C8B-B14F-4D97-AF65-F5344CB8AC3E}">
        <p14:creationId xmlns:p14="http://schemas.microsoft.com/office/powerpoint/2010/main" val="3603371113"/>
      </p:ext>
    </p:extLst>
  </p:cSld>
  <p:clrMapOvr>
    <a:masterClrMapping/>
  </p:clrMapOvr>
  <mc:AlternateContent xmlns:mc="http://schemas.openxmlformats.org/markup-compatibility/2006" xmlns:p14="http://schemas.microsoft.com/office/powerpoint/2010/main">
    <mc:Choice Requires="p14">
      <p:transition spd="slow" p14:dur="2000" advTm="77904"/>
    </mc:Choice>
    <mc:Fallback xmlns="">
      <p:transition spd="slow" advTm="77904"/>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457200" y="228600"/>
            <a:ext cx="8229600" cy="792163"/>
          </a:xfrm>
        </p:spPr>
        <p:txBody>
          <a:bodyPr/>
          <a:lstStyle/>
          <a:p>
            <a:pPr eaLnBrk="1" hangingPunct="1"/>
            <a:r>
              <a:rPr lang="en-US" sz="3600" smtClean="0"/>
              <a:t>Charge of the Commission</a:t>
            </a:r>
          </a:p>
        </p:txBody>
      </p:sp>
      <p:sp>
        <p:nvSpPr>
          <p:cNvPr id="23555" name="Rectangle 3"/>
          <p:cNvSpPr>
            <a:spLocks noGrp="1" noChangeArrowheads="1"/>
          </p:cNvSpPr>
          <p:nvPr>
            <p:ph idx="1"/>
          </p:nvPr>
        </p:nvSpPr>
        <p:spPr>
          <a:xfrm>
            <a:off x="0" y="1219200"/>
            <a:ext cx="9144000" cy="5410200"/>
          </a:xfrm>
        </p:spPr>
        <p:txBody>
          <a:bodyPr/>
          <a:lstStyle/>
          <a:p>
            <a:pPr eaLnBrk="1" hangingPunct="1">
              <a:lnSpc>
                <a:spcPct val="90000"/>
              </a:lnSpc>
            </a:pPr>
            <a:r>
              <a:rPr lang="en-US" sz="2800" smtClean="0"/>
              <a:t>Boundaries between research and clinical care</a:t>
            </a:r>
          </a:p>
          <a:p>
            <a:pPr eaLnBrk="1" hangingPunct="1">
              <a:lnSpc>
                <a:spcPct val="90000"/>
              </a:lnSpc>
            </a:pPr>
            <a:endParaRPr lang="en-US" sz="2800" smtClean="0"/>
          </a:p>
          <a:p>
            <a:pPr eaLnBrk="1" hangingPunct="1">
              <a:lnSpc>
                <a:spcPct val="90000"/>
              </a:lnSpc>
            </a:pPr>
            <a:r>
              <a:rPr lang="en-US" sz="2800" smtClean="0"/>
              <a:t>The role of risk benefit analysis in determining the appropriateness of research</a:t>
            </a:r>
          </a:p>
          <a:p>
            <a:pPr eaLnBrk="1" hangingPunct="1">
              <a:lnSpc>
                <a:spcPct val="90000"/>
              </a:lnSpc>
            </a:pPr>
            <a:endParaRPr lang="en-US" sz="2800" smtClean="0"/>
          </a:p>
          <a:p>
            <a:pPr eaLnBrk="1" hangingPunct="1">
              <a:lnSpc>
                <a:spcPct val="90000"/>
              </a:lnSpc>
            </a:pPr>
            <a:r>
              <a:rPr lang="en-US" sz="2800" smtClean="0"/>
              <a:t>Appropriate guidelines for selection of human subjects</a:t>
            </a:r>
          </a:p>
          <a:p>
            <a:pPr eaLnBrk="1" hangingPunct="1">
              <a:lnSpc>
                <a:spcPct val="90000"/>
              </a:lnSpc>
            </a:pPr>
            <a:endParaRPr lang="en-US" sz="2800" smtClean="0"/>
          </a:p>
          <a:p>
            <a:pPr eaLnBrk="1" hangingPunct="1">
              <a:lnSpc>
                <a:spcPct val="90000"/>
              </a:lnSpc>
            </a:pPr>
            <a:r>
              <a:rPr lang="en-US" sz="2800" smtClean="0"/>
              <a:t>Nature and definition of informed consent</a:t>
            </a:r>
          </a:p>
          <a:p>
            <a:pPr eaLnBrk="1" hangingPunct="1">
              <a:lnSpc>
                <a:spcPct val="90000"/>
              </a:lnSpc>
              <a:buFontTx/>
              <a:buNone/>
            </a:pPr>
            <a:endParaRPr lang="en-US" smtClean="0"/>
          </a:p>
        </p:txBody>
      </p:sp>
      <p:sp>
        <p:nvSpPr>
          <p:cNvPr id="4" name="Slide Number Placeholder 3"/>
          <p:cNvSpPr>
            <a:spLocks noGrp="1"/>
          </p:cNvSpPr>
          <p:nvPr>
            <p:ph type="sldNum" sz="quarter" idx="12"/>
          </p:nvPr>
        </p:nvSpPr>
        <p:spPr/>
        <p:txBody>
          <a:bodyPr/>
          <a:lstStyle/>
          <a:p>
            <a:fld id="{9F2A059E-E9C0-4886-8D57-E2D5CFA64860}" type="slidenum">
              <a:rPr lang="en-GB" smtClean="0"/>
              <a:pPr/>
              <a:t>22</a:t>
            </a:fld>
            <a:endParaRPr lang="en-GB"/>
          </a:p>
        </p:txBody>
      </p:sp>
    </p:spTree>
    <p:extLst>
      <p:ext uri="{BB962C8B-B14F-4D97-AF65-F5344CB8AC3E}">
        <p14:creationId xmlns:p14="http://schemas.microsoft.com/office/powerpoint/2010/main" val="2702050302"/>
      </p:ext>
    </p:extLst>
  </p:cSld>
  <p:clrMapOvr>
    <a:masterClrMapping/>
  </p:clrMapOvr>
  <mc:AlternateContent xmlns:mc="http://schemas.openxmlformats.org/markup-compatibility/2006" xmlns:p14="http://schemas.microsoft.com/office/powerpoint/2010/main">
    <mc:Choice Requires="p14">
      <p:transition spd="slow" p14:dur="2000" advTm="59048"/>
    </mc:Choice>
    <mc:Fallback xmlns="">
      <p:transition spd="slow" advTm="59048"/>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457200" y="274638"/>
            <a:ext cx="8229600" cy="792162"/>
          </a:xfrm>
        </p:spPr>
        <p:txBody>
          <a:bodyPr/>
          <a:lstStyle/>
          <a:p>
            <a:pPr eaLnBrk="1" hangingPunct="1"/>
            <a:r>
              <a:rPr lang="en-US" sz="3600" smtClean="0"/>
              <a:t>The Belmont Report</a:t>
            </a:r>
          </a:p>
        </p:txBody>
      </p:sp>
      <p:sp>
        <p:nvSpPr>
          <p:cNvPr id="24579" name="Rectangle 3"/>
          <p:cNvSpPr>
            <a:spLocks noGrp="1" noChangeArrowheads="1"/>
          </p:cNvSpPr>
          <p:nvPr>
            <p:ph idx="1"/>
          </p:nvPr>
        </p:nvSpPr>
        <p:spPr>
          <a:xfrm>
            <a:off x="152400" y="1066800"/>
            <a:ext cx="8839200" cy="5059363"/>
          </a:xfrm>
        </p:spPr>
        <p:txBody>
          <a:bodyPr>
            <a:normAutofit/>
          </a:bodyPr>
          <a:lstStyle/>
          <a:p>
            <a:pPr eaLnBrk="1" hangingPunct="1"/>
            <a:r>
              <a:rPr lang="en-US" sz="2800" dirty="0" smtClean="0"/>
              <a:t>Purpose of the report is to provide three </a:t>
            </a:r>
            <a:r>
              <a:rPr lang="en-US" sz="2800" b="1" dirty="0" smtClean="0">
                <a:solidFill>
                  <a:srgbClr val="FF0000"/>
                </a:solidFill>
              </a:rPr>
              <a:t>principles</a:t>
            </a:r>
            <a:r>
              <a:rPr lang="en-US" sz="2800" dirty="0" smtClean="0"/>
              <a:t> (prescriptive judgments) that will ‘assist researchers, subjects, reviewers and interested citizens with an understanding of the ethical issues …’</a:t>
            </a:r>
          </a:p>
          <a:p>
            <a:pPr eaLnBrk="1" hangingPunct="1">
              <a:buFontTx/>
              <a:buNone/>
            </a:pPr>
            <a:endParaRPr lang="en-US" sz="2800" dirty="0" smtClean="0"/>
          </a:p>
          <a:p>
            <a:pPr eaLnBrk="1" hangingPunct="1"/>
            <a:r>
              <a:rPr lang="en-US" sz="2800" dirty="0" smtClean="0"/>
              <a:t>Statement consists of 3 </a:t>
            </a:r>
            <a:r>
              <a:rPr lang="en-US" sz="2800" dirty="0" smtClean="0"/>
              <a:t>parts</a:t>
            </a:r>
          </a:p>
          <a:p>
            <a:pPr eaLnBrk="1" hangingPunct="1"/>
            <a:r>
              <a:rPr lang="en-US" sz="2800" dirty="0" smtClean="0"/>
              <a:t>Respect for the person (Kant)</a:t>
            </a:r>
          </a:p>
          <a:p>
            <a:pPr eaLnBrk="1" hangingPunct="1"/>
            <a:r>
              <a:rPr lang="en-US" sz="2800" dirty="0" smtClean="0"/>
              <a:t>Beneficence (Utilitarian)</a:t>
            </a:r>
          </a:p>
          <a:p>
            <a:pPr eaLnBrk="1" hangingPunct="1"/>
            <a:r>
              <a:rPr lang="en-US" sz="2800" dirty="0" smtClean="0"/>
              <a:t>Justice (Virtue Ethics)</a:t>
            </a:r>
            <a:endParaRPr lang="en-US" sz="2800" dirty="0" smtClean="0"/>
          </a:p>
          <a:p>
            <a:pPr marL="0" indent="0" eaLnBrk="1" hangingPunct="1">
              <a:buNone/>
            </a:pPr>
            <a:endParaRPr lang="en-US" sz="2800" dirty="0" smtClean="0"/>
          </a:p>
          <a:p>
            <a:pPr eaLnBrk="1" hangingPunct="1"/>
            <a:endParaRPr lang="en-US" sz="2800" dirty="0" smtClean="0"/>
          </a:p>
          <a:p>
            <a:pPr eaLnBrk="1" hangingPunct="1"/>
            <a:endParaRPr lang="en-US" sz="2000" dirty="0" smtClean="0"/>
          </a:p>
          <a:p>
            <a:pPr marL="457200" lvl="1" indent="0" eaLnBrk="1" hangingPunct="1">
              <a:buNone/>
            </a:pPr>
            <a:endParaRPr lang="en-US" sz="2400" dirty="0" smtClean="0"/>
          </a:p>
        </p:txBody>
      </p:sp>
      <p:sp>
        <p:nvSpPr>
          <p:cNvPr id="4" name="Slide Number Placeholder 3"/>
          <p:cNvSpPr>
            <a:spLocks noGrp="1"/>
          </p:cNvSpPr>
          <p:nvPr>
            <p:ph type="sldNum" sz="quarter" idx="12"/>
          </p:nvPr>
        </p:nvSpPr>
        <p:spPr/>
        <p:txBody>
          <a:bodyPr/>
          <a:lstStyle/>
          <a:p>
            <a:fld id="{9F2A059E-E9C0-4886-8D57-E2D5CFA64860}" type="slidenum">
              <a:rPr lang="en-GB" smtClean="0"/>
              <a:pPr/>
              <a:t>23</a:t>
            </a:fld>
            <a:endParaRPr lang="en-GB"/>
          </a:p>
        </p:txBody>
      </p:sp>
    </p:spTree>
    <p:extLst>
      <p:ext uri="{BB962C8B-B14F-4D97-AF65-F5344CB8AC3E}">
        <p14:creationId xmlns:p14="http://schemas.microsoft.com/office/powerpoint/2010/main" val="2207526244"/>
      </p:ext>
    </p:extLst>
  </p:cSld>
  <p:clrMapOvr>
    <a:masterClrMapping/>
  </p:clrMapOvr>
  <mc:AlternateContent xmlns:mc="http://schemas.openxmlformats.org/markup-compatibility/2006" xmlns:p14="http://schemas.microsoft.com/office/powerpoint/2010/main">
    <mc:Choice Requires="p14">
      <p:transition spd="slow" p14:dur="2000" advTm="78057"/>
    </mc:Choice>
    <mc:Fallback xmlns="">
      <p:transition spd="slow" advTm="78057"/>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457200" y="274638"/>
            <a:ext cx="8229600" cy="944562"/>
          </a:xfrm>
        </p:spPr>
        <p:txBody>
          <a:bodyPr/>
          <a:lstStyle/>
          <a:p>
            <a:pPr eaLnBrk="1" hangingPunct="1"/>
            <a:r>
              <a:rPr lang="en-US" sz="3600" dirty="0" smtClean="0"/>
              <a:t>Historic sequence: Bioethics</a:t>
            </a:r>
          </a:p>
        </p:txBody>
      </p:sp>
      <p:sp>
        <p:nvSpPr>
          <p:cNvPr id="36867" name="Rectangle 3"/>
          <p:cNvSpPr>
            <a:spLocks noGrp="1" noChangeArrowheads="1"/>
          </p:cNvSpPr>
          <p:nvPr>
            <p:ph idx="1"/>
          </p:nvPr>
        </p:nvSpPr>
        <p:spPr>
          <a:xfrm>
            <a:off x="228600" y="1295400"/>
            <a:ext cx="8686800" cy="4830763"/>
          </a:xfrm>
        </p:spPr>
        <p:txBody>
          <a:bodyPr/>
          <a:lstStyle/>
          <a:p>
            <a:pPr eaLnBrk="1" hangingPunct="1">
              <a:lnSpc>
                <a:spcPct val="90000"/>
              </a:lnSpc>
            </a:pPr>
            <a:r>
              <a:rPr lang="en-US" sz="2800" dirty="0" smtClean="0"/>
              <a:t>1947 – Nuremberg Code</a:t>
            </a:r>
          </a:p>
          <a:p>
            <a:pPr eaLnBrk="1" hangingPunct="1">
              <a:lnSpc>
                <a:spcPct val="90000"/>
              </a:lnSpc>
            </a:pPr>
            <a:endParaRPr lang="en-US" sz="2800" dirty="0" smtClean="0"/>
          </a:p>
          <a:p>
            <a:pPr eaLnBrk="1" hangingPunct="1">
              <a:lnSpc>
                <a:spcPct val="90000"/>
              </a:lnSpc>
            </a:pPr>
            <a:r>
              <a:rPr lang="en-US" sz="2800" dirty="0" smtClean="0"/>
              <a:t>1964 – Declaration of Helsinki</a:t>
            </a:r>
          </a:p>
          <a:p>
            <a:pPr eaLnBrk="1" hangingPunct="1">
              <a:lnSpc>
                <a:spcPct val="90000"/>
              </a:lnSpc>
            </a:pPr>
            <a:endParaRPr lang="en-US" sz="2800" dirty="0" smtClean="0"/>
          </a:p>
          <a:p>
            <a:pPr eaLnBrk="1" hangingPunct="1">
              <a:lnSpc>
                <a:spcPct val="90000"/>
              </a:lnSpc>
            </a:pPr>
            <a:r>
              <a:rPr lang="en-US" sz="2800" dirty="0" smtClean="0"/>
              <a:t>1979 – Belmont Report</a:t>
            </a:r>
          </a:p>
          <a:p>
            <a:pPr lvl="1" eaLnBrk="1" hangingPunct="1">
              <a:lnSpc>
                <a:spcPct val="90000"/>
              </a:lnSpc>
            </a:pPr>
            <a:r>
              <a:rPr lang="en-US" sz="2400" dirty="0" smtClean="0"/>
              <a:t>DHHS and FDA to adopt regulatory requirements for IRB review (1981)</a:t>
            </a:r>
          </a:p>
          <a:p>
            <a:pPr eaLnBrk="1" hangingPunct="1">
              <a:lnSpc>
                <a:spcPct val="90000"/>
              </a:lnSpc>
            </a:pPr>
            <a:endParaRPr lang="en-US" sz="2800" dirty="0" smtClean="0"/>
          </a:p>
          <a:p>
            <a:pPr eaLnBrk="1" hangingPunct="1">
              <a:lnSpc>
                <a:spcPct val="90000"/>
              </a:lnSpc>
            </a:pPr>
            <a:r>
              <a:rPr lang="en-US" sz="2800" dirty="0" smtClean="0"/>
              <a:t>1991 – The Common Rule</a:t>
            </a:r>
          </a:p>
          <a:p>
            <a:pPr lvl="1" eaLnBrk="1" hangingPunct="1">
              <a:lnSpc>
                <a:spcPct val="90000"/>
              </a:lnSpc>
            </a:pPr>
            <a:r>
              <a:rPr lang="en-US" sz="2400" dirty="0" smtClean="0"/>
              <a:t>Now codified by 18 federal agencies</a:t>
            </a:r>
          </a:p>
        </p:txBody>
      </p:sp>
      <p:sp>
        <p:nvSpPr>
          <p:cNvPr id="4" name="Slide Number Placeholder 3"/>
          <p:cNvSpPr>
            <a:spLocks noGrp="1"/>
          </p:cNvSpPr>
          <p:nvPr>
            <p:ph type="sldNum" sz="quarter" idx="12"/>
          </p:nvPr>
        </p:nvSpPr>
        <p:spPr/>
        <p:txBody>
          <a:bodyPr/>
          <a:lstStyle/>
          <a:p>
            <a:fld id="{9F2A059E-E9C0-4886-8D57-E2D5CFA64860}" type="slidenum">
              <a:rPr lang="en-GB" smtClean="0"/>
              <a:pPr/>
              <a:t>24</a:t>
            </a:fld>
            <a:endParaRPr lang="en-GB"/>
          </a:p>
        </p:txBody>
      </p:sp>
    </p:spTree>
    <p:extLst>
      <p:ext uri="{BB962C8B-B14F-4D97-AF65-F5344CB8AC3E}">
        <p14:creationId xmlns:p14="http://schemas.microsoft.com/office/powerpoint/2010/main" val="1173820815"/>
      </p:ext>
    </p:extLst>
  </p:cSld>
  <p:clrMapOvr>
    <a:masterClrMapping/>
  </p:clrMapOvr>
  <mc:AlternateContent xmlns:mc="http://schemas.openxmlformats.org/markup-compatibility/2006" xmlns:p14="http://schemas.microsoft.com/office/powerpoint/2010/main">
    <mc:Choice Requires="p14">
      <p:transition spd="slow" p14:dur="2000" advTm="103792"/>
    </mc:Choice>
    <mc:Fallback xmlns="">
      <p:transition spd="slow" advTm="103792"/>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Greatest Influence</a:t>
            </a:r>
            <a:endParaRPr lang="en-GB" dirty="0"/>
          </a:p>
        </p:txBody>
      </p:sp>
      <p:sp>
        <p:nvSpPr>
          <p:cNvPr id="5" name="Content Placeholder 4"/>
          <p:cNvSpPr>
            <a:spLocks noGrp="1"/>
          </p:cNvSpPr>
          <p:nvPr>
            <p:ph idx="1"/>
          </p:nvPr>
        </p:nvSpPr>
        <p:spPr/>
        <p:txBody>
          <a:bodyPr>
            <a:normAutofit/>
          </a:bodyPr>
          <a:lstStyle/>
          <a:p>
            <a:r>
              <a:rPr lang="en-GB" sz="3200" dirty="0" smtClean="0"/>
              <a:t>Beauchamp, T, L., &amp; Childress, J. F., 2009. </a:t>
            </a:r>
            <a:r>
              <a:rPr lang="en-GB" sz="3200" i="1" dirty="0" smtClean="0"/>
              <a:t>Principles of biomedical ethics. </a:t>
            </a:r>
            <a:r>
              <a:rPr lang="en-GB" sz="3200" dirty="0" smtClean="0"/>
              <a:t>6</a:t>
            </a:r>
            <a:r>
              <a:rPr lang="en-GB" sz="3200" baseline="30000" dirty="0" smtClean="0"/>
              <a:t>th</a:t>
            </a:r>
            <a:r>
              <a:rPr lang="en-GB" sz="3200" dirty="0" smtClean="0"/>
              <a:t> ed. Oxford: Oxford University press.</a:t>
            </a:r>
            <a:endParaRPr lang="en-GB" sz="3200" dirty="0"/>
          </a:p>
        </p:txBody>
      </p:sp>
      <p:sp>
        <p:nvSpPr>
          <p:cNvPr id="3" name="Slide Number Placeholder 2"/>
          <p:cNvSpPr>
            <a:spLocks noGrp="1"/>
          </p:cNvSpPr>
          <p:nvPr>
            <p:ph type="sldNum" sz="quarter" idx="12"/>
          </p:nvPr>
        </p:nvSpPr>
        <p:spPr/>
        <p:txBody>
          <a:bodyPr/>
          <a:lstStyle/>
          <a:p>
            <a:fld id="{9F2A059E-E9C0-4886-8D57-E2D5CFA64860}" type="slidenum">
              <a:rPr lang="en-GB" smtClean="0"/>
              <a:pPr/>
              <a:t>25</a:t>
            </a:fld>
            <a:endParaRPr lang="en-GB"/>
          </a:p>
        </p:txBody>
      </p:sp>
    </p:spTree>
    <p:extLst>
      <p:ext uri="{BB962C8B-B14F-4D97-AF65-F5344CB8AC3E}">
        <p14:creationId xmlns:p14="http://schemas.microsoft.com/office/powerpoint/2010/main" val="2174083862"/>
      </p:ext>
    </p:extLst>
  </p:cSld>
  <p:clrMapOvr>
    <a:masterClrMapping/>
  </p:clrMapOvr>
  <mc:AlternateContent xmlns:mc="http://schemas.openxmlformats.org/markup-compatibility/2006" xmlns:p14="http://schemas.microsoft.com/office/powerpoint/2010/main">
    <mc:Choice Requires="p14">
      <p:transition spd="slow" p14:dur="2000" advTm="183522"/>
    </mc:Choice>
    <mc:Fallback xmlns="">
      <p:transition spd="slow" advTm="183522"/>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Barker</a:t>
            </a:r>
            <a:endParaRPr lang="en-GB" dirty="0"/>
          </a:p>
        </p:txBody>
      </p:sp>
      <p:sp>
        <p:nvSpPr>
          <p:cNvPr id="3" name="Content Placeholder 2"/>
          <p:cNvSpPr>
            <a:spLocks noGrp="1"/>
          </p:cNvSpPr>
          <p:nvPr>
            <p:ph idx="1"/>
          </p:nvPr>
        </p:nvSpPr>
        <p:spPr/>
        <p:txBody>
          <a:bodyPr/>
          <a:lstStyle/>
          <a:p>
            <a:r>
              <a:rPr lang="en-GB" dirty="0" smtClean="0"/>
              <a:t>‘any </a:t>
            </a:r>
            <a:r>
              <a:rPr lang="en-GB" dirty="0" smtClean="0"/>
              <a:t>attempt to pursue these principles and their accompanying rules in psychiatric (or ‘mental health’) practice generates the potential for considerable conflict.’</a:t>
            </a:r>
            <a:endParaRPr lang="en-GB" dirty="0"/>
          </a:p>
        </p:txBody>
      </p:sp>
      <p:sp>
        <p:nvSpPr>
          <p:cNvPr id="5" name="Slide Number Placeholder 4"/>
          <p:cNvSpPr>
            <a:spLocks noGrp="1"/>
          </p:cNvSpPr>
          <p:nvPr>
            <p:ph type="sldNum" sz="quarter" idx="12"/>
          </p:nvPr>
        </p:nvSpPr>
        <p:spPr/>
        <p:txBody>
          <a:bodyPr/>
          <a:lstStyle/>
          <a:p>
            <a:fld id="{9F2A059E-E9C0-4886-8D57-E2D5CFA64860}" type="slidenum">
              <a:rPr lang="en-GB" smtClean="0"/>
              <a:pPr/>
              <a:t>26</a:t>
            </a:fld>
            <a:endParaRPr lang="en-GB"/>
          </a:p>
        </p:txBody>
      </p:sp>
    </p:spTree>
    <p:extLst>
      <p:ext uri="{BB962C8B-B14F-4D97-AF65-F5344CB8AC3E}">
        <p14:creationId xmlns:p14="http://schemas.microsoft.com/office/powerpoint/2010/main" val="2734581093"/>
      </p:ext>
    </p:extLst>
  </p:cSld>
  <p:clrMapOvr>
    <a:masterClrMapping/>
  </p:clrMapOvr>
  <mc:AlternateContent xmlns:mc="http://schemas.openxmlformats.org/markup-compatibility/2006" xmlns:p14="http://schemas.microsoft.com/office/powerpoint/2010/main">
    <mc:Choice Requires="p14">
      <p:transition spd="slow" p14:dur="2000" advTm="67948"/>
    </mc:Choice>
    <mc:Fallback xmlns="">
      <p:transition spd="slow" advTm="67948"/>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Autonomy</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‘The traditional common sense notion that ‘mad’ people are bereft of reason, and therefore lack the capacity to make free and rational choices, remains at the heart of both psychiatric diagnosis … and contemporary mental health legislation…’</a:t>
            </a:r>
          </a:p>
          <a:p>
            <a:r>
              <a:rPr lang="en-GB" dirty="0" smtClean="0"/>
              <a:t>What we will see however, is that this lack of reason has in fact been directed at the majority of humans.</a:t>
            </a:r>
          </a:p>
          <a:p>
            <a:r>
              <a:rPr lang="en-GB" dirty="0" smtClean="0"/>
              <a:t>(see </a:t>
            </a:r>
            <a:r>
              <a:rPr lang="en-GB" smtClean="0"/>
              <a:t>sToulmin</a:t>
            </a:r>
            <a:r>
              <a:rPr lang="en-GB" dirty="0" smtClean="0"/>
              <a:t>, S., 2003. </a:t>
            </a:r>
            <a:r>
              <a:rPr lang="en-GB" i="1" dirty="0" smtClean="0"/>
              <a:t>Return to reason. </a:t>
            </a:r>
            <a:r>
              <a:rPr lang="en-GB" dirty="0" smtClean="0"/>
              <a:t>Harvard University Press)</a:t>
            </a:r>
            <a:endParaRPr lang="en-GB" dirty="0"/>
          </a:p>
        </p:txBody>
      </p:sp>
      <p:sp>
        <p:nvSpPr>
          <p:cNvPr id="5" name="Slide Number Placeholder 4"/>
          <p:cNvSpPr>
            <a:spLocks noGrp="1"/>
          </p:cNvSpPr>
          <p:nvPr>
            <p:ph type="sldNum" sz="quarter" idx="12"/>
          </p:nvPr>
        </p:nvSpPr>
        <p:spPr/>
        <p:txBody>
          <a:bodyPr/>
          <a:lstStyle/>
          <a:p>
            <a:fld id="{9F2A059E-E9C0-4886-8D57-E2D5CFA64860}" type="slidenum">
              <a:rPr lang="en-GB" smtClean="0"/>
              <a:pPr/>
              <a:t>27</a:t>
            </a:fld>
            <a:endParaRPr lang="en-GB"/>
          </a:p>
        </p:txBody>
      </p:sp>
    </p:spTree>
    <p:extLst>
      <p:ext uri="{BB962C8B-B14F-4D97-AF65-F5344CB8AC3E}">
        <p14:creationId xmlns:p14="http://schemas.microsoft.com/office/powerpoint/2010/main" val="2361611526"/>
      </p:ext>
    </p:extLst>
  </p:cSld>
  <p:clrMapOvr>
    <a:masterClrMapping/>
  </p:clrMapOvr>
  <mc:AlternateContent xmlns:mc="http://schemas.openxmlformats.org/markup-compatibility/2006" xmlns:p14="http://schemas.microsoft.com/office/powerpoint/2010/main">
    <mc:Choice Requires="p14">
      <p:transition spd="slow" p14:dur="2000" advTm="148672"/>
    </mc:Choice>
    <mc:Fallback xmlns="">
      <p:transition spd="slow" advTm="148672"/>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Autonomy</a:t>
            </a:r>
            <a:endParaRPr lang="en-GB" dirty="0"/>
          </a:p>
        </p:txBody>
      </p:sp>
      <p:sp>
        <p:nvSpPr>
          <p:cNvPr id="3" name="Content Placeholder 2"/>
          <p:cNvSpPr>
            <a:spLocks noGrp="1"/>
          </p:cNvSpPr>
          <p:nvPr>
            <p:ph idx="1"/>
          </p:nvPr>
        </p:nvSpPr>
        <p:spPr/>
        <p:txBody>
          <a:bodyPr/>
          <a:lstStyle/>
          <a:p>
            <a:r>
              <a:rPr lang="en-GB" dirty="0" smtClean="0"/>
              <a:t>…much of the traditional focus of care and treatment focuses on safeguarding the public from ‘mentally ill’ persons, or protecting the ‘patient’ from him/herself, with the result that care and treatment is often coercive in nature. This carries considerable implications for the practice of </a:t>
            </a:r>
            <a:r>
              <a:rPr lang="en-GB" i="1" dirty="0" smtClean="0"/>
              <a:t>beneficence </a:t>
            </a:r>
            <a:r>
              <a:rPr lang="en-GB" dirty="0" smtClean="0"/>
              <a:t>and </a:t>
            </a:r>
            <a:r>
              <a:rPr lang="en-GB" i="1" dirty="0" smtClean="0"/>
              <a:t>non-maleficence.</a:t>
            </a:r>
            <a:endParaRPr lang="en-GB" dirty="0"/>
          </a:p>
        </p:txBody>
      </p:sp>
      <p:sp>
        <p:nvSpPr>
          <p:cNvPr id="5" name="Slide Number Placeholder 4"/>
          <p:cNvSpPr>
            <a:spLocks noGrp="1"/>
          </p:cNvSpPr>
          <p:nvPr>
            <p:ph type="sldNum" sz="quarter" idx="12"/>
          </p:nvPr>
        </p:nvSpPr>
        <p:spPr/>
        <p:txBody>
          <a:bodyPr/>
          <a:lstStyle/>
          <a:p>
            <a:fld id="{9F2A059E-E9C0-4886-8D57-E2D5CFA64860}" type="slidenum">
              <a:rPr lang="en-GB" smtClean="0"/>
              <a:pPr/>
              <a:t>28</a:t>
            </a:fld>
            <a:endParaRPr lang="en-GB"/>
          </a:p>
        </p:txBody>
      </p:sp>
    </p:spTree>
    <p:extLst>
      <p:ext uri="{BB962C8B-B14F-4D97-AF65-F5344CB8AC3E}">
        <p14:creationId xmlns:p14="http://schemas.microsoft.com/office/powerpoint/2010/main" val="3065059280"/>
      </p:ext>
    </p:extLst>
  </p:cSld>
  <p:clrMapOvr>
    <a:masterClrMapping/>
  </p:clrMapOvr>
  <mc:AlternateContent xmlns:mc="http://schemas.openxmlformats.org/markup-compatibility/2006" xmlns:p14="http://schemas.microsoft.com/office/powerpoint/2010/main">
    <mc:Choice Requires="p14">
      <p:transition spd="slow" p14:dur="2000" advTm="43010"/>
    </mc:Choice>
    <mc:Fallback xmlns="">
      <p:transition spd="slow" advTm="43010"/>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584</TotalTime>
  <Words>1639</Words>
  <Application>Microsoft Office PowerPoint</Application>
  <PresentationFormat>On-screen Show (4:3)</PresentationFormat>
  <Paragraphs>239</Paragraphs>
  <Slides>28</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Calibri</vt:lpstr>
      <vt:lpstr>Tahoma</vt:lpstr>
      <vt:lpstr>Trebuchet MS</vt:lpstr>
      <vt:lpstr>Office Theme</vt:lpstr>
      <vt:lpstr>Historical Background </vt:lpstr>
      <vt:lpstr>Aim</vt:lpstr>
      <vt:lpstr>Resources</vt:lpstr>
      <vt:lpstr>Bond p.47</vt:lpstr>
      <vt:lpstr>PowerPoint Presentation</vt:lpstr>
      <vt:lpstr>Panza &amp; Potthast p.230</vt:lpstr>
      <vt:lpstr>Objective</vt:lpstr>
      <vt:lpstr>PowerPoint Presentation</vt:lpstr>
      <vt:lpstr>Nature of German Experiments  World War II</vt:lpstr>
      <vt:lpstr>German Experiments</vt:lpstr>
      <vt:lpstr>Nuremberg War Tribunal (1947)</vt:lpstr>
      <vt:lpstr>Nuremberg Trial</vt:lpstr>
      <vt:lpstr>Response - Nuremberg Code</vt:lpstr>
      <vt:lpstr>Declaration of Helsinki</vt:lpstr>
      <vt:lpstr>Declaration of Helsinki</vt:lpstr>
      <vt:lpstr>Limitations of Helsinki</vt:lpstr>
      <vt:lpstr>Syphilis Study in Tuskegee, GA (1932-1972)</vt:lpstr>
      <vt:lpstr>Moral justifications for Tuskegee</vt:lpstr>
      <vt:lpstr>Response to Tuskegee</vt:lpstr>
      <vt:lpstr>Other high profile cases</vt:lpstr>
      <vt:lpstr>National Commission for the Protection of Human Subjects of Biomedical and Behavioral Research</vt:lpstr>
      <vt:lpstr>Charge of the Commission</vt:lpstr>
      <vt:lpstr>The Belmont Report</vt:lpstr>
      <vt:lpstr>Historic sequence: Bioethics</vt:lpstr>
      <vt:lpstr>Greatest Influence</vt:lpstr>
      <vt:lpstr>Barker</vt:lpstr>
      <vt:lpstr>Autonomy</vt:lpstr>
      <vt:lpstr>Autonomy</vt:lpstr>
    </vt:vector>
  </TitlesOfParts>
  <Company>HP</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Belmont Report</dc:title>
  <dc:creator>Student Services</dc:creator>
  <cp:lastModifiedBy>Carol U Hughes</cp:lastModifiedBy>
  <cp:revision>61</cp:revision>
  <dcterms:created xsi:type="dcterms:W3CDTF">2013-07-31T17:35:59Z</dcterms:created>
  <dcterms:modified xsi:type="dcterms:W3CDTF">2018-10-15T14:44:58Z</dcterms:modified>
</cp:coreProperties>
</file>