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257" r:id="rId2"/>
    <p:sldId id="303" r:id="rId3"/>
    <p:sldId id="309" r:id="rId4"/>
    <p:sldId id="328" r:id="rId5"/>
    <p:sldId id="329" r:id="rId6"/>
    <p:sldId id="305" r:id="rId7"/>
    <p:sldId id="306" r:id="rId8"/>
    <p:sldId id="271" r:id="rId9"/>
    <p:sldId id="272" r:id="rId10"/>
    <p:sldId id="273" r:id="rId11"/>
    <p:sldId id="274" r:id="rId12"/>
    <p:sldId id="275" r:id="rId13"/>
    <p:sldId id="276" r:id="rId14"/>
    <p:sldId id="297" r:id="rId15"/>
    <p:sldId id="308" r:id="rId16"/>
    <p:sldId id="277" r:id="rId17"/>
    <p:sldId id="278" r:id="rId18"/>
    <p:sldId id="279" r:id="rId19"/>
    <p:sldId id="280" r:id="rId20"/>
    <p:sldId id="281" r:id="rId21"/>
    <p:sldId id="282" r:id="rId22"/>
    <p:sldId id="330" r:id="rId23"/>
    <p:sldId id="283" r:id="rId24"/>
    <p:sldId id="284" r:id="rId25"/>
    <p:sldId id="285" r:id="rId26"/>
    <p:sldId id="286" r:id="rId27"/>
    <p:sldId id="351" r:id="rId28"/>
    <p:sldId id="287" r:id="rId29"/>
    <p:sldId id="288" r:id="rId30"/>
    <p:sldId id="289" r:id="rId31"/>
    <p:sldId id="290" r:id="rId32"/>
    <p:sldId id="336" r:id="rId33"/>
    <p:sldId id="337" r:id="rId34"/>
    <p:sldId id="323" r:id="rId35"/>
    <p:sldId id="324" r:id="rId36"/>
    <p:sldId id="325" r:id="rId37"/>
    <p:sldId id="326" r:id="rId38"/>
    <p:sldId id="315" r:id="rId39"/>
    <p:sldId id="312" r:id="rId40"/>
    <p:sldId id="314" r:id="rId41"/>
    <p:sldId id="316" r:id="rId42"/>
    <p:sldId id="313" r:id="rId43"/>
    <p:sldId id="317" r:id="rId44"/>
    <p:sldId id="318" r:id="rId45"/>
    <p:sldId id="319" r:id="rId46"/>
    <p:sldId id="320" r:id="rId47"/>
    <p:sldId id="321" r:id="rId48"/>
    <p:sldId id="322" r:id="rId49"/>
    <p:sldId id="331" r:id="rId50"/>
    <p:sldId id="334" r:id="rId51"/>
    <p:sldId id="332" r:id="rId52"/>
    <p:sldId id="335" r:id="rId53"/>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94638" autoAdjust="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61" d="100"/>
        <a:sy n="61"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637" cy="489023"/>
          </a:xfrm>
          <a:prstGeom prst="rect">
            <a:avLst/>
          </a:prstGeom>
        </p:spPr>
        <p:txBody>
          <a:bodyPr vert="horz" lIns="89465" tIns="44732" rIns="89465" bIns="44732" rtlCol="0"/>
          <a:lstStyle>
            <a:lvl1pPr algn="l">
              <a:defRPr sz="1200"/>
            </a:lvl1pPr>
          </a:lstStyle>
          <a:p>
            <a:endParaRPr lang="en-GB"/>
          </a:p>
        </p:txBody>
      </p:sp>
      <p:sp>
        <p:nvSpPr>
          <p:cNvPr id="3" name="Date Placeholder 2"/>
          <p:cNvSpPr>
            <a:spLocks noGrp="1"/>
          </p:cNvSpPr>
          <p:nvPr>
            <p:ph type="dt" idx="1"/>
          </p:nvPr>
        </p:nvSpPr>
        <p:spPr>
          <a:xfrm>
            <a:off x="3808459" y="0"/>
            <a:ext cx="2914637" cy="489023"/>
          </a:xfrm>
          <a:prstGeom prst="rect">
            <a:avLst/>
          </a:prstGeom>
        </p:spPr>
        <p:txBody>
          <a:bodyPr vert="horz" lIns="89465" tIns="44732" rIns="89465" bIns="44732" rtlCol="0"/>
          <a:lstStyle>
            <a:lvl1pPr algn="r">
              <a:defRPr sz="1200"/>
            </a:lvl1pPr>
          </a:lstStyle>
          <a:p>
            <a:fld id="{D2183DCD-365D-41C0-A5CC-B278AB974540}" type="datetimeFigureOut">
              <a:rPr lang="en-GB" smtClean="0"/>
              <a:pPr/>
              <a:t>10/03/2019</a:t>
            </a:fld>
            <a:endParaRPr lang="en-GB"/>
          </a:p>
        </p:txBody>
      </p:sp>
      <p:sp>
        <p:nvSpPr>
          <p:cNvPr id="4" name="Slide Image Placeholder 3"/>
          <p:cNvSpPr>
            <a:spLocks noGrp="1" noRot="1" noChangeAspect="1"/>
          </p:cNvSpPr>
          <p:nvPr>
            <p:ph type="sldImg" idx="2"/>
          </p:nvPr>
        </p:nvSpPr>
        <p:spPr>
          <a:xfrm>
            <a:off x="919163" y="733425"/>
            <a:ext cx="4886325" cy="3663950"/>
          </a:xfrm>
          <a:prstGeom prst="rect">
            <a:avLst/>
          </a:prstGeom>
          <a:noFill/>
          <a:ln w="12700">
            <a:solidFill>
              <a:prstClr val="black"/>
            </a:solidFill>
          </a:ln>
        </p:spPr>
        <p:txBody>
          <a:bodyPr vert="horz" lIns="89465" tIns="44732" rIns="89465" bIns="44732" rtlCol="0" anchor="ctr"/>
          <a:lstStyle/>
          <a:p>
            <a:endParaRPr lang="en-GB"/>
          </a:p>
        </p:txBody>
      </p:sp>
      <p:sp>
        <p:nvSpPr>
          <p:cNvPr id="5" name="Notes Placeholder 4"/>
          <p:cNvSpPr>
            <a:spLocks noGrp="1"/>
          </p:cNvSpPr>
          <p:nvPr>
            <p:ph type="body" sz="quarter" idx="3"/>
          </p:nvPr>
        </p:nvSpPr>
        <p:spPr>
          <a:xfrm>
            <a:off x="673087" y="4643385"/>
            <a:ext cx="5378476" cy="4398096"/>
          </a:xfrm>
          <a:prstGeom prst="rect">
            <a:avLst/>
          </a:prstGeom>
        </p:spPr>
        <p:txBody>
          <a:bodyPr vert="horz" lIns="89465" tIns="44732" rIns="89465" bIns="4473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83664"/>
            <a:ext cx="2914637" cy="489023"/>
          </a:xfrm>
          <a:prstGeom prst="rect">
            <a:avLst/>
          </a:prstGeom>
        </p:spPr>
        <p:txBody>
          <a:bodyPr vert="horz" lIns="89465" tIns="44732" rIns="89465" bIns="44732" rtlCol="0" anchor="b"/>
          <a:lstStyle>
            <a:lvl1pPr algn="l">
              <a:defRPr sz="1200"/>
            </a:lvl1pPr>
          </a:lstStyle>
          <a:p>
            <a:endParaRPr lang="en-GB"/>
          </a:p>
        </p:txBody>
      </p:sp>
      <p:sp>
        <p:nvSpPr>
          <p:cNvPr id="7" name="Slide Number Placeholder 6"/>
          <p:cNvSpPr>
            <a:spLocks noGrp="1"/>
          </p:cNvSpPr>
          <p:nvPr>
            <p:ph type="sldNum" sz="quarter" idx="5"/>
          </p:nvPr>
        </p:nvSpPr>
        <p:spPr>
          <a:xfrm>
            <a:off x="3808459" y="9283664"/>
            <a:ext cx="2914637" cy="489023"/>
          </a:xfrm>
          <a:prstGeom prst="rect">
            <a:avLst/>
          </a:prstGeom>
        </p:spPr>
        <p:txBody>
          <a:bodyPr vert="horz" lIns="89465" tIns="44732" rIns="89465" bIns="44732" rtlCol="0" anchor="b"/>
          <a:lstStyle>
            <a:lvl1pPr algn="r">
              <a:defRPr sz="1200"/>
            </a:lvl1pPr>
          </a:lstStyle>
          <a:p>
            <a:fld id="{86006475-186B-46F8-997C-E42104A747CE}" type="slidenum">
              <a:rPr lang="en-GB" smtClean="0"/>
              <a:pPr/>
              <a:t>‹#›</a:t>
            </a:fld>
            <a:endParaRPr lang="en-GB"/>
          </a:p>
        </p:txBody>
      </p:sp>
    </p:spTree>
    <p:extLst>
      <p:ext uri="{BB962C8B-B14F-4D97-AF65-F5344CB8AC3E}">
        <p14:creationId xmlns:p14="http://schemas.microsoft.com/office/powerpoint/2010/main" val="2153314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6006475-186B-46F8-997C-E42104A747CE}" type="slidenum">
              <a:rPr lang="en-GB" smtClean="0"/>
              <a:pPr/>
              <a:t>26</a:t>
            </a:fld>
            <a:endParaRPr lang="en-GB"/>
          </a:p>
        </p:txBody>
      </p:sp>
    </p:spTree>
    <p:extLst>
      <p:ext uri="{BB962C8B-B14F-4D97-AF65-F5344CB8AC3E}">
        <p14:creationId xmlns:p14="http://schemas.microsoft.com/office/powerpoint/2010/main" val="1214772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F22656-D58E-40B6-A234-497C2CAD32C2}" type="datetimeFigureOut">
              <a:rPr lang="en-GB" smtClean="0"/>
              <a:pPr/>
              <a:t>10/03/2019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ECE99A-9C64-468D-BC7C-2F7034220E6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F22656-D58E-40B6-A234-497C2CAD32C2}" type="datetimeFigureOut">
              <a:rPr lang="en-GB" smtClean="0"/>
              <a:pPr/>
              <a:t>10/03/2019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ECE99A-9C64-468D-BC7C-2F7034220E6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http://www.google.co.uk/url?sa=i&amp;rct=j&amp;q=lorry+cartoon&amp;source=images&amp;cd=&amp;cad=rja&amp;docid=AOF94V-xuwqYuM&amp;tbnid=V8QM5PiTIteAZM:&amp;ved=0CAUQjRw&amp;url=http://www.iconarchive.com/show/transport-icons-by-icons-land/Lorry-icon.html&amp;ei=1QsQUfyZDeKc0AXLyYGoDA&amp;bvm=bv.41867550,d.d2k&amp;psig=AFQjCNEfrWGBcKwlZniXNf62Uac1KMjAEw&amp;ust=1360092494722695" TargetMode="External"/><Relationship Id="rId7"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www.google.co.uk/url?sa=i&amp;rct=j&amp;q=plane+cartoon&amp;source=images&amp;cd=&amp;cad=rja&amp;docid=zNlJKFR3rlF-1M&amp;tbnid=hNDIOZVd3UQF8M:&amp;ved=0CAUQjRw&amp;url=http://drawingsketchaday.blogspot.com/2011/04/cute-cartoon-airplane.html&amp;ei=FAwQUbW6NNOk0AWnqoC4AQ&amp;bvm=bv.41867550,d.d2k&amp;psig=AFQjCNEgibKI6-JpqXP3QjrqAcOqISvIQw&amp;ust=1360092553023153"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gi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ttp://www.mjm.qc.ca/images/reflex.jpg"/>
          <p:cNvPicPr>
            <a:picLocks noChangeAspect="1" noChangeArrowheads="1"/>
          </p:cNvPicPr>
          <p:nvPr/>
        </p:nvPicPr>
        <p:blipFill>
          <a:blip r:embed="rId2" cstate="print"/>
          <a:srcRect/>
          <a:stretch>
            <a:fillRect/>
          </a:stretch>
        </p:blipFill>
        <p:spPr bwMode="auto">
          <a:xfrm>
            <a:off x="2843808" y="1988840"/>
            <a:ext cx="5916150" cy="4437112"/>
          </a:xfrm>
          <a:prstGeom prst="rect">
            <a:avLst/>
          </a:prstGeom>
          <a:noFill/>
        </p:spPr>
      </p:pic>
      <p:sp>
        <p:nvSpPr>
          <p:cNvPr id="4" name="TextBox 3"/>
          <p:cNvSpPr txBox="1"/>
          <p:nvPr/>
        </p:nvSpPr>
        <p:spPr>
          <a:xfrm>
            <a:off x="611560" y="692696"/>
            <a:ext cx="8892480" cy="1200329"/>
          </a:xfrm>
          <a:prstGeom prst="rect">
            <a:avLst/>
          </a:prstGeom>
          <a:noFill/>
        </p:spPr>
        <p:txBody>
          <a:bodyPr wrap="square" rtlCol="0">
            <a:spAutoFit/>
          </a:bodyPr>
          <a:lstStyle/>
          <a:p>
            <a:r>
              <a:rPr lang="en-GB" sz="3600" dirty="0" smtClean="0"/>
              <a:t>Sound 3: </a:t>
            </a:r>
          </a:p>
          <a:p>
            <a:r>
              <a:rPr lang="en-GB" sz="3600" dirty="0" smtClean="0"/>
              <a:t>Building Acoustics and Insulation</a:t>
            </a:r>
            <a:endParaRPr lang="en-GB" sz="3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srcRect/>
          <a:stretch>
            <a:fillRect/>
          </a:stretch>
        </p:blipFill>
        <p:spPr bwMode="auto">
          <a:xfrm>
            <a:off x="1763688" y="1412775"/>
            <a:ext cx="5760640" cy="4921085"/>
          </a:xfrm>
          <a:prstGeom prst="rect">
            <a:avLst/>
          </a:prstGeom>
          <a:noFill/>
          <a:ln w="9525">
            <a:noFill/>
            <a:miter lim="800000"/>
            <a:headEnd/>
            <a:tailEnd/>
          </a:ln>
        </p:spPr>
      </p:pic>
      <p:sp>
        <p:nvSpPr>
          <p:cNvPr id="3" name="Rectangle 2"/>
          <p:cNvSpPr/>
          <p:nvPr/>
        </p:nvSpPr>
        <p:spPr>
          <a:xfrm>
            <a:off x="611560" y="1124744"/>
            <a:ext cx="5616624" cy="707886"/>
          </a:xfrm>
          <a:prstGeom prst="rect">
            <a:avLst/>
          </a:prstGeom>
        </p:spPr>
        <p:txBody>
          <a:bodyPr wrap="square">
            <a:spAutoFit/>
          </a:bodyPr>
          <a:lstStyle/>
          <a:p>
            <a:r>
              <a:rPr lang="en-GB" sz="4000" b="1" dirty="0" smtClean="0"/>
              <a:t>SOUND SOURCE</a:t>
            </a:r>
            <a:endParaRPr lang="en-GB" sz="4000" dirty="0"/>
          </a:p>
        </p:txBody>
      </p:sp>
      <p:pic>
        <p:nvPicPr>
          <p:cNvPr id="51202" name="Picture 2" descr="http://icons.iconarchive.com/icons/icons-land/transport/256/Lorry-icon.png">
            <a:hlinkClick r:id="rId3"/>
          </p:cNvPr>
          <p:cNvPicPr>
            <a:picLocks noChangeAspect="1" noChangeArrowheads="1"/>
          </p:cNvPicPr>
          <p:nvPr/>
        </p:nvPicPr>
        <p:blipFill>
          <a:blip r:embed="rId4" cstate="print"/>
          <a:srcRect/>
          <a:stretch>
            <a:fillRect/>
          </a:stretch>
        </p:blipFill>
        <p:spPr bwMode="auto">
          <a:xfrm>
            <a:off x="395536" y="3645024"/>
            <a:ext cx="1502296" cy="1502296"/>
          </a:xfrm>
          <a:prstGeom prst="rect">
            <a:avLst/>
          </a:prstGeom>
          <a:noFill/>
        </p:spPr>
      </p:pic>
      <p:pic>
        <p:nvPicPr>
          <p:cNvPr id="51204" name="Picture 4" descr="http://1.bp.blogspot.com/-fB9FPFQLD4k/TjW-SPz9dkI/AAAAAAAACDo/v4ESyJnO2uM/s1600/cute-cartoon-airplane.jpg">
            <a:hlinkClick r:id="rId5"/>
          </p:cNvPr>
          <p:cNvPicPr>
            <a:picLocks noChangeAspect="1" noChangeArrowheads="1"/>
          </p:cNvPicPr>
          <p:nvPr/>
        </p:nvPicPr>
        <p:blipFill>
          <a:blip r:embed="rId6" cstate="print"/>
          <a:srcRect/>
          <a:stretch>
            <a:fillRect/>
          </a:stretch>
        </p:blipFill>
        <p:spPr bwMode="auto">
          <a:xfrm>
            <a:off x="6012160" y="1340768"/>
            <a:ext cx="1129308" cy="1129308"/>
          </a:xfrm>
          <a:prstGeom prst="rect">
            <a:avLst/>
          </a:prstGeom>
          <a:noFill/>
        </p:spPr>
      </p:pic>
      <p:pic>
        <p:nvPicPr>
          <p:cNvPr id="51206" name="Picture 6" descr="http://t2.gstatic.com/images?q=tbn:ANd9GcRq2OtEsPSwPVj-cq-z2XaJ7vz9QStaWGOUU-qMxa6CmFfHVwNd"/>
          <p:cNvPicPr>
            <a:picLocks noChangeAspect="1" noChangeArrowheads="1"/>
          </p:cNvPicPr>
          <p:nvPr/>
        </p:nvPicPr>
        <p:blipFill>
          <a:blip r:embed="rId7" cstate="print"/>
          <a:srcRect/>
          <a:stretch>
            <a:fillRect/>
          </a:stretch>
        </p:blipFill>
        <p:spPr bwMode="auto">
          <a:xfrm>
            <a:off x="4644008" y="260648"/>
            <a:ext cx="1414804" cy="1074812"/>
          </a:xfrm>
          <a:prstGeom prst="rect">
            <a:avLst/>
          </a:prstGeom>
          <a:noFill/>
        </p:spPr>
      </p:pic>
      <p:sp>
        <p:nvSpPr>
          <p:cNvPr id="51208" name="AutoShape 8" descr="data:image/jpeg;base64,/9j/4AAQSkZJRgABAQAAAQABAAD/2wCEAAkGBhQSERUUEhQVFBUWGBgYGRgYFxcWGRUYGBgcFhwZFxcaHCYeGhkkIBYYIC8gJCcpLCwsHyAxNTAqNSgtLCkBCQoKDgwMFA8PFCkcFBgpKSkpKSkpKSkpKSkpKSkpKSkpKSkpKSkpKSkpKSkpKSkpKSkpKSkpKSkpKSkpKSkpKf/AABEIAPsAyQMBIgACEQEDEQH/xAAbAAACAwEBAQAAAAAAAAAAAAAABgQFBwMBAv/EAEkQAAIBAwMCBAMFBQQHBQkBAAECAwAEEQUSIQYxEyJBUQdhcRQyQoGRIzNSYqEVcrHBJENTY4KS8HSDssLxJURUk6Kz0dLhFv/EABUBAQEAAAAAAAAAAAAAAAAAAAAB/8QAFBEBAAAAAAAAAAAAAAAAAAAAAP/aAAwDAQACEQMRAD8A3GiiigKKKKAooooCiiigKTte6yla4NlpqLNcD97I+fBtgf8AaEfef+Qf17V26/6kkgjjgtebu6bw4R/B/FKfkoP689gaX+itKdmEVnIYrO3k/bTgAyahcA/tMMc4hB8uec9gfUBMg+Hi3kYku7+4vN3P7OQRQex2RpxjIxnNJ/Unw3TTJkuA9w1kWCyMkhSa23HAkDLw6g+4+XqDW31G1GwWeKSKQZSRWRh8mGD/AI0Ga30mpWNza29vfLdrc+KYxcoD+7UPtaVfM24Hg8c00dL9avPcSWdzbm3uokDsoZZI2Xyjcrj33A4Pv3pD0K4d7vRIpDmS2a9hb/uMxj/6UFdNQv5rfVr7UYzmG3lggnT+KF40UsPmjbTj/wDtFbHRXitkZr2iCiiigKKKKAooooCiiigKKKKAooooCiiigKKKKAooooMU1fWjIbvUS2zfKNOtWwT4Cc+LMAATu27iMc5JFaL0FrEE0BjtYpYobYiFfEQJuKgZwM7sjPO4A5P1pd6TuPsd7eaY5EbSSPcWjsMgiUZwAcZKkdvXD1b9Awz27TWUzRSLbrEyyIrI0hmMjsZNzNliRknjJJopxrw17VFr3UUkR8O3tpbqYj7qjZGnsZJm8i/QZb5URn/TMYk6ilVe1ubxz8mlkVf/ADVCtW+1ySWq/wDvuqTyS/8AZrXaTn5MwAH0q36c+H2pxTz3P2m3t5LklnxGbhly5fC7tqjk/PsK+9O+FV1YyfaLK8R5sEFZ4sI6s29hkMSuW5yKK08CvaQZeuNRt+LrTQ380FxGQfoj+b+tD/F2ONd09jfxL/EYQV/5t2MUQ/UVE0nVI7mGOeI5SRQynGDg+49COxFS6AooooCiiigKKKKAooooCiiigKKKKAooooCiivGHFBlHxSuY7u5torbMs1s7PM8bBPs6AA4edvJF5gDkny7exPBmr8RPFnddMthdXToglkDFLddmcHc2Cyguwzhd3z7BO13TnsgNMmWGbxZWkil8dolJlYKJLyMDzYP3ctjOfvV9W2LfxNLtpDMGkJnkgTE9xhQPs0ZLEYB3bpThVUkcnIYqbZLq2q3Lot7tgQ7ZJYMxwq3qkRGGmI984+eMEuSfCWJMNFeX8cg/GLjJJ9yCuD9KjfC3UngaXS5wiy2/njCsr/s5MOULAAM6FwCcDOflmtEojLtfXVbFoUh1Bblp3EccUsCeIx7k7lH3VHJYkYFWbdLavPxcakkKeototrH/AIzhhXGyn8TqaYS94bUCEH2bYzsvz87D6Z9q59T/ABCEE7x/2hDGVYjw47SS5Kgf7WTxAN3uFAx25or4vfgXauNwmnaXvvlKzBj/ADqQCR9GFQ7f4eahDFNa2/2KKK4G2SVWuSdnIO2F2ZVJDEHafzHBDx0d1NHeQBhcQzyDO8xBkA5OCY3O9OMd/XOKvJZQqlmICgEkk4AA5JJPYURA6d0RbO1it0JZYlC5Pdj3JPtkknFdL/XIIGRJpoo2cgIruqs5JwNoJyeeKUoesby/Zv7MgiFupK/abkuFkI4PhRr5iPmfzx2pb1PTWSY2+qQwBr1wI7+DezJMCCit4pJUA4AUELj0xkgNfor4hUhQCdxAGTjGT6nA7V90BRRRQFFFFAUUrW2r3DXhjLx+Gsmw4aEjDeIVUjf4olwsfG0DIk7gDDRmg9ooooCiiigKKKKAqu6i1f7LazT7GkMaFtqgksR2HHYe59Bk+lWNQ9V1WK2iaWd1jjXuzf4AdyT6AcmgxqD7TLHG9tIk8+pA/aZxGWFoFZWwJc7YgicbSAcjcDwuGXRLWNQ1roaAD7s+oON6rjuI2P76T2A8i0uyaMuozNLp2llYnPmkmmkt4Jue/gIRuXP8Jx7im/8A/wBLe6dGDeWMP2VAAXs2JEK+5hYA7R7g0VVXnTsVjq+lJb7i7/aPFdjueXK5LyN6k5Y/+laoKz3QbyPUdae6iYPBa26RxsM4Mk2XYjPOQuVI9K0KiEX4n9MB4jfwyNBdWsbMrp3dFBJRv1bB9Mngg1P+GmiQwadbtGq7pYkkkfHmdnG47m7nGcVf6zYePbzRf7SN0/5lK/50qfB3UvE0yONvv27PC49QVbIH/KwH5UEnqP4fRyt9otCLS8TlJYxtDH+GVRwynsTjP17Upat1ZNqQh0tkaC5klKXgHZIogHYofVXHI59McggnW6QPiBb/AGO5t9VjH7thDcgD70Eh27j81J/qPageLGySGNI41CIihVUdgBwBSh8YrYNpM7fiiMcin2YSKMj54Yj86dEcEAg5B5B9xSL8UbnxxbadGcyXcqbgPwwRtvdj7Dy/0b2oHazkLRox7lVJ+pANdq8UYFe0BRRRQFFFBoFS2tUN5s/YAxyvIFW5ZpcOu4kw7eFLMW2k4ByQeaaqTrS0b7YGMDBBPIFJZ/IT4jM4XwwNjEh8liPOqg5UqXGg9ooooCiiigKKKKArNb+1XUdde2ujmC0jSSOAnAmdwpLsPxAbsY+noWB0qlbq/oNLx0njka2uov3cyd8fwuPxLyfUdz6EghD6m6TvJYyYryTcrAiCMi1iaMf6sOgLq2MYcsRkdgDwu9O6xc2t9HbXUd39kucxKLspMUmIJ2rMpPiRsBjB9+3BzfJq+sWwxNaQ3wH+sglETn5tG47/AN3ivNC62l1Biqacw8GQBnmkRVikGe3lZi4/lHGRyM0HvQvTkun3l3bqn+iSbZ4ZP4SfIYie5IAH5AH8VPNAooCsxnn/ALH1dnfy2WoHJb8MU45JPsCST9Gz+A1p1VvUOiw3Vu8NwoMbDJycbcchg34SO+aCxVs1R9dWwk027Vu3gSn81QsP6gUqaSmo6SRCyNqFl+B0x40K+gKk+ZR7Dj2I+7UfrjVZNQ8G3sLiRDJvSaIxEblcAEuxHAUbsge+c8UFNo+vXjmzmtbe/lkjtVh2MPDtHbbt8Qvu8w5B9M7V5FPHRnR0sUr3l84lvZhgkfchT/Zx/wBMn5Y9y0PSrq40lVgusz2i+WKdUw0a9gsgBwcds8H2z2DrY6hHMgeJ1dT6g5/I+x+RoJFFFFAUUUUBRRRQKcVjCmohmbEpEhCeMH5cA7grMHUYRvKFK85GOctdKyvt1FvM213UHBlCCTwBhGA8jOVAbJ9MDP3RTTQe0UUUBRRRQQdV1uG2UNO4QMcDgnJ79gCa90/WYZxmGVH+QIyPqO4qi6/gxHDcbQ4glVmUjIKN5W4P5Us6pp/iXrpBAi4RZYzC5hkZCB5oz9xjknggfX1oNQopEsuqZ7ZN0x+026nDuBsmgI7rPGexHz+u7kU02HUVvPCZopkeMAlmBB24GTuHcHHoaCv6w1Z0RIIP39wdifyr+Jz7YHr+fpVpoukpbQpEnZRyfVj6sfmTVD0nC1zNJfyDG/KQqfwRKcZ+pP8A5vemmV8DNB7vGcetfVcoExye5711oCvCK9ooKOfpRTnwp7iBT+COTCD+6rA7fouB8qga103Bb2Nzs8rMhLSMSzuQQwDMeTkgDA457U10q9R/6VcxWY/driaf+6D5EP1P+RoOHSFiJLSN4ZnXI2vG58aIsOGBRuVB7+VhwakXPRWxvFs5DbS+qrzEx9ip7D+nyqDBfpp+otE7KsF2d0eSAFl7FR9SQPzSnYGgVourJLchL+ExegmQF4m+uOV/67UyW12kih42V1PYqQQfzFdHQEEEAg9weQfqKX7jo1FYyWkjWsh77OY2/vRHg/ligYqKWTrtzbcXcHiIP9dBlh9XjPmX6jirXS+oLe4/cyo5xkqDhgPmp5H6UFjRRRQL8+nyfbVl2RldwAk2qWVPDYGMnwy4JY7t28DHHuGv6StItlW6VlQCVpZPEiERUQrtYBw//Cg3ElX3eUDPDrQe0UUUBRRXxI+Bmg43yqyMjDcHBUr7g8Gsou1mKSJE4a80mTciqf39ow3bGAOSQp2kehGPxCtO1MSLbzPFzN4blOM+cKSvH1xxSR8O+mo3sba8hcm6LvLJK2cyF22ywyY5KeXj2YBsdwQben3trpI72EfvYwCQcEj+CQDhipyOe3OODzmXXPTcMmqxWVgDC9wM3fhkrH4eQ4LIONwClvQZK+9Xz3Y0K8fdn+zros64Gfs9wASUAHZXxwPp/Cc9PhJpjy+Pqc4/a3bts/liDdh8iQB9EWin2zsRDGscYwiKFVfYKMAf0qs6p6nhsovGnJwOFQctI57Kg9T8+wq9rP8ASIf7Q1i4uJBuhsD4ECnkeN3kkx23AjGf7vtRHkFjquojfLN/ZsB5WKIbpyPTfIcbD9MfMCvq66Pewhkniv7tnQbv20niK2Pw7SMck/Or226qDzXJyi2tt+zaVs5efuyp6bUGFPBJY4H3ea3EmqONytFZKc88NcEdvon/AF3+6DLoN801tFK42s6BiB2yfUfI96n18ogAAAwBwAOwA9BXKY5O0fn/APigjanqywxSSscRxqzs3yUZOPnS58OdKdoHvLnJnvG8Yg/gj/1SD2AXn8/lXLrr/Sp7bTE+7M3jXGPS3iOcH++4C/lTuigDA4A7D2oF/rTo+PULVoWwrDzRvj7jgcH6HsR7H6UudA9YtvOn6h+yvIvKrE48dQOCG9Xxzn8Q5HqBolLHW3QcOooNxMcyfu5l+8h74PbcuecZ47gg0DICR35FfYNZjp3Xd1prrb6xGxTO2O7QFlcfz4HJ+eN3up701W+tJBbeOkz3kDSMxkDLIYlc5AG0copIXB8wB9cYoGSlvqPoG1u8OytFKvKzQnw5FPvkcH8waum1KMSLGzBWcZUHjeP5c9yM8jv8qk7vT1oEIS6rp3L/APtO2Hqo2XSL9O0v9SflTR051Pb30XiW77gDhlI2ujfwup5B/ofTNWa+orO44lh6l223aa2L3Kr2DDJViOwYnZ/zE/ioLldiaiV3Ft0gbGbtgjmEZzyYBwVIHBG4ccim2k26lkOoKyQl8MMHwlUbPCKt53i3B93r4gG3jHozlQe0UUUBXGUZYD867Vz/AB/lQfdI/Rjra397p4IC7hdQj2SXHiKPYK2MD2NWPXPU8lsiQ2qiS8uDshTvj+KRvTao554z8gaUL/pA6UsGomR5riOYNeSEk+JFN+zfAPomQR6+vsADvr+gWr2slvJHtjnk/AjMRNK+RJ5QcNuO4seB68VC+H+qERNYzBUuLLbEyjgPGB+zlQfwsuM+x+opsVgRkcg+vvSj1n03KZI7+y4u4Bgp2W5i7mJvn32n3/IgGPUbqRABFEZWPu6xqv8AeY5P/KrUi6d0rq0EM0cMtlH40sspfEzyK0rZOGwFyBgA7fSnHprqKK9t1mizg8Mp4aNx95HHowP+R9ataDKLDoLUYjAsq2s8NurbYleRRJIxy0ku4eZzk8k4+WCcutt1SykLc2s0HYbgPFjHp99Ow/KmKigKjpIFVnYgDkknsAPf5Yru3Y0m/EG7ZoIbGE4lvnEWR3SEeaZ/oE4/Og+fh7Ebh7jUnHN0+2EHuttEdqfTcQWP5GnWuFjZrFGkcY2oihVHsqjAH6Cu9AUUUUHG7s0lQpIiujcFWAZSPmDwaR7r4TpFIZtOuJrGQ8lVJeJvkyE5x8skfKn6igSdRstQZAk8NveKCGBDGJ8jsc5XB+lfOo6lNMV8fSpGZDlSJOx78Mq9uO2cU8UUCFqmr6xNhLW0jt94IMssgYpz3C+p5P4T9Kt+i+ilsVdmcz3Mx3TTN3c98DPIUZPzPr6AMT/eX866UCjY6WyzxHwAkqyymSTwrdUZGD42Mo3k/dxjzfe3euW3NKklxK2qBFfMSgFk3LwTGcErISSORzEF+ZPIproPaKK8oPaianfpBG80h2pGrMx9gBn/ACqUTSTrmqxaiY7OMOY5ZMyEqVV4Y8s2xj3BZQM0HXoTTnmZ9SuVxNcj9kp/1Ft3RB7FvvsfXIpn1XTluIJIZBlJEZG+jDH+dSY1wMdsf4fKvqgVfhtqLSWQilP7a1ZraT+9CdoP5rtNNVJUJ+ya269o9QiDj28eDysPqYyD+VN91dpGheRlRFGSzEKoHzJ4FAhdQxvpN42oRKXtJ9ou41HMbdhOo/Pn6n3BD3p9/HNGssTh0cZVlOQR/wBenpSVfdbzXu6PSrdbhBkPPOCtuRjlFBwZCe3tz6jmqnpmznsLi1eBWjtL44ktZdwNrNjkJnnuCB7gc54IDU6KKKDnMfKf+u/FJnSq/bNQuL48xQ5tLb2IQ5mkH95vKD7A1N+I+vNbWhEWTPMRDCB3MknlGPoMn8hX38NwBplsqgDYpRgP4lYgn6k8/nQM9FFFAUUUUBRRRQFFFFByP3x8h/jXWuMHOW9/8K7UCZOFbWE3FiyjKgAOq5iOSxlJ8LPP7lQTxuJBIpyqutre3mkM6BJXRmTfnf4bL5GVc5CHuDtx65qxxQfMsoVSzEAAEknsAOSTSTY9WX18Q9jbRxWxJxPcswMi/wAUcSjOPYnim7VrHxoJYs48SN0z7b1K5/rSL8J+rVaL+z5mVbm13RgBgRKkZK5QjhiuMED0APvgLq76evHRi98+cE7Yo1QHjtkHNTtL05LeC3eU7DDBsO4gKu/YXJz2OVx+tXZ4qHqUEzAeDJGvByHjLq2fowI/rQfNvqoedouMCNJEYHO9WLKSPTggfqKrOlrkpJc2sjZaOV3TPcwzMZF+u0sV+m2lm60mfT5kvCIRGGCusPiAbXOCdjZCj1wDjOOKv+qoGjaK/g8xiGJAP9ZA3J/TOfzz6UEf4nafK1vFcW6M89pPHMiqCzMudrrgckEHnHoKh6b0NLelbjWGMh+8lopIghB7BlB87++T8jmni0ulkRXQ5VgGB9wea7UHOC3VFCooVVGAqgAAewA4Apf64VlhjnUbjbypKR7qPK3/AIqZKrNY1BI1ImjkMTAhmVd6gEYIYLlgPnjHzoIlp1tavjc5hJAIEqmPIPIwx8pH0NT9Q12CCFp5ZUWJRkvkEfQY7k+gHJpJ0nqeOGJ7XAu8Ni3xgiRGyQGJ4Xbg5z2/KufReh2t7JJcN4cpjk4RIytsjgd0yNspHbdyB+eSEay1gX2q29xPHLBbRoxtfGQoJ5m43+wwuMZ+XvTF0ZfJFPc2hOGWaR0B9UODgfMd8ex+teRa3BfzX1vL4fgW21SScNv826QNnhVIK59wfelu5t44lmk+1LM7NGbd0O6bxI8gbgO3BCk+v1wKDVK4Xd/HEpaR1QAZyxA7fWs51HUdRCJJdNJBAWVWMWxHAPGSOWH0/oK72tzZRDxWsrmWP/4iZPEyP4vMcY/IUEwfE5rh2TTrKe6K8F22wRj2JZ+cfUA1Bm1bVpGw1xY2x9Uijlu5F+TAAjNWtzaQw6haSQgKlykiMFG1WG0Mpx25yP0FOMUQUYUAAegGAPyFBnsUOoAFnvrhz/2DYo/4QC39DVn071VN4qQ3OyQS7hHMmQGZOSrKQCGH0BHHHrTlSd1VZtPf2kSSNEQkrF14YDgHafQkcZ+dA41xnb8I9f8ACs+62tRYrb/Z5rhZJ5lgP7V2Lh/U5OMj5Yqt6r6bfT5LWSzu7n7XcXCxftJPERwwO4tGRjA447f0NBrCrgYr2s70D4m7JZrbUPvwzmEXCRMIX5wviYyImJ+ePpWiUEGPUoxKYlDbgfNtikKBiu/zSBdgYgg8nPI9xU6lKcMNTXAhG4j8Q8RlEXcgzA99wwIjwBzySrZQIPXHUE1xONLsDiZxmeXnFvEe/I7MQR88EActke3nwftvssUcBaGeHzJcLw5fuS+MZBI7DG30x68vgza5tp7iTzXE1xL4pP3gUONp+hLHH81aHQZzp3X1xYuLfWYyn4Uu0G6KT+/gcH5gD5qO9P1tcrIoeJldG5BUhlYe4I4r7urVJFKSKrq3BVgGBHzB4NJ7/Ds27GTS7h7NicmI/tbdz84mOV+qnj0oGq+tkmjeKQeVwVI+vt8/WqDpK7MYksrgjfB90ntJCezc+g7fTHzqK/W01r5dTtWjXt9ogzPAfmwA8SP6EGuWuxJfRpdaXcRtcweZNrgrIv4oZF9A3OM4wT6ZNB00TV47Od7ZpU+ztmSB94KoCeY2OeMHtn/OnKOUMAVIIPIIOQR8iO9IekQwapG0kbC3lXyzQmC2Z4ZOxDb4i3fODnn5EEDxvh9exRgWupyJs5RGjXZnOcNtPYkn0P0oH/NK3U2spADJJqAt484ACRsc+wJDFj9BxSQrXeox3D6hLi0s96utoWH2uVO4U9yo4HAxk8epETpaC2srgQx28E13ndcPNKqxWaE8wxuwJeRQcEgZJz6DACFruhnUrgf2fNJeMFMkz+SGJQR5Y9yov7Z+Rz29fXGkaFZf2Vpk0km1WAluGReI4mYZEUfJ8owq9+Tk+tJPSPVq6fpNy6bGke7lW3jBBJLbVUlQc7Rgn54A9RUbrfTNQt7VFu7yS5SYq0kRUANOSCkKODuK5yxA2gBOMErRUbRukkubi0tkYiXwmuL+WNzuPiSBxC2DjcCFHuCc+lPHVlnFpklvepEBEjiOUKM7VbyiTH8Q7ZHOSPnSX0Fr32OK4Fnay3lwwzJIiKlvCVUlUVvVQSxz5d3pxg1qep2w1HS2HB+0W4ZfbcyB1P5Nig4/EFw2nyEEEZjIx/fWpXWU+zT5z7x7fzbC/wCdZzqOrG46dsxk+I80Ftx97MchX65wgpr+INyWaytY3ybi6QMOGxHGC75/pRHfqO38KLT3PeGWFT9CoU/+EU5Um/FIyLpc8ikbo9kg4/hkXP8AQmmazkMsaOG4dVYY9mAP+dBLZwO/FJep6l/7btY1H3raY7j8iew/KnBbYfX61m/XGjfadasovFlhD28wLRNsfCksVDegI4NBM1q3+065Zwd0tI2upD/Ox2IPrlVP61z1fU0k1WSdzm30mBmb2NxKPuj5hQB9cVSa/wBPf2deWq6VOwubhmidJZDKGXbkPICCQF5P+HY5naV8L7t0FveTRC28UzSiEu0t5ITndNIwG0duB7e+GBVHaW8kmmRW55utXuvHYeqQhw7SH2UBAR/e+Vbaoqi0Hoi0s5Hkt4tjuNudzNtXOdqBidi55wP8qvqIWIY2GoSFd5Usu4jeFUiFRhhs2scbTnd6gemKZqT4dPA1ANHEiLu3ZFttYgxkHdJ4PB3BiDvGd+PTDuFBnm86TqjF+LLUHzu9ILk9w3sr88//AKmtEqv13RIruB4Jl3I4wfcH0ZT6MDyDSx0brctvMdNvmzNGMwSntdQjsRn/AFigYI78euCSDvRRRQeEUtar8OLGdt5gEcn+0hJhfPvlCMn6g0zUUGa3fwonjn+1WeoTCcDAM4Em8DskjjBZfTzK3p7Co2vfFCeKzmhuLaS3vtuxMKTFIzHbvjkHHAJYDJ7Dk1qdI/xZgb7NbyhGeOC6hmlCjJ8JM7mx6gZFB7NdrpOkvHGrh7a2U7tjbGlkyuQ5GGbxCSQDkZGe9HSPw2tYrSMXNvFPO48SV5UV28R/MRlgSAM4/U9zVV1Hqw1G21GKOQSRJJZFGTB/Zv4TPgjuQQ557Hj0qjtehEuNSltYbq8NvbRjxnM5YmZvuxpxtGB34PYiirHrnpy0t77S1gt4YjJdLvKKFJVWTAOPTLf0rp8To/G1K1hLY/0W6aIE43TsjLGB/NuC4+lcde+E8lvEsti3jTQyxyKrRQrI2xs/vgFY++Cece+KpOrOqo9TeJo7K4adBLbvEUPkd8FGWZPuukiKeQpwW7UEjROobeytdNuojkOj2t1EmC0mAzqSn8Yc8E9xJ7GpvQnxAjtYxHdXUUUC79kDxTm4hXdlEMmwKwA4+6fTn0qDZhNKnEupWDSXIGYriDLRzOR+JchFmzwWAye+M+ZnbozpiSR5L/UEU3NxjbGw3C3hH3YwD2bsT6/nmgy/p+EajPDYKzx2/wBpurrePKWj4CeHnscBhn0LfKn7rDpLTdPsnljhEc4G2B0eQTNORhNrhtzHJyflmrLr7p2QFNQtHVLizjk8pXcksW0koQCMHBbH19OCOPRPTn2nwdSvJvtUzoHiGNsVuGGcRp23jsW9x780FnrFnLJosiXHMxs28TtzIIsntxncKkfDy78TS7Nv9yg/5Rs/8tWGqaxbIjLPPDGCCDvkReCMeprNvh78R7Oy05IbibDxPKgVVZyy7yysNoxg7u5NEa3WcfEOwV9U0sSFwknjxMUdo28yrgb0IYZJ9DzyKpdc+P6gEWluSfR5iAP/AJaEk/mwq90bou5u3tb2+vWlKFJooo0VI0zhwM9zxgE4z86Bm0Loays3328CrJz5yWd+e/nckjPyq+oooCiiigUp0tTfxypJvlL7CilOCEILE7C+AI8bdwGSfc5bKo/7Vl+2+CSAmAVG1CWXZksSZd4w2RxHjgc8nF5ig9qi6u6VS+hCljHLGd8My/ehkHZgfbgZHr9QCL2igVej+qXlZ7W8UR3sI86/hlXsJovdD647Gmql7q3pMXapJE/g3UJ3QTDup/hb+KNuxH/oePSfWP2gtb3C+BexcSwn8X+8iP4oz347Z+hIM9FFFAVzuIA6MjchgVP0Iwf8a46jqkUCb5nCLnGT7nsAByT8hVG/xFsx+KY/MWtyR+vhYoELQdHv4LeKXTUhCz26wzltq+FLbu8fj4/ESM54YkjkGnf4X6ZHFpsDpktOonkduWeSQAkk/wBB9PfNLHTvxAtItJdHmVLhY7hjE2Vfc7yOqqCBuPmA4zTZ0hq9rHZW0QuYCY4YkIEsZ5VAD+L3zRTPWc9Tg6TfrqCBvstxiO7Vedr/AIJgo9ff8/Vq0OKdWGVYMPcEEfqKj6tpcdzDJDKNySKVYfI+o9iO4PuBRCW/xmsxyYrwJ/GYCFI98ls4/Kmbp/q+0vRm2mSQ9yv3XH1RsMB88YpD6Zt9Td5bD7elubLCD9gssk0TcxyEucbcYHHIxg1S9WdPPaOsl9GCufLf2S+BLE3oZoR5D9Rg+zZ4oNtkjDAg8gggj3B4pAj+CVivBe5K+iGbCj5cKD/WoGja5qyRhrc22rQfhkVxFKPk4JGG+RBPua76hJq16jJcLFpdrg+LJ4ivKU9QGzhQfc4+p7EMms+jHvLy5isNjrE7lSzhSY95VWBP3vTn5j3pgtvgXqDfeNun1kZv6KhqdpepJb6jbXdpEY9ORlsBKePG3biZGzyfOc5/lHY8DcxRWO2fwAARjNcl22ttWNAo3Y4yzEkjOPQU49Ba74mn2kY/em0ypPYmEiEg+vDFc/WnKso6en+zyQLniDVLu09v2dwjSIPpu8M/lRGk6Hqf2i2imAx4iKxH8JI5X8jkflU6qvpzS2t4fDcq37SZhtBACyTPIq8+oDgVaUBRRRQJOlXYuL0NmJeVl2CYFi2JIFOzZu8QLGcgPtGR5SckutKOndR77pU8OMbnkXaExImwZ3M+7knJBG0dm545bqD2iiq7XeoILOIy3DhEHA9Sx9FVRyzH2FBYE1hlpbpearOLq7m8XxWSzu4nHhKy5dYl8u3cAw8oPJ3DuQS7rYXerea432dieRADtnuF/wB8w/dof4Bz7+hpkvukraW0+yGIJCANoQbTGRyHQjs4POf1zk0HDpjULnzQXqATRjIlQfsrhO29f4HHG5DjuCODwwVW6Ck6x7Lkq7odolXjxlHZyv4H9GHbIJBweLKg8ql1Gwu5XIS4W2iHYxoJJn45JaTyJzkYCt759Bd0UGc9W/CGOe3do5JZLv7yyzSs5kwP3bdlVTnjaBg49M0v9GdF2l2jeEqxzRHbPa3UKTiN+R5X8sqqSDg7z2OQcVrWr6tHbQvNMwSNBlj/AIAD1JOAB6k0o9A6bJNPNqk6mNroBYou22BcbWf3dtqnPt9cAL3pnpC3stzQQpCzgBwjOVbaTggMcDufT8zV7RSV1D1lLJMbLTAstz2klPMVqOxLnsX9l559+1BC6rvkTW9P+znNy26OZF5/0dhu/aY7YOWGfbPtT/JEGUqwDAjBBGQQe4IPcVQdJdFRWIZgTLcScyzvzJIx5PJ+6ufT9cnmmKgSLr4TWviGW1kuLJz3NvIUU/8ACcgD5DA+Vep8LYnIN5c3d6FOQk0p8PPzRcZ/WnaigStQsk1LS7mCOIQ7GmhjQbfK9u5CEAAbclRx6A1adA64bvT7eZjlym1/fehKNn5krn86j2/+iam8faK+BlT2FxEoWQf8cYRvqjVTW/Q06mV9N1J4IpJZHMZhSRVk3lXAzgjDKRjHpQaCzADJ7Uh9BX0c2oaqYiJIvGhdWHKlvDKMVPryncfXtSVqmjXt1p97LPfTyyWkkiPb4CxnwmBJO3G4FDuGRWnWM9vZafHJbxIkTCEhV4yZmRASe5PnHJyaC5ivwZ3hxyiRv+UjSKP/ALR/WpdKFzr0UGsOs0ixCS0gCl2Ch2E8qhVz3bz9qb6AooooOS2qBy4VQ5GCwA3EexPc9q60UUBVJ1T0jBfxBJ1OVOUkU7XjY+qN+Q4OQcD2FXdFAhI+r6eNpVdTgHZgfCuQP5gciQ/qT71Jtvi1ZZ23Hi2cnqlxE6H9QCP606VxubRJBtkRXX2YBh+hoK6z6us5ceHdW759pUz+mc1ZJdIezKfoQaoL34cadLnfZwc+qoEP6pjmkzVfgHDndazFP93KviJ9NyFXA/U0GmXOrQxjMksaD3Z1X/E0tal8WNOhO0T+M3YLCrS5PbAKjbnPHekodAvaq2/Rra7YA7XiuZSM443QzHJGe4FV/TF9b2V0JL+Ca3CYdd1qyK07AhnIQbUSMHZGgyACWPmNFXXVB1LUpYWGnSfZIm3+BNJHE07DODICcgD+HHqeeeGbSvifb5aK9U2E6Y3RzHAIPYxvjDL+n596srH4h6dKMpeQfRnCH9HwaS+ueoY5tQ099PIup4XdnWAhyYfLuUsPLyNwGTxk+/JFj1t8Qrea1e3sriRriUbUMEbsTjzEb/KqggEFg3lBJ9Kh9GazcWdlF4ejymMorNJFLGzSkjmTYfOd3cDPbAHFUr6nNNdGTVILqGJshwIJXVYgfLbIVBwjkBpZO74CcDOXlvi5pajBuNuPQxTDHyxsoq76Z6phv4vEgJ4JV0YbXjYfhdfQ/wBKuKzr4f3IudTv7u3VltZViAYqUEsqjzMoP55+vPetFogpY671e6toVltVj2K37d3VnMMXGZFjDLuC8kjPb88M9fLoCCCAQeCDyCPnQJsvSEkskNzdajJKkDCdVSOKKPKgncNoLbSCR3OQTzULpfra1bUZIIJkkiuh48W3PkmxiWMggEbgokGfUv70wdPQG1drMn9kMvbEk58LPmh/7okAfyMnsaroLJLHUAixoIrze0R2j9jchdzoDjISRQWAHZlfH3qD50+3CavfQMMpdW8M+PQkbreT9RtpcSGdtHazjXxJ7K7SHZuVS6QzLKhG4gcpsx9Ksfh+Jbq8nubyU/a7ffbNAqKkcaMwcEHlnU7SQSffvXP4xaBAtuLxYlE6TQZkAwxUMFwT6+nf2FFfOtIb+zv5bi0jgvLQEIdwkdRGiXSYkA7nce3ua0WxuxLEki/ddVcfRgGH+NKNkA+p6nbE8TQwSD5bo2gYgev3Upl6f0s21rBAW3mKNI92Nu7YoXOMnHbtmiLCiiigKKKKAooooCiiigKKKKArxlB4PavaKCouukbOQ5ktLdyfUxRk/rjNSdN0OC3BEEMUQPfYipn64HNTqKAxXOW2VvvKrfUA/wCNdKKDxVA4HAr2iigKKKKDjPaq+3cMlWDKfVWHGQR8iR8wSOxqq6v0Jrq1ZImCTKyyQuc4SWM7kJxzjjB+RNXdFBn3VWdPvbfUTgJKFtrzbnbhvuS/8LDGe+AB619/F7Vrc6ZcRGaLxSEKJvXcSsitwuc9gaYut7NJdPuUkG5fDY45HK+YHI54IBqr6Z+H2nxRI62sRcjJZwZTn/vCcflQMWlFJI45wq7pIk82BuKkbwN3fHmJxU6vEUAAAYA9PavaAooooCiiig//2Q=="/>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1210" name="AutoShape 10" descr="data:image/jpeg;base64,/9j/4AAQSkZJRgABAQAAAQABAAD/2wCEAAkGBhQSERUUEhQVFBUWGBgYGRgYFxcWGRUYGBgcFhwZFxcaHCYeGhkkIBYYIC8gJCcpLCwsHyAxNTAqNSgtLCkBCQoKDgwMFA8PFCkcFBgpKSkpKSkpKSkpKSkpKSkpKSkpKSkpKSkpKSkpKSkpKSkpKSkpKSkpKSkpKSkpKSkpKf/AABEIAPsAyQMBIgACEQEDEQH/xAAbAAACAwEBAQAAAAAAAAAAAAAABgQFBwMBAv/EAEkQAAIBAwMCBAMFBQQHBQkBAAECAwAEEQUSIQYxEyJBUQdhcRQyQoGRIzNSYqEVcrHBJENTY4KS8HSDssLxJURUk6Kz0dLhFv/EABUBAQEAAAAAAAAAAAAAAAAAAAAB/8QAFBEBAAAAAAAAAAAAAAAAAAAAAP/aAAwDAQACEQMRAD8A3GiiigKKKKAooooCiiigKTte6yla4NlpqLNcD97I+fBtgf8AaEfef+Qf17V26/6kkgjjgtebu6bw4R/B/FKfkoP689gaX+itKdmEVnIYrO3k/bTgAyahcA/tMMc4hB8uec9gfUBMg+Hi3kYku7+4vN3P7OQRQex2RpxjIxnNJ/Unw3TTJkuA9w1kWCyMkhSa23HAkDLw6g+4+XqDW31G1GwWeKSKQZSRWRh8mGD/AI0Ga30mpWNza29vfLdrc+KYxcoD+7UPtaVfM24Hg8c00dL9avPcSWdzbm3uokDsoZZI2Xyjcrj33A4Pv3pD0K4d7vRIpDmS2a9hb/uMxj/6UFdNQv5rfVr7UYzmG3lggnT+KF40UsPmjbTj/wDtFbHRXitkZr2iCiiigKKKKAooooCiiigKKKKAooooCiiigKKKKAooooMU1fWjIbvUS2zfKNOtWwT4Cc+LMAATu27iMc5JFaL0FrEE0BjtYpYobYiFfEQJuKgZwM7sjPO4A5P1pd6TuPsd7eaY5EbSSPcWjsMgiUZwAcZKkdvXD1b9Awz27TWUzRSLbrEyyIrI0hmMjsZNzNliRknjJJopxrw17VFr3UUkR8O3tpbqYj7qjZGnsZJm8i/QZb5URn/TMYk6ilVe1ubxz8mlkVf/ADVCtW+1ySWq/wDvuqTyS/8AZrXaTn5MwAH0q36c+H2pxTz3P2m3t5LklnxGbhly5fC7tqjk/PsK+9O+FV1YyfaLK8R5sEFZ4sI6s29hkMSuW5yKK08CvaQZeuNRt+LrTQ380FxGQfoj+b+tD/F2ONd09jfxL/EYQV/5t2MUQ/UVE0nVI7mGOeI5SRQynGDg+49COxFS6AooooCiiigKKKKAooooCiiigKKKKAooooCiivGHFBlHxSuY7u5torbMs1s7PM8bBPs6AA4edvJF5gDkny7exPBmr8RPFnddMthdXToglkDFLddmcHc2Cyguwzhd3z7BO13TnsgNMmWGbxZWkil8dolJlYKJLyMDzYP3ctjOfvV9W2LfxNLtpDMGkJnkgTE9xhQPs0ZLEYB3bpThVUkcnIYqbZLq2q3Lot7tgQ7ZJYMxwq3qkRGGmI984+eMEuSfCWJMNFeX8cg/GLjJJ9yCuD9KjfC3UngaXS5wiy2/njCsr/s5MOULAAM6FwCcDOflmtEojLtfXVbFoUh1Bblp3EccUsCeIx7k7lH3VHJYkYFWbdLavPxcakkKeototrH/AIzhhXGyn8TqaYS94bUCEH2bYzsvz87D6Z9q59T/ABCEE7x/2hDGVYjw47SS5Kgf7WTxAN3uFAx25or4vfgXauNwmnaXvvlKzBj/ADqQCR9GFQ7f4eahDFNa2/2KKK4G2SVWuSdnIO2F2ZVJDEHafzHBDx0d1NHeQBhcQzyDO8xBkA5OCY3O9OMd/XOKvJZQqlmICgEkk4AA5JJPYURA6d0RbO1it0JZYlC5Pdj3JPtkknFdL/XIIGRJpoo2cgIruqs5JwNoJyeeKUoesby/Zv7MgiFupK/abkuFkI4PhRr5iPmfzx2pb1PTWSY2+qQwBr1wI7+DezJMCCit4pJUA4AUELj0xkgNfor4hUhQCdxAGTjGT6nA7V90BRRRQFFFFAUUrW2r3DXhjLx+Gsmw4aEjDeIVUjf4olwsfG0DIk7gDDRmg9ooooCiiigKKKKAqu6i1f7LazT7GkMaFtqgksR2HHYe59Bk+lWNQ9V1WK2iaWd1jjXuzf4AdyT6AcmgxqD7TLHG9tIk8+pA/aZxGWFoFZWwJc7YgicbSAcjcDwuGXRLWNQ1roaAD7s+oON6rjuI2P76T2A8i0uyaMuozNLp2llYnPmkmmkt4Jue/gIRuXP8Jx7im/8A/wBLe6dGDeWMP2VAAXs2JEK+5hYA7R7g0VVXnTsVjq+lJb7i7/aPFdjueXK5LyN6k5Y/+laoKz3QbyPUdae6iYPBa26RxsM4Mk2XYjPOQuVI9K0KiEX4n9MB4jfwyNBdWsbMrp3dFBJRv1bB9Mngg1P+GmiQwadbtGq7pYkkkfHmdnG47m7nGcVf6zYePbzRf7SN0/5lK/50qfB3UvE0yONvv27PC49QVbIH/KwH5UEnqP4fRyt9otCLS8TlJYxtDH+GVRwynsTjP17Upat1ZNqQh0tkaC5klKXgHZIogHYofVXHI59McggnW6QPiBb/AGO5t9VjH7thDcgD70Eh27j81J/qPageLGySGNI41CIihVUdgBwBSh8YrYNpM7fiiMcin2YSKMj54Yj86dEcEAg5B5B9xSL8UbnxxbadGcyXcqbgPwwRtvdj7Dy/0b2oHazkLRox7lVJ+pANdq8UYFe0BRRRQFFFBoFS2tUN5s/YAxyvIFW5ZpcOu4kw7eFLMW2k4ByQeaaqTrS0b7YGMDBBPIFJZ/IT4jM4XwwNjEh8liPOqg5UqXGg9ooooCiiigKKKKArNb+1XUdde2ujmC0jSSOAnAmdwpLsPxAbsY+noWB0qlbq/oNLx0njka2uov3cyd8fwuPxLyfUdz6EghD6m6TvJYyYryTcrAiCMi1iaMf6sOgLq2MYcsRkdgDwu9O6xc2t9HbXUd39kucxKLspMUmIJ2rMpPiRsBjB9+3BzfJq+sWwxNaQ3wH+sglETn5tG47/AN3ivNC62l1Biqacw8GQBnmkRVikGe3lZi4/lHGRyM0HvQvTkun3l3bqn+iSbZ4ZP4SfIYie5IAH5AH8VPNAooCsxnn/ALH1dnfy2WoHJb8MU45JPsCST9Gz+A1p1VvUOiw3Vu8NwoMbDJycbcchg34SO+aCxVs1R9dWwk027Vu3gSn81QsP6gUqaSmo6SRCyNqFl+B0x40K+gKk+ZR7Dj2I+7UfrjVZNQ8G3sLiRDJvSaIxEblcAEuxHAUbsge+c8UFNo+vXjmzmtbe/lkjtVh2MPDtHbbt8Qvu8w5B9M7V5FPHRnR0sUr3l84lvZhgkfchT/Zx/wBMn5Y9y0PSrq40lVgusz2i+WKdUw0a9gsgBwcds8H2z2DrY6hHMgeJ1dT6g5/I+x+RoJFFFFAUUUUBRRRQKcVjCmohmbEpEhCeMH5cA7grMHUYRvKFK85GOctdKyvt1FvM213UHBlCCTwBhGA8jOVAbJ9MDP3RTTQe0UUUBRRRQQdV1uG2UNO4QMcDgnJ79gCa90/WYZxmGVH+QIyPqO4qi6/gxHDcbQ4glVmUjIKN5W4P5Us6pp/iXrpBAi4RZYzC5hkZCB5oz9xjknggfX1oNQopEsuqZ7ZN0x+026nDuBsmgI7rPGexHz+u7kU02HUVvPCZopkeMAlmBB24GTuHcHHoaCv6w1Z0RIIP39wdifyr+Jz7YHr+fpVpoukpbQpEnZRyfVj6sfmTVD0nC1zNJfyDG/KQqfwRKcZ+pP8A5vemmV8DNB7vGcetfVcoExye5711oCvCK9ooKOfpRTnwp7iBT+COTCD+6rA7fouB8qga103Bb2Nzs8rMhLSMSzuQQwDMeTkgDA457U10q9R/6VcxWY/driaf+6D5EP1P+RoOHSFiJLSN4ZnXI2vG58aIsOGBRuVB7+VhwakXPRWxvFs5DbS+qrzEx9ip7D+nyqDBfpp+otE7KsF2d0eSAFl7FR9SQPzSnYGgVourJLchL+ExegmQF4m+uOV/67UyW12kih42V1PYqQQfzFdHQEEEAg9weQfqKX7jo1FYyWkjWsh77OY2/vRHg/ligYqKWTrtzbcXcHiIP9dBlh9XjPmX6jirXS+oLe4/cyo5xkqDhgPmp5H6UFjRRRQL8+nyfbVl2RldwAk2qWVPDYGMnwy4JY7t28DHHuGv6StItlW6VlQCVpZPEiERUQrtYBw//Cg3ElX3eUDPDrQe0UUUBRRXxI+Bmg43yqyMjDcHBUr7g8Gsou1mKSJE4a80mTciqf39ow3bGAOSQp2kehGPxCtO1MSLbzPFzN4blOM+cKSvH1xxSR8O+mo3sba8hcm6LvLJK2cyF22ywyY5KeXj2YBsdwQben3trpI72EfvYwCQcEj+CQDhipyOe3OODzmXXPTcMmqxWVgDC9wM3fhkrH4eQ4LIONwClvQZK+9Xz3Y0K8fdn+zros64Gfs9wASUAHZXxwPp/Cc9PhJpjy+Pqc4/a3bts/liDdh8iQB9EWin2zsRDGscYwiKFVfYKMAf0qs6p6nhsovGnJwOFQctI57Kg9T8+wq9rP8ASIf7Q1i4uJBuhsD4ECnkeN3kkx23AjGf7vtRHkFjquojfLN/ZsB5WKIbpyPTfIcbD9MfMCvq66Pewhkniv7tnQbv20niK2Pw7SMck/Or226qDzXJyi2tt+zaVs5efuyp6bUGFPBJY4H3ea3EmqONytFZKc88NcEdvon/AF3+6DLoN801tFK42s6BiB2yfUfI96n18ogAAAwBwAOwA9BXKY5O0fn/APigjanqywxSSscRxqzs3yUZOPnS58OdKdoHvLnJnvG8Yg/gj/1SD2AXn8/lXLrr/Sp7bTE+7M3jXGPS3iOcH++4C/lTuigDA4A7D2oF/rTo+PULVoWwrDzRvj7jgcH6HsR7H6UudA9YtvOn6h+yvIvKrE48dQOCG9Xxzn8Q5HqBolLHW3QcOooNxMcyfu5l+8h74PbcuecZ47gg0DICR35FfYNZjp3Xd1prrb6xGxTO2O7QFlcfz4HJ+eN3up701W+tJBbeOkz3kDSMxkDLIYlc5AG0copIXB8wB9cYoGSlvqPoG1u8OytFKvKzQnw5FPvkcH8waum1KMSLGzBWcZUHjeP5c9yM8jv8qk7vT1oEIS6rp3L/APtO2Hqo2XSL9O0v9SflTR051Pb30XiW77gDhlI2ujfwup5B/ofTNWa+orO44lh6l223aa2L3Kr2DDJViOwYnZ/zE/ioLldiaiV3Ft0gbGbtgjmEZzyYBwVIHBG4ccim2k26lkOoKyQl8MMHwlUbPCKt53i3B93r4gG3jHozlQe0UUUBXGUZYD867Vz/AB/lQfdI/Rjra397p4IC7hdQj2SXHiKPYK2MD2NWPXPU8lsiQ2qiS8uDshTvj+KRvTao554z8gaUL/pA6UsGomR5riOYNeSEk+JFN+zfAPomQR6+vsADvr+gWr2slvJHtjnk/AjMRNK+RJ5QcNuO4seB68VC+H+qERNYzBUuLLbEyjgPGB+zlQfwsuM+x+opsVgRkcg+vvSj1n03KZI7+y4u4Bgp2W5i7mJvn32n3/IgGPUbqRABFEZWPu6xqv8AeY5P/KrUi6d0rq0EM0cMtlH40sspfEzyK0rZOGwFyBgA7fSnHprqKK9t1mizg8Mp4aNx95HHowP+R9ataDKLDoLUYjAsq2s8NurbYleRRJIxy0ku4eZzk8k4+WCcutt1SykLc2s0HYbgPFjHp99Ow/KmKigKjpIFVnYgDkknsAPf5Yru3Y0m/EG7ZoIbGE4lvnEWR3SEeaZ/oE4/Og+fh7Ebh7jUnHN0+2EHuttEdqfTcQWP5GnWuFjZrFGkcY2oihVHsqjAH6Cu9AUUUUHG7s0lQpIiujcFWAZSPmDwaR7r4TpFIZtOuJrGQ8lVJeJvkyE5x8skfKn6igSdRstQZAk8NveKCGBDGJ8jsc5XB+lfOo6lNMV8fSpGZDlSJOx78Mq9uO2cU8UUCFqmr6xNhLW0jt94IMssgYpz3C+p5P4T9Kt+i+ilsVdmcz3Mx3TTN3c98DPIUZPzPr6AMT/eX866UCjY6WyzxHwAkqyymSTwrdUZGD42Mo3k/dxjzfe3euW3NKklxK2qBFfMSgFk3LwTGcErISSORzEF+ZPIproPaKK8oPaianfpBG80h2pGrMx9gBn/ACqUTSTrmqxaiY7OMOY5ZMyEqVV4Y8s2xj3BZQM0HXoTTnmZ9SuVxNcj9kp/1Ft3RB7FvvsfXIpn1XTluIJIZBlJEZG+jDH+dSY1wMdsf4fKvqgVfhtqLSWQilP7a1ZraT+9CdoP5rtNNVJUJ+ya269o9QiDj28eDysPqYyD+VN91dpGheRlRFGSzEKoHzJ4FAhdQxvpN42oRKXtJ9ou41HMbdhOo/Pn6n3BD3p9/HNGssTh0cZVlOQR/wBenpSVfdbzXu6PSrdbhBkPPOCtuRjlFBwZCe3tz6jmqnpmznsLi1eBWjtL44ktZdwNrNjkJnnuCB7gc54IDU6KKKDnMfKf+u/FJnSq/bNQuL48xQ5tLb2IQ5mkH95vKD7A1N+I+vNbWhEWTPMRDCB3MknlGPoMn8hX38NwBplsqgDYpRgP4lYgn6k8/nQM9FFFAUUUUBRRRQFFFFByP3x8h/jXWuMHOW9/8K7UCZOFbWE3FiyjKgAOq5iOSxlJ8LPP7lQTxuJBIpyqutre3mkM6BJXRmTfnf4bL5GVc5CHuDtx65qxxQfMsoVSzEAAEknsAOSTSTY9WX18Q9jbRxWxJxPcswMi/wAUcSjOPYnim7VrHxoJYs48SN0z7b1K5/rSL8J+rVaL+z5mVbm13RgBgRKkZK5QjhiuMED0APvgLq76evHRi98+cE7Yo1QHjtkHNTtL05LeC3eU7DDBsO4gKu/YXJz2OVx+tXZ4qHqUEzAeDJGvByHjLq2fowI/rQfNvqoedouMCNJEYHO9WLKSPTggfqKrOlrkpJc2sjZaOV3TPcwzMZF+u0sV+m2lm60mfT5kvCIRGGCusPiAbXOCdjZCj1wDjOOKv+qoGjaK/g8xiGJAP9ZA3J/TOfzz6UEf4nafK1vFcW6M89pPHMiqCzMudrrgckEHnHoKh6b0NLelbjWGMh+8lopIghB7BlB87++T8jmni0ulkRXQ5VgGB9wea7UHOC3VFCooVVGAqgAAewA4Apf64VlhjnUbjbypKR7qPK3/AIqZKrNY1BI1ImjkMTAhmVd6gEYIYLlgPnjHzoIlp1tavjc5hJAIEqmPIPIwx8pH0NT9Q12CCFp5ZUWJRkvkEfQY7k+gHJpJ0nqeOGJ7XAu8Ni3xgiRGyQGJ4Xbg5z2/KufReh2t7JJcN4cpjk4RIytsjgd0yNspHbdyB+eSEay1gX2q29xPHLBbRoxtfGQoJ5m43+wwuMZ+XvTF0ZfJFPc2hOGWaR0B9UODgfMd8ex+teRa3BfzX1vL4fgW21SScNv826QNnhVIK59wfelu5t44lmk+1LM7NGbd0O6bxI8gbgO3BCk+v1wKDVK4Xd/HEpaR1QAZyxA7fWs51HUdRCJJdNJBAWVWMWxHAPGSOWH0/oK72tzZRDxWsrmWP/4iZPEyP4vMcY/IUEwfE5rh2TTrKe6K8F22wRj2JZ+cfUA1Bm1bVpGw1xY2x9Uijlu5F+TAAjNWtzaQw6haSQgKlykiMFG1WG0Mpx25yP0FOMUQUYUAAegGAPyFBnsUOoAFnvrhz/2DYo/4QC39DVn071VN4qQ3OyQS7hHMmQGZOSrKQCGH0BHHHrTlSd1VZtPf2kSSNEQkrF14YDgHafQkcZ+dA41xnb8I9f8ACs+62tRYrb/Z5rhZJ5lgP7V2Lh/U5OMj5Yqt6r6bfT5LWSzu7n7XcXCxftJPERwwO4tGRjA447f0NBrCrgYr2s70D4m7JZrbUPvwzmEXCRMIX5wviYyImJ+ePpWiUEGPUoxKYlDbgfNtikKBiu/zSBdgYgg8nPI9xU6lKcMNTXAhG4j8Q8RlEXcgzA99wwIjwBzySrZQIPXHUE1xONLsDiZxmeXnFvEe/I7MQR88EActke3nwftvssUcBaGeHzJcLw5fuS+MZBI7DG30x68vgza5tp7iTzXE1xL4pP3gUONp+hLHH81aHQZzp3X1xYuLfWYyn4Uu0G6KT+/gcH5gD5qO9P1tcrIoeJldG5BUhlYe4I4r7urVJFKSKrq3BVgGBHzB4NJ7/Ds27GTS7h7NicmI/tbdz84mOV+qnj0oGq+tkmjeKQeVwVI+vt8/WqDpK7MYksrgjfB90ntJCezc+g7fTHzqK/W01r5dTtWjXt9ogzPAfmwA8SP6EGuWuxJfRpdaXcRtcweZNrgrIv4oZF9A3OM4wT6ZNB00TV47Od7ZpU+ztmSB94KoCeY2OeMHtn/OnKOUMAVIIPIIOQR8iO9IekQwapG0kbC3lXyzQmC2Z4ZOxDb4i3fODnn5EEDxvh9exRgWupyJs5RGjXZnOcNtPYkn0P0oH/NK3U2spADJJqAt484ACRsc+wJDFj9BxSQrXeox3D6hLi0s96utoWH2uVO4U9yo4HAxk8epETpaC2srgQx28E13ndcPNKqxWaE8wxuwJeRQcEgZJz6DACFruhnUrgf2fNJeMFMkz+SGJQR5Y9yov7Z+Rz29fXGkaFZf2Vpk0km1WAluGReI4mYZEUfJ8owq9+Tk+tJPSPVq6fpNy6bGke7lW3jBBJLbVUlQc7Rgn54A9RUbrfTNQt7VFu7yS5SYq0kRUANOSCkKODuK5yxA2gBOMErRUbRukkubi0tkYiXwmuL+WNzuPiSBxC2DjcCFHuCc+lPHVlnFpklvepEBEjiOUKM7VbyiTH8Q7ZHOSPnSX0Fr32OK4Fnay3lwwzJIiKlvCVUlUVvVQSxz5d3pxg1qep2w1HS2HB+0W4ZfbcyB1P5Nig4/EFw2nyEEEZjIx/fWpXWU+zT5z7x7fzbC/wCdZzqOrG46dsxk+I80Ftx97MchX65wgpr+INyWaytY3ybi6QMOGxHGC75/pRHfqO38KLT3PeGWFT9CoU/+EU5Um/FIyLpc8ikbo9kg4/hkXP8AQmmazkMsaOG4dVYY9mAP+dBLZwO/FJep6l/7btY1H3raY7j8iew/KnBbYfX61m/XGjfadasovFlhD28wLRNsfCksVDegI4NBM1q3+065Zwd0tI2upD/Ox2IPrlVP61z1fU0k1WSdzm30mBmb2NxKPuj5hQB9cVSa/wBPf2deWq6VOwubhmidJZDKGXbkPICCQF5P+HY5naV8L7t0FveTRC28UzSiEu0t5ITndNIwG0duB7e+GBVHaW8kmmRW55utXuvHYeqQhw7SH2UBAR/e+Vbaoqi0Hoi0s5Hkt4tjuNudzNtXOdqBidi55wP8qvqIWIY2GoSFd5Usu4jeFUiFRhhs2scbTnd6gemKZqT4dPA1ANHEiLu3ZFttYgxkHdJ4PB3BiDvGd+PTDuFBnm86TqjF+LLUHzu9ILk9w3sr88//AKmtEqv13RIruB4Jl3I4wfcH0ZT6MDyDSx0brctvMdNvmzNGMwSntdQjsRn/AFigYI78euCSDvRRRQeEUtar8OLGdt5gEcn+0hJhfPvlCMn6g0zUUGa3fwonjn+1WeoTCcDAM4Em8DskjjBZfTzK3p7Co2vfFCeKzmhuLaS3vtuxMKTFIzHbvjkHHAJYDJ7Dk1qdI/xZgb7NbyhGeOC6hmlCjJ8JM7mx6gZFB7NdrpOkvHGrh7a2U7tjbGlkyuQ5GGbxCSQDkZGe9HSPw2tYrSMXNvFPO48SV5UV28R/MRlgSAM4/U9zVV1Hqw1G21GKOQSRJJZFGTB/Zv4TPgjuQQ557Hj0qjtehEuNSltYbq8NvbRjxnM5YmZvuxpxtGB34PYiirHrnpy0t77S1gt4YjJdLvKKFJVWTAOPTLf0rp8To/G1K1hLY/0W6aIE43TsjLGB/NuC4+lcde+E8lvEsti3jTQyxyKrRQrI2xs/vgFY++Cece+KpOrOqo9TeJo7K4adBLbvEUPkd8FGWZPuukiKeQpwW7UEjROobeytdNuojkOj2t1EmC0mAzqSn8Yc8E9xJ7GpvQnxAjtYxHdXUUUC79kDxTm4hXdlEMmwKwA4+6fTn0qDZhNKnEupWDSXIGYriDLRzOR+JchFmzwWAye+M+ZnbozpiSR5L/UEU3NxjbGw3C3hH3YwD2bsT6/nmgy/p+EajPDYKzx2/wBpurrePKWj4CeHnscBhn0LfKn7rDpLTdPsnljhEc4G2B0eQTNORhNrhtzHJyflmrLr7p2QFNQtHVLizjk8pXcksW0koQCMHBbH19OCOPRPTn2nwdSvJvtUzoHiGNsVuGGcRp23jsW9x780FnrFnLJosiXHMxs28TtzIIsntxncKkfDy78TS7Nv9yg/5Rs/8tWGqaxbIjLPPDGCCDvkReCMeprNvh78R7Oy05IbibDxPKgVVZyy7yysNoxg7u5NEa3WcfEOwV9U0sSFwknjxMUdo28yrgb0IYZJ9DzyKpdc+P6gEWluSfR5iAP/AJaEk/mwq90bou5u3tb2+vWlKFJooo0VI0zhwM9zxgE4z86Bm0Loays3328CrJz5yWd+e/nckjPyq+oooCiiigUp0tTfxypJvlL7CilOCEILE7C+AI8bdwGSfc5bKo/7Vl+2+CSAmAVG1CWXZksSZd4w2RxHjgc8nF5ig9qi6u6VS+hCljHLGd8My/ehkHZgfbgZHr9QCL2igVej+qXlZ7W8UR3sI86/hlXsJovdD647Gmql7q3pMXapJE/g3UJ3QTDup/hb+KNuxH/oePSfWP2gtb3C+BexcSwn8X+8iP4oz347Z+hIM9FFFAVzuIA6MjchgVP0Iwf8a46jqkUCb5nCLnGT7nsAByT8hVG/xFsx+KY/MWtyR+vhYoELQdHv4LeKXTUhCz26wzltq+FLbu8fj4/ESM54YkjkGnf4X6ZHFpsDpktOonkduWeSQAkk/wBB9PfNLHTvxAtItJdHmVLhY7hjE2Vfc7yOqqCBuPmA4zTZ0hq9rHZW0QuYCY4YkIEsZ5VAD+L3zRTPWc9Tg6TfrqCBvstxiO7Vedr/AIJgo9ff8/Vq0OKdWGVYMPcEEfqKj6tpcdzDJDKNySKVYfI+o9iO4PuBRCW/xmsxyYrwJ/GYCFI98ls4/Kmbp/q+0vRm2mSQ9yv3XH1RsMB88YpD6Zt9Td5bD7elubLCD9gssk0TcxyEucbcYHHIxg1S9WdPPaOsl9GCufLf2S+BLE3oZoR5D9Rg+zZ4oNtkjDAg8gggj3B4pAj+CVivBe5K+iGbCj5cKD/WoGja5qyRhrc22rQfhkVxFKPk4JGG+RBPua76hJq16jJcLFpdrg+LJ4ivKU9QGzhQfc4+p7EMms+jHvLy5isNjrE7lSzhSY95VWBP3vTn5j3pgtvgXqDfeNun1kZv6KhqdpepJb6jbXdpEY9ORlsBKePG3biZGzyfOc5/lHY8DcxRWO2fwAARjNcl22ttWNAo3Y4yzEkjOPQU49Ba74mn2kY/em0ypPYmEiEg+vDFc/WnKso6en+zyQLniDVLu09v2dwjSIPpu8M/lRGk6Hqf2i2imAx4iKxH8JI5X8jkflU6qvpzS2t4fDcq37SZhtBACyTPIq8+oDgVaUBRRRQJOlXYuL0NmJeVl2CYFi2JIFOzZu8QLGcgPtGR5SckutKOndR77pU8OMbnkXaExImwZ3M+7knJBG0dm545bqD2iiq7XeoILOIy3DhEHA9Sx9FVRyzH2FBYE1hlpbpearOLq7m8XxWSzu4nHhKy5dYl8u3cAw8oPJ3DuQS7rYXerea432dieRADtnuF/wB8w/dof4Bz7+hpkvukraW0+yGIJCANoQbTGRyHQjs4POf1zk0HDpjULnzQXqATRjIlQfsrhO29f4HHG5DjuCODwwVW6Ck6x7Lkq7odolXjxlHZyv4H9GHbIJBweLKg8ql1Gwu5XIS4W2iHYxoJJn45JaTyJzkYCt759Bd0UGc9W/CGOe3do5JZLv7yyzSs5kwP3bdlVTnjaBg49M0v9GdF2l2jeEqxzRHbPa3UKTiN+R5X8sqqSDg7z2OQcVrWr6tHbQvNMwSNBlj/AIAD1JOAB6k0o9A6bJNPNqk6mNroBYou22BcbWf3dtqnPt9cAL3pnpC3stzQQpCzgBwjOVbaTggMcDufT8zV7RSV1D1lLJMbLTAstz2klPMVqOxLnsX9l559+1BC6rvkTW9P+znNy26OZF5/0dhu/aY7YOWGfbPtT/JEGUqwDAjBBGQQe4IPcVQdJdFRWIZgTLcScyzvzJIx5PJ+6ufT9cnmmKgSLr4TWviGW1kuLJz3NvIUU/8ACcgD5DA+Vep8LYnIN5c3d6FOQk0p8PPzRcZ/WnaigStQsk1LS7mCOIQ7GmhjQbfK9u5CEAAbclRx6A1adA64bvT7eZjlym1/fehKNn5krn86j2/+iam8faK+BlT2FxEoWQf8cYRvqjVTW/Q06mV9N1J4IpJZHMZhSRVk3lXAzgjDKRjHpQaCzADJ7Uh9BX0c2oaqYiJIvGhdWHKlvDKMVPryncfXtSVqmjXt1p97LPfTyyWkkiPb4CxnwmBJO3G4FDuGRWnWM9vZafHJbxIkTCEhV4yZmRASe5PnHJyaC5ivwZ3hxyiRv+UjSKP/ALR/WpdKFzr0UGsOs0ixCS0gCl2Ch2E8qhVz3bz9qb6AooooOS2qBy4VQ5GCwA3EexPc9q60UUBVJ1T0jBfxBJ1OVOUkU7XjY+qN+Q4OQcD2FXdFAhI+r6eNpVdTgHZgfCuQP5gciQ/qT71Jtvi1ZZ23Hi2cnqlxE6H9QCP606VxubRJBtkRXX2YBh+hoK6z6us5ceHdW759pUz+mc1ZJdIezKfoQaoL34cadLnfZwc+qoEP6pjmkzVfgHDndazFP93KviJ9NyFXA/U0GmXOrQxjMksaD3Z1X/E0tal8WNOhO0T+M3YLCrS5PbAKjbnPHekodAvaq2/Rra7YA7XiuZSM443QzHJGe4FV/TF9b2V0JL+Ca3CYdd1qyK07AhnIQbUSMHZGgyACWPmNFXXVB1LUpYWGnSfZIm3+BNJHE07DODICcgD+HHqeeeGbSvifb5aK9U2E6Y3RzHAIPYxvjDL+n596srH4h6dKMpeQfRnCH9HwaS+ueoY5tQ099PIup4XdnWAhyYfLuUsPLyNwGTxk+/JFj1t8Qrea1e3sriRriUbUMEbsTjzEb/KqggEFg3lBJ9Kh9GazcWdlF4ejymMorNJFLGzSkjmTYfOd3cDPbAHFUr6nNNdGTVILqGJshwIJXVYgfLbIVBwjkBpZO74CcDOXlvi5pajBuNuPQxTDHyxsoq76Z6phv4vEgJ4JV0YbXjYfhdfQ/wBKuKzr4f3IudTv7u3VltZViAYqUEsqjzMoP55+vPetFogpY671e6toVltVj2K37d3VnMMXGZFjDLuC8kjPb88M9fLoCCCAQeCDyCPnQJsvSEkskNzdajJKkDCdVSOKKPKgncNoLbSCR3OQTzULpfra1bUZIIJkkiuh48W3PkmxiWMggEbgokGfUv70wdPQG1drMn9kMvbEk58LPmh/7okAfyMnsaroLJLHUAixoIrze0R2j9jchdzoDjISRQWAHZlfH3qD50+3CavfQMMpdW8M+PQkbreT9RtpcSGdtHazjXxJ7K7SHZuVS6QzLKhG4gcpsx9Ksfh+Jbq8nubyU/a7ffbNAqKkcaMwcEHlnU7SQSffvXP4xaBAtuLxYlE6TQZkAwxUMFwT6+nf2FFfOtIb+zv5bi0jgvLQEIdwkdRGiXSYkA7nce3ua0WxuxLEki/ddVcfRgGH+NKNkA+p6nbE8TQwSD5bo2gYgev3Upl6f0s21rBAW3mKNI92Nu7YoXOMnHbtmiLCiiigKKKKAooooCiiigKKKKArxlB4PavaKCouukbOQ5ktLdyfUxRk/rjNSdN0OC3BEEMUQPfYipn64HNTqKAxXOW2VvvKrfUA/wCNdKKDxVA4HAr2iigKKKKDjPaq+3cMlWDKfVWHGQR8iR8wSOxqq6v0Jrq1ZImCTKyyQuc4SWM7kJxzjjB+RNXdFBn3VWdPvbfUTgJKFtrzbnbhvuS/8LDGe+AB619/F7Vrc6ZcRGaLxSEKJvXcSsitwuc9gaYut7NJdPuUkG5fDY45HK+YHI54IBqr6Z+H2nxRI62sRcjJZwZTn/vCcflQMWlFJI45wq7pIk82BuKkbwN3fHmJxU6vEUAAAYA9PavaAooooCiiig//2Q=="/>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1212" name="Picture 12" descr="http://t0.gstatic.com/images?q=tbn:ANd9GcRyXjxjk19njuLBCMsrmrmaOhmLrBjSGqzGPfO3HL_I1khEV8R91A"/>
          <p:cNvPicPr>
            <a:picLocks noChangeAspect="1" noChangeArrowheads="1"/>
          </p:cNvPicPr>
          <p:nvPr/>
        </p:nvPicPr>
        <p:blipFill>
          <a:blip r:embed="rId8" cstate="print"/>
          <a:srcRect/>
          <a:stretch>
            <a:fillRect/>
          </a:stretch>
        </p:blipFill>
        <p:spPr bwMode="auto">
          <a:xfrm>
            <a:off x="7668344" y="4725144"/>
            <a:ext cx="1132284" cy="1168149"/>
          </a:xfrm>
          <a:prstGeom prst="rect">
            <a:avLst/>
          </a:prstGeom>
          <a:noFill/>
        </p:spPr>
      </p:pic>
      <p:cxnSp>
        <p:nvCxnSpPr>
          <p:cNvPr id="11" name="Straight Connector 10"/>
          <p:cNvCxnSpPr/>
          <p:nvPr/>
        </p:nvCxnSpPr>
        <p:spPr>
          <a:xfrm>
            <a:off x="2627784" y="5877272"/>
            <a:ext cx="6264696"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83568" y="1772816"/>
            <a:ext cx="2808312" cy="1015663"/>
          </a:xfrm>
          <a:prstGeom prst="rect">
            <a:avLst/>
          </a:prstGeom>
          <a:noFill/>
        </p:spPr>
        <p:txBody>
          <a:bodyPr wrap="square" rtlCol="0">
            <a:spAutoFit/>
          </a:bodyPr>
          <a:lstStyle/>
          <a:p>
            <a:r>
              <a:rPr lang="en-GB" sz="2000" dirty="0" smtClean="0"/>
              <a:t>1. Air </a:t>
            </a:r>
            <a:r>
              <a:rPr lang="en-GB" sz="2000" dirty="0" smtClean="0"/>
              <a:t>Borne</a:t>
            </a:r>
            <a:endParaRPr lang="en-GB" sz="2000" dirty="0" smtClean="0"/>
          </a:p>
          <a:p>
            <a:r>
              <a:rPr lang="en-GB" sz="2000" dirty="0" smtClean="0"/>
              <a:t>2. Structure Borne</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xEl>
                                              <p:pRg st="1" end="1"/>
                                            </p:txEl>
                                          </p:spTgt>
                                        </p:tgtEl>
                                        <p:attrNameLst>
                                          <p:attrName>style.visibility</p:attrName>
                                        </p:attrNameLst>
                                      </p:cBhvr>
                                      <p:to>
                                        <p:strVal val="visible"/>
                                      </p:to>
                                    </p:set>
                                    <p:anim calcmode="lin" valueType="num">
                                      <p:cBhvr additive="base">
                                        <p:cTn id="13"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nd3.jpg"/>
          <p:cNvPicPr>
            <a:picLocks noChangeAspect="1"/>
          </p:cNvPicPr>
          <p:nvPr/>
        </p:nvPicPr>
        <p:blipFill>
          <a:blip r:embed="rId2" cstate="print"/>
          <a:stretch>
            <a:fillRect/>
          </a:stretch>
        </p:blipFill>
        <p:spPr>
          <a:xfrm>
            <a:off x="4572000" y="1124744"/>
            <a:ext cx="4125080" cy="5349062"/>
          </a:xfrm>
          <a:prstGeom prst="rect">
            <a:avLst/>
          </a:prstGeom>
          <a:ln w="28575">
            <a:solidFill>
              <a:srgbClr val="0070C0"/>
            </a:solidFill>
          </a:ln>
        </p:spPr>
      </p:pic>
      <p:sp>
        <p:nvSpPr>
          <p:cNvPr id="3" name="TextBox 2"/>
          <p:cNvSpPr txBox="1"/>
          <p:nvPr/>
        </p:nvSpPr>
        <p:spPr>
          <a:xfrm>
            <a:off x="323528" y="332656"/>
            <a:ext cx="4680520"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Acoustics of Buildings</a:t>
            </a:r>
            <a:endParaRPr lang="en-GB" sz="3200" dirty="0">
              <a:latin typeface="Lucida Sans Unicode" pitchFamily="34" charset="0"/>
              <a:cs typeface="Lucida Sans Unicode" pitchFamily="34" charset="0"/>
            </a:endParaRPr>
          </a:p>
        </p:txBody>
      </p:sp>
      <p:sp>
        <p:nvSpPr>
          <p:cNvPr id="4" name="TextBox 3"/>
          <p:cNvSpPr txBox="1"/>
          <p:nvPr/>
        </p:nvSpPr>
        <p:spPr>
          <a:xfrm>
            <a:off x="539552" y="764704"/>
            <a:ext cx="3600400" cy="923330"/>
          </a:xfrm>
          <a:prstGeom prst="rect">
            <a:avLst/>
          </a:prstGeom>
          <a:noFill/>
        </p:spPr>
        <p:txBody>
          <a:bodyPr wrap="square" rtlCol="0">
            <a:spAutoFit/>
          </a:bodyPr>
          <a:lstStyle/>
          <a:p>
            <a:r>
              <a:rPr lang="en-GB" dirty="0" smtClean="0"/>
              <a:t>What should be measured ?</a:t>
            </a:r>
          </a:p>
          <a:p>
            <a:endParaRPr lang="en-GB" dirty="0" smtClean="0"/>
          </a:p>
          <a:p>
            <a:endParaRPr lang="en-GB" dirty="0"/>
          </a:p>
        </p:txBody>
      </p:sp>
      <p:sp>
        <p:nvSpPr>
          <p:cNvPr id="5" name="TextBox 4"/>
          <p:cNvSpPr txBox="1"/>
          <p:nvPr/>
        </p:nvSpPr>
        <p:spPr>
          <a:xfrm>
            <a:off x="467544" y="917912"/>
            <a:ext cx="3672408" cy="6186309"/>
          </a:xfrm>
          <a:prstGeom prst="rect">
            <a:avLst/>
          </a:prstGeom>
          <a:noFill/>
        </p:spPr>
        <p:txBody>
          <a:bodyPr wrap="square" rtlCol="0">
            <a:spAutoFit/>
          </a:bodyPr>
          <a:lstStyle/>
          <a:p>
            <a:pPr marL="342900" indent="-342900">
              <a:buAutoNum type="arabicPeriod"/>
            </a:pPr>
            <a:endParaRPr lang="en-GB" sz="2000" dirty="0" smtClean="0">
              <a:latin typeface="Lucida Sans Unicode" pitchFamily="34" charset="0"/>
              <a:cs typeface="Lucida Sans Unicode" pitchFamily="34" charset="0"/>
            </a:endParaRPr>
          </a:p>
          <a:p>
            <a:pPr marL="342900" indent="-342900">
              <a:buAutoNum type="arabicPeriod"/>
            </a:pPr>
            <a:r>
              <a:rPr lang="en-GB" sz="2000" b="1" dirty="0" smtClean="0">
                <a:solidFill>
                  <a:srgbClr val="0070C0"/>
                </a:solidFill>
                <a:latin typeface="Lucida Sans Unicode" pitchFamily="34" charset="0"/>
                <a:cs typeface="Lucida Sans Unicode" pitchFamily="34" charset="0"/>
              </a:rPr>
              <a:t>Airborne Sound </a:t>
            </a:r>
          </a:p>
          <a:p>
            <a:pPr marL="342900" indent="-342900"/>
            <a:r>
              <a:rPr lang="en-GB" sz="2000"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Traffic, people, wildlife.</a:t>
            </a:r>
            <a:endParaRPr lang="en-GB" dirty="0" smtClean="0">
              <a:solidFill>
                <a:srgbClr val="0070C0"/>
              </a:solidFill>
              <a:latin typeface="Lucida Sans Unicode" pitchFamily="34" charset="0"/>
              <a:cs typeface="Lucida Sans Unicode" pitchFamily="34" charset="0"/>
            </a:endParaRPr>
          </a:p>
          <a:p>
            <a:pPr marL="342900" indent="-342900"/>
            <a:r>
              <a:rPr lang="en-GB" sz="2000" b="1" dirty="0" smtClean="0">
                <a:solidFill>
                  <a:srgbClr val="0070C0"/>
                </a:solidFill>
                <a:latin typeface="Lucida Sans Unicode" pitchFamily="34" charset="0"/>
                <a:cs typeface="Lucida Sans Unicode" pitchFamily="34" charset="0"/>
              </a:rPr>
              <a:t>2. Impact Sound </a:t>
            </a:r>
          </a:p>
          <a:p>
            <a:pPr marL="342900" indent="-342900"/>
            <a:r>
              <a:rPr lang="en-GB" sz="2000" b="1" dirty="0" smtClean="0">
                <a:solidFill>
                  <a:srgbClr val="0070C0"/>
                </a:solidFill>
                <a:latin typeface="Lucida Sans Unicode" pitchFamily="34" charset="0"/>
                <a:cs typeface="Lucida Sans Unicode" pitchFamily="34" charset="0"/>
              </a:rPr>
              <a:t>    (Structure borne)</a:t>
            </a:r>
            <a:r>
              <a:rPr lang="en-GB" sz="2000" dirty="0" smtClean="0">
                <a:latin typeface="Lucida Sans Unicode" pitchFamily="34" charset="0"/>
                <a:cs typeface="Lucida Sans Unicode" pitchFamily="34" charset="0"/>
              </a:rPr>
              <a:t> Includes </a:t>
            </a:r>
            <a:r>
              <a:rPr lang="en-GB" dirty="0" smtClean="0">
                <a:latin typeface="Lucida Sans Unicode" pitchFamily="34" charset="0"/>
                <a:cs typeface="Lucida Sans Unicode" pitchFamily="34" charset="0"/>
              </a:rPr>
              <a:t>falling objects, footfall, vibrations by mechanical contact or impact</a:t>
            </a:r>
          </a:p>
          <a:p>
            <a:pPr marL="342900" indent="-342900"/>
            <a:r>
              <a:rPr lang="en-GB" sz="2000" b="1" dirty="0" smtClean="0">
                <a:solidFill>
                  <a:srgbClr val="0070C0"/>
                </a:solidFill>
                <a:latin typeface="Lucida Sans Unicode" pitchFamily="34" charset="0"/>
                <a:cs typeface="Lucida Sans Unicode" pitchFamily="34" charset="0"/>
              </a:rPr>
              <a:t>3. Installation Noise (and Vibration Damping) </a:t>
            </a:r>
            <a:r>
              <a:rPr lang="en-GB" sz="2000"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Includes plant, heating, elevators, HVAC…etc.</a:t>
            </a:r>
          </a:p>
          <a:p>
            <a:pPr marL="342900" indent="-342900">
              <a:buAutoNum type="arabicPeriod"/>
            </a:pPr>
            <a:endParaRPr lang="en-GB" dirty="0" smtClean="0">
              <a:latin typeface="Lucida Sans Unicode" pitchFamily="34" charset="0"/>
              <a:cs typeface="Lucida Sans Unicode" pitchFamily="34" charset="0"/>
            </a:endParaRPr>
          </a:p>
          <a:p>
            <a:pPr marL="342900" indent="-342900"/>
            <a:r>
              <a:rPr lang="en-GB" sz="2000" b="1" dirty="0" smtClean="0">
                <a:solidFill>
                  <a:srgbClr val="0070C0"/>
                </a:solidFill>
                <a:latin typeface="Lucida Sans Unicode" pitchFamily="34" charset="0"/>
                <a:cs typeface="Lucida Sans Unicode" pitchFamily="34" charset="0"/>
              </a:rPr>
              <a:t>4. ‘Reverberation Time’ </a:t>
            </a:r>
            <a:r>
              <a:rPr lang="en-GB" dirty="0" smtClean="0">
                <a:latin typeface="Lucida Sans Unicode" pitchFamily="34" charset="0"/>
                <a:cs typeface="Lucida Sans Unicode" pitchFamily="34" charset="0"/>
              </a:rPr>
              <a:t>Measured in rooms or parts of the building where noise  has to be reduced (e.g. – staircase) or </a:t>
            </a:r>
            <a:r>
              <a:rPr lang="en-GB" b="1" dirty="0" smtClean="0">
                <a:solidFill>
                  <a:srgbClr val="0070C0"/>
                </a:solidFill>
                <a:latin typeface="Lucida Sans Unicode" pitchFamily="34" charset="0"/>
                <a:cs typeface="Lucida Sans Unicode" pitchFamily="34" charset="0"/>
              </a:rPr>
              <a:t>controlled environments </a:t>
            </a:r>
            <a:r>
              <a:rPr lang="en-GB" dirty="0" smtClean="0">
                <a:latin typeface="Lucida Sans Unicode" pitchFamily="34" charset="0"/>
                <a:cs typeface="Lucida Sans Unicode" pitchFamily="34" charset="0"/>
              </a:rPr>
              <a:t>(auditorium)</a:t>
            </a:r>
          </a:p>
          <a:p>
            <a:pPr marL="342900" indent="-342900">
              <a:buAutoNum type="arabicPeriod"/>
            </a:pPr>
            <a:endParaRPr lang="en-GB" dirty="0">
              <a:latin typeface="Lucida Sans Unicode" pitchFamily="34" charset="0"/>
              <a:cs typeface="Lucida Sans Unicode"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7" end="7"/>
                                            </p:txEl>
                                          </p:spTgt>
                                        </p:tgtEl>
                                        <p:attrNameLst>
                                          <p:attrName>style.visibility</p:attrName>
                                        </p:attrNameLst>
                                      </p:cBhvr>
                                      <p:to>
                                        <p:strVal val="visible"/>
                                      </p:to>
                                    </p:set>
                                    <p:anim calcmode="lin" valueType="num">
                                      <p:cBhvr additive="base">
                                        <p:cTn id="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988840"/>
            <a:ext cx="8424936" cy="4832092"/>
          </a:xfrm>
          <a:prstGeom prst="rect">
            <a:avLst/>
          </a:prstGeom>
        </p:spPr>
        <p:txBody>
          <a:bodyPr wrap="square">
            <a:spAutoFit/>
          </a:bodyPr>
          <a:lstStyle/>
          <a:p>
            <a:r>
              <a:rPr lang="en-GB" sz="2800" b="1" dirty="0" smtClean="0">
                <a:solidFill>
                  <a:srgbClr val="0070C0"/>
                </a:solidFill>
              </a:rPr>
              <a:t>Airborne sound</a:t>
            </a:r>
          </a:p>
          <a:p>
            <a:pPr algn="just"/>
            <a:r>
              <a:rPr lang="en-GB" dirty="0" smtClean="0"/>
              <a:t>Airborne sound radiates from a source directly into and travels through the air. </a:t>
            </a:r>
          </a:p>
          <a:p>
            <a:pPr algn="just"/>
            <a:r>
              <a:rPr lang="en-GB" dirty="0" smtClean="0"/>
              <a:t>The sound of </a:t>
            </a:r>
            <a:r>
              <a:rPr lang="en-GB" b="1" dirty="0" smtClean="0">
                <a:solidFill>
                  <a:srgbClr val="0070C0"/>
                </a:solidFill>
              </a:rPr>
              <a:t>traffic</a:t>
            </a:r>
            <a:r>
              <a:rPr lang="en-GB" b="1" dirty="0" smtClean="0"/>
              <a:t> </a:t>
            </a:r>
            <a:r>
              <a:rPr lang="en-GB" dirty="0" smtClean="0"/>
              <a:t>passing our homes, the sound of </a:t>
            </a:r>
            <a:r>
              <a:rPr lang="en-GB" b="1" dirty="0" smtClean="0">
                <a:solidFill>
                  <a:srgbClr val="0070C0"/>
                </a:solidFill>
              </a:rPr>
              <a:t>music</a:t>
            </a:r>
            <a:r>
              <a:rPr lang="en-GB" dirty="0" smtClean="0"/>
              <a:t> or </a:t>
            </a:r>
            <a:r>
              <a:rPr lang="en-GB" b="1" dirty="0" smtClean="0">
                <a:solidFill>
                  <a:srgbClr val="0070C0"/>
                </a:solidFill>
              </a:rPr>
              <a:t>voices</a:t>
            </a:r>
            <a:r>
              <a:rPr lang="en-GB" b="1" dirty="0" smtClean="0"/>
              <a:t> </a:t>
            </a:r>
            <a:r>
              <a:rPr lang="en-GB" dirty="0" smtClean="0"/>
              <a:t>from the next room or office, the noise from low flying </a:t>
            </a:r>
            <a:r>
              <a:rPr lang="en-GB" b="1" dirty="0" smtClean="0">
                <a:solidFill>
                  <a:srgbClr val="0070C0"/>
                </a:solidFill>
              </a:rPr>
              <a:t>aircraft</a:t>
            </a:r>
            <a:r>
              <a:rPr lang="en-GB" dirty="0" smtClean="0">
                <a:solidFill>
                  <a:srgbClr val="0070C0"/>
                </a:solidFill>
              </a:rPr>
              <a:t> </a:t>
            </a:r>
            <a:r>
              <a:rPr lang="en-GB" dirty="0" smtClean="0"/>
              <a:t>— all travel to our ears as airborne sound.</a:t>
            </a:r>
          </a:p>
          <a:p>
            <a:r>
              <a:rPr lang="en-GB" sz="2800" b="1" dirty="0" smtClean="0">
                <a:solidFill>
                  <a:srgbClr val="0070C0"/>
                </a:solidFill>
              </a:rPr>
              <a:t>Structure borne sound (Impact)</a:t>
            </a:r>
          </a:p>
          <a:p>
            <a:pPr algn="just"/>
            <a:r>
              <a:rPr lang="en-GB" dirty="0" smtClean="0"/>
              <a:t>Structure borne sound </a:t>
            </a:r>
            <a:r>
              <a:rPr lang="en-GB" b="1" dirty="0" smtClean="0">
                <a:solidFill>
                  <a:srgbClr val="0070C0"/>
                </a:solidFill>
              </a:rPr>
              <a:t>travels through solid materials usually in direct mechanical contact with the sound source</a:t>
            </a:r>
            <a:r>
              <a:rPr lang="en-GB" b="1" dirty="0" smtClean="0"/>
              <a:t>, </a:t>
            </a:r>
            <a:r>
              <a:rPr lang="en-GB" b="1" dirty="0" smtClean="0">
                <a:solidFill>
                  <a:srgbClr val="0070C0"/>
                </a:solidFill>
              </a:rPr>
              <a:t>or from an impact on that material.</a:t>
            </a:r>
            <a:r>
              <a:rPr lang="en-GB" b="1" dirty="0" smtClean="0"/>
              <a:t> </a:t>
            </a:r>
          </a:p>
          <a:p>
            <a:pPr algn="just"/>
            <a:r>
              <a:rPr lang="en-GB" dirty="0" smtClean="0"/>
              <a:t>Examples are </a:t>
            </a:r>
            <a:r>
              <a:rPr lang="en-GB" b="1" dirty="0" smtClean="0">
                <a:solidFill>
                  <a:srgbClr val="0070C0"/>
                </a:solidFill>
              </a:rPr>
              <a:t>footsteps or objects falling on the floor upstairs</a:t>
            </a:r>
            <a:r>
              <a:rPr lang="en-GB" dirty="0" smtClean="0"/>
              <a:t>, a knock at the door, or </a:t>
            </a:r>
            <a:r>
              <a:rPr lang="en-GB" b="1" dirty="0" smtClean="0">
                <a:solidFill>
                  <a:srgbClr val="0070C0"/>
                </a:solidFill>
              </a:rPr>
              <a:t>vibration from loud speakers </a:t>
            </a:r>
            <a:r>
              <a:rPr lang="en-GB" dirty="0" smtClean="0"/>
              <a:t>on the floor. All structure borne sound must eventually become airborne sound in order for us to hear it. </a:t>
            </a:r>
          </a:p>
          <a:p>
            <a:pPr algn="just"/>
            <a:endParaRPr lang="en-GB" dirty="0" smtClean="0"/>
          </a:p>
          <a:p>
            <a:pPr algn="just"/>
            <a:r>
              <a:rPr lang="en-GB" dirty="0" smtClean="0"/>
              <a:t>We can feel structure borne sound as vibrations in a material.</a:t>
            </a:r>
          </a:p>
          <a:p>
            <a:pPr algn="just"/>
            <a:endParaRPr lang="en-GB" dirty="0" smtClean="0"/>
          </a:p>
          <a:p>
            <a:pPr algn="just"/>
            <a:r>
              <a:rPr lang="en-GB" dirty="0" smtClean="0"/>
              <a:t>In most noise control situations, both airborne and structure borne sound must be considered.</a:t>
            </a:r>
            <a:endParaRPr lang="en-GB" dirty="0"/>
          </a:p>
        </p:txBody>
      </p:sp>
      <p:sp>
        <p:nvSpPr>
          <p:cNvPr id="3" name="TextBox 2"/>
          <p:cNvSpPr txBox="1"/>
          <p:nvPr/>
        </p:nvSpPr>
        <p:spPr>
          <a:xfrm>
            <a:off x="395536" y="1052736"/>
            <a:ext cx="8064896" cy="923330"/>
          </a:xfrm>
          <a:prstGeom prst="rect">
            <a:avLst/>
          </a:prstGeom>
          <a:noFill/>
        </p:spPr>
        <p:txBody>
          <a:bodyPr wrap="square" rtlCol="0">
            <a:spAutoFit/>
          </a:bodyPr>
          <a:lstStyle/>
          <a:p>
            <a:pPr algn="just"/>
            <a:r>
              <a:rPr lang="en-GB" dirty="0" smtClean="0"/>
              <a:t>Sound passes through a partition, such as a wall, by converting to mechanical vibration in the material of the wall. The sound transfer is classified as either airborne or impact (structure borne) sound</a:t>
            </a:r>
            <a:endParaRPr lang="en-GB" dirty="0"/>
          </a:p>
        </p:txBody>
      </p:sp>
      <p:sp>
        <p:nvSpPr>
          <p:cNvPr id="4" name="TextBox 3"/>
          <p:cNvSpPr txBox="1"/>
          <p:nvPr/>
        </p:nvSpPr>
        <p:spPr>
          <a:xfrm>
            <a:off x="365673" y="404662"/>
            <a:ext cx="6408712" cy="584775"/>
          </a:xfrm>
          <a:prstGeom prst="rect">
            <a:avLst/>
          </a:prstGeom>
          <a:noFill/>
        </p:spPr>
        <p:txBody>
          <a:bodyPr wrap="square" rtlCol="0">
            <a:spAutoFit/>
          </a:bodyPr>
          <a:lstStyle/>
          <a:p>
            <a:r>
              <a:rPr lang="en-GB" sz="3200" b="1" dirty="0" smtClean="0">
                <a:solidFill>
                  <a:srgbClr val="0070C0"/>
                </a:solidFill>
              </a:rPr>
              <a:t>Sound Transmission</a:t>
            </a:r>
            <a:endParaRPr lang="en-GB" sz="32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268760"/>
            <a:ext cx="7920880" cy="3508653"/>
          </a:xfrm>
          <a:prstGeom prst="rect">
            <a:avLst/>
          </a:prstGeom>
        </p:spPr>
        <p:txBody>
          <a:bodyPr wrap="square">
            <a:spAutoFit/>
          </a:bodyPr>
          <a:lstStyle/>
          <a:p>
            <a:pPr algn="just">
              <a:buFont typeface="Wingdings" pitchFamily="2" charset="2"/>
              <a:buChar char="§"/>
            </a:pPr>
            <a:r>
              <a:rPr lang="en-GB" dirty="0" smtClean="0"/>
              <a:t> </a:t>
            </a:r>
            <a:r>
              <a:rPr lang="en-GB" sz="2400" b="1" dirty="0" smtClean="0">
                <a:solidFill>
                  <a:srgbClr val="0070C0"/>
                </a:solidFill>
              </a:rPr>
              <a:t>Airborne sound transmission loss</a:t>
            </a:r>
            <a:r>
              <a:rPr lang="en-GB" sz="2400" dirty="0" smtClean="0"/>
              <a:t> </a:t>
            </a:r>
            <a:r>
              <a:rPr lang="en-GB" dirty="0" smtClean="0">
                <a:solidFill>
                  <a:srgbClr val="0070C0"/>
                </a:solidFill>
              </a:rPr>
              <a:t>is a measure of the degree to </a:t>
            </a:r>
          </a:p>
          <a:p>
            <a:pPr algn="just"/>
            <a:r>
              <a:rPr lang="en-GB" dirty="0" smtClean="0">
                <a:solidFill>
                  <a:srgbClr val="0070C0"/>
                </a:solidFill>
              </a:rPr>
              <a:t>   which a material or construction can block or reduce transmission of sound from</a:t>
            </a:r>
          </a:p>
          <a:p>
            <a:pPr algn="just"/>
            <a:r>
              <a:rPr lang="en-GB" dirty="0" smtClean="0">
                <a:solidFill>
                  <a:srgbClr val="0070C0"/>
                </a:solidFill>
              </a:rPr>
              <a:t>   one area to another.</a:t>
            </a:r>
          </a:p>
          <a:p>
            <a:pPr algn="just"/>
            <a:endParaRPr lang="en-GB" dirty="0" smtClean="0"/>
          </a:p>
          <a:p>
            <a:pPr algn="just">
              <a:buFont typeface="Wingdings" pitchFamily="2" charset="2"/>
              <a:buChar char="§"/>
            </a:pPr>
            <a:r>
              <a:rPr lang="en-GB" dirty="0" smtClean="0"/>
              <a:t> All materials block or ‘attenuate’ sound energy to different degrees — </a:t>
            </a:r>
          </a:p>
          <a:p>
            <a:pPr algn="just"/>
            <a:r>
              <a:rPr lang="en-GB" dirty="0" smtClean="0"/>
              <a:t>   heavy, impervious materials, porous ones. </a:t>
            </a:r>
          </a:p>
          <a:p>
            <a:pPr algn="just"/>
            <a:endParaRPr lang="en-GB" dirty="0" smtClean="0"/>
          </a:p>
          <a:p>
            <a:pPr algn="just">
              <a:buFont typeface="Wingdings" pitchFamily="2" charset="2"/>
              <a:buChar char="§"/>
            </a:pPr>
            <a:r>
              <a:rPr lang="en-GB" dirty="0" smtClean="0"/>
              <a:t> </a:t>
            </a:r>
            <a:r>
              <a:rPr lang="en-GB" b="1" dirty="0" smtClean="0">
                <a:solidFill>
                  <a:srgbClr val="0070C0"/>
                </a:solidFill>
              </a:rPr>
              <a:t>Important: </a:t>
            </a:r>
            <a:r>
              <a:rPr lang="en-GB" dirty="0" smtClean="0"/>
              <a:t>Since today’s building technology depends to a great extent on</a:t>
            </a:r>
          </a:p>
          <a:p>
            <a:pPr algn="just"/>
            <a:r>
              <a:rPr lang="en-GB" dirty="0" smtClean="0"/>
              <a:t>   light, flexible products like gypsum board and lightweight steel and timber</a:t>
            </a:r>
          </a:p>
          <a:p>
            <a:pPr algn="just"/>
            <a:r>
              <a:rPr lang="en-GB" dirty="0"/>
              <a:t> </a:t>
            </a:r>
            <a:r>
              <a:rPr lang="en-GB" dirty="0" smtClean="0"/>
              <a:t> framing, the challenge is to utilise these materials in designing assemblies that</a:t>
            </a:r>
          </a:p>
          <a:p>
            <a:pPr algn="just"/>
            <a:r>
              <a:rPr lang="en-GB" dirty="0"/>
              <a:t> </a:t>
            </a:r>
            <a:r>
              <a:rPr lang="en-GB" dirty="0" smtClean="0"/>
              <a:t> provide optimum acoustical performance yet do not greatly increase the weight</a:t>
            </a:r>
          </a:p>
          <a:p>
            <a:pPr algn="just"/>
            <a:r>
              <a:rPr lang="en-GB" dirty="0"/>
              <a:t> </a:t>
            </a:r>
            <a:r>
              <a:rPr lang="en-GB" dirty="0" smtClean="0"/>
              <a:t> and mass of the structure.</a:t>
            </a:r>
            <a:endParaRPr lang="en-GB" dirty="0"/>
          </a:p>
        </p:txBody>
      </p:sp>
      <p:sp>
        <p:nvSpPr>
          <p:cNvPr id="3" name="Rectangle 2"/>
          <p:cNvSpPr/>
          <p:nvPr/>
        </p:nvSpPr>
        <p:spPr>
          <a:xfrm>
            <a:off x="611560" y="548680"/>
            <a:ext cx="5125249" cy="523220"/>
          </a:xfrm>
          <a:prstGeom prst="rect">
            <a:avLst/>
          </a:prstGeom>
        </p:spPr>
        <p:txBody>
          <a:bodyPr wrap="none">
            <a:spAutoFit/>
          </a:bodyPr>
          <a:lstStyle/>
          <a:p>
            <a:r>
              <a:rPr lang="en-GB" sz="2800" b="1" dirty="0" smtClean="0">
                <a:solidFill>
                  <a:srgbClr val="0070C0"/>
                </a:solidFill>
              </a:rPr>
              <a:t>Airborne sound transmission loss</a:t>
            </a:r>
            <a:endParaRPr lang="en-GB" sz="2800" b="1" dirty="0">
              <a:solidFill>
                <a:srgbClr val="0070C0"/>
              </a:solidFill>
            </a:endParaRPr>
          </a:p>
        </p:txBody>
      </p:sp>
      <p:sp>
        <p:nvSpPr>
          <p:cNvPr id="4" name="TextBox 3"/>
          <p:cNvSpPr txBox="1"/>
          <p:nvPr/>
        </p:nvSpPr>
        <p:spPr>
          <a:xfrm>
            <a:off x="834480" y="5085184"/>
            <a:ext cx="4601616" cy="923330"/>
          </a:xfrm>
          <a:prstGeom prst="rect">
            <a:avLst/>
          </a:prstGeom>
          <a:noFill/>
        </p:spPr>
        <p:txBody>
          <a:bodyPr wrap="square" rtlCol="0">
            <a:spAutoFit/>
          </a:bodyPr>
          <a:lstStyle/>
          <a:p>
            <a:r>
              <a:rPr lang="en-GB" dirty="0" smtClean="0"/>
              <a:t>1. Costs down</a:t>
            </a:r>
          </a:p>
          <a:p>
            <a:r>
              <a:rPr lang="en-GB" dirty="0" smtClean="0"/>
              <a:t>2. Speed of turn around on the build</a:t>
            </a:r>
          </a:p>
          <a:p>
            <a:r>
              <a:rPr lang="en-GB" dirty="0" smtClean="0"/>
              <a:t>3. Fast return on Profit in investment</a:t>
            </a:r>
            <a:endParaRPr lang="en-GB" dirty="0"/>
          </a:p>
        </p:txBody>
      </p:sp>
      <p:sp>
        <p:nvSpPr>
          <p:cNvPr id="5" name="TextBox 4"/>
          <p:cNvSpPr txBox="1"/>
          <p:nvPr/>
        </p:nvSpPr>
        <p:spPr>
          <a:xfrm>
            <a:off x="5736809" y="5085184"/>
            <a:ext cx="2723623" cy="923330"/>
          </a:xfrm>
          <a:prstGeom prst="rect">
            <a:avLst/>
          </a:prstGeom>
          <a:noFill/>
        </p:spPr>
        <p:txBody>
          <a:bodyPr wrap="square" rtlCol="0">
            <a:spAutoFit/>
          </a:bodyPr>
          <a:lstStyle/>
          <a:p>
            <a:r>
              <a:rPr lang="en-GB" dirty="0" smtClean="0"/>
              <a:t>EPC</a:t>
            </a:r>
          </a:p>
          <a:p>
            <a:r>
              <a:rPr lang="en-GB" dirty="0" smtClean="0"/>
              <a:t>BREEAM</a:t>
            </a:r>
          </a:p>
          <a:p>
            <a:r>
              <a:rPr lang="en-GB" dirty="0" smtClean="0"/>
              <a:t>LEED</a:t>
            </a:r>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467543" y="305911"/>
            <a:ext cx="6785447" cy="523220"/>
          </a:xfrm>
          <a:prstGeom prst="rect">
            <a:avLst/>
          </a:prstGeom>
        </p:spPr>
        <p:txBody>
          <a:bodyPr wrap="none">
            <a:spAutoFit/>
          </a:bodyPr>
          <a:lstStyle/>
          <a:p>
            <a:r>
              <a:rPr lang="en-GB" sz="2800" b="1" dirty="0" smtClean="0"/>
              <a:t>How much background sound is acceptable?</a:t>
            </a:r>
            <a:endParaRPr lang="en-GB" sz="2800" dirty="0"/>
          </a:p>
        </p:txBody>
      </p:sp>
      <p:sp>
        <p:nvSpPr>
          <p:cNvPr id="4" name="Rectangle 3"/>
          <p:cNvSpPr/>
          <p:nvPr/>
        </p:nvSpPr>
        <p:spPr>
          <a:xfrm>
            <a:off x="395536" y="980728"/>
            <a:ext cx="4104456" cy="3970318"/>
          </a:xfrm>
          <a:prstGeom prst="rect">
            <a:avLst/>
          </a:prstGeom>
        </p:spPr>
        <p:txBody>
          <a:bodyPr wrap="square">
            <a:spAutoFit/>
          </a:bodyPr>
          <a:lstStyle/>
          <a:p>
            <a:pPr algn="just"/>
            <a:r>
              <a:rPr lang="en-GB" dirty="0" smtClean="0"/>
              <a:t>We have defined noise as </a:t>
            </a:r>
            <a:r>
              <a:rPr lang="en-GB" b="1" dirty="0" smtClean="0">
                <a:solidFill>
                  <a:srgbClr val="0070C0"/>
                </a:solidFill>
              </a:rPr>
              <a:t>‘unwanted sound’.</a:t>
            </a:r>
            <a:r>
              <a:rPr lang="en-GB" dirty="0" smtClean="0"/>
              <a:t> In our homes, workplaces, or outdoors, we are exposed to a certain level of everyday background or </a:t>
            </a:r>
            <a:r>
              <a:rPr lang="en-GB" b="1" dirty="0" smtClean="0">
                <a:solidFill>
                  <a:srgbClr val="0070C0"/>
                </a:solidFill>
              </a:rPr>
              <a:t>‘ambient’ sound. </a:t>
            </a:r>
          </a:p>
          <a:p>
            <a:pPr algn="just"/>
            <a:endParaRPr lang="en-GB" dirty="0" smtClean="0"/>
          </a:p>
          <a:p>
            <a:pPr algn="just"/>
            <a:r>
              <a:rPr lang="en-GB" dirty="0" smtClean="0"/>
              <a:t>Before we can begin to solve a noise control problem, </a:t>
            </a:r>
            <a:r>
              <a:rPr lang="en-GB" b="1" dirty="0" smtClean="0">
                <a:solidFill>
                  <a:srgbClr val="0070C0"/>
                </a:solidFill>
              </a:rPr>
              <a:t>we must determine how much background sound is acceptable, that is… set some sort of benchmarking for the level of ambient noise that is generally acceptable……</a:t>
            </a:r>
            <a:endParaRPr lang="en-GB" b="1" dirty="0">
              <a:solidFill>
                <a:srgbClr val="0070C0"/>
              </a:solidFill>
            </a:endParaRPr>
          </a:p>
          <a:p>
            <a:pPr algn="just"/>
            <a:r>
              <a:rPr lang="en-GB" b="1" dirty="0" smtClean="0">
                <a:solidFill>
                  <a:srgbClr val="0070C0"/>
                </a:solidFill>
              </a:rPr>
              <a:t>To measure ambient noise levels for specific room efficiency</a:t>
            </a:r>
            <a:endParaRPr lang="en-GB" b="1" dirty="0">
              <a:solidFill>
                <a:srgbClr val="0070C0"/>
              </a:solidFill>
            </a:endParaRPr>
          </a:p>
        </p:txBody>
      </p:sp>
      <p:sp>
        <p:nvSpPr>
          <p:cNvPr id="5" name="Rectangle 4"/>
          <p:cNvSpPr/>
          <p:nvPr/>
        </p:nvSpPr>
        <p:spPr>
          <a:xfrm>
            <a:off x="395536" y="5061083"/>
            <a:ext cx="4176464" cy="1477328"/>
          </a:xfrm>
          <a:prstGeom prst="rect">
            <a:avLst/>
          </a:prstGeom>
        </p:spPr>
        <p:txBody>
          <a:bodyPr wrap="square">
            <a:spAutoFit/>
          </a:bodyPr>
          <a:lstStyle/>
          <a:p>
            <a:pPr algn="just"/>
            <a:r>
              <a:rPr lang="en-GB" b="1" dirty="0" smtClean="0">
                <a:solidFill>
                  <a:srgbClr val="0070C0"/>
                </a:solidFill>
              </a:rPr>
              <a:t>Noise Criteria (NC) curves </a:t>
            </a:r>
            <a:r>
              <a:rPr lang="en-GB" dirty="0" smtClean="0"/>
              <a:t>are one system used to establish </a:t>
            </a:r>
            <a:r>
              <a:rPr lang="en-GB" b="1" dirty="0" smtClean="0">
                <a:solidFill>
                  <a:srgbClr val="0070C0"/>
                </a:solidFill>
              </a:rPr>
              <a:t>allowable  background sound levels </a:t>
            </a:r>
            <a:r>
              <a:rPr lang="en-GB" dirty="0" smtClean="0"/>
              <a:t>for various  interior spaces in Decibels. </a:t>
            </a:r>
          </a:p>
          <a:p>
            <a:endParaRPr lang="en-GB" dirty="0" smtClean="0"/>
          </a:p>
        </p:txBody>
      </p:sp>
      <p:pic>
        <p:nvPicPr>
          <p:cNvPr id="1026" name="Picture 2" descr="https://upload.wikimedia.org/wikipedia/commons/a/a8/Noise_Curves_Graph_Spectrum_with_N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6016" y="2060848"/>
            <a:ext cx="4144808" cy="309325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078484" y="5229199"/>
            <a:ext cx="3782340" cy="646331"/>
          </a:xfrm>
          <a:prstGeom prst="rect">
            <a:avLst/>
          </a:prstGeom>
        </p:spPr>
        <p:txBody>
          <a:bodyPr wrap="square">
            <a:spAutoFit/>
          </a:bodyPr>
          <a:lstStyle/>
          <a:p>
            <a:r>
              <a:rPr lang="en-GB" sz="1200" dirty="0"/>
              <a:t>The lowest curve which is not touched by the measured spectrum at any position in the audio frequency range is NC-45. This room has an NC45 rating</a:t>
            </a: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a:stretch>
            <a:fillRect/>
          </a:stretch>
        </p:blipFill>
        <p:spPr bwMode="auto">
          <a:xfrm>
            <a:off x="0" y="980728"/>
            <a:ext cx="8989385" cy="3959521"/>
          </a:xfrm>
          <a:prstGeom prst="rect">
            <a:avLst/>
          </a:prstGeom>
          <a:noFill/>
          <a:ln w="9525">
            <a:noFill/>
            <a:miter lim="800000"/>
            <a:headEnd/>
            <a:tailEnd/>
          </a:ln>
        </p:spPr>
      </p:pic>
      <p:sp>
        <p:nvSpPr>
          <p:cNvPr id="3" name="Rectangle 2"/>
          <p:cNvSpPr/>
          <p:nvPr/>
        </p:nvSpPr>
        <p:spPr>
          <a:xfrm>
            <a:off x="179512" y="620688"/>
            <a:ext cx="9144000" cy="400110"/>
          </a:xfrm>
          <a:prstGeom prst="rect">
            <a:avLst/>
          </a:prstGeom>
        </p:spPr>
        <p:txBody>
          <a:bodyPr wrap="square">
            <a:spAutoFit/>
          </a:bodyPr>
          <a:lstStyle/>
          <a:p>
            <a:r>
              <a:rPr lang="en-GB" sz="2000" dirty="0" smtClean="0"/>
              <a:t>Recommended  Background </a:t>
            </a:r>
            <a:r>
              <a:rPr lang="en-GB" sz="2000" dirty="0"/>
              <a:t>N</a:t>
            </a:r>
            <a:r>
              <a:rPr lang="en-GB" sz="2000" dirty="0" smtClean="0"/>
              <a:t>oise </a:t>
            </a:r>
            <a:r>
              <a:rPr lang="en-GB" sz="2000" dirty="0"/>
              <a:t>C</a:t>
            </a:r>
            <a:r>
              <a:rPr lang="en-GB" sz="2000" dirty="0" smtClean="0"/>
              <a:t>riteria (NC) range for various interior spaces</a:t>
            </a:r>
            <a:endParaRPr lang="en-GB" sz="2000" dirty="0"/>
          </a:p>
        </p:txBody>
      </p:sp>
      <p:sp>
        <p:nvSpPr>
          <p:cNvPr id="2" name="TextBox 1"/>
          <p:cNvSpPr txBox="1"/>
          <p:nvPr/>
        </p:nvSpPr>
        <p:spPr>
          <a:xfrm>
            <a:off x="400052" y="5755758"/>
            <a:ext cx="4964036" cy="738664"/>
          </a:xfrm>
          <a:prstGeom prst="rect">
            <a:avLst/>
          </a:prstGeom>
          <a:noFill/>
        </p:spPr>
        <p:txBody>
          <a:bodyPr wrap="square" rtlCol="0">
            <a:spAutoFit/>
          </a:bodyPr>
          <a:lstStyle/>
          <a:p>
            <a:r>
              <a:rPr lang="en-GB" sz="1400" dirty="0" smtClean="0"/>
              <a:t>Faintest audible sound level for the human ear……  </a:t>
            </a:r>
          </a:p>
          <a:p>
            <a:endParaRPr lang="en-GB" sz="1400" dirty="0"/>
          </a:p>
          <a:p>
            <a:r>
              <a:rPr lang="en-GB" sz="1400" dirty="0" smtClean="0"/>
              <a:t>Rise in decibel level needed to perceptively double the volume…..  </a:t>
            </a:r>
            <a:endParaRPr lang="en-GB" sz="1400" dirty="0"/>
          </a:p>
        </p:txBody>
      </p:sp>
      <p:sp>
        <p:nvSpPr>
          <p:cNvPr id="5" name="TextBox 4"/>
          <p:cNvSpPr txBox="1"/>
          <p:nvPr/>
        </p:nvSpPr>
        <p:spPr>
          <a:xfrm>
            <a:off x="417048" y="5417204"/>
            <a:ext cx="1296144" cy="338554"/>
          </a:xfrm>
          <a:prstGeom prst="rect">
            <a:avLst/>
          </a:prstGeom>
          <a:noFill/>
        </p:spPr>
        <p:txBody>
          <a:bodyPr wrap="square" rtlCol="0">
            <a:spAutoFit/>
          </a:bodyPr>
          <a:lstStyle/>
          <a:p>
            <a:r>
              <a:rPr lang="en-GB" sz="1600" dirty="0" smtClean="0"/>
              <a:t>Remember:</a:t>
            </a:r>
            <a:endParaRPr lang="en-GB" sz="1600" dirty="0"/>
          </a:p>
        </p:txBody>
      </p:sp>
      <p:sp>
        <p:nvSpPr>
          <p:cNvPr id="6" name="TextBox 5"/>
          <p:cNvSpPr txBox="1"/>
          <p:nvPr/>
        </p:nvSpPr>
        <p:spPr>
          <a:xfrm>
            <a:off x="5396717" y="5639182"/>
            <a:ext cx="720080" cy="369332"/>
          </a:xfrm>
          <a:prstGeom prst="rect">
            <a:avLst/>
          </a:prstGeom>
          <a:noFill/>
        </p:spPr>
        <p:txBody>
          <a:bodyPr wrap="square" rtlCol="0">
            <a:spAutoFit/>
          </a:bodyPr>
          <a:lstStyle/>
          <a:p>
            <a:r>
              <a:rPr lang="en-GB" dirty="0" smtClean="0"/>
              <a:t>3Db</a:t>
            </a:r>
            <a:endParaRPr lang="en-GB" dirty="0"/>
          </a:p>
        </p:txBody>
      </p:sp>
      <p:sp>
        <p:nvSpPr>
          <p:cNvPr id="7" name="TextBox 6"/>
          <p:cNvSpPr txBox="1"/>
          <p:nvPr/>
        </p:nvSpPr>
        <p:spPr>
          <a:xfrm>
            <a:off x="5417158" y="6125090"/>
            <a:ext cx="864096" cy="369332"/>
          </a:xfrm>
          <a:prstGeom prst="rect">
            <a:avLst/>
          </a:prstGeom>
          <a:noFill/>
        </p:spPr>
        <p:txBody>
          <a:bodyPr wrap="square" rtlCol="0">
            <a:spAutoFit/>
          </a:bodyPr>
          <a:lstStyle/>
          <a:p>
            <a:r>
              <a:rPr lang="en-GB" dirty="0" smtClean="0"/>
              <a:t>10Db</a:t>
            </a:r>
            <a:endParaRPr lang="en-GB" dirty="0"/>
          </a:p>
        </p:txBody>
      </p:sp>
      <p:sp>
        <p:nvSpPr>
          <p:cNvPr id="8" name="TextBox 7"/>
          <p:cNvSpPr txBox="1"/>
          <p:nvPr/>
        </p:nvSpPr>
        <p:spPr>
          <a:xfrm>
            <a:off x="8568952" y="1124744"/>
            <a:ext cx="575048" cy="307777"/>
          </a:xfrm>
          <a:prstGeom prst="rect">
            <a:avLst/>
          </a:prstGeom>
          <a:noFill/>
        </p:spPr>
        <p:txBody>
          <a:bodyPr wrap="square" rtlCol="0">
            <a:spAutoFit/>
          </a:bodyPr>
          <a:lstStyle/>
          <a:p>
            <a:r>
              <a:rPr lang="en-GB" sz="1400" b="1" dirty="0" smtClean="0"/>
              <a:t>(Db)</a:t>
            </a:r>
            <a:endParaRPr lang="en-GB" sz="1400" b="1" dirty="0"/>
          </a:p>
        </p:txBody>
      </p:sp>
      <p:sp>
        <p:nvSpPr>
          <p:cNvPr id="9" name="Rectangle 8"/>
          <p:cNvSpPr/>
          <p:nvPr/>
        </p:nvSpPr>
        <p:spPr>
          <a:xfrm>
            <a:off x="251520" y="188640"/>
            <a:ext cx="5933484" cy="400110"/>
          </a:xfrm>
          <a:prstGeom prst="rect">
            <a:avLst/>
          </a:prstGeom>
        </p:spPr>
        <p:txBody>
          <a:bodyPr wrap="none">
            <a:spAutoFit/>
          </a:bodyPr>
          <a:lstStyle/>
          <a:p>
            <a:r>
              <a:rPr lang="en-GB" sz="2000" b="1" dirty="0" smtClean="0"/>
              <a:t>How much background sound is generally acceptable?</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Behaviour of Sound in a Room</a:t>
            </a:r>
            <a:endParaRPr lang="en-GB" sz="3200" dirty="0">
              <a:latin typeface="Lucida Sans Unicode" pitchFamily="34" charset="0"/>
              <a:cs typeface="Lucida Sans Unicode" pitchFamily="34" charset="0"/>
            </a:endParaRPr>
          </a:p>
        </p:txBody>
      </p:sp>
      <p:sp>
        <p:nvSpPr>
          <p:cNvPr id="3" name="TextBox 2"/>
          <p:cNvSpPr txBox="1"/>
          <p:nvPr/>
        </p:nvSpPr>
        <p:spPr>
          <a:xfrm>
            <a:off x="251520" y="1700808"/>
            <a:ext cx="4680520" cy="4985980"/>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When sound energy (Ei) from the source strikes a </a:t>
            </a:r>
            <a:r>
              <a:rPr lang="en-GB" sz="2000" b="1" dirty="0" smtClean="0">
                <a:solidFill>
                  <a:srgbClr val="0070C0"/>
                </a:solidFill>
                <a:latin typeface="Lucida Sans Unicode" pitchFamily="34" charset="0"/>
                <a:cs typeface="Lucida Sans Unicode" pitchFamily="34" charset="0"/>
              </a:rPr>
              <a:t>room boundary</a:t>
            </a:r>
            <a:r>
              <a:rPr lang="en-GB" sz="2000" dirty="0" smtClean="0">
                <a:latin typeface="Lucida Sans Unicode" pitchFamily="34" charset="0"/>
                <a:cs typeface="Lucida Sans Unicode" pitchFamily="34" charset="0"/>
              </a:rPr>
              <a:t>,</a:t>
            </a:r>
          </a:p>
          <a:p>
            <a:r>
              <a:rPr lang="en-GB" sz="2000" dirty="0" smtClean="0">
                <a:latin typeface="Lucida Sans Unicode" pitchFamily="34" charset="0"/>
                <a:cs typeface="Lucida Sans Unicode" pitchFamily="34" charset="0"/>
              </a:rPr>
              <a:t> </a:t>
            </a:r>
            <a:endParaRPr lang="en-GB" sz="2000" b="1" dirty="0" smtClean="0">
              <a:solidFill>
                <a:srgbClr val="0070C0"/>
              </a:solidFill>
              <a:latin typeface="Lucida Sans Unicode" pitchFamily="34" charset="0"/>
              <a:cs typeface="Lucida Sans Unicode" pitchFamily="34" charset="0"/>
            </a:endParaRPr>
          </a:p>
          <a:p>
            <a:pPr lvl="1">
              <a:buFont typeface="Arial" pitchFamily="34" charset="0"/>
              <a:buChar char="•"/>
            </a:pPr>
            <a:r>
              <a:rPr lang="en-GB" sz="2000" b="1" dirty="0" smtClean="0">
                <a:solidFill>
                  <a:srgbClr val="0070C0"/>
                </a:solidFill>
                <a:latin typeface="Lucida Sans Unicode" pitchFamily="34" charset="0"/>
                <a:cs typeface="Lucida Sans Unicode" pitchFamily="34" charset="0"/>
              </a:rPr>
              <a:t> the reflected sound energy </a:t>
            </a:r>
            <a:r>
              <a:rPr lang="en-GB" sz="2000" dirty="0" smtClean="0">
                <a:latin typeface="Lucida Sans Unicode" pitchFamily="34" charset="0"/>
                <a:cs typeface="Lucida Sans Unicode" pitchFamily="34" charset="0"/>
              </a:rPr>
              <a:t>(Er) </a:t>
            </a:r>
          </a:p>
          <a:p>
            <a:pPr lvl="1"/>
            <a:r>
              <a:rPr lang="en-GB" sz="2000" dirty="0" smtClean="0">
                <a:latin typeface="Lucida Sans Unicode" pitchFamily="34" charset="0"/>
                <a:cs typeface="Lucida Sans Unicode" pitchFamily="34" charset="0"/>
              </a:rPr>
              <a:t>  contributes to the sound field  </a:t>
            </a:r>
          </a:p>
          <a:p>
            <a:pPr lvl="1"/>
            <a:r>
              <a:rPr lang="en-GB" sz="2000" dirty="0" smtClean="0">
                <a:latin typeface="Lucida Sans Unicode" pitchFamily="34" charset="0"/>
                <a:cs typeface="Lucida Sans Unicode" pitchFamily="34" charset="0"/>
              </a:rPr>
              <a:t>  in the room</a:t>
            </a:r>
          </a:p>
          <a:p>
            <a:pPr lvl="1"/>
            <a:endParaRPr lang="en-GB" sz="2000" b="1" dirty="0" smtClean="0">
              <a:solidFill>
                <a:srgbClr val="0070C0"/>
              </a:solidFill>
              <a:latin typeface="Lucida Sans Unicode" pitchFamily="34" charset="0"/>
              <a:cs typeface="Lucida Sans Unicode" pitchFamily="34" charset="0"/>
            </a:endParaRPr>
          </a:p>
          <a:p>
            <a:pPr lvl="1">
              <a:buFont typeface="Arial" pitchFamily="34" charset="0"/>
              <a:buChar char="•"/>
            </a:pPr>
            <a:r>
              <a:rPr lang="en-GB" sz="2000" b="1" dirty="0" smtClean="0">
                <a:solidFill>
                  <a:srgbClr val="0070C0"/>
                </a:solidFill>
                <a:latin typeface="Lucida Sans Unicode" pitchFamily="34" charset="0"/>
                <a:cs typeface="Lucida Sans Unicode" pitchFamily="34" charset="0"/>
              </a:rPr>
              <a:t> the absorbed sound </a:t>
            </a:r>
            <a:r>
              <a:rPr lang="en-GB" sz="2000" dirty="0" smtClean="0">
                <a:latin typeface="Lucida Sans Unicode" pitchFamily="34" charset="0"/>
                <a:cs typeface="Lucida Sans Unicode" pitchFamily="34" charset="0"/>
              </a:rPr>
              <a:t>(Ea)  </a:t>
            </a:r>
          </a:p>
          <a:p>
            <a:pPr lvl="1"/>
            <a:r>
              <a:rPr lang="en-GB" sz="2000" dirty="0" smtClean="0">
                <a:latin typeface="Lucida Sans Unicode" pitchFamily="34" charset="0"/>
                <a:cs typeface="Lucida Sans Unicode" pitchFamily="34" charset="0"/>
              </a:rPr>
              <a:t>  dissipates as heat</a:t>
            </a:r>
          </a:p>
          <a:p>
            <a:pPr lvl="1"/>
            <a:endParaRPr lang="en-GB" sz="2000" dirty="0" smtClean="0">
              <a:latin typeface="Lucida Sans Unicode" pitchFamily="34" charset="0"/>
              <a:cs typeface="Lucida Sans Unicode" pitchFamily="34" charset="0"/>
            </a:endParaRPr>
          </a:p>
          <a:p>
            <a:pPr lvl="1">
              <a:buFont typeface="Arial" pitchFamily="34" charset="0"/>
              <a:buChar char="•"/>
            </a:pPr>
            <a:r>
              <a:rPr lang="en-GB" sz="2000" dirty="0" smtClean="0">
                <a:latin typeface="Lucida Sans Unicode" pitchFamily="34" charset="0"/>
                <a:cs typeface="Lucida Sans Unicode" pitchFamily="34" charset="0"/>
              </a:rPr>
              <a:t> </a:t>
            </a:r>
            <a:r>
              <a:rPr lang="en-GB" sz="2000" b="1" dirty="0" smtClean="0">
                <a:solidFill>
                  <a:srgbClr val="0070C0"/>
                </a:solidFill>
                <a:latin typeface="Lucida Sans Unicode" pitchFamily="34" charset="0"/>
                <a:cs typeface="Lucida Sans Unicode" pitchFamily="34" charset="0"/>
              </a:rPr>
              <a:t>the transmitted sound </a:t>
            </a:r>
          </a:p>
          <a:p>
            <a:pPr lvl="1"/>
            <a:r>
              <a:rPr lang="en-GB" sz="2000" dirty="0" smtClean="0">
                <a:latin typeface="Lucida Sans Unicode" pitchFamily="34" charset="0"/>
                <a:cs typeface="Lucida Sans Unicode" pitchFamily="34" charset="0"/>
              </a:rPr>
              <a:t>  energy (Et) propagates away </a:t>
            </a:r>
          </a:p>
          <a:p>
            <a:pPr lvl="1"/>
            <a:r>
              <a:rPr lang="en-GB" sz="2000" dirty="0" smtClean="0">
                <a:latin typeface="Lucida Sans Unicode" pitchFamily="34" charset="0"/>
                <a:cs typeface="Lucida Sans Unicode" pitchFamily="34" charset="0"/>
              </a:rPr>
              <a:t>  through the boundary layer</a:t>
            </a:r>
          </a:p>
          <a:p>
            <a:pPr lvl="1"/>
            <a:endParaRPr lang="en-GB" sz="2000" dirty="0" smtClean="0">
              <a:latin typeface="Lucida Sans Unicode" pitchFamily="34" charset="0"/>
              <a:cs typeface="Lucida Sans Unicode" pitchFamily="34" charset="0"/>
            </a:endParaRPr>
          </a:p>
          <a:p>
            <a:pPr lvl="1"/>
            <a:r>
              <a:rPr lang="en-GB" sz="2000" b="1" dirty="0" smtClean="0">
                <a:solidFill>
                  <a:srgbClr val="0070C0"/>
                </a:solidFill>
                <a:latin typeface="Lucida Sans Unicode" pitchFamily="34" charset="0"/>
                <a:cs typeface="Lucida Sans Unicode" pitchFamily="34" charset="0"/>
              </a:rPr>
              <a:t>  Ei = Er + Ea + Et</a:t>
            </a:r>
          </a:p>
          <a:p>
            <a:pPr>
              <a:buFont typeface="Arial" pitchFamily="34" charset="0"/>
              <a:buChar char="•"/>
            </a:pPr>
            <a:endParaRPr lang="en-GB" dirty="0"/>
          </a:p>
        </p:txBody>
      </p:sp>
      <p:pic>
        <p:nvPicPr>
          <p:cNvPr id="5" name="Picture 4" descr="sound1.jpg"/>
          <p:cNvPicPr>
            <a:picLocks noChangeAspect="1"/>
          </p:cNvPicPr>
          <p:nvPr/>
        </p:nvPicPr>
        <p:blipFill>
          <a:blip r:embed="rId2" cstate="print"/>
          <a:stretch>
            <a:fillRect/>
          </a:stretch>
        </p:blipFill>
        <p:spPr>
          <a:xfrm>
            <a:off x="5076056" y="1988840"/>
            <a:ext cx="3899511" cy="3456384"/>
          </a:xfrm>
          <a:prstGeom prst="rect">
            <a:avLst/>
          </a:prstGeom>
          <a:ln w="28575">
            <a:solidFill>
              <a:srgbClr val="0070C0"/>
            </a:solidFill>
          </a:ln>
        </p:spPr>
      </p:pic>
      <p:sp>
        <p:nvSpPr>
          <p:cNvPr id="7" name="TextBox 6"/>
          <p:cNvSpPr txBox="1"/>
          <p:nvPr/>
        </p:nvSpPr>
        <p:spPr>
          <a:xfrm>
            <a:off x="395536" y="980728"/>
            <a:ext cx="8136904" cy="400110"/>
          </a:xfrm>
          <a:prstGeom prst="rect">
            <a:avLst/>
          </a:prstGeom>
          <a:noFill/>
        </p:spPr>
        <p:txBody>
          <a:bodyPr wrap="square" rtlCol="0">
            <a:spAutoFit/>
          </a:bodyPr>
          <a:lstStyle/>
          <a:p>
            <a:r>
              <a:rPr lang="en-GB" sz="2000" b="1" dirty="0" smtClean="0">
                <a:solidFill>
                  <a:srgbClr val="0070C0"/>
                </a:solidFill>
              </a:rPr>
              <a:t>What are the three possible outcomes when a sound wave hits a barrier?</a:t>
            </a:r>
            <a:endParaRPr lang="en-GB" sz="20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anim calcmode="lin" valueType="num">
                                      <p:cBhvr additive="base">
                                        <p:cTn id="3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anim calcmode="lin" valueType="num">
                                      <p:cBhvr additive="base">
                                        <p:cTn id="47"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additive="base">
                                        <p:cTn id="53" dur="500" fill="hold"/>
                                        <p:tgtEl>
                                          <p:spTgt spid="5"/>
                                        </p:tgtEl>
                                        <p:attrNameLst>
                                          <p:attrName>ppt_x</p:attrName>
                                        </p:attrNameLst>
                                      </p:cBhvr>
                                      <p:tavLst>
                                        <p:tav tm="0">
                                          <p:val>
                                            <p:strVal val="#ppt_x"/>
                                          </p:val>
                                        </p:tav>
                                        <p:tav tm="100000">
                                          <p:val>
                                            <p:strVal val="#ppt_x"/>
                                          </p:val>
                                        </p:tav>
                                      </p:tavLst>
                                    </p:anim>
                                    <p:anim calcmode="lin" valueType="num">
                                      <p:cBhvr additive="base">
                                        <p:cTn id="5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1.Reflection of Sound</a:t>
            </a:r>
            <a:endParaRPr lang="en-GB" sz="3200" dirty="0">
              <a:latin typeface="Lucida Sans Unicode" pitchFamily="34" charset="0"/>
              <a:cs typeface="Lucida Sans Unicode" pitchFamily="34" charset="0"/>
            </a:endParaRPr>
          </a:p>
        </p:txBody>
      </p:sp>
      <p:sp>
        <p:nvSpPr>
          <p:cNvPr id="3" name="TextBox 2"/>
          <p:cNvSpPr txBox="1"/>
          <p:nvPr/>
        </p:nvSpPr>
        <p:spPr>
          <a:xfrm>
            <a:off x="251520" y="1196752"/>
            <a:ext cx="4680520" cy="4770537"/>
          </a:xfrm>
          <a:prstGeom prst="rect">
            <a:avLst/>
          </a:prstGeom>
          <a:noFill/>
        </p:spPr>
        <p:txBody>
          <a:bodyPr wrap="square" rtlCol="0">
            <a:spAutoFit/>
          </a:bodyPr>
          <a:lstStyle/>
          <a:p>
            <a:pPr algn="just"/>
            <a:r>
              <a:rPr lang="en-GB" b="1" dirty="0" smtClean="0">
                <a:solidFill>
                  <a:srgbClr val="0070C0"/>
                </a:solidFill>
                <a:latin typeface="Lucida Sans Unicode" pitchFamily="34" charset="0"/>
                <a:cs typeface="Lucida Sans Unicode" pitchFamily="34" charset="0"/>
              </a:rPr>
              <a:t>If the wavelength of an incident sound wave is small compared to the hardness of the surface then the angle of reflection (</a:t>
            </a:r>
            <a:r>
              <a:rPr lang="en-GB" sz="2000" b="1" dirty="0" smtClean="0">
                <a:solidFill>
                  <a:srgbClr val="0070C0"/>
                </a:solidFill>
                <a:latin typeface="Symbol" pitchFamily="18" charset="2"/>
              </a:rPr>
              <a:t>q</a:t>
            </a:r>
            <a:r>
              <a:rPr lang="en-GB" sz="1400" b="1" dirty="0" smtClean="0">
                <a:solidFill>
                  <a:srgbClr val="0070C0"/>
                </a:solidFill>
                <a:latin typeface="Lucida Sans Unicode" pitchFamily="34" charset="0"/>
                <a:cs typeface="Lucida Sans Unicode" pitchFamily="34" charset="0"/>
              </a:rPr>
              <a:t>r)</a:t>
            </a:r>
            <a:r>
              <a:rPr lang="en-GB" b="1" dirty="0" smtClean="0">
                <a:solidFill>
                  <a:srgbClr val="0070C0"/>
                </a:solidFill>
                <a:latin typeface="Lucida Sans Unicode" pitchFamily="34" charset="0"/>
                <a:cs typeface="Lucida Sans Unicode" pitchFamily="34" charset="0"/>
              </a:rPr>
              <a:t> of the sound wave equals to the angle of incidence (</a:t>
            </a:r>
            <a:r>
              <a:rPr lang="en-GB" b="1" dirty="0" smtClean="0">
                <a:solidFill>
                  <a:srgbClr val="0070C0"/>
                </a:solidFill>
                <a:latin typeface="Symbol" pitchFamily="18" charset="2"/>
              </a:rPr>
              <a:t>q</a:t>
            </a:r>
            <a:r>
              <a:rPr lang="en-GB" sz="1200" b="1" dirty="0" smtClean="0">
                <a:solidFill>
                  <a:srgbClr val="0070C0"/>
                </a:solidFill>
                <a:latin typeface="Lucida Sans Unicode" pitchFamily="34" charset="0"/>
                <a:cs typeface="Lucida Sans Unicode" pitchFamily="34" charset="0"/>
              </a:rPr>
              <a:t>i</a:t>
            </a:r>
            <a:r>
              <a:rPr lang="en-GB" sz="2000" b="1" dirty="0" smtClean="0">
                <a:solidFill>
                  <a:srgbClr val="0070C0"/>
                </a:solidFill>
                <a:latin typeface="Lucida Sans Unicode" pitchFamily="34" charset="0"/>
                <a:cs typeface="Lucida Sans Unicode" pitchFamily="34" charset="0"/>
              </a:rPr>
              <a:t>)</a:t>
            </a:r>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000" dirty="0" smtClean="0">
                <a:latin typeface="Symbol" pitchFamily="18" charset="2"/>
              </a:rPr>
              <a:t>	</a:t>
            </a:r>
            <a:r>
              <a:rPr lang="en-GB" sz="2400" dirty="0" smtClean="0">
                <a:solidFill>
                  <a:srgbClr val="0070C0"/>
                </a:solidFill>
                <a:latin typeface="Symbol" pitchFamily="18" charset="2"/>
              </a:rPr>
              <a:t>q</a:t>
            </a:r>
            <a:r>
              <a:rPr lang="en-GB" sz="2000" dirty="0" smtClean="0">
                <a:solidFill>
                  <a:srgbClr val="0070C0"/>
                </a:solidFill>
                <a:latin typeface="Lucida Sans Unicode" pitchFamily="34" charset="0"/>
                <a:cs typeface="Lucida Sans Unicode" pitchFamily="34" charset="0"/>
              </a:rPr>
              <a:t>r</a:t>
            </a:r>
            <a:r>
              <a:rPr lang="en-GB" sz="2400" dirty="0" smtClean="0">
                <a:solidFill>
                  <a:srgbClr val="0070C0"/>
                </a:solidFill>
                <a:latin typeface="Lucida Sans Unicode" pitchFamily="34" charset="0"/>
                <a:cs typeface="Lucida Sans Unicode" pitchFamily="34" charset="0"/>
              </a:rPr>
              <a:t>  = </a:t>
            </a:r>
            <a:r>
              <a:rPr lang="en-GB" sz="2400" dirty="0" smtClean="0">
                <a:solidFill>
                  <a:srgbClr val="0070C0"/>
                </a:solidFill>
                <a:latin typeface="Symbol" pitchFamily="18" charset="2"/>
              </a:rPr>
              <a:t>q</a:t>
            </a:r>
            <a:r>
              <a:rPr lang="en-GB" sz="2000" dirty="0" smtClean="0">
                <a:solidFill>
                  <a:srgbClr val="0070C0"/>
                </a:solidFill>
                <a:latin typeface="Lucida Sans Unicode" pitchFamily="34" charset="0"/>
                <a:cs typeface="Lucida Sans Unicode" pitchFamily="34" charset="0"/>
              </a:rPr>
              <a:t>i </a:t>
            </a:r>
            <a:endParaRPr lang="en-GB" sz="2400" dirty="0" smtClean="0">
              <a:solidFill>
                <a:srgbClr val="0070C0"/>
              </a:solidFill>
              <a:latin typeface="Lucida Sans Unicode" pitchFamily="34" charset="0"/>
              <a:cs typeface="Lucida Sans Unicode" pitchFamily="34" charset="0"/>
            </a:endParaRPr>
          </a:p>
          <a:p>
            <a:endParaRPr lang="en-GB" sz="2400" dirty="0" smtClean="0">
              <a:solidFill>
                <a:srgbClr val="0070C0"/>
              </a:solidFill>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This geometrical behaviour can be used to predict the patterns of sound waves in a room.</a:t>
            </a:r>
          </a:p>
          <a:p>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Limitation :</a:t>
            </a: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Only the primary and possibly the secondary reflections can be studied before the reverberant field begins to mask the wave path</a:t>
            </a:r>
            <a:endParaRPr lang="en-GB" b="1" dirty="0">
              <a:solidFill>
                <a:srgbClr val="0070C0"/>
              </a:solidFill>
              <a:latin typeface="Symbol" pitchFamily="18" charset="2"/>
              <a:cs typeface="Lucida Sans Unicode" pitchFamily="34" charset="0"/>
            </a:endParaRPr>
          </a:p>
        </p:txBody>
      </p:sp>
      <p:pic>
        <p:nvPicPr>
          <p:cNvPr id="4" name="Picture 3" descr="sound1.jpg"/>
          <p:cNvPicPr>
            <a:picLocks noChangeAspect="1"/>
          </p:cNvPicPr>
          <p:nvPr/>
        </p:nvPicPr>
        <p:blipFill>
          <a:blip r:embed="rId2" cstate="print"/>
          <a:stretch>
            <a:fillRect/>
          </a:stretch>
        </p:blipFill>
        <p:spPr>
          <a:xfrm>
            <a:off x="5364088" y="1052736"/>
            <a:ext cx="3528392" cy="3127438"/>
          </a:xfrm>
          <a:prstGeom prst="rect">
            <a:avLst/>
          </a:prstGeom>
          <a:ln w="28575">
            <a:solidFill>
              <a:srgbClr val="0070C0"/>
            </a:solidFill>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632848"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Reflection of Sound</a:t>
            </a:r>
            <a:endParaRPr lang="en-GB" sz="3200" dirty="0">
              <a:latin typeface="Lucida Sans Unicode" pitchFamily="34" charset="0"/>
              <a:cs typeface="Lucida Sans Unicode" pitchFamily="34" charset="0"/>
            </a:endParaRPr>
          </a:p>
        </p:txBody>
      </p:sp>
      <p:sp>
        <p:nvSpPr>
          <p:cNvPr id="3" name="Rectangle 2"/>
          <p:cNvSpPr/>
          <p:nvPr/>
        </p:nvSpPr>
        <p:spPr>
          <a:xfrm>
            <a:off x="395536" y="1340768"/>
            <a:ext cx="4248472" cy="5078313"/>
          </a:xfrm>
          <a:prstGeom prst="rect">
            <a:avLst/>
          </a:prstGeom>
        </p:spPr>
        <p:txBody>
          <a:bodyPr wrap="square">
            <a:spAutoFit/>
          </a:bodyPr>
          <a:lstStyle/>
          <a:p>
            <a:r>
              <a:rPr lang="en-GB" dirty="0" smtClean="0">
                <a:latin typeface="Lucida Sans Unicode" pitchFamily="34" charset="0"/>
                <a:cs typeface="Lucida Sans Unicode" pitchFamily="34" charset="0"/>
              </a:rPr>
              <a:t>In larger rooms (e.g. Concert halls), wave tracing can identify problematic echoes. </a:t>
            </a:r>
          </a:p>
          <a:p>
            <a:endParaRPr lang="en-GB" dirty="0" smtClean="0">
              <a:latin typeface="Lucida Sans Unicode" pitchFamily="34" charset="0"/>
              <a:cs typeface="Lucida Sans Unicode" pitchFamily="34" charset="0"/>
            </a:endParaRPr>
          </a:p>
          <a:p>
            <a:r>
              <a:rPr lang="en-GB" dirty="0" smtClean="0">
                <a:solidFill>
                  <a:srgbClr val="0070C0"/>
                </a:solidFill>
                <a:latin typeface="Lucida Sans Unicode" pitchFamily="34" charset="0"/>
                <a:cs typeface="Lucida Sans Unicode" pitchFamily="34" charset="0"/>
              </a:rPr>
              <a:t>An ECHO </a:t>
            </a:r>
            <a:r>
              <a:rPr lang="en-GB" b="1" dirty="0" smtClean="0">
                <a:solidFill>
                  <a:srgbClr val="0070C0"/>
                </a:solidFill>
                <a:latin typeface="Lucida Sans Unicode" pitchFamily="34" charset="0"/>
                <a:cs typeface="Lucida Sans Unicode" pitchFamily="34" charset="0"/>
              </a:rPr>
              <a:t>can be defined as a reflection which arrives more than 0.3 sec after the direct sound. It can be defined as a reflected wave with a path length that is at least 17m longer than that of the direct wave.</a:t>
            </a:r>
          </a:p>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Echo problems in large enclosures are solved by reducing the path length  of the reflected wave such as :</a:t>
            </a: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Lowering the ceiling</a:t>
            </a: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Suspending reflectors from the </a:t>
            </a:r>
          </a:p>
          <a:p>
            <a:r>
              <a:rPr lang="en-GB" b="1" dirty="0" smtClean="0">
                <a:solidFill>
                  <a:srgbClr val="0070C0"/>
                </a:solidFill>
                <a:latin typeface="Lucida Sans Unicode" pitchFamily="34" charset="0"/>
                <a:cs typeface="Lucida Sans Unicode" pitchFamily="34" charset="0"/>
              </a:rPr>
              <a:t>  ceiling</a:t>
            </a:r>
            <a:endParaRPr lang="en-GB" b="1" dirty="0">
              <a:solidFill>
                <a:srgbClr val="0070C0"/>
              </a:solidFill>
            </a:endParaRPr>
          </a:p>
        </p:txBody>
      </p:sp>
      <p:pic>
        <p:nvPicPr>
          <p:cNvPr id="108545" name="Picture 1"/>
          <p:cNvPicPr>
            <a:picLocks noChangeAspect="1" noChangeArrowheads="1"/>
          </p:cNvPicPr>
          <p:nvPr/>
        </p:nvPicPr>
        <p:blipFill>
          <a:blip r:embed="rId2" cstate="print"/>
          <a:srcRect/>
          <a:stretch>
            <a:fillRect/>
          </a:stretch>
        </p:blipFill>
        <p:spPr bwMode="auto">
          <a:xfrm>
            <a:off x="4665787" y="620688"/>
            <a:ext cx="4478213" cy="2536738"/>
          </a:xfrm>
          <a:prstGeom prst="rect">
            <a:avLst/>
          </a:prstGeom>
          <a:noFill/>
          <a:ln w="9525">
            <a:noFill/>
            <a:miter lim="800000"/>
            <a:headEnd/>
            <a:tailEnd/>
          </a:ln>
        </p:spPr>
      </p:pic>
      <p:pic>
        <p:nvPicPr>
          <p:cNvPr id="36866" name="Picture 2" descr="http://www.personal.psu.edu/dmv5029/blogs/portfolio/image_02.jpg"/>
          <p:cNvPicPr>
            <a:picLocks noChangeAspect="1" noChangeArrowheads="1"/>
          </p:cNvPicPr>
          <p:nvPr/>
        </p:nvPicPr>
        <p:blipFill>
          <a:blip r:embed="rId3" cstate="print"/>
          <a:srcRect/>
          <a:stretch>
            <a:fillRect/>
          </a:stretch>
        </p:blipFill>
        <p:spPr bwMode="auto">
          <a:xfrm>
            <a:off x="4644008" y="3501008"/>
            <a:ext cx="4203815" cy="2924944"/>
          </a:xfrm>
          <a:prstGeom prst="rect">
            <a:avLst/>
          </a:prstGeom>
          <a:noFill/>
        </p:spPr>
      </p:pic>
      <p:cxnSp>
        <p:nvCxnSpPr>
          <p:cNvPr id="5" name="Straight Arrow Connector 4"/>
          <p:cNvCxnSpPr/>
          <p:nvPr/>
        </p:nvCxnSpPr>
        <p:spPr>
          <a:xfrm flipV="1">
            <a:off x="3635896" y="5517232"/>
            <a:ext cx="936104" cy="144016"/>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anim calcmode="lin" valueType="num">
                                      <p:cBhvr additive="base">
                                        <p:cTn id="7" dur="500" fill="hold"/>
                                        <p:tgtEl>
                                          <p:spTgt spid="36866"/>
                                        </p:tgtEl>
                                        <p:attrNameLst>
                                          <p:attrName>ppt_x</p:attrName>
                                        </p:attrNameLst>
                                      </p:cBhvr>
                                      <p:tavLst>
                                        <p:tav tm="0">
                                          <p:val>
                                            <p:strVal val="#ppt_x"/>
                                          </p:val>
                                        </p:tav>
                                        <p:tav tm="100000">
                                          <p:val>
                                            <p:strVal val="#ppt_x"/>
                                          </p:val>
                                        </p:tav>
                                      </p:tavLst>
                                    </p:anim>
                                    <p:anim calcmode="lin" valueType="num">
                                      <p:cBhvr additive="base">
                                        <p:cTn id="8" dur="500" fill="hold"/>
                                        <p:tgtEl>
                                          <p:spTgt spid="368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Reflector</a:t>
            </a:r>
            <a:endParaRPr lang="en-GB" sz="3200" dirty="0">
              <a:latin typeface="Lucida Sans Unicode" pitchFamily="34" charset="0"/>
              <a:cs typeface="Lucida Sans Unicode" pitchFamily="34" charset="0"/>
            </a:endParaRPr>
          </a:p>
        </p:txBody>
      </p:sp>
      <p:sp>
        <p:nvSpPr>
          <p:cNvPr id="3" name="Rectangle 2"/>
          <p:cNvSpPr/>
          <p:nvPr/>
        </p:nvSpPr>
        <p:spPr>
          <a:xfrm>
            <a:off x="539552" y="1124744"/>
            <a:ext cx="4752528" cy="5663089"/>
          </a:xfrm>
          <a:prstGeom prst="rect">
            <a:avLst/>
          </a:prstGeom>
        </p:spPr>
        <p:txBody>
          <a:bodyPr wrap="square">
            <a:spAutoFit/>
          </a:bodyPr>
          <a:lstStyle/>
          <a:p>
            <a:r>
              <a:rPr lang="en-GB" sz="2800" b="1" dirty="0" smtClean="0">
                <a:solidFill>
                  <a:srgbClr val="0070C0"/>
                </a:solidFill>
                <a:latin typeface="Lucida Sans Unicode" pitchFamily="34" charset="0"/>
                <a:cs typeface="Lucida Sans Unicode" pitchFamily="34" charset="0"/>
              </a:rPr>
              <a:t>Plane reflectors</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Adjustable plane reflectors are often </a:t>
            </a:r>
            <a:r>
              <a:rPr lang="en-GB" b="1" dirty="0" smtClean="0">
                <a:solidFill>
                  <a:srgbClr val="0070C0"/>
                </a:solidFill>
                <a:latin typeface="Lucida Sans Unicode" pitchFamily="34" charset="0"/>
                <a:cs typeface="Lucida Sans Unicode" pitchFamily="34" charset="0"/>
              </a:rPr>
              <a:t>suspended above a stage to give an early reflection into the audience.</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Reflectors should be wide enough to reflect sound across the full width of the audience and the reflected sound must not be significantly delayed.</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800" b="1" dirty="0" smtClean="0">
                <a:solidFill>
                  <a:srgbClr val="0070C0"/>
                </a:solidFill>
                <a:latin typeface="Lucida Sans Unicode" pitchFamily="34" charset="0"/>
                <a:cs typeface="Lucida Sans Unicode" pitchFamily="34" charset="0"/>
              </a:rPr>
              <a:t>Curved reflectors</a:t>
            </a:r>
          </a:p>
          <a:p>
            <a:endParaRPr lang="en-GB" dirty="0" smtClean="0">
              <a:solidFill>
                <a:srgbClr val="0070C0"/>
              </a:solidFill>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Concave</a:t>
            </a:r>
            <a:r>
              <a:rPr lang="en-GB" dirty="0" smtClean="0">
                <a:latin typeface="Lucida Sans Unicode" pitchFamily="34" charset="0"/>
                <a:cs typeface="Lucida Sans Unicode" pitchFamily="34" charset="0"/>
              </a:rPr>
              <a:t> surfaces tend to </a:t>
            </a:r>
            <a:r>
              <a:rPr lang="en-GB" b="1" dirty="0" smtClean="0">
                <a:solidFill>
                  <a:srgbClr val="0070C0"/>
                </a:solidFill>
                <a:latin typeface="Lucida Sans Unicode" pitchFamily="34" charset="0"/>
                <a:cs typeface="Lucida Sans Unicode" pitchFamily="34" charset="0"/>
              </a:rPr>
              <a:t>focus sound</a:t>
            </a: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Convex</a:t>
            </a:r>
            <a:r>
              <a:rPr lang="en-GB" dirty="0" smtClean="0">
                <a:latin typeface="Lucida Sans Unicode" pitchFamily="34" charset="0"/>
                <a:cs typeface="Lucida Sans Unicode" pitchFamily="34" charset="0"/>
              </a:rPr>
              <a:t> surfaces tend to </a:t>
            </a:r>
            <a:r>
              <a:rPr lang="en-GB" b="1" dirty="0" smtClean="0">
                <a:solidFill>
                  <a:srgbClr val="0070C0"/>
                </a:solidFill>
                <a:latin typeface="Lucida Sans Unicode" pitchFamily="34" charset="0"/>
                <a:cs typeface="Lucida Sans Unicode" pitchFamily="34" charset="0"/>
              </a:rPr>
              <a:t>disperse or </a:t>
            </a:r>
          </a:p>
          <a:p>
            <a:r>
              <a:rPr lang="en-GB" b="1" dirty="0">
                <a:solidFill>
                  <a:srgbClr val="0070C0"/>
                </a:solidFill>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 spread the sound.</a:t>
            </a:r>
          </a:p>
          <a:p>
            <a:endParaRPr lang="en-GB" dirty="0" smtClean="0">
              <a:solidFill>
                <a:srgbClr val="0070C0"/>
              </a:solidFill>
              <a:latin typeface="Lucida Sans Unicode" pitchFamily="34" charset="0"/>
              <a:cs typeface="Lucida Sans Unicode" pitchFamily="34" charset="0"/>
            </a:endParaRPr>
          </a:p>
          <a:p>
            <a:endParaRPr lang="en-GB" dirty="0">
              <a:solidFill>
                <a:srgbClr val="0070C0"/>
              </a:solidFill>
            </a:endParaRPr>
          </a:p>
        </p:txBody>
      </p:sp>
      <p:pic>
        <p:nvPicPr>
          <p:cNvPr id="107521" name="Picture 1"/>
          <p:cNvPicPr>
            <a:picLocks noChangeAspect="1" noChangeArrowheads="1"/>
          </p:cNvPicPr>
          <p:nvPr/>
        </p:nvPicPr>
        <p:blipFill>
          <a:blip r:embed="rId2" cstate="print"/>
          <a:srcRect/>
          <a:stretch>
            <a:fillRect/>
          </a:stretch>
        </p:blipFill>
        <p:spPr bwMode="auto">
          <a:xfrm>
            <a:off x="5259887" y="1196752"/>
            <a:ext cx="3704601" cy="2550269"/>
          </a:xfrm>
          <a:prstGeom prst="rect">
            <a:avLst/>
          </a:prstGeom>
          <a:noFill/>
          <a:ln w="9525">
            <a:solidFill>
              <a:schemeClr val="accent1"/>
            </a:solidFill>
            <a:miter lim="800000"/>
            <a:headEnd/>
            <a:tailEnd/>
          </a:ln>
        </p:spPr>
      </p:pic>
      <p:pic>
        <p:nvPicPr>
          <p:cNvPr id="107522" name="Picture 2"/>
          <p:cNvPicPr>
            <a:picLocks noChangeAspect="1" noChangeArrowheads="1"/>
          </p:cNvPicPr>
          <p:nvPr/>
        </p:nvPicPr>
        <p:blipFill>
          <a:blip r:embed="rId3" cstate="print"/>
          <a:srcRect/>
          <a:stretch>
            <a:fillRect/>
          </a:stretch>
        </p:blipFill>
        <p:spPr bwMode="auto">
          <a:xfrm>
            <a:off x="5261407" y="3861048"/>
            <a:ext cx="3753173" cy="2088232"/>
          </a:xfrm>
          <a:prstGeom prst="rect">
            <a:avLst/>
          </a:prstGeom>
          <a:noFill/>
          <a:ln w="9525">
            <a:solidFill>
              <a:schemeClr val="accent1"/>
            </a:solid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1569660"/>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2. Absorption of Sound –</a:t>
            </a:r>
          </a:p>
          <a:p>
            <a:r>
              <a:rPr lang="en-GB" sz="3200" dirty="0" smtClean="0">
                <a:latin typeface="Lucida Sans Unicode" pitchFamily="34" charset="0"/>
                <a:cs typeface="Lucida Sans Unicode" pitchFamily="34" charset="0"/>
              </a:rPr>
              <a:t>    </a:t>
            </a:r>
            <a:r>
              <a:rPr lang="en-GB" sz="2400" dirty="0" smtClean="0">
                <a:latin typeface="Lucida Sans Unicode" pitchFamily="34" charset="0"/>
                <a:cs typeface="Lucida Sans Unicode" pitchFamily="34" charset="0"/>
              </a:rPr>
              <a:t>For acoustic quality </a:t>
            </a:r>
          </a:p>
          <a:p>
            <a:endParaRPr lang="en-GB" sz="3200" dirty="0">
              <a:latin typeface="Lucida Sans Unicode" pitchFamily="34" charset="0"/>
              <a:cs typeface="Lucida Sans Unicode" pitchFamily="34" charset="0"/>
            </a:endParaRPr>
          </a:p>
        </p:txBody>
      </p:sp>
      <p:sp>
        <p:nvSpPr>
          <p:cNvPr id="3" name="Rectangle 2"/>
          <p:cNvSpPr/>
          <p:nvPr/>
        </p:nvSpPr>
        <p:spPr>
          <a:xfrm>
            <a:off x="251520" y="1484784"/>
            <a:ext cx="4824536" cy="5632311"/>
          </a:xfrm>
          <a:prstGeom prst="rect">
            <a:avLst/>
          </a:prstGeom>
        </p:spPr>
        <p:txBody>
          <a:bodyPr wrap="square">
            <a:spAutoFit/>
          </a:bodyPr>
          <a:lstStyle/>
          <a:p>
            <a:r>
              <a:rPr lang="en-GB" dirty="0" smtClean="0">
                <a:solidFill>
                  <a:srgbClr val="0070C0"/>
                </a:solidFill>
                <a:latin typeface="Lucida Sans Unicode" pitchFamily="34" charset="0"/>
                <a:cs typeface="Lucida Sans Unicode" pitchFamily="34" charset="0"/>
              </a:rPr>
              <a:t>Sound absorption is a reduction in the sound energy after reflection from a surface. </a:t>
            </a:r>
          </a:p>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At a given position in a room, we can understand the effect of absorption by measuring the sound pressure level caused by a steady sound power source.</a:t>
            </a:r>
          </a:p>
          <a:p>
            <a:pPr algn="just"/>
            <a:r>
              <a:rPr lang="en-GB" b="1" dirty="0" smtClean="0">
                <a:solidFill>
                  <a:srgbClr val="0070C0"/>
                </a:solidFill>
                <a:latin typeface="Lucida Sans Unicode" pitchFamily="34" charset="0"/>
                <a:cs typeface="Lucida Sans Unicode" pitchFamily="34" charset="0"/>
              </a:rPr>
              <a:t>Instead of rising indefinitely as an increasing number of reflections arrive at the measuring position, the sound pressure level soon stabilises. (Your TV)</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This means the rate of energy input is exactly compensated by the rate at which the energy is absorbed by the different surfaces of the room. AND…..</a:t>
            </a:r>
          </a:p>
          <a:p>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pic>
        <p:nvPicPr>
          <p:cNvPr id="4" name="Picture 3" descr="sound2.jpg"/>
          <p:cNvPicPr>
            <a:picLocks noChangeAspect="1"/>
          </p:cNvPicPr>
          <p:nvPr/>
        </p:nvPicPr>
        <p:blipFill>
          <a:blip r:embed="rId2" cstate="print"/>
          <a:stretch>
            <a:fillRect/>
          </a:stretch>
        </p:blipFill>
        <p:spPr>
          <a:xfrm>
            <a:off x="5220072" y="1124744"/>
            <a:ext cx="3666736" cy="3423150"/>
          </a:xfrm>
          <a:prstGeom prst="rect">
            <a:avLst/>
          </a:prstGeom>
          <a:ln w="28575">
            <a:solidFill>
              <a:srgbClr val="0070C0"/>
            </a:solidFill>
          </a:ln>
        </p:spPr>
      </p:pic>
      <p:sp>
        <p:nvSpPr>
          <p:cNvPr id="5" name="TextBox 4"/>
          <p:cNvSpPr txBox="1"/>
          <p:nvPr/>
        </p:nvSpPr>
        <p:spPr>
          <a:xfrm>
            <a:off x="5220072" y="5013176"/>
            <a:ext cx="3666736" cy="646331"/>
          </a:xfrm>
          <a:prstGeom prst="rect">
            <a:avLst/>
          </a:prstGeom>
          <a:noFill/>
        </p:spPr>
        <p:txBody>
          <a:bodyPr wrap="square" rtlCol="0">
            <a:spAutoFit/>
          </a:bodyPr>
          <a:lstStyle/>
          <a:p>
            <a:pPr algn="ctr"/>
            <a:r>
              <a:rPr lang="en-GB" b="1" dirty="0" smtClean="0">
                <a:solidFill>
                  <a:srgbClr val="0070C0"/>
                </a:solidFill>
              </a:rPr>
              <a:t>Each surface will have it’s own absorption coefficient</a:t>
            </a:r>
            <a:endParaRPr lang="en-GB" b="1" dirty="0">
              <a:solidFill>
                <a:srgbClr val="0070C0"/>
              </a:solidFill>
            </a:endParaRPr>
          </a:p>
        </p:txBody>
      </p:sp>
      <p:cxnSp>
        <p:nvCxnSpPr>
          <p:cNvPr id="7" name="Straight Arrow Connector 6"/>
          <p:cNvCxnSpPr/>
          <p:nvPr/>
        </p:nvCxnSpPr>
        <p:spPr>
          <a:xfrm flipV="1">
            <a:off x="6876256" y="4653136"/>
            <a:ext cx="0" cy="36004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9552" y="1844824"/>
            <a:ext cx="6192688" cy="72008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Absorption coefficient</a:t>
            </a:r>
            <a:endParaRPr lang="en-GB" sz="3200" dirty="0">
              <a:latin typeface="Lucida Sans Unicode" pitchFamily="34" charset="0"/>
              <a:cs typeface="Lucida Sans Unicode" pitchFamily="34" charset="0"/>
            </a:endParaRPr>
          </a:p>
        </p:txBody>
      </p:sp>
      <p:sp>
        <p:nvSpPr>
          <p:cNvPr id="3" name="Rectangle 2"/>
          <p:cNvSpPr/>
          <p:nvPr/>
        </p:nvSpPr>
        <p:spPr>
          <a:xfrm>
            <a:off x="539552" y="1052737"/>
            <a:ext cx="7488832" cy="6001643"/>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Absorption coefficient is a measure of the amount of sound absorption provided </a:t>
            </a:r>
            <a:r>
              <a:rPr lang="en-GB" sz="2400" b="1" dirty="0" smtClean="0">
                <a:solidFill>
                  <a:srgbClr val="0070C0"/>
                </a:solidFill>
                <a:latin typeface="Lucida Sans Unicode" pitchFamily="34" charset="0"/>
                <a:cs typeface="Lucida Sans Unicode" pitchFamily="34" charset="0"/>
              </a:rPr>
              <a:t>by a particular type of surface.  </a:t>
            </a:r>
          </a:p>
          <a:p>
            <a:endParaRPr lang="en-GB" dirty="0" smtClean="0">
              <a:latin typeface="Lucida Sans Unicode" pitchFamily="34" charset="0"/>
              <a:cs typeface="Lucida Sans Unicode" pitchFamily="34" charset="0"/>
            </a:endParaRPr>
          </a:p>
          <a:p>
            <a:r>
              <a:rPr lang="en-GB" dirty="0" smtClean="0">
                <a:solidFill>
                  <a:srgbClr val="0070C0"/>
                </a:solidFill>
                <a:latin typeface="Lucida Sans Unicode" pitchFamily="34" charset="0"/>
                <a:cs typeface="Lucida Sans Unicode" pitchFamily="34" charset="0"/>
              </a:rPr>
              <a:t>Absorption coefficient (a) =</a:t>
            </a:r>
            <a:r>
              <a:rPr lang="en-GB" u="sng" dirty="0" smtClean="0">
                <a:solidFill>
                  <a:srgbClr val="0070C0"/>
                </a:solidFill>
                <a:latin typeface="Lucida Sans Unicode" pitchFamily="34" charset="0"/>
                <a:cs typeface="Lucida Sans Unicode" pitchFamily="34" charset="0"/>
              </a:rPr>
              <a:t> Absorbed sound energy</a:t>
            </a:r>
          </a:p>
          <a:p>
            <a:r>
              <a:rPr lang="en-GB" dirty="0" smtClean="0">
                <a:solidFill>
                  <a:srgbClr val="0070C0"/>
                </a:solidFill>
                <a:latin typeface="Lucida Sans Unicode" pitchFamily="34" charset="0"/>
                <a:cs typeface="Lucida Sans Unicode" pitchFamily="34" charset="0"/>
              </a:rPr>
              <a:t>			     Incident sound energy</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Unit : none; as the value is a ratio.</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So : </a:t>
            </a:r>
            <a:r>
              <a:rPr lang="en-GB" dirty="0" smtClean="0">
                <a:latin typeface="Lucida Sans Unicode" pitchFamily="34" charset="0"/>
                <a:cs typeface="Lucida Sans Unicode" pitchFamily="34" charset="0"/>
              </a:rPr>
              <a:t>A surface that absorbs 40% of the incident sound energy has</a:t>
            </a:r>
          </a:p>
          <a:p>
            <a:r>
              <a:rPr lang="en-GB" dirty="0" smtClean="0">
                <a:latin typeface="Lucida Sans Unicode" pitchFamily="34" charset="0"/>
                <a:cs typeface="Lucida Sans Unicode" pitchFamily="34" charset="0"/>
              </a:rPr>
              <a:t>      an absorption coefficient of 0.4</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Different materials and constructions have different coefficients. The coefficient for the materials also varies with the frequency of the incident sound.</a:t>
            </a:r>
          </a:p>
          <a:p>
            <a:endParaRPr lang="en-GB" dirty="0" smtClean="0">
              <a:latin typeface="Lucida Sans Unicode" pitchFamily="34" charset="0"/>
              <a:cs typeface="Lucida Sans Unicode" pitchFamily="34" charset="0"/>
            </a:endParaRPr>
          </a:p>
          <a:p>
            <a:r>
              <a:rPr lang="en-GB" dirty="0" smtClean="0">
                <a:solidFill>
                  <a:srgbClr val="FF0000"/>
                </a:solidFill>
                <a:latin typeface="Lucida Sans Unicode" pitchFamily="34" charset="0"/>
                <a:cs typeface="Lucida Sans Unicode" pitchFamily="34" charset="0"/>
              </a:rPr>
              <a:t>Sample of coefficients sheet – Take a look at this sheet....what does it tell you as regards the various materials under study ?</a:t>
            </a:r>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
        <p:nvSpPr>
          <p:cNvPr id="5" name="TextBox 4"/>
          <p:cNvSpPr txBox="1"/>
          <p:nvPr/>
        </p:nvSpPr>
        <p:spPr>
          <a:xfrm>
            <a:off x="6516216" y="6093296"/>
            <a:ext cx="2160240" cy="523220"/>
          </a:xfrm>
          <a:prstGeom prst="rect">
            <a:avLst/>
          </a:prstGeom>
          <a:noFill/>
        </p:spPr>
        <p:txBody>
          <a:bodyPr wrap="square" rtlCol="0">
            <a:spAutoFit/>
          </a:bodyPr>
          <a:lstStyle/>
          <a:p>
            <a:r>
              <a:rPr lang="en-GB" sz="2800" b="1" dirty="0" smtClean="0">
                <a:solidFill>
                  <a:srgbClr val="0070C0"/>
                </a:solidFill>
              </a:rPr>
              <a:t>HANDOUT</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cstate="print"/>
          <a:srcRect/>
          <a:stretch>
            <a:fillRect/>
          </a:stretch>
        </p:blipFill>
        <p:spPr bwMode="auto">
          <a:xfrm>
            <a:off x="179512" y="341"/>
            <a:ext cx="8604448" cy="6093296"/>
          </a:xfrm>
          <a:prstGeom prst="rect">
            <a:avLst/>
          </a:prstGeom>
          <a:noFill/>
          <a:ln w="9525">
            <a:noFill/>
            <a:miter lim="800000"/>
            <a:headEnd/>
            <a:tailEnd/>
          </a:ln>
        </p:spPr>
      </p:pic>
      <p:sp>
        <p:nvSpPr>
          <p:cNvPr id="3" name="Rectangle 2"/>
          <p:cNvSpPr/>
          <p:nvPr/>
        </p:nvSpPr>
        <p:spPr>
          <a:xfrm>
            <a:off x="395536" y="6093296"/>
            <a:ext cx="8568952" cy="523220"/>
          </a:xfrm>
          <a:prstGeom prst="rect">
            <a:avLst/>
          </a:prstGeom>
        </p:spPr>
        <p:txBody>
          <a:bodyPr wrap="square">
            <a:spAutoFit/>
          </a:bodyPr>
          <a:lstStyle/>
          <a:p>
            <a:r>
              <a:rPr lang="en-GB" sz="1400" b="1" dirty="0" smtClean="0"/>
              <a:t>Noise reduction Coefficients (NRC) represent the amount of sound energy absorbed upon striking a particular surface.  An NRC of 0 indicates perfect reflection; an NRC of 1 indicates perfect absorption.</a:t>
            </a:r>
            <a:endParaRPr lang="en-GB" sz="1400" b="1" dirty="0"/>
          </a:p>
        </p:txBody>
      </p:sp>
      <p:sp>
        <p:nvSpPr>
          <p:cNvPr id="4" name="Left-Up Arrow 3"/>
          <p:cNvSpPr/>
          <p:nvPr/>
        </p:nvSpPr>
        <p:spPr>
          <a:xfrm>
            <a:off x="7703840" y="6184468"/>
            <a:ext cx="1080120" cy="432048"/>
          </a:xfrm>
          <a:prstGeom prst="lef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5-Point Star 1"/>
          <p:cNvSpPr/>
          <p:nvPr/>
        </p:nvSpPr>
        <p:spPr>
          <a:xfrm>
            <a:off x="179512" y="90872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179512" y="184482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5-Point Star 6"/>
          <p:cNvSpPr/>
          <p:nvPr/>
        </p:nvSpPr>
        <p:spPr>
          <a:xfrm>
            <a:off x="179512" y="2636912"/>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5-Point Star 7"/>
          <p:cNvSpPr/>
          <p:nvPr/>
        </p:nvSpPr>
        <p:spPr>
          <a:xfrm>
            <a:off x="179512" y="306896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5-Point Star 8"/>
          <p:cNvSpPr/>
          <p:nvPr/>
        </p:nvSpPr>
        <p:spPr>
          <a:xfrm>
            <a:off x="179512" y="472514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5-Point Star 9"/>
          <p:cNvSpPr/>
          <p:nvPr/>
        </p:nvSpPr>
        <p:spPr>
          <a:xfrm>
            <a:off x="179512" y="3645024"/>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C:\Users\Allan\Desktop\floor material reductions for different frequencies - impact no.jpg"/>
          <p:cNvPicPr>
            <a:picLocks noChangeAspect="1" noChangeArrowheads="1"/>
          </p:cNvPicPr>
          <p:nvPr/>
        </p:nvPicPr>
        <p:blipFill>
          <a:blip r:embed="rId2" cstate="print"/>
          <a:srcRect/>
          <a:stretch>
            <a:fillRect/>
          </a:stretch>
        </p:blipFill>
        <p:spPr bwMode="auto">
          <a:xfrm>
            <a:off x="1" y="764704"/>
            <a:ext cx="9144000" cy="5871488"/>
          </a:xfrm>
          <a:prstGeom prst="rect">
            <a:avLst/>
          </a:prstGeom>
          <a:noFill/>
        </p:spPr>
      </p:pic>
      <p:sp>
        <p:nvSpPr>
          <p:cNvPr id="3" name="Rectangle 2"/>
          <p:cNvSpPr/>
          <p:nvPr/>
        </p:nvSpPr>
        <p:spPr>
          <a:xfrm>
            <a:off x="179512" y="6093296"/>
            <a:ext cx="792088"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395536" y="188640"/>
            <a:ext cx="7848872" cy="584775"/>
          </a:xfrm>
          <a:prstGeom prst="rect">
            <a:avLst/>
          </a:prstGeom>
          <a:noFill/>
        </p:spPr>
        <p:txBody>
          <a:bodyPr wrap="square" rtlCol="0">
            <a:spAutoFit/>
          </a:bodyPr>
          <a:lstStyle/>
          <a:p>
            <a:r>
              <a:rPr lang="en-GB" sz="3200" dirty="0" smtClean="0"/>
              <a:t>Various Flooring impact sound reductions  </a:t>
            </a:r>
            <a:endParaRPr lang="en-GB" sz="3200" dirty="0"/>
          </a:p>
        </p:txBody>
      </p:sp>
      <p:sp>
        <p:nvSpPr>
          <p:cNvPr id="5" name="5-Point Star 4"/>
          <p:cNvSpPr/>
          <p:nvPr/>
        </p:nvSpPr>
        <p:spPr>
          <a:xfrm>
            <a:off x="3779912" y="1988840"/>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4716016" y="2420888"/>
            <a:ext cx="72008" cy="7200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a:off x="5436096" y="5949280"/>
            <a:ext cx="3024336"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544" y="5661248"/>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9552" y="2636912"/>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Total Absorption within a room</a:t>
            </a:r>
            <a:endParaRPr lang="en-GB" sz="3200" dirty="0">
              <a:latin typeface="Lucida Sans Unicode" pitchFamily="34" charset="0"/>
              <a:cs typeface="Lucida Sans Unicode" pitchFamily="34" charset="0"/>
            </a:endParaRPr>
          </a:p>
        </p:txBody>
      </p:sp>
      <p:sp>
        <p:nvSpPr>
          <p:cNvPr id="3" name="Rectangle 2"/>
          <p:cNvSpPr/>
          <p:nvPr/>
        </p:nvSpPr>
        <p:spPr>
          <a:xfrm>
            <a:off x="516389" y="1018164"/>
            <a:ext cx="8136904" cy="7478970"/>
          </a:xfrm>
          <a:prstGeom prst="rect">
            <a:avLst/>
          </a:prstGeom>
        </p:spPr>
        <p:txBody>
          <a:bodyPr wrap="square">
            <a:spAutoFit/>
          </a:bodyPr>
          <a:lstStyle/>
          <a:p>
            <a:r>
              <a:rPr lang="en-GB" dirty="0" smtClean="0">
                <a:latin typeface="Lucida Sans Unicode" pitchFamily="34" charset="0"/>
                <a:cs typeface="Lucida Sans Unicode" pitchFamily="34" charset="0"/>
              </a:rPr>
              <a:t>When we are talking about rooms/ buildings…</a:t>
            </a:r>
          </a:p>
          <a:p>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effective absorption of a particular surface </a:t>
            </a:r>
            <a:r>
              <a:rPr lang="en-GB" dirty="0" smtClean="0">
                <a:latin typeface="Lucida Sans Unicode" pitchFamily="34" charset="0"/>
                <a:cs typeface="Lucida Sans Unicode" pitchFamily="34" charset="0"/>
              </a:rPr>
              <a:t>depends on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Absorption coefficient of the material</a:t>
            </a:r>
          </a:p>
          <a:p>
            <a:pPr>
              <a:buFont typeface="Arial" pitchFamily="34" charset="0"/>
              <a:buChar char="•"/>
            </a:pPr>
            <a:r>
              <a:rPr lang="en-GB" dirty="0" smtClean="0">
                <a:latin typeface="Lucida Sans Unicode" pitchFamily="34" charset="0"/>
                <a:cs typeface="Lucida Sans Unicode" pitchFamily="34" charset="0"/>
              </a:rPr>
              <a:t> Area of the surface exposed to sound</a:t>
            </a:r>
          </a:p>
          <a:p>
            <a:pPr>
              <a:buFont typeface="Arial" pitchFamily="34" charset="0"/>
              <a:buChar char="•"/>
            </a:pPr>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Absorption of surface = Area of surface x Absorption coefficient of </a:t>
            </a:r>
          </a:p>
          <a:p>
            <a:r>
              <a:rPr lang="en-GB" b="1" dirty="0" smtClean="0">
                <a:solidFill>
                  <a:srgbClr val="0070C0"/>
                </a:solidFill>
                <a:latin typeface="Lucida Sans Unicode" pitchFamily="34" charset="0"/>
                <a:cs typeface="Lucida Sans Unicode" pitchFamily="34" charset="0"/>
              </a:rPr>
              <a:t>					          that surface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Units : </a:t>
            </a:r>
            <a:r>
              <a:rPr lang="en-GB" b="1" dirty="0" smtClean="0">
                <a:solidFill>
                  <a:srgbClr val="0070C0"/>
                </a:solidFill>
                <a:latin typeface="Lucida Sans Unicode" pitchFamily="34" charset="0"/>
                <a:cs typeface="Lucida Sans Unicode" pitchFamily="34" charset="0"/>
              </a:rPr>
              <a:t>m</a:t>
            </a:r>
            <a:r>
              <a:rPr lang="en-US" b="1" baseline="30000" dirty="0" smtClean="0">
                <a:solidFill>
                  <a:srgbClr val="0070C0"/>
                </a:solidFill>
                <a:latin typeface="Lucida Sans Unicode" pitchFamily="34" charset="0"/>
                <a:cs typeface="Lucida Sans Unicode" pitchFamily="34" charset="0"/>
              </a:rPr>
              <a:t>2</a:t>
            </a:r>
            <a:r>
              <a:rPr lang="en-GB" b="1" dirty="0" smtClean="0">
                <a:solidFill>
                  <a:srgbClr val="0070C0"/>
                </a:solidFill>
                <a:latin typeface="Lucida Sans Unicode" pitchFamily="34" charset="0"/>
                <a:cs typeface="Lucida Sans Unicode" pitchFamily="34" charset="0"/>
              </a:rPr>
              <a:t> sabins or ‘absorption units’</a:t>
            </a:r>
          </a:p>
          <a:p>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400" dirty="0" smtClean="0">
                <a:latin typeface="Lucida Sans Unicode" pitchFamily="34" charset="0"/>
                <a:cs typeface="Lucida Sans Unicode" pitchFamily="34" charset="0"/>
              </a:rPr>
              <a:t>Total absorption of that room is the sum of all the absorptions provided by each surface in the room.</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Total absorption = </a:t>
            </a:r>
            <a:r>
              <a:rPr lang="en-GB" b="1" dirty="0" smtClean="0">
                <a:solidFill>
                  <a:srgbClr val="0070C0"/>
                </a:solidFill>
                <a:latin typeface="Symbol" pitchFamily="18" charset="2"/>
                <a:cs typeface="Lucida Sans Unicode" pitchFamily="34" charset="0"/>
              </a:rPr>
              <a:t>     </a:t>
            </a:r>
            <a:r>
              <a:rPr lang="en-GB" b="1" dirty="0" smtClean="0">
                <a:solidFill>
                  <a:srgbClr val="0070C0"/>
                </a:solidFill>
                <a:latin typeface="Symbol" pitchFamily="18" charset="2"/>
              </a:rPr>
              <a:t>å  </a:t>
            </a:r>
            <a:r>
              <a:rPr lang="en-GB" b="1" dirty="0" smtClean="0">
                <a:solidFill>
                  <a:srgbClr val="0070C0"/>
                </a:solidFill>
                <a:latin typeface="Lucida Sans Unicode" pitchFamily="34" charset="0"/>
                <a:cs typeface="Lucida Sans Unicode" pitchFamily="34" charset="0"/>
              </a:rPr>
              <a:t>(Areas x Absorption coefficients)</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476672"/>
            <a:ext cx="820891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Absorber for public buildings</a:t>
            </a:r>
            <a:endParaRPr lang="en-GB" sz="3200" dirty="0">
              <a:latin typeface="Lucida Sans Unicode" pitchFamily="34" charset="0"/>
              <a:cs typeface="Lucida Sans Unicode" pitchFamily="34" charset="0"/>
            </a:endParaRPr>
          </a:p>
        </p:txBody>
      </p:sp>
      <p:sp>
        <p:nvSpPr>
          <p:cNvPr id="3" name="Rectangle 2"/>
          <p:cNvSpPr/>
          <p:nvPr/>
        </p:nvSpPr>
        <p:spPr>
          <a:xfrm>
            <a:off x="395536" y="1340768"/>
            <a:ext cx="3528392" cy="4524315"/>
          </a:xfrm>
          <a:prstGeom prst="rect">
            <a:avLst/>
          </a:prstGeom>
        </p:spPr>
        <p:txBody>
          <a:bodyPr wrap="square">
            <a:spAutoFit/>
          </a:bodyPr>
          <a:lstStyle/>
          <a:p>
            <a:pPr algn="just"/>
            <a:r>
              <a:rPr lang="en-GB" dirty="0" smtClean="0">
                <a:latin typeface="Lucida Sans Unicode" pitchFamily="34" charset="0"/>
                <a:cs typeface="Lucida Sans Unicode" pitchFamily="34" charset="0"/>
              </a:rPr>
              <a:t>There are 3 main materials and devices used for the purpose of  absorbing sound in ‘control dependant’ situations which have maximum effect on different frequencies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Porous absorbers for high </a:t>
            </a:r>
          </a:p>
          <a:p>
            <a:r>
              <a:rPr lang="en-GB" b="1" dirty="0" smtClean="0">
                <a:solidFill>
                  <a:srgbClr val="0070C0"/>
                </a:solidFill>
                <a:latin typeface="Lucida Sans Unicode" pitchFamily="34" charset="0"/>
                <a:cs typeface="Lucida Sans Unicode" pitchFamily="34" charset="0"/>
              </a:rPr>
              <a:t>  frequencies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Panel absorbers for lower</a:t>
            </a:r>
          </a:p>
          <a:p>
            <a:r>
              <a:rPr lang="en-GB" b="1" dirty="0" smtClean="0">
                <a:solidFill>
                  <a:srgbClr val="0070C0"/>
                </a:solidFill>
                <a:latin typeface="Lucida Sans Unicode" pitchFamily="34" charset="0"/>
                <a:cs typeface="Lucida Sans Unicode" pitchFamily="34" charset="0"/>
              </a:rPr>
              <a:t>  frequencies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Cavity absorbers for specific</a:t>
            </a:r>
          </a:p>
          <a:p>
            <a:r>
              <a:rPr lang="en-GB" b="1" dirty="0" smtClean="0">
                <a:solidFill>
                  <a:srgbClr val="0070C0"/>
                </a:solidFill>
                <a:latin typeface="Lucida Sans Unicode" pitchFamily="34" charset="0"/>
                <a:cs typeface="Lucida Sans Unicode" pitchFamily="34" charset="0"/>
              </a:rPr>
              <a:t>  frequencies</a:t>
            </a:r>
          </a:p>
        </p:txBody>
      </p:sp>
      <p:pic>
        <p:nvPicPr>
          <p:cNvPr id="103425" name="Picture 1"/>
          <p:cNvPicPr>
            <a:picLocks noChangeAspect="1" noChangeArrowheads="1"/>
          </p:cNvPicPr>
          <p:nvPr/>
        </p:nvPicPr>
        <p:blipFill>
          <a:blip r:embed="rId2" cstate="print"/>
          <a:srcRect/>
          <a:stretch>
            <a:fillRect/>
          </a:stretch>
        </p:blipFill>
        <p:spPr bwMode="auto">
          <a:xfrm>
            <a:off x="4205092" y="2204864"/>
            <a:ext cx="4609554" cy="3173952"/>
          </a:xfrm>
          <a:prstGeom prst="rect">
            <a:avLst/>
          </a:prstGeom>
          <a:noFill/>
          <a:ln w="9525">
            <a:solidFill>
              <a:schemeClr val="accent1"/>
            </a:solid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954107"/>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Porous Absorber </a:t>
            </a:r>
          </a:p>
          <a:p>
            <a:r>
              <a:rPr lang="en-GB" sz="2400" dirty="0" smtClean="0">
                <a:latin typeface="Lucida Sans Unicode" pitchFamily="34" charset="0"/>
                <a:cs typeface="Lucida Sans Unicode" pitchFamily="34" charset="0"/>
              </a:rPr>
              <a:t>for higher frequency</a:t>
            </a:r>
            <a:endParaRPr lang="en-GB" sz="2400" dirty="0">
              <a:latin typeface="Lucida Sans Unicode" pitchFamily="34" charset="0"/>
              <a:cs typeface="Lucida Sans Unicode" pitchFamily="34" charset="0"/>
            </a:endParaRPr>
          </a:p>
        </p:txBody>
      </p:sp>
      <p:sp>
        <p:nvSpPr>
          <p:cNvPr id="3" name="Rectangle 2"/>
          <p:cNvSpPr/>
          <p:nvPr/>
        </p:nvSpPr>
        <p:spPr>
          <a:xfrm>
            <a:off x="539552" y="1340768"/>
            <a:ext cx="4896544" cy="4247317"/>
          </a:xfrm>
          <a:prstGeom prst="rect">
            <a:avLst/>
          </a:prstGeom>
        </p:spPr>
        <p:txBody>
          <a:bodyPr wrap="square">
            <a:spAutoFit/>
          </a:bodyPr>
          <a:lstStyle/>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Porous absorbers are materials with </a:t>
            </a:r>
            <a:r>
              <a:rPr lang="en-GB" b="1" dirty="0" smtClean="0">
                <a:solidFill>
                  <a:srgbClr val="0070C0"/>
                </a:solidFill>
                <a:latin typeface="Lucida Sans Unicode" pitchFamily="34" charset="0"/>
                <a:cs typeface="Lucida Sans Unicode" pitchFamily="34" charset="0"/>
              </a:rPr>
              <a:t>cellular network of interlocking pores</a:t>
            </a:r>
            <a:r>
              <a:rPr lang="en-GB" dirty="0" smtClean="0">
                <a:latin typeface="Lucida Sans Unicode" pitchFamily="34" charset="0"/>
                <a:cs typeface="Lucida Sans Unicode" pitchFamily="34" charset="0"/>
              </a:rPr>
              <a:t>. Within these pores, incident sound energy is converted into heat.</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The absorption of porous materials is most effective for frequencies above 1kHz. </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Low frequency absorption can be improved slightly by increasing the thickness of the material</a:t>
            </a:r>
            <a:r>
              <a:rPr lang="en-GB" dirty="0" smtClean="0">
                <a:latin typeface="Lucida Sans Unicode" pitchFamily="34" charset="0"/>
                <a:cs typeface="Lucida Sans Unicode" pitchFamily="34" charset="0"/>
              </a:rPr>
              <a:t>….but it is much better to use……</a:t>
            </a:r>
          </a:p>
          <a:p>
            <a:endParaRPr lang="en-GB" dirty="0" smtClean="0">
              <a:latin typeface="Lucida Sans Unicode" pitchFamily="34" charset="0"/>
              <a:cs typeface="Lucida Sans Unicode" pitchFamily="34" charset="0"/>
            </a:endParaRPr>
          </a:p>
        </p:txBody>
      </p:sp>
      <p:pic>
        <p:nvPicPr>
          <p:cNvPr id="152578" name="Picture 2" descr="http://www.totalvibrationsolutions.com/images/TVS%20ABSorb%20Panel.jpg"/>
          <p:cNvPicPr>
            <a:picLocks noChangeAspect="1" noChangeArrowheads="1"/>
          </p:cNvPicPr>
          <p:nvPr/>
        </p:nvPicPr>
        <p:blipFill>
          <a:blip r:embed="rId2" cstate="print"/>
          <a:srcRect/>
          <a:stretch>
            <a:fillRect/>
          </a:stretch>
        </p:blipFill>
        <p:spPr bwMode="auto">
          <a:xfrm>
            <a:off x="5724128" y="620688"/>
            <a:ext cx="3295650" cy="3295651"/>
          </a:xfrm>
          <a:prstGeom prst="rect">
            <a:avLst/>
          </a:prstGeom>
          <a:noFill/>
          <a:ln w="28575">
            <a:solidFill>
              <a:schemeClr val="tx1"/>
            </a:solidFill>
          </a:ln>
        </p:spPr>
      </p:pic>
      <p:pic>
        <p:nvPicPr>
          <p:cNvPr id="152580" name="Picture 4" descr="http://www.totalvibrationsolutions.com/images/hardside_graphic.jpg"/>
          <p:cNvPicPr>
            <a:picLocks noChangeAspect="1" noChangeArrowheads="1"/>
          </p:cNvPicPr>
          <p:nvPr/>
        </p:nvPicPr>
        <p:blipFill>
          <a:blip r:embed="rId3" cstate="print"/>
          <a:srcRect/>
          <a:stretch>
            <a:fillRect/>
          </a:stretch>
        </p:blipFill>
        <p:spPr bwMode="auto">
          <a:xfrm>
            <a:off x="5652120" y="4365104"/>
            <a:ext cx="3168352" cy="2088767"/>
          </a:xfrm>
          <a:prstGeom prst="rect">
            <a:avLst/>
          </a:prstGeom>
          <a:noFill/>
        </p:spPr>
      </p:pic>
      <p:cxnSp>
        <p:nvCxnSpPr>
          <p:cNvPr id="5" name="Straight Arrow Connector 4"/>
          <p:cNvCxnSpPr/>
          <p:nvPr/>
        </p:nvCxnSpPr>
        <p:spPr>
          <a:xfrm>
            <a:off x="2555776" y="5229200"/>
            <a:ext cx="0" cy="100811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954107"/>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Panel Absorber</a:t>
            </a:r>
          </a:p>
          <a:p>
            <a:r>
              <a:rPr lang="en-GB" sz="2400" dirty="0" smtClean="0">
                <a:latin typeface="Lucida Sans Unicode" pitchFamily="34" charset="0"/>
                <a:cs typeface="Lucida Sans Unicode" pitchFamily="34" charset="0"/>
              </a:rPr>
              <a:t>for lower frequencies</a:t>
            </a:r>
            <a:endParaRPr lang="en-GB" sz="2400" dirty="0">
              <a:latin typeface="Lucida Sans Unicode" pitchFamily="34" charset="0"/>
              <a:cs typeface="Lucida Sans Unicode" pitchFamily="34" charset="0"/>
            </a:endParaRPr>
          </a:p>
        </p:txBody>
      </p:sp>
      <p:sp>
        <p:nvSpPr>
          <p:cNvPr id="3" name="Rectangle 2"/>
          <p:cNvSpPr/>
          <p:nvPr/>
        </p:nvSpPr>
        <p:spPr>
          <a:xfrm>
            <a:off x="539552" y="1340768"/>
            <a:ext cx="4896544" cy="4524315"/>
          </a:xfrm>
          <a:prstGeom prst="rect">
            <a:avLst/>
          </a:prstGeom>
        </p:spPr>
        <p:txBody>
          <a:bodyPr wrap="square">
            <a:spAutoFit/>
          </a:bodyPr>
          <a:lstStyle/>
          <a:p>
            <a:r>
              <a:rPr lang="en-GB" dirty="0" smtClean="0">
                <a:latin typeface="Lucida Sans Unicode" pitchFamily="34" charset="0"/>
                <a:cs typeface="Lucida Sans Unicode" pitchFamily="34" charset="0"/>
              </a:rPr>
              <a:t>Panel absorbers are constructed from </a:t>
            </a:r>
            <a:r>
              <a:rPr lang="en-GB" b="1" dirty="0" smtClean="0">
                <a:solidFill>
                  <a:srgbClr val="0070C0"/>
                </a:solidFill>
                <a:latin typeface="Lucida Sans Unicode" pitchFamily="34" charset="0"/>
                <a:cs typeface="Lucida Sans Unicode" pitchFamily="34" charset="0"/>
              </a:rPr>
              <a:t>fixed sheets of continuous materials with a space behind them. </a:t>
            </a:r>
          </a:p>
          <a:p>
            <a:endParaRPr lang="en-GB" b="1" dirty="0">
              <a:solidFill>
                <a:srgbClr val="0070C0"/>
              </a:solidFill>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space may be of </a:t>
            </a:r>
            <a:r>
              <a:rPr lang="en-GB" b="1" dirty="0" smtClean="0">
                <a:solidFill>
                  <a:srgbClr val="0070C0"/>
                </a:solidFill>
                <a:latin typeface="Lucida Sans Unicode" pitchFamily="34" charset="0"/>
                <a:cs typeface="Lucida Sans Unicode" pitchFamily="34" charset="0"/>
              </a:rPr>
              <a:t>air or contain porous absorbent. </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panels </a:t>
            </a:r>
            <a:r>
              <a:rPr lang="en-GB" b="1" dirty="0" smtClean="0">
                <a:solidFill>
                  <a:srgbClr val="0070C0"/>
                </a:solidFill>
                <a:latin typeface="Lucida Sans Unicode" pitchFamily="34" charset="0"/>
                <a:cs typeface="Lucida Sans Unicode" pitchFamily="34" charset="0"/>
              </a:rPr>
              <a:t>absorb the energy of sound waves by converting them to mechanical vibrations in the panel which in turn, lose their energy as friction in the clamping system of the panel. </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A panel absorber is most effective for low frequencies in the range 40 to 400 Hz. </a:t>
            </a:r>
          </a:p>
          <a:p>
            <a:endParaRPr lang="en-GB" dirty="0" smtClean="0">
              <a:latin typeface="Lucida Sans Unicode" pitchFamily="34" charset="0"/>
              <a:cs typeface="Lucida Sans Unicode" pitchFamily="34" charset="0"/>
            </a:endParaRPr>
          </a:p>
        </p:txBody>
      </p:sp>
      <p:pic>
        <p:nvPicPr>
          <p:cNvPr id="101377" name="Picture 1"/>
          <p:cNvPicPr>
            <a:picLocks noChangeAspect="1" noChangeArrowheads="1"/>
          </p:cNvPicPr>
          <p:nvPr/>
        </p:nvPicPr>
        <p:blipFill>
          <a:blip r:embed="rId2" cstate="print"/>
          <a:srcRect/>
          <a:stretch>
            <a:fillRect/>
          </a:stretch>
        </p:blipFill>
        <p:spPr bwMode="auto">
          <a:xfrm>
            <a:off x="5436096" y="548680"/>
            <a:ext cx="3390900" cy="3390900"/>
          </a:xfrm>
          <a:prstGeom prst="rect">
            <a:avLst/>
          </a:prstGeom>
          <a:noFill/>
          <a:ln w="9525">
            <a:solidFill>
              <a:schemeClr val="accent1"/>
            </a:solidFill>
            <a:miter lim="800000"/>
            <a:headEnd/>
            <a:tailEnd/>
          </a:ln>
        </p:spPr>
      </p:pic>
      <p:pic>
        <p:nvPicPr>
          <p:cNvPr id="33794" name="Picture 2" descr="http://t1.gstatic.com/images?q=tbn:ANd9GcTY2FLL_mQgHEV-BluRuiDjV4_doVIfuihbxoGf6i1YUtZZS4uMWQ"/>
          <p:cNvPicPr>
            <a:picLocks noChangeAspect="1" noChangeArrowheads="1"/>
          </p:cNvPicPr>
          <p:nvPr/>
        </p:nvPicPr>
        <p:blipFill>
          <a:blip r:embed="rId3" cstate="print"/>
          <a:srcRect/>
          <a:stretch>
            <a:fillRect/>
          </a:stretch>
        </p:blipFill>
        <p:spPr bwMode="auto">
          <a:xfrm>
            <a:off x="5796136" y="4347589"/>
            <a:ext cx="2971031" cy="2225405"/>
          </a:xfrm>
          <a:prstGeom prst="rect">
            <a:avLst/>
          </a:prstGeom>
          <a:noFill/>
          <a:ln w="28575">
            <a:solidFill>
              <a:schemeClr val="tx1"/>
            </a:solidFill>
          </a:ln>
        </p:spPr>
      </p:pic>
      <p:sp>
        <p:nvSpPr>
          <p:cNvPr id="4" name="TextBox 3"/>
          <p:cNvSpPr txBox="1"/>
          <p:nvPr/>
        </p:nvSpPr>
        <p:spPr>
          <a:xfrm>
            <a:off x="5652120" y="1124744"/>
            <a:ext cx="1368152" cy="1815882"/>
          </a:xfrm>
          <a:prstGeom prst="rect">
            <a:avLst/>
          </a:prstGeom>
          <a:solidFill>
            <a:schemeClr val="bg1"/>
          </a:solidFill>
        </p:spPr>
        <p:txBody>
          <a:bodyPr wrap="square" rtlCol="0">
            <a:spAutoFit/>
          </a:bodyPr>
          <a:lstStyle/>
          <a:p>
            <a:pPr algn="ctr"/>
            <a:r>
              <a:rPr lang="en-GB" sz="1600" dirty="0" smtClean="0"/>
              <a:t>Resonant Frequency of the absorber linked to density and Air Gap distance</a:t>
            </a:r>
            <a:endParaRPr lang="en-GB" sz="16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Cavity Absorber</a:t>
            </a:r>
            <a:endParaRPr lang="en-GB" sz="3200" dirty="0">
              <a:latin typeface="Lucida Sans Unicode" pitchFamily="34" charset="0"/>
              <a:cs typeface="Lucida Sans Unicode" pitchFamily="34" charset="0"/>
            </a:endParaRPr>
          </a:p>
        </p:txBody>
      </p:sp>
      <p:sp>
        <p:nvSpPr>
          <p:cNvPr id="3" name="Rectangle 2"/>
          <p:cNvSpPr/>
          <p:nvPr/>
        </p:nvSpPr>
        <p:spPr>
          <a:xfrm>
            <a:off x="323528" y="1340768"/>
            <a:ext cx="4896544" cy="4524315"/>
          </a:xfrm>
          <a:prstGeom prst="rect">
            <a:avLst/>
          </a:prstGeom>
        </p:spPr>
        <p:txBody>
          <a:bodyPr wrap="square">
            <a:spAutoFit/>
          </a:bodyPr>
          <a:lstStyle/>
          <a:p>
            <a:pPr algn="just"/>
            <a:r>
              <a:rPr lang="en-GB" dirty="0" smtClean="0">
                <a:latin typeface="Lucida Sans Unicode" pitchFamily="34" charset="0"/>
                <a:cs typeface="Lucida Sans Unicode" pitchFamily="34" charset="0"/>
              </a:rPr>
              <a:t>Cavity absorbers are </a:t>
            </a:r>
            <a:r>
              <a:rPr lang="en-GB" b="1" dirty="0" smtClean="0">
                <a:solidFill>
                  <a:srgbClr val="0070C0"/>
                </a:solidFill>
                <a:latin typeface="Lucida Sans Unicode" pitchFamily="34" charset="0"/>
                <a:cs typeface="Lucida Sans Unicode" pitchFamily="34" charset="0"/>
              </a:rPr>
              <a:t>enclosures of air with one narrow opening.</a:t>
            </a:r>
            <a:r>
              <a:rPr lang="en-GB" dirty="0" smtClean="0">
                <a:latin typeface="Lucida Sans Unicode" pitchFamily="34" charset="0"/>
                <a:cs typeface="Lucida Sans Unicode" pitchFamily="34" charset="0"/>
              </a:rPr>
              <a:t> The opening acts as an absorber when air in the opening is forced to vibrate and the drag of the air removes energy from the sound waves.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In practice, </a:t>
            </a:r>
            <a:r>
              <a:rPr lang="en-GB" b="1" dirty="0" smtClean="0">
                <a:solidFill>
                  <a:srgbClr val="0070C0"/>
                </a:solidFill>
                <a:latin typeface="Lucida Sans Unicode" pitchFamily="34" charset="0"/>
                <a:cs typeface="Lucida Sans Unicode" pitchFamily="34" charset="0"/>
              </a:rPr>
              <a:t>the cavity may contain material other than air and be part of a continuous structure, </a:t>
            </a:r>
          </a:p>
          <a:p>
            <a:pPr algn="just"/>
            <a:r>
              <a:rPr lang="en-GB" b="1" dirty="0" smtClean="0">
                <a:solidFill>
                  <a:srgbClr val="0070C0"/>
                </a:solidFill>
                <a:latin typeface="Lucida Sans Unicode" pitchFamily="34" charset="0"/>
                <a:cs typeface="Lucida Sans Unicode" pitchFamily="34" charset="0"/>
              </a:rPr>
              <a:t>e.g. perforated acoustic tile. </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A cavity can provide a high absorption coefficient over a very narrow band of frequencies, depending on the internal design.</a:t>
            </a:r>
          </a:p>
        </p:txBody>
      </p:sp>
      <p:pic>
        <p:nvPicPr>
          <p:cNvPr id="27650" name="Picture 2" descr="http://www.emeraldinsight.com/content_images/fig/1560130505003.png"/>
          <p:cNvPicPr>
            <a:picLocks noChangeAspect="1" noChangeArrowheads="1"/>
          </p:cNvPicPr>
          <p:nvPr/>
        </p:nvPicPr>
        <p:blipFill>
          <a:blip r:embed="rId2" cstate="print"/>
          <a:srcRect/>
          <a:stretch>
            <a:fillRect/>
          </a:stretch>
        </p:blipFill>
        <p:spPr bwMode="auto">
          <a:xfrm>
            <a:off x="5422576" y="3570295"/>
            <a:ext cx="3690153" cy="1702451"/>
          </a:xfrm>
          <a:prstGeom prst="rect">
            <a:avLst/>
          </a:prstGeom>
          <a:noFill/>
          <a:ln w="28575">
            <a:solidFill>
              <a:schemeClr val="tx1"/>
            </a:solidFill>
          </a:ln>
        </p:spPr>
      </p:pic>
      <p:pic>
        <p:nvPicPr>
          <p:cNvPr id="32770" name="Picture 2" descr="http://t3.gstatic.com/images?q=tbn:ANd9GcSpI6bJJpDjXKQs807QFBWg1TscwsBIQ7797Sj7RuUuzWs2X__Q"/>
          <p:cNvPicPr>
            <a:picLocks noChangeAspect="1" noChangeArrowheads="1"/>
          </p:cNvPicPr>
          <p:nvPr/>
        </p:nvPicPr>
        <p:blipFill>
          <a:blip r:embed="rId3" cstate="print"/>
          <a:srcRect/>
          <a:stretch>
            <a:fillRect/>
          </a:stretch>
        </p:blipFill>
        <p:spPr bwMode="auto">
          <a:xfrm>
            <a:off x="7164288" y="476672"/>
            <a:ext cx="1743075" cy="2619376"/>
          </a:xfrm>
          <a:prstGeom prst="rect">
            <a:avLst/>
          </a:prstGeom>
          <a:noFill/>
        </p:spPr>
      </p:pic>
      <p:sp>
        <p:nvSpPr>
          <p:cNvPr id="4" name="Rectangle 3"/>
          <p:cNvSpPr/>
          <p:nvPr/>
        </p:nvSpPr>
        <p:spPr>
          <a:xfrm>
            <a:off x="539552" y="836712"/>
            <a:ext cx="2799164" cy="369332"/>
          </a:xfrm>
          <a:prstGeom prst="rect">
            <a:avLst/>
          </a:prstGeom>
        </p:spPr>
        <p:txBody>
          <a:bodyPr wrap="none">
            <a:spAutoFit/>
          </a:bodyPr>
          <a:lstStyle/>
          <a:p>
            <a:r>
              <a:rPr lang="en-GB" dirty="0">
                <a:latin typeface="Lucida Sans Unicode" pitchFamily="34" charset="0"/>
                <a:cs typeface="Lucida Sans Unicode" pitchFamily="34" charset="0"/>
              </a:rPr>
              <a:t>for </a:t>
            </a:r>
            <a:r>
              <a:rPr lang="en-GB" dirty="0" smtClean="0">
                <a:latin typeface="Lucida Sans Unicode" pitchFamily="34" charset="0"/>
                <a:cs typeface="Lucida Sans Unicode" pitchFamily="34" charset="0"/>
              </a:rPr>
              <a:t>specific </a:t>
            </a:r>
            <a:r>
              <a:rPr lang="en-GB" dirty="0">
                <a:latin typeface="Lucida Sans Unicode" pitchFamily="34" charset="0"/>
                <a:cs typeface="Lucida Sans Unicode" pitchFamily="34" charset="0"/>
              </a:rPr>
              <a:t>frequencies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3. Reverberation</a:t>
            </a:r>
            <a:endParaRPr lang="en-GB" sz="3200" dirty="0">
              <a:latin typeface="Lucida Sans Unicode" pitchFamily="34" charset="0"/>
              <a:cs typeface="Lucida Sans Unicode" pitchFamily="34" charset="0"/>
            </a:endParaRPr>
          </a:p>
        </p:txBody>
      </p:sp>
      <p:sp>
        <p:nvSpPr>
          <p:cNvPr id="3" name="Rectangle 2"/>
          <p:cNvSpPr/>
          <p:nvPr/>
        </p:nvSpPr>
        <p:spPr>
          <a:xfrm>
            <a:off x="467544" y="980728"/>
            <a:ext cx="4896544" cy="6278642"/>
          </a:xfrm>
          <a:prstGeom prst="rect">
            <a:avLst/>
          </a:prstGeom>
        </p:spPr>
        <p:txBody>
          <a:bodyPr wrap="square">
            <a:spAutoFit/>
          </a:bodyPr>
          <a:lstStyle/>
          <a:p>
            <a:pPr algn="just"/>
            <a:r>
              <a:rPr lang="en-GB" b="1" dirty="0" smtClean="0">
                <a:solidFill>
                  <a:srgbClr val="0070C0"/>
                </a:solidFill>
                <a:latin typeface="Lucida Sans Unicode" pitchFamily="34" charset="0"/>
                <a:cs typeface="Lucida Sans Unicode" pitchFamily="34" charset="0"/>
              </a:rPr>
              <a:t>Reverberation</a:t>
            </a:r>
            <a:r>
              <a:rPr lang="en-GB" dirty="0" smtClean="0">
                <a:latin typeface="Lucida Sans Unicode" pitchFamily="34" charset="0"/>
                <a:cs typeface="Lucida Sans Unicode" pitchFamily="34" charset="0"/>
              </a:rPr>
              <a:t> is the collection of reflected sounds from the surfaces in an enclosure like an auditorium. It is defined as: </a:t>
            </a:r>
            <a:r>
              <a:rPr lang="en-GB" dirty="0" smtClean="0">
                <a:latin typeface="Lucida Sans Unicode" pitchFamily="34" charset="0"/>
                <a:cs typeface="Lucida Sans Unicode" pitchFamily="34" charset="0"/>
              </a:rPr>
              <a:t>‘</a:t>
            </a:r>
            <a:r>
              <a:rPr lang="en-GB" b="1" dirty="0" smtClean="0">
                <a:solidFill>
                  <a:srgbClr val="0070C0"/>
                </a:solidFill>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continuing presence of an audible sound after the initial source sound has </a:t>
            </a:r>
            <a:r>
              <a:rPr lang="en-GB" b="1" dirty="0" smtClean="0">
                <a:solidFill>
                  <a:srgbClr val="0070C0"/>
                </a:solidFill>
                <a:latin typeface="Lucida Sans Unicode" pitchFamily="34" charset="0"/>
                <a:cs typeface="Lucida Sans Unicode" pitchFamily="34" charset="0"/>
              </a:rPr>
              <a:t>stopped’</a:t>
            </a:r>
            <a:endParaRPr lang="en-GB" b="1" dirty="0" smtClean="0">
              <a:solidFill>
                <a:srgbClr val="0070C0"/>
              </a:solidFill>
              <a:latin typeface="Lucida Sans Unicode" pitchFamily="34" charset="0"/>
              <a:cs typeface="Lucida Sans Unicode" pitchFamily="34" charset="0"/>
            </a:endParaRP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It is a desirable property of auditoriums </a:t>
            </a:r>
            <a:r>
              <a:rPr lang="en-GB" b="1" dirty="0" smtClean="0">
                <a:solidFill>
                  <a:srgbClr val="0070C0"/>
                </a:solidFill>
                <a:latin typeface="Lucida Sans Unicode" pitchFamily="34" charset="0"/>
                <a:cs typeface="Lucida Sans Unicode" pitchFamily="34" charset="0"/>
              </a:rPr>
              <a:t>(building a ‘Reverberant Field’) </a:t>
            </a:r>
            <a:r>
              <a:rPr lang="en-GB" dirty="0" smtClean="0">
                <a:latin typeface="Lucida Sans Unicode" pitchFamily="34" charset="0"/>
                <a:cs typeface="Lucida Sans Unicode" pitchFamily="34" charset="0"/>
              </a:rPr>
              <a:t>to the extent that it </a:t>
            </a:r>
            <a:r>
              <a:rPr lang="en-GB" b="1" dirty="0" smtClean="0">
                <a:solidFill>
                  <a:srgbClr val="0070C0"/>
                </a:solidFill>
                <a:latin typeface="Lucida Sans Unicode" pitchFamily="34" charset="0"/>
                <a:cs typeface="Lucida Sans Unicode" pitchFamily="34" charset="0"/>
              </a:rPr>
              <a:t>helps to overcome the inverse square law</a:t>
            </a:r>
            <a:r>
              <a:rPr lang="en-GB" b="1"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‘drop off’ of sound intensity in the enclosure. </a:t>
            </a:r>
          </a:p>
          <a:p>
            <a:pPr algn="just"/>
            <a:r>
              <a:rPr lang="en-GB" dirty="0" smtClean="0">
                <a:latin typeface="Lucida Sans Unicode" pitchFamily="34" charset="0"/>
                <a:cs typeface="Lucida Sans Unicode" pitchFamily="34" charset="0"/>
              </a:rPr>
              <a:t>(refer to  Sound / Intensity relationship)</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However, if </a:t>
            </a:r>
            <a:r>
              <a:rPr lang="en-GB" b="1" dirty="0" smtClean="0">
                <a:solidFill>
                  <a:srgbClr val="0070C0"/>
                </a:solidFill>
                <a:latin typeface="Lucida Sans Unicode" pitchFamily="34" charset="0"/>
                <a:cs typeface="Lucida Sans Unicode" pitchFamily="34" charset="0"/>
              </a:rPr>
              <a:t>it is excessive, it makes the sounds run together with loss of articulation - the sound becomes muddy and  garbled. </a:t>
            </a:r>
          </a:p>
          <a:p>
            <a:pPr algn="just"/>
            <a:r>
              <a:rPr lang="en-GB" dirty="0" smtClean="0">
                <a:latin typeface="Lucida Sans Unicode" pitchFamily="34" charset="0"/>
                <a:cs typeface="Lucida Sans Unicode" pitchFamily="34" charset="0"/>
              </a:rPr>
              <a:t>To quantitatively characterise the reverberation, the parameter called the </a:t>
            </a:r>
            <a:r>
              <a:rPr lang="en-GB" sz="2400" b="1" dirty="0" smtClean="0">
                <a:solidFill>
                  <a:srgbClr val="0070C0"/>
                </a:solidFill>
                <a:latin typeface="Lucida Sans Unicode" pitchFamily="34" charset="0"/>
                <a:cs typeface="Lucida Sans Unicode" pitchFamily="34" charset="0"/>
              </a:rPr>
              <a:t>Reverberation Time</a:t>
            </a:r>
            <a:r>
              <a:rPr lang="en-GB"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is used.</a:t>
            </a:r>
            <a:endParaRPr lang="en-GB" dirty="0" smtClean="0">
              <a:solidFill>
                <a:srgbClr val="0070C0"/>
              </a:solidFill>
              <a:latin typeface="Lucida Sans Unicode" pitchFamily="34" charset="0"/>
              <a:cs typeface="Lucida Sans Unicode" pitchFamily="34" charset="0"/>
            </a:endParaRPr>
          </a:p>
          <a:p>
            <a:pPr algn="just"/>
            <a:endParaRPr lang="en-GB" dirty="0" smtClean="0">
              <a:solidFill>
                <a:srgbClr val="0070C0"/>
              </a:solidFill>
              <a:latin typeface="Lucida Sans Unicode" pitchFamily="34" charset="0"/>
              <a:cs typeface="Lucida Sans Unicode" pitchFamily="34" charset="0"/>
            </a:endParaRPr>
          </a:p>
          <a:p>
            <a:pPr algn="just"/>
            <a:endParaRPr lang="en-GB" dirty="0" smtClean="0">
              <a:latin typeface="Lucida Sans Unicode" pitchFamily="34" charset="0"/>
              <a:cs typeface="Lucida Sans Unicode" pitchFamily="34" charset="0"/>
            </a:endParaRPr>
          </a:p>
        </p:txBody>
      </p:sp>
      <p:pic>
        <p:nvPicPr>
          <p:cNvPr id="149506" name="Picture 2" descr="http://hyperphysics.phy-astr.gsu.edu/hbase/acoustic/imgaco/reverb.gif"/>
          <p:cNvPicPr>
            <a:picLocks noChangeAspect="1" noChangeArrowheads="1"/>
          </p:cNvPicPr>
          <p:nvPr/>
        </p:nvPicPr>
        <p:blipFill>
          <a:blip r:embed="rId2" cstate="print"/>
          <a:srcRect/>
          <a:stretch>
            <a:fillRect/>
          </a:stretch>
        </p:blipFill>
        <p:spPr bwMode="auto">
          <a:xfrm>
            <a:off x="5698056" y="1268760"/>
            <a:ext cx="3042446" cy="1728192"/>
          </a:xfrm>
          <a:prstGeom prst="rect">
            <a:avLst/>
          </a:prstGeom>
          <a:noFill/>
        </p:spPr>
      </p:pic>
      <p:sp>
        <p:nvSpPr>
          <p:cNvPr id="8" name="TextBox 7"/>
          <p:cNvSpPr txBox="1"/>
          <p:nvPr/>
        </p:nvSpPr>
        <p:spPr>
          <a:xfrm>
            <a:off x="5724128" y="2996952"/>
            <a:ext cx="2952328" cy="830997"/>
          </a:xfrm>
          <a:prstGeom prst="rect">
            <a:avLst/>
          </a:prstGeom>
          <a:noFill/>
        </p:spPr>
        <p:txBody>
          <a:bodyPr wrap="square" rtlCol="0">
            <a:spAutoFit/>
          </a:bodyPr>
          <a:lstStyle/>
          <a:p>
            <a:r>
              <a:rPr lang="en-GB" sz="1600" b="1" dirty="0" smtClean="0">
                <a:solidFill>
                  <a:srgbClr val="0070C0"/>
                </a:solidFill>
              </a:rPr>
              <a:t>Reverberation depends upon the absorption of the surfaces and the distances between them</a:t>
            </a:r>
            <a:endParaRPr lang="en-GB" sz="1600" b="1" dirty="0">
              <a:solidFill>
                <a:srgbClr val="0070C0"/>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620688"/>
            <a:ext cx="4471096" cy="584775"/>
          </a:xfrm>
          <a:prstGeom prst="rect">
            <a:avLst/>
          </a:prstGeom>
        </p:spPr>
        <p:txBody>
          <a:bodyPr wrap="none">
            <a:spAutoFit/>
          </a:bodyPr>
          <a:lstStyle/>
          <a:p>
            <a:r>
              <a:rPr lang="en-GB" sz="3200" dirty="0" smtClean="0">
                <a:solidFill>
                  <a:srgbClr val="0070C0"/>
                </a:solidFill>
                <a:latin typeface="Lucida Sans Unicode" pitchFamily="34" charset="0"/>
                <a:cs typeface="Lucida Sans Unicode" pitchFamily="34" charset="0"/>
              </a:rPr>
              <a:t>Reverberation = Echo</a:t>
            </a:r>
            <a:endParaRPr lang="en-GB" sz="3200" dirty="0" smtClean="0">
              <a:latin typeface="Lucida Sans Unicode" pitchFamily="34" charset="0"/>
              <a:cs typeface="Lucida Sans Unicode" pitchFamily="34" charset="0"/>
            </a:endParaRPr>
          </a:p>
        </p:txBody>
      </p:sp>
      <p:cxnSp>
        <p:nvCxnSpPr>
          <p:cNvPr id="3" name="Straight Connector 2"/>
          <p:cNvCxnSpPr/>
          <p:nvPr/>
        </p:nvCxnSpPr>
        <p:spPr>
          <a:xfrm flipH="1">
            <a:off x="3563888" y="764704"/>
            <a:ext cx="144016" cy="360040"/>
          </a:xfrm>
          <a:prstGeom prst="line">
            <a:avLst/>
          </a:prstGeom>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539552" y="1844824"/>
            <a:ext cx="7848872" cy="3477875"/>
          </a:xfrm>
          <a:prstGeom prst="rect">
            <a:avLst/>
          </a:prstGeom>
        </p:spPr>
        <p:txBody>
          <a:bodyPr wrap="square">
            <a:spAutoFit/>
          </a:bodyPr>
          <a:lstStyle/>
          <a:p>
            <a:pPr algn="just"/>
            <a:r>
              <a:rPr lang="en-GB" sz="2000" dirty="0" smtClean="0">
                <a:latin typeface="Lucida Sans Unicode" pitchFamily="34" charset="0"/>
                <a:cs typeface="Lucida Sans Unicode" pitchFamily="34" charset="0"/>
              </a:rPr>
              <a:t>A reverberation is perceived when the reflected sound wave reaches your ear in </a:t>
            </a:r>
            <a:r>
              <a:rPr lang="en-GB" sz="2000" b="1" dirty="0" smtClean="0">
                <a:solidFill>
                  <a:srgbClr val="0070C0"/>
                </a:solidFill>
                <a:latin typeface="Lucida Sans Unicode" pitchFamily="34" charset="0"/>
                <a:cs typeface="Lucida Sans Unicode" pitchFamily="34" charset="0"/>
              </a:rPr>
              <a:t>less than 0.1 second </a:t>
            </a:r>
            <a:r>
              <a:rPr lang="en-GB" sz="2000" dirty="0" smtClean="0">
                <a:latin typeface="Lucida Sans Unicode" pitchFamily="34" charset="0"/>
                <a:cs typeface="Lucida Sans Unicode" pitchFamily="34" charset="0"/>
              </a:rPr>
              <a:t>after the original sound wave. </a:t>
            </a:r>
          </a:p>
          <a:p>
            <a:pPr algn="just"/>
            <a:endParaRPr lang="en-GB" sz="20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Since the original sound wave is still held in memory for a maximum of 0.1 of a second, there is no time delay between the perception of the reflected sound wave and the original sound wave.</a:t>
            </a:r>
          </a:p>
          <a:p>
            <a:pPr algn="just"/>
            <a:endParaRPr lang="en-GB" sz="20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The two sound waves tend to combine as one very prolonged sound wave.</a:t>
            </a:r>
            <a:endParaRPr lang="en-GB" sz="2000" b="1"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a:t>
            </a:r>
            <a:endParaRPr lang="en-GB" sz="3200" dirty="0">
              <a:latin typeface="Lucida Sans Unicode" pitchFamily="34" charset="0"/>
              <a:cs typeface="Lucida Sans Unicode" pitchFamily="34" charset="0"/>
            </a:endParaRPr>
          </a:p>
        </p:txBody>
      </p:sp>
      <p:sp>
        <p:nvSpPr>
          <p:cNvPr id="3" name="Rectangle 2"/>
          <p:cNvSpPr/>
          <p:nvPr/>
        </p:nvSpPr>
        <p:spPr>
          <a:xfrm>
            <a:off x="467544" y="1196752"/>
            <a:ext cx="4572000" cy="1477328"/>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Reverberation time is the time taken for a sound to decay by 60dB after its original source sound has stopped. </a:t>
            </a:r>
          </a:p>
          <a:p>
            <a:endParaRPr lang="en-GB" dirty="0" smtClean="0">
              <a:latin typeface="Lucida Sans Unicode" pitchFamily="34" charset="0"/>
              <a:cs typeface="Lucida Sans Unicode" pitchFamily="34" charset="0"/>
            </a:endParaRPr>
          </a:p>
          <a:p>
            <a:endParaRPr lang="en-GB" dirty="0"/>
          </a:p>
        </p:txBody>
      </p:sp>
      <p:sp>
        <p:nvSpPr>
          <p:cNvPr id="4" name="Rectangle 3"/>
          <p:cNvSpPr/>
          <p:nvPr/>
        </p:nvSpPr>
        <p:spPr>
          <a:xfrm>
            <a:off x="467544" y="2348880"/>
            <a:ext cx="4320480" cy="3970318"/>
          </a:xfrm>
          <a:prstGeom prst="rect">
            <a:avLst/>
          </a:prstGeom>
        </p:spPr>
        <p:txBody>
          <a:bodyPr wrap="square">
            <a:spAutoFit/>
          </a:bodyPr>
          <a:lstStyle/>
          <a:p>
            <a:pPr algn="just"/>
            <a:r>
              <a:rPr lang="en-GB" dirty="0" smtClean="0">
                <a:latin typeface="Lucida Sans Unicode" pitchFamily="34" charset="0"/>
                <a:cs typeface="Lucida Sans Unicode" pitchFamily="34" charset="0"/>
              </a:rPr>
              <a:t>There is a good rationale for using 60 dB,  since the loudest crescendo for most orchestral music is about 100 dB and a typical room background level for a good music-making area is about 40 dB. </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Thus the standard reverberation time is seen to be about the time for the loudest crescendo of the orchestra to die away to the level of the room background. The 60 dB range is about the range of dynamic levels for orchestral music. </a:t>
            </a:r>
            <a:endParaRPr lang="en-GB" b="1" dirty="0">
              <a:solidFill>
                <a:srgbClr val="0070C0"/>
              </a:solidFill>
              <a:latin typeface="Lucida Sans Unicode" pitchFamily="34" charset="0"/>
              <a:cs typeface="Lucida Sans Unicode" pitchFamily="34" charset="0"/>
            </a:endParaRPr>
          </a:p>
        </p:txBody>
      </p:sp>
      <p:pic>
        <p:nvPicPr>
          <p:cNvPr id="160770" name="Picture 2" descr="http://hyperphysics.phy-astr.gsu.edu/hbase/acoustic/imgaco/rt.gif"/>
          <p:cNvPicPr>
            <a:picLocks noChangeAspect="1" noChangeArrowheads="1"/>
          </p:cNvPicPr>
          <p:nvPr/>
        </p:nvPicPr>
        <p:blipFill>
          <a:blip r:embed="rId2" cstate="print"/>
          <a:srcRect/>
          <a:stretch>
            <a:fillRect/>
          </a:stretch>
        </p:blipFill>
        <p:spPr bwMode="auto">
          <a:xfrm>
            <a:off x="5292080" y="3861048"/>
            <a:ext cx="3108228" cy="2736304"/>
          </a:xfrm>
          <a:prstGeom prst="rect">
            <a:avLst/>
          </a:prstGeom>
          <a:noFill/>
        </p:spPr>
      </p:pic>
      <p:pic>
        <p:nvPicPr>
          <p:cNvPr id="98305" name="Picture 1"/>
          <p:cNvPicPr>
            <a:picLocks noChangeAspect="1" noChangeArrowheads="1"/>
          </p:cNvPicPr>
          <p:nvPr/>
        </p:nvPicPr>
        <p:blipFill>
          <a:blip r:embed="rId3" cstate="print"/>
          <a:srcRect/>
          <a:stretch>
            <a:fillRect/>
          </a:stretch>
        </p:blipFill>
        <p:spPr bwMode="auto">
          <a:xfrm>
            <a:off x="5004048" y="764704"/>
            <a:ext cx="3761300" cy="3024336"/>
          </a:xfrm>
          <a:prstGeom prst="rect">
            <a:avLst/>
          </a:prstGeom>
          <a:noFill/>
          <a:ln w="9525">
            <a:solidFill>
              <a:schemeClr val="accent1"/>
            </a:solidFill>
            <a:miter lim="800000"/>
            <a:headEnd/>
            <a:tailEnd/>
          </a:ln>
        </p:spPr>
      </p:pic>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a:t>
            </a:r>
            <a:endParaRPr lang="en-GB" sz="3200" dirty="0">
              <a:latin typeface="Lucida Sans Unicode" pitchFamily="34" charset="0"/>
              <a:cs typeface="Lucida Sans Unicode" pitchFamily="34" charset="0"/>
            </a:endParaRPr>
          </a:p>
        </p:txBody>
      </p:sp>
      <p:sp>
        <p:nvSpPr>
          <p:cNvPr id="3" name="Rectangle 2"/>
          <p:cNvSpPr/>
          <p:nvPr/>
        </p:nvSpPr>
        <p:spPr>
          <a:xfrm>
            <a:off x="467544" y="1196752"/>
            <a:ext cx="4572000" cy="5355312"/>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Reverberation time </a:t>
            </a:r>
            <a:r>
              <a:rPr lang="en-GB" dirty="0" smtClean="0">
                <a:latin typeface="Lucida Sans Unicode" pitchFamily="34" charset="0"/>
                <a:cs typeface="Lucida Sans Unicode" pitchFamily="34" charset="0"/>
              </a:rPr>
              <a:t>in a room depends on the following factors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Areas of exposed surfaces</a:t>
            </a:r>
          </a:p>
          <a:p>
            <a:pPr>
              <a:buFont typeface="Arial" pitchFamily="34" charset="0"/>
              <a:buChar char="•"/>
            </a:pPr>
            <a:r>
              <a:rPr lang="en-GB" b="1" dirty="0" smtClean="0">
                <a:solidFill>
                  <a:srgbClr val="0070C0"/>
                </a:solidFill>
                <a:latin typeface="Lucida Sans Unicode" pitchFamily="34" charset="0"/>
                <a:cs typeface="Lucida Sans Unicode" pitchFamily="34" charset="0"/>
              </a:rPr>
              <a:t> Sound absorption at the surfaces</a:t>
            </a:r>
          </a:p>
          <a:p>
            <a:pPr>
              <a:buFont typeface="Arial" pitchFamily="34" charset="0"/>
              <a:buChar char="•"/>
            </a:pPr>
            <a:r>
              <a:rPr lang="en-GB" b="1" dirty="0" smtClean="0">
                <a:solidFill>
                  <a:srgbClr val="0070C0"/>
                </a:solidFill>
                <a:latin typeface="Lucida Sans Unicode" pitchFamily="34" charset="0"/>
                <a:cs typeface="Lucida Sans Unicode" pitchFamily="34" charset="0"/>
              </a:rPr>
              <a:t> Distances between the surfaces</a:t>
            </a:r>
          </a:p>
          <a:p>
            <a:pPr>
              <a:buFont typeface="Arial" pitchFamily="34" charset="0"/>
              <a:buChar char="•"/>
            </a:pPr>
            <a:r>
              <a:rPr lang="en-GB" b="1" dirty="0" smtClean="0">
                <a:solidFill>
                  <a:srgbClr val="0070C0"/>
                </a:solidFill>
                <a:latin typeface="Lucida Sans Unicode" pitchFamily="34" charset="0"/>
                <a:cs typeface="Lucida Sans Unicode" pitchFamily="34" charset="0"/>
              </a:rPr>
              <a:t> Frequency of the sound </a:t>
            </a:r>
          </a:p>
          <a:p>
            <a:pPr>
              <a:buFont typeface="Arial" pitchFamily="34" charset="0"/>
              <a:buChar char="•"/>
            </a:pPr>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Different activities require reverberation times in different</a:t>
            </a:r>
          </a:p>
          <a:p>
            <a:r>
              <a:rPr lang="en-GB" dirty="0" smtClean="0">
                <a:latin typeface="Lucida Sans Unicode" pitchFamily="34" charset="0"/>
                <a:cs typeface="Lucida Sans Unicode" pitchFamily="34" charset="0"/>
              </a:rPr>
              <a:t>ranges</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e.g. Music – 1 to 2 seconds</a:t>
            </a:r>
          </a:p>
          <a:p>
            <a:pPr>
              <a:buFont typeface="Arial" pitchFamily="34" charset="0"/>
              <a:buChar char="•"/>
            </a:pPr>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Short reverberation times </a:t>
            </a:r>
            <a:r>
              <a:rPr lang="en-GB" dirty="0" smtClean="0">
                <a:latin typeface="Lucida Sans Unicode" pitchFamily="34" charset="0"/>
                <a:cs typeface="Lucida Sans Unicode" pitchFamily="34" charset="0"/>
              </a:rPr>
              <a:t>are necessary for clarity of speech.</a:t>
            </a:r>
          </a:p>
          <a:p>
            <a:pPr algn="just"/>
            <a:r>
              <a:rPr lang="en-GB" b="1" dirty="0" smtClean="0">
                <a:solidFill>
                  <a:srgbClr val="0070C0"/>
                </a:solidFill>
                <a:latin typeface="Lucida Sans Unicode" pitchFamily="34" charset="0"/>
                <a:cs typeface="Lucida Sans Unicode" pitchFamily="34" charset="0"/>
              </a:rPr>
              <a:t>Longer reverberation times </a:t>
            </a:r>
            <a:r>
              <a:rPr lang="en-GB" dirty="0" smtClean="0">
                <a:latin typeface="Lucida Sans Unicode" pitchFamily="34" charset="0"/>
                <a:cs typeface="Lucida Sans Unicode" pitchFamily="34" charset="0"/>
              </a:rPr>
              <a:t>are required to enhance the quality of music</a:t>
            </a:r>
            <a:endParaRPr lang="en-GB" dirty="0"/>
          </a:p>
        </p:txBody>
      </p:sp>
      <p:pic>
        <p:nvPicPr>
          <p:cNvPr id="161794" name="Picture 2" descr="http://www.phy.davidson.edu/fachome/dmb/py115/Reverb.graph.jpg"/>
          <p:cNvPicPr>
            <a:picLocks noChangeAspect="1" noChangeArrowheads="1"/>
          </p:cNvPicPr>
          <p:nvPr/>
        </p:nvPicPr>
        <p:blipFill>
          <a:blip r:embed="rId2" cstate="print"/>
          <a:srcRect/>
          <a:stretch>
            <a:fillRect/>
          </a:stretch>
        </p:blipFill>
        <p:spPr bwMode="auto">
          <a:xfrm>
            <a:off x="4788024" y="1844824"/>
            <a:ext cx="4176464" cy="2707418"/>
          </a:xfrm>
          <a:prstGeom prst="rect">
            <a:avLst/>
          </a:prstGeom>
          <a:noFill/>
        </p:spPr>
      </p:pic>
      <p:cxnSp>
        <p:nvCxnSpPr>
          <p:cNvPr id="5" name="Straight Arrow Connector 4"/>
          <p:cNvCxnSpPr/>
          <p:nvPr/>
        </p:nvCxnSpPr>
        <p:spPr>
          <a:xfrm>
            <a:off x="4067944" y="3975740"/>
            <a:ext cx="86409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87824" y="2564904"/>
            <a:ext cx="194421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 – Sabine formula</a:t>
            </a:r>
            <a:endParaRPr lang="en-GB" sz="3200" dirty="0">
              <a:latin typeface="Lucida Sans Unicode" pitchFamily="34" charset="0"/>
              <a:cs typeface="Lucida Sans Unicode" pitchFamily="34" charset="0"/>
            </a:endParaRPr>
          </a:p>
        </p:txBody>
      </p:sp>
      <p:sp>
        <p:nvSpPr>
          <p:cNvPr id="3" name="Rectangle 2"/>
          <p:cNvSpPr/>
          <p:nvPr/>
        </p:nvSpPr>
        <p:spPr>
          <a:xfrm>
            <a:off x="467544" y="1700808"/>
            <a:ext cx="7200800" cy="3785652"/>
          </a:xfrm>
          <a:prstGeom prst="rect">
            <a:avLst/>
          </a:prstGeom>
        </p:spPr>
        <p:txBody>
          <a:bodyPr wrap="square">
            <a:spAutoFit/>
          </a:bodyPr>
          <a:lstStyle/>
          <a:p>
            <a:r>
              <a:rPr lang="en-GB" dirty="0" smtClean="0">
                <a:latin typeface="Lucida Sans Unicode" pitchFamily="34" charset="0"/>
                <a:cs typeface="Lucida Sans Unicode" pitchFamily="34" charset="0"/>
              </a:rPr>
              <a:t>Reverberation time can be calculated for </a:t>
            </a:r>
            <a:r>
              <a:rPr lang="en-GB" sz="2000" b="1" dirty="0" smtClean="0">
                <a:solidFill>
                  <a:srgbClr val="0070C0"/>
                </a:solidFill>
                <a:latin typeface="Lucida Sans Unicode" pitchFamily="34" charset="0"/>
                <a:cs typeface="Lucida Sans Unicode" pitchFamily="34" charset="0"/>
              </a:rPr>
              <a:t>rooms without excessive absorption</a:t>
            </a:r>
            <a:r>
              <a:rPr lang="en-GB" dirty="0" smtClean="0">
                <a:latin typeface="Lucida Sans Unicode" pitchFamily="34" charset="0"/>
                <a:cs typeface="Lucida Sans Unicode" pitchFamily="34" charset="0"/>
              </a:rPr>
              <a:t> using :  </a:t>
            </a:r>
            <a:r>
              <a:rPr lang="en-GB" sz="2400" b="1" dirty="0" smtClean="0">
                <a:solidFill>
                  <a:srgbClr val="0070C0"/>
                </a:solidFill>
                <a:latin typeface="Lucida Sans Unicode" pitchFamily="34" charset="0"/>
                <a:cs typeface="Lucida Sans Unicode" pitchFamily="34" charset="0"/>
              </a:rPr>
              <a:t>The Sabine formula :</a:t>
            </a:r>
          </a:p>
          <a:p>
            <a:r>
              <a:rPr lang="en-GB" i="1" dirty="0" smtClean="0">
                <a:solidFill>
                  <a:srgbClr val="0070C0"/>
                </a:solidFill>
                <a:latin typeface="Lucida Sans Unicode" pitchFamily="34" charset="0"/>
                <a:cs typeface="Lucida Sans Unicode" pitchFamily="34" charset="0"/>
              </a:rPr>
              <a:t>           	                   </a:t>
            </a:r>
          </a:p>
          <a:p>
            <a:r>
              <a:rPr lang="en-GB" b="1" i="1" dirty="0" smtClean="0">
                <a:solidFill>
                  <a:srgbClr val="0070C0"/>
                </a:solidFill>
                <a:latin typeface="Lucida Sans Unicode" pitchFamily="34" charset="0"/>
                <a:cs typeface="Lucida Sans Unicode" pitchFamily="34" charset="0"/>
              </a:rPr>
              <a:t>			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A</a:t>
            </a:r>
            <a:r>
              <a:rPr lang="en-GB" b="1" i="1" u="sng" dirty="0" smtClean="0">
                <a:solidFill>
                  <a:srgbClr val="0070C0"/>
                </a:solidFill>
                <a:latin typeface="Lucida Sans Unicode" pitchFamily="34" charset="0"/>
                <a:cs typeface="Lucida Sans Unicode" pitchFamily="34" charset="0"/>
              </a:rPr>
              <a:t> </a:t>
            </a:r>
          </a:p>
          <a:p>
            <a:endParaRPr lang="en-GB" i="1" u="sng"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Where </a:t>
            </a:r>
            <a:r>
              <a:rPr lang="en-GB" i="1" dirty="0" smtClean="0">
                <a:latin typeface="Lucida Sans Unicode" pitchFamily="34" charset="0"/>
                <a:cs typeface="Lucida Sans Unicode" pitchFamily="34" charset="0"/>
              </a:rPr>
              <a:t>t   </a:t>
            </a:r>
            <a:r>
              <a:rPr lang="en-GB" dirty="0" smtClean="0">
                <a:latin typeface="Lucida Sans Unicode" pitchFamily="34" charset="0"/>
                <a:cs typeface="Lucida Sans Unicode" pitchFamily="34" charset="0"/>
              </a:rPr>
              <a:t>=  reverberation time (s)</a:t>
            </a:r>
          </a:p>
          <a:p>
            <a:r>
              <a:rPr lang="en-GB" i="1" dirty="0" smtClean="0">
                <a:latin typeface="Lucida Sans Unicode" pitchFamily="34" charset="0"/>
                <a:cs typeface="Lucida Sans Unicode" pitchFamily="34" charset="0"/>
              </a:rPr>
              <a:t>          V   </a:t>
            </a:r>
            <a:r>
              <a:rPr lang="en-GB" dirty="0" smtClean="0">
                <a:latin typeface="Lucida Sans Unicode" pitchFamily="34" charset="0"/>
                <a:cs typeface="Lucida Sans Unicode" pitchFamily="34" charset="0"/>
              </a:rPr>
              <a:t>= Volume of the room (m</a:t>
            </a:r>
            <a:r>
              <a:rPr lang="en-US" b="1" baseline="30000" dirty="0" smtClean="0">
                <a:latin typeface="Lucida Sans Unicode" pitchFamily="34" charset="0"/>
                <a:cs typeface="Lucida Sans Unicode" pitchFamily="34" charset="0"/>
              </a:rPr>
              <a:t>3</a:t>
            </a:r>
            <a:r>
              <a:rPr lang="en-GB" dirty="0" smtClean="0">
                <a:latin typeface="Lucida Sans Unicode" pitchFamily="34" charset="0"/>
                <a:cs typeface="Lucida Sans Unicode" pitchFamily="34" charset="0"/>
              </a:rPr>
              <a:t>)</a:t>
            </a:r>
          </a:p>
          <a:p>
            <a:r>
              <a:rPr lang="en-GB" i="1" dirty="0" smtClean="0">
                <a:latin typeface="Lucida Sans Unicode" pitchFamily="34" charset="0"/>
                <a:cs typeface="Lucida Sans Unicode" pitchFamily="34" charset="0"/>
              </a:rPr>
              <a:t>          A   </a:t>
            </a:r>
            <a:r>
              <a:rPr lang="en-GB" dirty="0" smtClean="0">
                <a:latin typeface="Lucida Sans Unicode" pitchFamily="34" charset="0"/>
                <a:cs typeface="Lucida Sans Unicode" pitchFamily="34" charset="0"/>
              </a:rPr>
              <a:t>= Total  absorption of room surfaces (m</a:t>
            </a:r>
            <a:r>
              <a:rPr lang="en-US" b="1" baseline="30000" dirty="0" smtClean="0">
                <a:latin typeface="Lucida Sans Unicode" pitchFamily="34" charset="0"/>
                <a:cs typeface="Lucida Sans Unicode" pitchFamily="34" charset="0"/>
              </a:rPr>
              <a:t>2</a:t>
            </a:r>
            <a:r>
              <a:rPr lang="en-US" b="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sabins)</a:t>
            </a:r>
          </a:p>
          <a:p>
            <a:r>
              <a:rPr lang="en-US" dirty="0" smtClean="0">
                <a:latin typeface="Lucida Sans Unicode" pitchFamily="34" charset="0"/>
                <a:cs typeface="Lucida Sans Unicode" pitchFamily="34" charset="0"/>
              </a:rPr>
              <a:t>               = </a:t>
            </a:r>
            <a:r>
              <a:rPr lang="en-GB" b="1" dirty="0" smtClean="0">
                <a:latin typeface="Symbol" pitchFamily="18" charset="2"/>
              </a:rPr>
              <a:t>å</a:t>
            </a:r>
            <a:r>
              <a:rPr lang="en-US" dirty="0" smtClean="0">
                <a:latin typeface="Lucida Sans Unicode" pitchFamily="34" charset="0"/>
                <a:cs typeface="Lucida Sans Unicode" pitchFamily="34" charset="0"/>
              </a:rPr>
              <a:t> (surface area x absorption coefficient)</a:t>
            </a:r>
            <a:endParaRPr lang="en-GB" dirty="0" smtClean="0">
              <a:latin typeface="Lucida Sans Unicode" pitchFamily="34" charset="0"/>
              <a:cs typeface="Lucida Sans Unicode" pitchFamily="34" charset="0"/>
            </a:endParaRPr>
          </a:p>
          <a:p>
            <a:r>
              <a:rPr lang="en-GB" i="1" dirty="0" smtClean="0">
                <a:latin typeface="Lucida Sans Unicode" pitchFamily="34" charset="0"/>
                <a:cs typeface="Lucida Sans Unicode" pitchFamily="34" charset="0"/>
              </a:rPr>
              <a:t>         </a:t>
            </a:r>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
        <p:nvSpPr>
          <p:cNvPr id="5" name="TextBox 4"/>
          <p:cNvSpPr txBox="1"/>
          <p:nvPr/>
        </p:nvSpPr>
        <p:spPr>
          <a:xfrm>
            <a:off x="5436096" y="5877272"/>
            <a:ext cx="3168352"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2123728" y="2276872"/>
            <a:ext cx="3528392" cy="936104"/>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Reverberation Time – Eyring formula</a:t>
            </a:r>
            <a:endParaRPr lang="en-GB" sz="3200" dirty="0">
              <a:latin typeface="Lucida Sans Unicode" pitchFamily="34" charset="0"/>
              <a:cs typeface="Lucida Sans Unicode" pitchFamily="34" charset="0"/>
            </a:endParaRPr>
          </a:p>
        </p:txBody>
      </p:sp>
      <p:sp>
        <p:nvSpPr>
          <p:cNvPr id="3" name="Rectangle 2"/>
          <p:cNvSpPr/>
          <p:nvPr/>
        </p:nvSpPr>
        <p:spPr>
          <a:xfrm>
            <a:off x="611560" y="1124744"/>
            <a:ext cx="8352928" cy="923330"/>
          </a:xfrm>
          <a:prstGeom prst="rect">
            <a:avLst/>
          </a:prstGeom>
        </p:spPr>
        <p:txBody>
          <a:bodyPr wrap="square">
            <a:spAutoFit/>
          </a:bodyPr>
          <a:lstStyle/>
          <a:p>
            <a:r>
              <a:rPr lang="en-GB" dirty="0" smtClean="0">
                <a:latin typeface="Lucida Sans Unicode" pitchFamily="34" charset="0"/>
                <a:cs typeface="Lucida Sans Unicode" pitchFamily="34" charset="0"/>
              </a:rPr>
              <a:t>For </a:t>
            </a:r>
            <a:r>
              <a:rPr lang="en-GB" dirty="0" smtClean="0">
                <a:solidFill>
                  <a:srgbClr val="0070C0"/>
                </a:solidFill>
                <a:latin typeface="Lucida Sans Unicode" pitchFamily="34" charset="0"/>
                <a:cs typeface="Lucida Sans Unicode" pitchFamily="34" charset="0"/>
              </a:rPr>
              <a:t>rooms with a high absorption ….??</a:t>
            </a:r>
          </a:p>
          <a:p>
            <a:r>
              <a:rPr lang="en-GB" dirty="0" smtClean="0">
                <a:latin typeface="Lucida Sans Unicode" pitchFamily="34" charset="0"/>
                <a:cs typeface="Lucida Sans Unicode" pitchFamily="34" charset="0"/>
              </a:rPr>
              <a:t>the reverberation time can be more accurately calculated using:</a:t>
            </a:r>
          </a:p>
          <a:p>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Eyring formula :</a:t>
            </a:r>
            <a:endParaRPr lang="en-GB" b="1" dirty="0">
              <a:solidFill>
                <a:srgbClr val="0070C0"/>
              </a:solidFill>
            </a:endParaRPr>
          </a:p>
        </p:txBody>
      </p:sp>
      <p:sp>
        <p:nvSpPr>
          <p:cNvPr id="4" name="Rectangle 3"/>
          <p:cNvSpPr/>
          <p:nvPr/>
        </p:nvSpPr>
        <p:spPr>
          <a:xfrm>
            <a:off x="1763688" y="2420888"/>
            <a:ext cx="4572000" cy="646331"/>
          </a:xfrm>
          <a:prstGeom prst="rect">
            <a:avLst/>
          </a:prstGeom>
        </p:spPr>
        <p:txBody>
          <a:bodyPr>
            <a:spAutoFit/>
          </a:bodyPr>
          <a:lstStyle/>
          <a:p>
            <a:r>
              <a:rPr lang="en-GB" i="1" dirty="0" smtClean="0">
                <a:solidFill>
                  <a:srgbClr val="0070C0"/>
                </a:solidFill>
                <a:latin typeface="Lucida Sans Unicode" pitchFamily="34" charset="0"/>
                <a:cs typeface="Lucida Sans Unicode" pitchFamily="34" charset="0"/>
              </a:rPr>
              <a:t>                </a:t>
            </a:r>
            <a:r>
              <a:rPr lang="en-GB" b="1" i="1" dirty="0" smtClean="0">
                <a:solidFill>
                  <a:srgbClr val="0070C0"/>
                </a:solidFill>
                <a:latin typeface="Lucida Sans Unicode" pitchFamily="34" charset="0"/>
                <a:cs typeface="Lucida Sans Unicode" pitchFamily="34" charset="0"/>
              </a:rPr>
              <a:t>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S </a:t>
            </a:r>
            <a:r>
              <a:rPr lang="en-GB" b="1" dirty="0" smtClean="0">
                <a:solidFill>
                  <a:srgbClr val="0070C0"/>
                </a:solidFill>
                <a:latin typeface="Lucida Sans Unicode" pitchFamily="34" charset="0"/>
                <a:cs typeface="Lucida Sans Unicode" pitchFamily="34" charset="0"/>
              </a:rPr>
              <a:t>log</a:t>
            </a:r>
            <a:r>
              <a:rPr lang="en-GB" sz="1600" b="1" dirty="0" smtClean="0">
                <a:solidFill>
                  <a:srgbClr val="0070C0"/>
                </a:solidFill>
                <a:latin typeface="Lucida Sans Unicode" pitchFamily="34" charset="0"/>
                <a:cs typeface="Lucida Sans Unicode" pitchFamily="34" charset="0"/>
              </a:rPr>
              <a:t>( 1- a )</a:t>
            </a:r>
            <a:endParaRPr lang="en-GB" sz="2800" dirty="0"/>
          </a:p>
        </p:txBody>
      </p:sp>
      <p:sp>
        <p:nvSpPr>
          <p:cNvPr id="7" name="Rectangle 6"/>
          <p:cNvSpPr/>
          <p:nvPr/>
        </p:nvSpPr>
        <p:spPr>
          <a:xfrm>
            <a:off x="755576" y="3356992"/>
            <a:ext cx="7416824" cy="1200329"/>
          </a:xfrm>
          <a:prstGeom prst="rect">
            <a:avLst/>
          </a:prstGeom>
        </p:spPr>
        <p:txBody>
          <a:bodyPr wrap="square">
            <a:spAutoFit/>
          </a:bodyPr>
          <a:lstStyle/>
          <a:p>
            <a:r>
              <a:rPr lang="en-GB" dirty="0" smtClean="0">
                <a:latin typeface="Lucida Sans Unicode" pitchFamily="34" charset="0"/>
                <a:cs typeface="Lucida Sans Unicode" pitchFamily="34" charset="0"/>
              </a:rPr>
              <a:t>Where </a:t>
            </a:r>
            <a:r>
              <a:rPr lang="en-GB" i="1" dirty="0" smtClean="0">
                <a:latin typeface="Lucida Sans Unicode" pitchFamily="34" charset="0"/>
                <a:cs typeface="Lucida Sans Unicode" pitchFamily="34" charset="0"/>
              </a:rPr>
              <a:t>t   </a:t>
            </a:r>
            <a:r>
              <a:rPr lang="en-GB" dirty="0" smtClean="0">
                <a:latin typeface="Lucida Sans Unicode" pitchFamily="34" charset="0"/>
                <a:cs typeface="Lucida Sans Unicode" pitchFamily="34" charset="0"/>
              </a:rPr>
              <a:t>= reverberation time (s)</a:t>
            </a:r>
          </a:p>
          <a:p>
            <a:r>
              <a:rPr lang="en-GB" i="1" dirty="0" smtClean="0">
                <a:latin typeface="Lucida Sans Unicode" pitchFamily="34" charset="0"/>
                <a:cs typeface="Lucida Sans Unicode" pitchFamily="34" charset="0"/>
              </a:rPr>
              <a:t>          V   </a:t>
            </a:r>
            <a:r>
              <a:rPr lang="en-GB" dirty="0" smtClean="0">
                <a:latin typeface="Lucida Sans Unicode" pitchFamily="34" charset="0"/>
                <a:cs typeface="Lucida Sans Unicode" pitchFamily="34" charset="0"/>
              </a:rPr>
              <a:t>= Volume of the room (m</a:t>
            </a:r>
            <a:r>
              <a:rPr lang="en-US" b="1" baseline="30000" dirty="0" smtClean="0">
                <a:latin typeface="Lucida Sans Unicode" pitchFamily="34" charset="0"/>
                <a:cs typeface="Lucida Sans Unicode" pitchFamily="34" charset="0"/>
              </a:rPr>
              <a:t>3</a:t>
            </a:r>
            <a:r>
              <a:rPr lang="en-GB" dirty="0" smtClean="0">
                <a:latin typeface="Lucida Sans Unicode" pitchFamily="34" charset="0"/>
                <a:cs typeface="Lucida Sans Unicode" pitchFamily="34" charset="0"/>
              </a:rPr>
              <a:t>)</a:t>
            </a:r>
          </a:p>
          <a:p>
            <a:r>
              <a:rPr lang="en-GB" i="1" dirty="0" smtClean="0">
                <a:latin typeface="Lucida Sans Unicode" pitchFamily="34" charset="0"/>
                <a:cs typeface="Lucida Sans Unicode" pitchFamily="34" charset="0"/>
              </a:rPr>
              <a:t>          S   </a:t>
            </a:r>
            <a:r>
              <a:rPr lang="en-GB" dirty="0" smtClean="0">
                <a:latin typeface="Lucida Sans Unicode" pitchFamily="34" charset="0"/>
                <a:cs typeface="Lucida Sans Unicode" pitchFamily="34" charset="0"/>
              </a:rPr>
              <a:t>=  Total area of surfaces (m</a:t>
            </a:r>
            <a:r>
              <a:rPr lang="en-US" b="1" baseline="30000" dirty="0" smtClean="0">
                <a:latin typeface="Lucida Sans Unicode" pitchFamily="34" charset="0"/>
                <a:cs typeface="Lucida Sans Unicode" pitchFamily="34" charset="0"/>
              </a:rPr>
              <a:t>2</a:t>
            </a:r>
            <a:r>
              <a:rPr lang="en-GB" dirty="0" smtClean="0">
                <a:latin typeface="Lucida Sans Unicode" pitchFamily="34" charset="0"/>
                <a:cs typeface="Lucida Sans Unicode" pitchFamily="34" charset="0"/>
              </a:rPr>
              <a:t>)</a:t>
            </a:r>
          </a:p>
          <a:p>
            <a:r>
              <a:rPr lang="en-GB" dirty="0" smtClean="0">
                <a:latin typeface="Lucida Sans Unicode" pitchFamily="34" charset="0"/>
                <a:cs typeface="Lucida Sans Unicode" pitchFamily="34" charset="0"/>
              </a:rPr>
              <a:t>          a   = average absorption coefficient of the surfaces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544" y="5661248"/>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539552" y="2636912"/>
            <a:ext cx="8064896" cy="648072"/>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Total Absorption within a room</a:t>
            </a:r>
            <a:endParaRPr lang="en-GB" sz="3200" dirty="0">
              <a:latin typeface="Lucida Sans Unicode" pitchFamily="34" charset="0"/>
              <a:cs typeface="Lucida Sans Unicode" pitchFamily="34" charset="0"/>
            </a:endParaRPr>
          </a:p>
        </p:txBody>
      </p:sp>
      <p:sp>
        <p:nvSpPr>
          <p:cNvPr id="3" name="Rectangle 2"/>
          <p:cNvSpPr/>
          <p:nvPr/>
        </p:nvSpPr>
        <p:spPr>
          <a:xfrm>
            <a:off x="516389" y="1018164"/>
            <a:ext cx="8136904" cy="7478970"/>
          </a:xfrm>
          <a:prstGeom prst="rect">
            <a:avLst/>
          </a:prstGeom>
        </p:spPr>
        <p:txBody>
          <a:bodyPr wrap="square">
            <a:spAutoFit/>
          </a:bodyPr>
          <a:lstStyle/>
          <a:p>
            <a:r>
              <a:rPr lang="en-GB" dirty="0" smtClean="0">
                <a:latin typeface="Lucida Sans Unicode" pitchFamily="34" charset="0"/>
                <a:cs typeface="Lucida Sans Unicode" pitchFamily="34" charset="0"/>
              </a:rPr>
              <a:t>When we are talking about rooms/ buildings…</a:t>
            </a:r>
          </a:p>
          <a:p>
            <a:r>
              <a:rPr lang="en-GB" dirty="0" smtClean="0">
                <a:latin typeface="Lucida Sans Unicode" pitchFamily="34" charset="0"/>
                <a:cs typeface="Lucida Sans Unicode" pitchFamily="34" charset="0"/>
              </a:rPr>
              <a:t>The </a:t>
            </a:r>
            <a:r>
              <a:rPr lang="en-GB" b="1" dirty="0" smtClean="0">
                <a:solidFill>
                  <a:srgbClr val="0070C0"/>
                </a:solidFill>
                <a:latin typeface="Lucida Sans Unicode" pitchFamily="34" charset="0"/>
                <a:cs typeface="Lucida Sans Unicode" pitchFamily="34" charset="0"/>
              </a:rPr>
              <a:t>effective absorption of a particular surface </a:t>
            </a:r>
            <a:r>
              <a:rPr lang="en-GB" dirty="0" smtClean="0">
                <a:latin typeface="Lucida Sans Unicode" pitchFamily="34" charset="0"/>
                <a:cs typeface="Lucida Sans Unicode" pitchFamily="34" charset="0"/>
              </a:rPr>
              <a:t>depends on :-</a:t>
            </a:r>
          </a:p>
          <a:p>
            <a:endParaRPr lang="en-GB" dirty="0" smtClean="0">
              <a:latin typeface="Lucida Sans Unicode" pitchFamily="34" charset="0"/>
              <a:cs typeface="Lucida Sans Unicode" pitchFamily="34" charset="0"/>
            </a:endParaRPr>
          </a:p>
          <a:p>
            <a:pPr>
              <a:buFont typeface="Arial" pitchFamily="34" charset="0"/>
              <a:buChar char="•"/>
            </a:pPr>
            <a:r>
              <a:rPr lang="en-GB" dirty="0" smtClean="0">
                <a:latin typeface="Lucida Sans Unicode" pitchFamily="34" charset="0"/>
                <a:cs typeface="Lucida Sans Unicode" pitchFamily="34" charset="0"/>
              </a:rPr>
              <a:t> Absorption coefficient of the material</a:t>
            </a:r>
          </a:p>
          <a:p>
            <a:pPr>
              <a:buFont typeface="Arial" pitchFamily="34" charset="0"/>
              <a:buChar char="•"/>
            </a:pPr>
            <a:r>
              <a:rPr lang="en-GB" dirty="0" smtClean="0">
                <a:latin typeface="Lucida Sans Unicode" pitchFamily="34" charset="0"/>
                <a:cs typeface="Lucida Sans Unicode" pitchFamily="34" charset="0"/>
              </a:rPr>
              <a:t> Area of the surface exposed to sound</a:t>
            </a:r>
          </a:p>
          <a:p>
            <a:pPr>
              <a:buFont typeface="Arial" pitchFamily="34" charset="0"/>
              <a:buChar char="•"/>
            </a:pPr>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Absorption of surface = Area of surface x Absorption coefficient of </a:t>
            </a:r>
          </a:p>
          <a:p>
            <a:r>
              <a:rPr lang="en-GB" b="1" dirty="0" smtClean="0">
                <a:solidFill>
                  <a:srgbClr val="0070C0"/>
                </a:solidFill>
                <a:latin typeface="Lucida Sans Unicode" pitchFamily="34" charset="0"/>
                <a:cs typeface="Lucida Sans Unicode" pitchFamily="34" charset="0"/>
              </a:rPr>
              <a:t>					          that surface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Units : </a:t>
            </a:r>
            <a:r>
              <a:rPr lang="en-GB" b="1" dirty="0" smtClean="0">
                <a:solidFill>
                  <a:srgbClr val="0070C0"/>
                </a:solidFill>
                <a:latin typeface="Lucida Sans Unicode" pitchFamily="34" charset="0"/>
                <a:cs typeface="Lucida Sans Unicode" pitchFamily="34" charset="0"/>
              </a:rPr>
              <a:t>m</a:t>
            </a:r>
            <a:r>
              <a:rPr lang="en-US" b="1" baseline="30000" dirty="0" smtClean="0">
                <a:solidFill>
                  <a:srgbClr val="0070C0"/>
                </a:solidFill>
                <a:latin typeface="Lucida Sans Unicode" pitchFamily="34" charset="0"/>
                <a:cs typeface="Lucida Sans Unicode" pitchFamily="34" charset="0"/>
              </a:rPr>
              <a:t>2</a:t>
            </a:r>
            <a:r>
              <a:rPr lang="en-GB" b="1" dirty="0" smtClean="0">
                <a:solidFill>
                  <a:srgbClr val="0070C0"/>
                </a:solidFill>
                <a:latin typeface="Lucida Sans Unicode" pitchFamily="34" charset="0"/>
                <a:cs typeface="Lucida Sans Unicode" pitchFamily="34" charset="0"/>
              </a:rPr>
              <a:t> sabins or ‘absorption units’</a:t>
            </a:r>
          </a:p>
          <a:p>
            <a:endParaRPr lang="en-GB" b="1" dirty="0" smtClean="0">
              <a:solidFill>
                <a:srgbClr val="0070C0"/>
              </a:solidFill>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sz="2400" dirty="0" smtClean="0">
                <a:latin typeface="Lucida Sans Unicode" pitchFamily="34" charset="0"/>
                <a:cs typeface="Lucida Sans Unicode" pitchFamily="34" charset="0"/>
              </a:rPr>
              <a:t>Total absorption of that room is the sum of all the absorptions provided by each surface in the room.</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Total absorption = </a:t>
            </a:r>
            <a:r>
              <a:rPr lang="en-GB" b="1" dirty="0" smtClean="0">
                <a:solidFill>
                  <a:srgbClr val="0070C0"/>
                </a:solidFill>
                <a:latin typeface="Symbol" pitchFamily="18" charset="2"/>
                <a:cs typeface="Lucida Sans Unicode" pitchFamily="34" charset="0"/>
              </a:rPr>
              <a:t>     </a:t>
            </a:r>
            <a:r>
              <a:rPr lang="en-GB" b="1" dirty="0" smtClean="0">
                <a:solidFill>
                  <a:srgbClr val="0070C0"/>
                </a:solidFill>
                <a:latin typeface="Symbol" pitchFamily="18" charset="2"/>
              </a:rPr>
              <a:t>å  </a:t>
            </a:r>
            <a:r>
              <a:rPr lang="en-GB" b="1" dirty="0" smtClean="0">
                <a:solidFill>
                  <a:srgbClr val="0070C0"/>
                </a:solidFill>
                <a:latin typeface="Lucida Sans Unicode" pitchFamily="34" charset="0"/>
                <a:cs typeface="Lucida Sans Unicode" pitchFamily="34" charset="0"/>
              </a:rPr>
              <a:t>(Areas x Absorption coefficients)</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spTree>
    <p:extLst>
      <p:ext uri="{BB962C8B-B14F-4D97-AF65-F5344CB8AC3E}">
        <p14:creationId xmlns:p14="http://schemas.microsoft.com/office/powerpoint/2010/main" val="14644835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Question 1</a:t>
            </a:r>
            <a:endParaRPr lang="en-GB" sz="3200" dirty="0">
              <a:latin typeface="Lucida Sans Unicode" pitchFamily="34" charset="0"/>
              <a:cs typeface="Lucida Sans Unicode" pitchFamily="34" charset="0"/>
            </a:endParaRPr>
          </a:p>
        </p:txBody>
      </p:sp>
      <p:sp>
        <p:nvSpPr>
          <p:cNvPr id="3" name="Rectangle 2"/>
          <p:cNvSpPr/>
          <p:nvPr/>
        </p:nvSpPr>
        <p:spPr>
          <a:xfrm>
            <a:off x="539553" y="1124744"/>
            <a:ext cx="8352928" cy="1477328"/>
          </a:xfrm>
          <a:prstGeom prst="rect">
            <a:avLst/>
          </a:prstGeom>
        </p:spPr>
        <p:txBody>
          <a:bodyPr wrap="square">
            <a:spAutoFit/>
          </a:bodyPr>
          <a:lstStyle/>
          <a:p>
            <a:r>
              <a:rPr lang="en-GB" dirty="0" smtClean="0">
                <a:latin typeface="Lucida Sans Unicode" pitchFamily="34" charset="0"/>
                <a:cs typeface="Lucida Sans Unicode" pitchFamily="34" charset="0"/>
              </a:rPr>
              <a:t>A lecture hall with a volume of 1500 m</a:t>
            </a:r>
            <a:r>
              <a:rPr lang="en-US" b="1" baseline="30000" dirty="0" smtClean="0">
                <a:latin typeface="Lucida Sans Unicode" pitchFamily="34" charset="0"/>
                <a:cs typeface="Lucida Sans Unicode" pitchFamily="34" charset="0"/>
              </a:rPr>
              <a:t>3  </a:t>
            </a:r>
            <a:r>
              <a:rPr lang="en-GB" dirty="0" smtClean="0">
                <a:latin typeface="Lucida Sans Unicode" pitchFamily="34" charset="0"/>
                <a:cs typeface="Lucida Sans Unicode" pitchFamily="34" charset="0"/>
              </a:rPr>
              <a:t>has the following surface finishes, areas and absorption coefficients at 500 Hz. Calculate the reverberation time at 500 Hz when the hall is occupied by 100 people. </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p:txBody>
      </p:sp>
      <p:graphicFrame>
        <p:nvGraphicFramePr>
          <p:cNvPr id="4" name="Table 3"/>
          <p:cNvGraphicFramePr>
            <a:graphicFrameLocks noGrp="1"/>
          </p:cNvGraphicFramePr>
          <p:nvPr/>
        </p:nvGraphicFramePr>
        <p:xfrm>
          <a:off x="611560" y="2276873"/>
          <a:ext cx="7128792" cy="2397760"/>
        </p:xfrm>
        <a:graphic>
          <a:graphicData uri="http://schemas.openxmlformats.org/drawingml/2006/table">
            <a:tbl>
              <a:tblPr firstRow="1" bandRow="1">
                <a:tableStyleId>{5C22544A-7EE6-4342-B048-85BDC9FD1C3A}</a:tableStyleId>
              </a:tblPr>
              <a:tblGrid>
                <a:gridCol w="3869811">
                  <a:extLst>
                    <a:ext uri="{9D8B030D-6E8A-4147-A177-3AD203B41FA5}">
                      <a16:colId xmlns:a16="http://schemas.microsoft.com/office/drawing/2014/main" xmlns="" val="20000"/>
                    </a:ext>
                  </a:extLst>
                </a:gridCol>
                <a:gridCol w="1093940">
                  <a:extLst>
                    <a:ext uri="{9D8B030D-6E8A-4147-A177-3AD203B41FA5}">
                      <a16:colId xmlns:a16="http://schemas.microsoft.com/office/drawing/2014/main" xmlns="" val="20001"/>
                    </a:ext>
                  </a:extLst>
                </a:gridCol>
                <a:gridCol w="2165041">
                  <a:extLst>
                    <a:ext uri="{9D8B030D-6E8A-4147-A177-3AD203B41FA5}">
                      <a16:colId xmlns:a16="http://schemas.microsoft.com/office/drawing/2014/main" xmlns="" val="20002"/>
                    </a:ext>
                  </a:extLst>
                </a:gridCol>
              </a:tblGrid>
              <a:tr h="730880">
                <a:tc>
                  <a:txBody>
                    <a:bodyPr/>
                    <a:lstStyle/>
                    <a:p>
                      <a:r>
                        <a:rPr lang="en-GB" dirty="0" smtClean="0"/>
                        <a:t>Material</a:t>
                      </a:r>
                      <a:endParaRPr lang="en-GB" dirty="0"/>
                    </a:p>
                  </a:txBody>
                  <a:tcPr/>
                </a:tc>
                <a:tc>
                  <a:txBody>
                    <a:bodyPr/>
                    <a:lstStyle/>
                    <a:p>
                      <a:r>
                        <a:rPr lang="en-GB" dirty="0" smtClean="0"/>
                        <a:t>Area</a:t>
                      </a:r>
                      <a:endParaRPr lang="en-GB" dirty="0"/>
                    </a:p>
                  </a:txBody>
                  <a:tcPr/>
                </a:tc>
                <a:tc>
                  <a:txBody>
                    <a:bodyPr/>
                    <a:lstStyle/>
                    <a:p>
                      <a:r>
                        <a:rPr lang="en-GB" dirty="0" smtClean="0"/>
                        <a:t>Absorption coefficient</a:t>
                      </a:r>
                    </a:p>
                    <a:p>
                      <a:r>
                        <a:rPr lang="en-GB" dirty="0" smtClean="0"/>
                        <a:t>@500 Hz</a:t>
                      </a:r>
                      <a:endParaRPr lang="en-GB" dirty="0"/>
                    </a:p>
                  </a:txBody>
                  <a:tcPr/>
                </a:tc>
                <a:extLst>
                  <a:ext uri="{0D108BD9-81ED-4DB2-BD59-A6C34878D82A}">
                    <a16:rowId xmlns:a16="http://schemas.microsoft.com/office/drawing/2014/main" xmlns="" val="10000"/>
                  </a:ext>
                </a:extLst>
              </a:tr>
              <a:tr h="370840">
                <a:tc>
                  <a:txBody>
                    <a:bodyPr/>
                    <a:lstStyle/>
                    <a:p>
                      <a:r>
                        <a:rPr lang="en-GB" dirty="0" smtClean="0"/>
                        <a:t>Walls, plaster on brick</a:t>
                      </a:r>
                      <a:endParaRPr lang="en-GB" dirty="0"/>
                    </a:p>
                  </a:txBody>
                  <a:tcPr/>
                </a:tc>
                <a:tc>
                  <a:txBody>
                    <a:bodyPr/>
                    <a:lstStyle/>
                    <a:p>
                      <a:r>
                        <a:rPr lang="en-GB" dirty="0" smtClean="0"/>
                        <a:t>400 m</a:t>
                      </a:r>
                      <a:r>
                        <a:rPr lang="en-US" b="1" baseline="30000" dirty="0" smtClean="0">
                          <a:latin typeface="Lucida Sans Unicode" pitchFamily="34" charset="0"/>
                          <a:cs typeface="Lucida Sans Unicode" pitchFamily="34" charset="0"/>
                        </a:rPr>
                        <a:t>2</a:t>
                      </a:r>
                      <a:endParaRPr lang="en-GB" dirty="0"/>
                    </a:p>
                  </a:txBody>
                  <a:tcPr/>
                </a:tc>
                <a:tc>
                  <a:txBody>
                    <a:bodyPr/>
                    <a:lstStyle/>
                    <a:p>
                      <a:r>
                        <a:rPr lang="en-GB" dirty="0" smtClean="0"/>
                        <a:t>0.02</a:t>
                      </a:r>
                      <a:endParaRPr lang="en-GB" dirty="0"/>
                    </a:p>
                  </a:txBody>
                  <a:tcPr/>
                </a:tc>
                <a:extLst>
                  <a:ext uri="{0D108BD9-81ED-4DB2-BD59-A6C34878D82A}">
                    <a16:rowId xmlns:a16="http://schemas.microsoft.com/office/drawing/2014/main" xmlns="" val="10001"/>
                  </a:ext>
                </a:extLst>
              </a:tr>
              <a:tr h="370840">
                <a:tc>
                  <a:txBody>
                    <a:bodyPr/>
                    <a:lstStyle/>
                    <a:p>
                      <a:r>
                        <a:rPr lang="en-GB" dirty="0" smtClean="0"/>
                        <a:t>Floors, plastic tiles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r>
                        <a:rPr lang="en-GB" dirty="0" smtClean="0"/>
                        <a:t>0.05</a:t>
                      </a:r>
                      <a:endParaRPr lang="en-GB" dirty="0"/>
                    </a:p>
                  </a:txBody>
                  <a:tcPr/>
                </a:tc>
                <a:extLst>
                  <a:ext uri="{0D108BD9-81ED-4DB2-BD59-A6C34878D82A}">
                    <a16:rowId xmlns:a16="http://schemas.microsoft.com/office/drawing/2014/main" xmlns="" val="10002"/>
                  </a:ext>
                </a:extLst>
              </a:tr>
              <a:tr h="370840">
                <a:tc>
                  <a:txBody>
                    <a:bodyPr/>
                    <a:lstStyle/>
                    <a:p>
                      <a:r>
                        <a:rPr lang="en-GB" dirty="0" smtClean="0"/>
                        <a:t>Ceiling, plasterboard on battens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r>
                        <a:rPr lang="en-GB" dirty="0" smtClean="0"/>
                        <a:t>0.10</a:t>
                      </a:r>
                      <a:endParaRPr lang="en-GB" dirty="0"/>
                    </a:p>
                  </a:txBody>
                  <a:tcPr/>
                </a:tc>
                <a:extLst>
                  <a:ext uri="{0D108BD9-81ED-4DB2-BD59-A6C34878D82A}">
                    <a16:rowId xmlns:a16="http://schemas.microsoft.com/office/drawing/2014/main" xmlns="" val="10003"/>
                  </a:ext>
                </a:extLst>
              </a:tr>
              <a:tr h="370840">
                <a:tc>
                  <a:txBody>
                    <a:bodyPr/>
                    <a:lstStyle/>
                    <a:p>
                      <a:r>
                        <a:rPr lang="en-GB" dirty="0" smtClean="0"/>
                        <a:t>Occupant</a:t>
                      </a:r>
                      <a:endParaRPr lang="en-GB" dirty="0"/>
                    </a:p>
                  </a:txBody>
                  <a:tcPr/>
                </a:tc>
                <a:tc>
                  <a:txBody>
                    <a:bodyPr/>
                    <a:lstStyle/>
                    <a:p>
                      <a:endParaRPr lang="en-GB" dirty="0"/>
                    </a:p>
                  </a:txBody>
                  <a:tcPr/>
                </a:tc>
                <a:tc>
                  <a:txBody>
                    <a:bodyPr/>
                    <a:lstStyle/>
                    <a:p>
                      <a:r>
                        <a:rPr lang="en-GB" dirty="0" smtClean="0"/>
                        <a:t>0.46 per person</a:t>
                      </a:r>
                      <a:endParaRPr lang="en-GB" dirty="0"/>
                    </a:p>
                  </a:txBody>
                  <a:tcPr/>
                </a:tc>
                <a:extLst>
                  <a:ext uri="{0D108BD9-81ED-4DB2-BD59-A6C34878D82A}">
                    <a16:rowId xmlns:a16="http://schemas.microsoft.com/office/drawing/2014/main" xmlns="" val="10004"/>
                  </a:ext>
                </a:extLst>
              </a:tr>
            </a:tbl>
          </a:graphicData>
        </a:graphic>
      </p:graphicFrame>
      <p:sp>
        <p:nvSpPr>
          <p:cNvPr id="5" name="Rectangle 4"/>
          <p:cNvSpPr/>
          <p:nvPr/>
        </p:nvSpPr>
        <p:spPr>
          <a:xfrm>
            <a:off x="6804248" y="5373216"/>
            <a:ext cx="2232248" cy="1200329"/>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3.Sabine formula :</a:t>
            </a:r>
          </a:p>
          <a:p>
            <a:r>
              <a:rPr lang="en-GB" b="1" i="1" dirty="0" smtClean="0">
                <a:solidFill>
                  <a:srgbClr val="0070C0"/>
                </a:solidFill>
                <a:latin typeface="Lucida Sans Unicode" pitchFamily="34" charset="0"/>
                <a:cs typeface="Lucida Sans Unicode" pitchFamily="34" charset="0"/>
              </a:rPr>
              <a:t>	</a:t>
            </a:r>
          </a:p>
          <a:p>
            <a:r>
              <a:rPr lang="en-GB" b="1" i="1" dirty="0" smtClean="0">
                <a:solidFill>
                  <a:srgbClr val="0070C0"/>
                </a:solidFill>
                <a:latin typeface="Lucida Sans Unicode" pitchFamily="34" charset="0"/>
                <a:cs typeface="Lucida Sans Unicode" pitchFamily="34" charset="0"/>
              </a:rPr>
              <a:t>    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A</a:t>
            </a:r>
            <a:r>
              <a:rPr lang="en-GB" b="1" i="1" u="sng" dirty="0" smtClean="0">
                <a:solidFill>
                  <a:srgbClr val="0070C0"/>
                </a:solidFill>
                <a:latin typeface="Lucida Sans Unicode" pitchFamily="34" charset="0"/>
                <a:cs typeface="Lucida Sans Unicode" pitchFamily="34" charset="0"/>
              </a:rPr>
              <a:t> </a:t>
            </a:r>
          </a:p>
        </p:txBody>
      </p:sp>
      <p:sp>
        <p:nvSpPr>
          <p:cNvPr id="6" name="Rectangle 5"/>
          <p:cNvSpPr/>
          <p:nvPr/>
        </p:nvSpPr>
        <p:spPr>
          <a:xfrm>
            <a:off x="179512" y="5085184"/>
            <a:ext cx="6912768" cy="646331"/>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1.Absorption of surface = </a:t>
            </a:r>
          </a:p>
          <a:p>
            <a:r>
              <a:rPr lang="en-GB" b="1" dirty="0" smtClean="0">
                <a:solidFill>
                  <a:srgbClr val="0070C0"/>
                </a:solidFill>
                <a:latin typeface="Lucida Sans Unicode" pitchFamily="34" charset="0"/>
                <a:cs typeface="Lucida Sans Unicode" pitchFamily="34" charset="0"/>
              </a:rPr>
              <a:t>   Area of surface x Absorption coefficient of that surface</a:t>
            </a:r>
          </a:p>
        </p:txBody>
      </p:sp>
      <p:sp>
        <p:nvSpPr>
          <p:cNvPr id="7" name="Rectangle 6"/>
          <p:cNvSpPr/>
          <p:nvPr/>
        </p:nvSpPr>
        <p:spPr>
          <a:xfrm>
            <a:off x="179512" y="5877272"/>
            <a:ext cx="6336704" cy="369332"/>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2.Total absorption = </a:t>
            </a:r>
            <a:r>
              <a:rPr lang="en-GB" b="1" dirty="0" smtClean="0">
                <a:solidFill>
                  <a:srgbClr val="0070C0"/>
                </a:solidFill>
                <a:latin typeface="Symbol" pitchFamily="18" charset="2"/>
                <a:cs typeface="Lucida Sans Unicode" pitchFamily="34" charset="0"/>
              </a:rPr>
              <a:t> </a:t>
            </a:r>
            <a:r>
              <a:rPr lang="en-GB" b="1" dirty="0" smtClean="0">
                <a:solidFill>
                  <a:srgbClr val="0070C0"/>
                </a:solidFill>
                <a:latin typeface="Symbol" pitchFamily="18" charset="2"/>
              </a:rPr>
              <a:t>å </a:t>
            </a:r>
            <a:r>
              <a:rPr lang="en-GB" b="1" dirty="0" smtClean="0">
                <a:solidFill>
                  <a:srgbClr val="0070C0"/>
                </a:solidFill>
                <a:latin typeface="Lucida Sans Unicode" pitchFamily="34" charset="0"/>
                <a:cs typeface="Lucida Sans Unicode" pitchFamily="34" charset="0"/>
              </a:rPr>
              <a:t>(Area x Absorption coefficient)</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Answer 1</a:t>
            </a:r>
            <a:endParaRPr lang="en-GB" sz="3200" dirty="0">
              <a:latin typeface="Lucida Sans Unicode" pitchFamily="34" charset="0"/>
              <a:cs typeface="Lucida Sans Unicode" pitchFamily="34" charset="0"/>
            </a:endParaRPr>
          </a:p>
        </p:txBody>
      </p:sp>
      <p:sp>
        <p:nvSpPr>
          <p:cNvPr id="3" name="Rectangle 2"/>
          <p:cNvSpPr/>
          <p:nvPr/>
        </p:nvSpPr>
        <p:spPr>
          <a:xfrm>
            <a:off x="539552" y="1052736"/>
            <a:ext cx="6840760" cy="369332"/>
          </a:xfrm>
          <a:prstGeom prst="rect">
            <a:avLst/>
          </a:prstGeom>
        </p:spPr>
        <p:txBody>
          <a:bodyPr wrap="square">
            <a:spAutoFit/>
          </a:bodyPr>
          <a:lstStyle/>
          <a:p>
            <a:r>
              <a:rPr lang="en-GB" dirty="0" smtClean="0">
                <a:latin typeface="Lucida Sans Unicode" pitchFamily="34" charset="0"/>
                <a:cs typeface="Lucida Sans Unicode" pitchFamily="34" charset="0"/>
              </a:rPr>
              <a:t>Absorption = Area x Absorption coefficient </a:t>
            </a:r>
            <a:endParaRPr lang="en-GB" dirty="0"/>
          </a:p>
        </p:txBody>
      </p:sp>
      <p:graphicFrame>
        <p:nvGraphicFramePr>
          <p:cNvPr id="4" name="Table 3"/>
          <p:cNvGraphicFramePr>
            <a:graphicFrameLocks noGrp="1"/>
          </p:cNvGraphicFramePr>
          <p:nvPr/>
        </p:nvGraphicFramePr>
        <p:xfrm>
          <a:off x="611560" y="1556792"/>
          <a:ext cx="7776864" cy="3037840"/>
        </p:xfrm>
        <a:graphic>
          <a:graphicData uri="http://schemas.openxmlformats.org/drawingml/2006/table">
            <a:tbl>
              <a:tblPr firstRow="1" bandRow="1">
                <a:tableStyleId>{5C22544A-7EE6-4342-B048-85BDC9FD1C3A}</a:tableStyleId>
              </a:tblPr>
              <a:tblGrid>
                <a:gridCol w="2808312">
                  <a:extLst>
                    <a:ext uri="{9D8B030D-6E8A-4147-A177-3AD203B41FA5}">
                      <a16:colId xmlns:a16="http://schemas.microsoft.com/office/drawing/2014/main" xmlns="" val="20000"/>
                    </a:ext>
                  </a:extLst>
                </a:gridCol>
                <a:gridCol w="1345240">
                  <a:extLst>
                    <a:ext uri="{9D8B030D-6E8A-4147-A177-3AD203B41FA5}">
                      <a16:colId xmlns:a16="http://schemas.microsoft.com/office/drawing/2014/main" xmlns="" val="20001"/>
                    </a:ext>
                  </a:extLst>
                </a:gridCol>
                <a:gridCol w="1811656">
                  <a:extLst>
                    <a:ext uri="{9D8B030D-6E8A-4147-A177-3AD203B41FA5}">
                      <a16:colId xmlns:a16="http://schemas.microsoft.com/office/drawing/2014/main" xmlns="" val="20002"/>
                    </a:ext>
                  </a:extLst>
                </a:gridCol>
                <a:gridCol w="1811656">
                  <a:extLst>
                    <a:ext uri="{9D8B030D-6E8A-4147-A177-3AD203B41FA5}">
                      <a16:colId xmlns:a16="http://schemas.microsoft.com/office/drawing/2014/main" xmlns="" val="20003"/>
                    </a:ext>
                  </a:extLst>
                </a:gridCol>
              </a:tblGrid>
              <a:tr h="730880">
                <a:tc>
                  <a:txBody>
                    <a:bodyPr/>
                    <a:lstStyle/>
                    <a:p>
                      <a:r>
                        <a:rPr lang="en-GB" dirty="0" smtClean="0"/>
                        <a:t>Material</a:t>
                      </a:r>
                      <a:endParaRPr lang="en-GB" dirty="0"/>
                    </a:p>
                  </a:txBody>
                  <a:tcPr/>
                </a:tc>
                <a:tc>
                  <a:txBody>
                    <a:bodyPr/>
                    <a:lstStyle/>
                    <a:p>
                      <a:r>
                        <a:rPr lang="en-GB" dirty="0" smtClean="0"/>
                        <a:t>Area/ people</a:t>
                      </a:r>
                      <a:endParaRPr lang="en-GB" dirty="0"/>
                    </a:p>
                  </a:txBody>
                  <a:tcPr/>
                </a:tc>
                <a:tc>
                  <a:txBody>
                    <a:bodyPr/>
                    <a:lstStyle/>
                    <a:p>
                      <a:r>
                        <a:rPr lang="en-GB" dirty="0" smtClean="0"/>
                        <a:t>Absorption coefficient</a:t>
                      </a:r>
                    </a:p>
                    <a:p>
                      <a:r>
                        <a:rPr lang="en-GB" dirty="0" smtClean="0"/>
                        <a:t>@500 Hz</a:t>
                      </a:r>
                      <a:endParaRPr lang="en-GB" dirty="0"/>
                    </a:p>
                  </a:txBody>
                  <a:tcPr/>
                </a:tc>
                <a:tc>
                  <a:txBody>
                    <a:bodyPr/>
                    <a:lstStyle/>
                    <a:p>
                      <a:r>
                        <a:rPr lang="en-GB" dirty="0" smtClean="0"/>
                        <a:t>Absorption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t>
                      </a:r>
                      <a:r>
                        <a:rPr lang="en-US" b="1" baseline="30000" dirty="0" smtClean="0">
                          <a:latin typeface="Lucida Sans Unicode" pitchFamily="34" charset="0"/>
                          <a:cs typeface="Lucida Sans Unicode" pitchFamily="34" charset="0"/>
                        </a:rPr>
                        <a:t>2</a:t>
                      </a:r>
                      <a:r>
                        <a:rPr lang="en-US" b="1" baseline="0" dirty="0" smtClean="0">
                          <a:latin typeface="Lucida Sans Unicode" pitchFamily="34" charset="0"/>
                          <a:cs typeface="Lucida Sans Unicode" pitchFamily="34" charset="0"/>
                        </a:rPr>
                        <a:t> </a:t>
                      </a:r>
                      <a:r>
                        <a:rPr lang="en-US" b="1" baseline="0" dirty="0" err="1" smtClean="0">
                          <a:latin typeface="Lucida Sans Unicode" pitchFamily="34" charset="0"/>
                          <a:cs typeface="Lucida Sans Unicode" pitchFamily="34" charset="0"/>
                        </a:rPr>
                        <a:t>sabins</a:t>
                      </a:r>
                      <a:r>
                        <a:rPr lang="en-US" b="1" baseline="0" dirty="0" smtClean="0">
                          <a:latin typeface="Lucida Sans Unicode" pitchFamily="34" charset="0"/>
                          <a:cs typeface="Lucida Sans Unicode" pitchFamily="34" charset="0"/>
                        </a:rPr>
                        <a:t>)</a:t>
                      </a:r>
                      <a:endParaRPr lang="en-GB" dirty="0" smtClean="0"/>
                    </a:p>
                    <a:p>
                      <a:endParaRPr lang="en-GB" dirty="0"/>
                    </a:p>
                  </a:txBody>
                  <a:tcPr/>
                </a:tc>
                <a:extLst>
                  <a:ext uri="{0D108BD9-81ED-4DB2-BD59-A6C34878D82A}">
                    <a16:rowId xmlns:a16="http://schemas.microsoft.com/office/drawing/2014/main" xmlns="" val="10000"/>
                  </a:ext>
                </a:extLst>
              </a:tr>
              <a:tr h="370840">
                <a:tc>
                  <a:txBody>
                    <a:bodyPr/>
                    <a:lstStyle/>
                    <a:p>
                      <a:r>
                        <a:rPr lang="en-GB" dirty="0" smtClean="0"/>
                        <a:t>Walls, plaster on brick</a:t>
                      </a:r>
                      <a:endParaRPr lang="en-GB" dirty="0"/>
                    </a:p>
                  </a:txBody>
                  <a:tcPr/>
                </a:tc>
                <a:tc>
                  <a:txBody>
                    <a:bodyPr/>
                    <a:lstStyle/>
                    <a:p>
                      <a:r>
                        <a:rPr lang="en-GB" dirty="0" smtClean="0"/>
                        <a:t>400 m</a:t>
                      </a:r>
                      <a:r>
                        <a:rPr lang="en-US" b="1" baseline="30000" dirty="0" smtClean="0">
                          <a:latin typeface="Lucida Sans Unicode" pitchFamily="34" charset="0"/>
                          <a:cs typeface="Lucida Sans Unicode" pitchFamily="34" charset="0"/>
                        </a:rPr>
                        <a:t>2</a:t>
                      </a:r>
                      <a:endParaRPr lang="en-GB" dirty="0"/>
                    </a:p>
                  </a:txBody>
                  <a:tcPr/>
                </a:tc>
                <a:tc>
                  <a:txBody>
                    <a:bodyPr/>
                    <a:lstStyle/>
                    <a:p>
                      <a:pPr algn="ctr"/>
                      <a:r>
                        <a:rPr lang="en-GB" dirty="0" smtClean="0"/>
                        <a:t>0.02</a:t>
                      </a:r>
                      <a:endParaRPr lang="en-GB" dirty="0"/>
                    </a:p>
                  </a:txBody>
                  <a:tcPr/>
                </a:tc>
                <a:tc>
                  <a:txBody>
                    <a:bodyPr/>
                    <a:lstStyle/>
                    <a:p>
                      <a:pPr algn="ctr"/>
                      <a:r>
                        <a:rPr lang="en-GB" dirty="0" smtClean="0"/>
                        <a:t>8</a:t>
                      </a:r>
                      <a:endParaRPr lang="en-GB" dirty="0"/>
                    </a:p>
                  </a:txBody>
                  <a:tcPr/>
                </a:tc>
                <a:extLst>
                  <a:ext uri="{0D108BD9-81ED-4DB2-BD59-A6C34878D82A}">
                    <a16:rowId xmlns:a16="http://schemas.microsoft.com/office/drawing/2014/main" xmlns="" val="10001"/>
                  </a:ext>
                </a:extLst>
              </a:tr>
              <a:tr h="370840">
                <a:tc>
                  <a:txBody>
                    <a:bodyPr/>
                    <a:lstStyle/>
                    <a:p>
                      <a:r>
                        <a:rPr lang="en-GB" dirty="0" smtClean="0"/>
                        <a:t>Floors, plastic tiles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pPr algn="ctr"/>
                      <a:r>
                        <a:rPr lang="en-GB" dirty="0" smtClean="0"/>
                        <a:t>0.05</a:t>
                      </a:r>
                      <a:endParaRPr lang="en-GB" dirty="0"/>
                    </a:p>
                  </a:txBody>
                  <a:tcPr/>
                </a:tc>
                <a:tc>
                  <a:txBody>
                    <a:bodyPr/>
                    <a:lstStyle/>
                    <a:p>
                      <a:pPr algn="ctr"/>
                      <a:r>
                        <a:rPr lang="en-GB" dirty="0" smtClean="0"/>
                        <a:t>15</a:t>
                      </a:r>
                      <a:endParaRPr lang="en-GB" dirty="0"/>
                    </a:p>
                  </a:txBody>
                  <a:tcPr/>
                </a:tc>
                <a:extLst>
                  <a:ext uri="{0D108BD9-81ED-4DB2-BD59-A6C34878D82A}">
                    <a16:rowId xmlns:a16="http://schemas.microsoft.com/office/drawing/2014/main" xmlns="" val="10002"/>
                  </a:ext>
                </a:extLst>
              </a:tr>
              <a:tr h="370840">
                <a:tc>
                  <a:txBody>
                    <a:bodyPr/>
                    <a:lstStyle/>
                    <a:p>
                      <a:r>
                        <a:rPr lang="en-GB" dirty="0" smtClean="0"/>
                        <a:t>Ceiling, plasterboard on battens</a:t>
                      </a:r>
                      <a:endParaRPr lang="en-GB" dirty="0"/>
                    </a:p>
                  </a:txBody>
                  <a:tcPr/>
                </a:tc>
                <a:tc>
                  <a:txBody>
                    <a:bodyPr/>
                    <a:lstStyle/>
                    <a:p>
                      <a:r>
                        <a:rPr lang="en-GB" dirty="0" smtClean="0"/>
                        <a:t>300 m</a:t>
                      </a:r>
                      <a:r>
                        <a:rPr lang="en-US" b="1" baseline="30000" dirty="0" smtClean="0">
                          <a:latin typeface="Lucida Sans Unicode" pitchFamily="34" charset="0"/>
                          <a:cs typeface="Lucida Sans Unicode" pitchFamily="34" charset="0"/>
                        </a:rPr>
                        <a:t>2</a:t>
                      </a:r>
                      <a:endParaRPr lang="en-GB" dirty="0"/>
                    </a:p>
                  </a:txBody>
                  <a:tcPr/>
                </a:tc>
                <a:tc>
                  <a:txBody>
                    <a:bodyPr/>
                    <a:lstStyle/>
                    <a:p>
                      <a:pPr algn="ctr"/>
                      <a:r>
                        <a:rPr lang="en-GB" dirty="0" smtClean="0"/>
                        <a:t>0.10</a:t>
                      </a:r>
                      <a:endParaRPr lang="en-GB" dirty="0"/>
                    </a:p>
                  </a:txBody>
                  <a:tcPr/>
                </a:tc>
                <a:tc>
                  <a:txBody>
                    <a:bodyPr/>
                    <a:lstStyle/>
                    <a:p>
                      <a:pPr algn="ctr"/>
                      <a:r>
                        <a:rPr lang="en-GB" dirty="0" smtClean="0"/>
                        <a:t>30</a:t>
                      </a:r>
                      <a:endParaRPr lang="en-GB" dirty="0"/>
                    </a:p>
                  </a:txBody>
                  <a:tcPr/>
                </a:tc>
                <a:extLst>
                  <a:ext uri="{0D108BD9-81ED-4DB2-BD59-A6C34878D82A}">
                    <a16:rowId xmlns:a16="http://schemas.microsoft.com/office/drawing/2014/main" xmlns="" val="10003"/>
                  </a:ext>
                </a:extLst>
              </a:tr>
              <a:tr h="370840">
                <a:tc>
                  <a:txBody>
                    <a:bodyPr/>
                    <a:lstStyle/>
                    <a:p>
                      <a:r>
                        <a:rPr lang="en-GB" dirty="0" smtClean="0"/>
                        <a:t>Occupant</a:t>
                      </a:r>
                      <a:endParaRPr lang="en-GB" dirty="0"/>
                    </a:p>
                  </a:txBody>
                  <a:tcPr/>
                </a:tc>
                <a:tc>
                  <a:txBody>
                    <a:bodyPr/>
                    <a:lstStyle/>
                    <a:p>
                      <a:r>
                        <a:rPr lang="en-GB" dirty="0" smtClean="0"/>
                        <a:t>100</a:t>
                      </a:r>
                      <a:r>
                        <a:rPr lang="en-GB" baseline="0" dirty="0" smtClean="0"/>
                        <a:t> people</a:t>
                      </a:r>
                      <a:endParaRPr lang="en-GB" dirty="0"/>
                    </a:p>
                  </a:txBody>
                  <a:tcPr/>
                </a:tc>
                <a:tc>
                  <a:txBody>
                    <a:bodyPr/>
                    <a:lstStyle/>
                    <a:p>
                      <a:r>
                        <a:rPr lang="en-GB" dirty="0" smtClean="0"/>
                        <a:t>0.46 per person</a:t>
                      </a:r>
                      <a:endParaRPr lang="en-GB" dirty="0"/>
                    </a:p>
                  </a:txBody>
                  <a:tcPr/>
                </a:tc>
                <a:tc>
                  <a:txBody>
                    <a:bodyPr/>
                    <a:lstStyle/>
                    <a:p>
                      <a:pPr algn="ctr"/>
                      <a:r>
                        <a:rPr lang="en-GB" dirty="0" smtClean="0"/>
                        <a:t>46</a:t>
                      </a:r>
                      <a:endParaRPr lang="en-GB" dirty="0"/>
                    </a:p>
                  </a:txBody>
                  <a:tcPr/>
                </a:tc>
                <a:extLst>
                  <a:ext uri="{0D108BD9-81ED-4DB2-BD59-A6C34878D82A}">
                    <a16:rowId xmlns:a16="http://schemas.microsoft.com/office/drawing/2014/main" xmlns="" val="10004"/>
                  </a:ext>
                </a:extLst>
              </a:tr>
              <a:tr h="370840">
                <a:tc>
                  <a:txBody>
                    <a:bodyPr/>
                    <a:lstStyle/>
                    <a:p>
                      <a:endParaRPr lang="en-GB" dirty="0"/>
                    </a:p>
                  </a:txBody>
                  <a:tcPr/>
                </a:tc>
                <a:tc>
                  <a:txBody>
                    <a:bodyPr/>
                    <a:lstStyle/>
                    <a:p>
                      <a:endParaRPr lang="en-GB" dirty="0"/>
                    </a:p>
                  </a:txBody>
                  <a:tcPr/>
                </a:tc>
                <a:tc>
                  <a:txBody>
                    <a:bodyPr/>
                    <a:lstStyle/>
                    <a:p>
                      <a:r>
                        <a:rPr lang="en-GB" dirty="0" smtClean="0"/>
                        <a:t>Total </a:t>
                      </a:r>
                      <a:r>
                        <a:rPr lang="en-GB" baseline="0" dirty="0" smtClean="0"/>
                        <a:t> </a:t>
                      </a:r>
                      <a:r>
                        <a:rPr lang="en-GB" i="1" baseline="0" dirty="0" smtClean="0"/>
                        <a:t>A</a:t>
                      </a:r>
                      <a:endParaRPr lang="en-GB" i="1" dirty="0"/>
                    </a:p>
                  </a:txBody>
                  <a:tcPr/>
                </a:tc>
                <a:tc>
                  <a:txBody>
                    <a:bodyPr/>
                    <a:lstStyle/>
                    <a:p>
                      <a:pPr algn="ctr"/>
                      <a:r>
                        <a:rPr lang="en-GB" dirty="0" smtClean="0"/>
                        <a:t>99</a:t>
                      </a:r>
                      <a:endParaRPr lang="en-GB" dirty="0"/>
                    </a:p>
                  </a:txBody>
                  <a:tcPr/>
                </a:tc>
                <a:extLst>
                  <a:ext uri="{0D108BD9-81ED-4DB2-BD59-A6C34878D82A}">
                    <a16:rowId xmlns:a16="http://schemas.microsoft.com/office/drawing/2014/main" xmlns="" val="10005"/>
                  </a:ext>
                </a:extLst>
              </a:tr>
            </a:tbl>
          </a:graphicData>
        </a:graphic>
      </p:graphicFrame>
      <p:sp>
        <p:nvSpPr>
          <p:cNvPr id="5" name="Rectangle 4"/>
          <p:cNvSpPr/>
          <p:nvPr/>
        </p:nvSpPr>
        <p:spPr>
          <a:xfrm>
            <a:off x="683568" y="4869160"/>
            <a:ext cx="6840760" cy="1754326"/>
          </a:xfrm>
          <a:prstGeom prst="rect">
            <a:avLst/>
          </a:prstGeom>
        </p:spPr>
        <p:txBody>
          <a:bodyPr wrap="square">
            <a:spAutoFit/>
          </a:bodyPr>
          <a:lstStyle/>
          <a:p>
            <a:r>
              <a:rPr lang="en-GB" dirty="0" smtClean="0">
                <a:latin typeface="Lucida Sans Unicode" pitchFamily="34" charset="0"/>
                <a:cs typeface="Lucida Sans Unicode" pitchFamily="34" charset="0"/>
              </a:rPr>
              <a:t>Using Sabine formula</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t>
            </a:r>
            <a:r>
              <a:rPr lang="en-GB" i="1" dirty="0" smtClean="0">
                <a:latin typeface="Lucida Sans Unicode" pitchFamily="34" charset="0"/>
                <a:cs typeface="Lucida Sans Unicode" pitchFamily="34" charset="0"/>
              </a:rPr>
              <a:t>t = </a:t>
            </a:r>
            <a:r>
              <a:rPr lang="en-GB" i="1" u="sng" dirty="0" smtClean="0">
                <a:latin typeface="Lucida Sans Unicode" pitchFamily="34" charset="0"/>
                <a:cs typeface="Lucida Sans Unicode" pitchFamily="34" charset="0"/>
              </a:rPr>
              <a:t>0.16V  </a:t>
            </a:r>
            <a:r>
              <a:rPr lang="en-GB" i="1" dirty="0" smtClean="0">
                <a:latin typeface="Lucida Sans Unicode" pitchFamily="34" charset="0"/>
                <a:cs typeface="Lucida Sans Unicode" pitchFamily="34" charset="0"/>
              </a:rPr>
              <a:t>= </a:t>
            </a:r>
            <a:r>
              <a:rPr lang="en-GB" u="sng" dirty="0" smtClean="0">
                <a:latin typeface="Lucida Sans Unicode" pitchFamily="34" charset="0"/>
                <a:cs typeface="Lucida Sans Unicode" pitchFamily="34" charset="0"/>
              </a:rPr>
              <a:t>0.16 x 1500 </a:t>
            </a:r>
            <a:r>
              <a:rPr lang="en-GB" dirty="0" smtClean="0">
                <a:latin typeface="Lucida Sans Unicode" pitchFamily="34" charset="0"/>
                <a:cs typeface="Lucida Sans Unicode" pitchFamily="34" charset="0"/>
              </a:rPr>
              <a:t>= 2.42s</a:t>
            </a:r>
          </a:p>
          <a:p>
            <a:r>
              <a:rPr lang="en-GB" i="1" dirty="0" smtClean="0">
                <a:latin typeface="Lucida Sans Unicode" pitchFamily="34" charset="0"/>
                <a:cs typeface="Lucida Sans Unicode" pitchFamily="34" charset="0"/>
              </a:rPr>
              <a:t>                     A		   </a:t>
            </a:r>
            <a:r>
              <a:rPr lang="en-GB" dirty="0" smtClean="0">
                <a:latin typeface="Lucida Sans Unicode" pitchFamily="34" charset="0"/>
                <a:cs typeface="Lucida Sans Unicode" pitchFamily="34" charset="0"/>
              </a:rPr>
              <a:t>99</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So reverberation time = 2.42 s at 500Hz. </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548680"/>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Question 2</a:t>
            </a:r>
            <a:endParaRPr lang="en-GB" sz="3200" dirty="0">
              <a:latin typeface="Lucida Sans Unicode" pitchFamily="34" charset="0"/>
              <a:cs typeface="Lucida Sans Unicode" pitchFamily="34" charset="0"/>
            </a:endParaRPr>
          </a:p>
        </p:txBody>
      </p:sp>
      <p:sp>
        <p:nvSpPr>
          <p:cNvPr id="4" name="Rectangle 3"/>
          <p:cNvSpPr/>
          <p:nvPr/>
        </p:nvSpPr>
        <p:spPr>
          <a:xfrm>
            <a:off x="539552" y="1268760"/>
            <a:ext cx="8208912" cy="923330"/>
          </a:xfrm>
          <a:prstGeom prst="rect">
            <a:avLst/>
          </a:prstGeom>
        </p:spPr>
        <p:txBody>
          <a:bodyPr wrap="square">
            <a:spAutoFit/>
          </a:bodyPr>
          <a:lstStyle/>
          <a:p>
            <a:pPr algn="just"/>
            <a:r>
              <a:rPr lang="en-GB" dirty="0" smtClean="0">
                <a:latin typeface="Lucida Sans Unicode" pitchFamily="34" charset="0"/>
                <a:cs typeface="Lucida Sans Unicode" pitchFamily="34" charset="0"/>
              </a:rPr>
              <a:t>A hall has a volume of 5000 m</a:t>
            </a:r>
            <a:r>
              <a:rPr lang="en-US" b="1" baseline="30000" dirty="0" smtClean="0">
                <a:latin typeface="Lucida Sans Unicode" pitchFamily="34" charset="0"/>
                <a:cs typeface="Lucida Sans Unicode" pitchFamily="34" charset="0"/>
              </a:rPr>
              <a:t>3  </a:t>
            </a:r>
            <a:r>
              <a:rPr lang="en-GB" dirty="0" smtClean="0">
                <a:latin typeface="Lucida Sans Unicode" pitchFamily="34" charset="0"/>
                <a:cs typeface="Lucida Sans Unicode" pitchFamily="34" charset="0"/>
              </a:rPr>
              <a:t>and a reverberation time of 1.6s. Calculate the amount of extra absorption required to cut down that  reverberation time to just 1 s.</a:t>
            </a:r>
            <a:endParaRPr lang="en-GB" dirty="0"/>
          </a:p>
        </p:txBody>
      </p:sp>
      <p:sp>
        <p:nvSpPr>
          <p:cNvPr id="5" name="Rectangle 4"/>
          <p:cNvSpPr/>
          <p:nvPr/>
        </p:nvSpPr>
        <p:spPr>
          <a:xfrm>
            <a:off x="611560" y="2708920"/>
            <a:ext cx="4572000" cy="1200329"/>
          </a:xfrm>
          <a:prstGeom prst="rect">
            <a:avLst/>
          </a:prstGeom>
        </p:spPr>
        <p:txBody>
          <a:bodyPr>
            <a:spAutoFit/>
          </a:bodyPr>
          <a:lstStyle/>
          <a:p>
            <a:r>
              <a:rPr lang="en-GB" i="1" dirty="0" smtClean="0">
                <a:solidFill>
                  <a:srgbClr val="0070C0"/>
                </a:solidFill>
                <a:latin typeface="Lucida Sans Unicode" pitchFamily="34" charset="0"/>
                <a:cs typeface="Lucida Sans Unicode" pitchFamily="34" charset="0"/>
              </a:rPr>
              <a:t>Sabine formula </a:t>
            </a:r>
          </a:p>
          <a:p>
            <a:r>
              <a:rPr lang="en-GB" b="1" i="1" dirty="0" smtClean="0">
                <a:solidFill>
                  <a:srgbClr val="0070C0"/>
                </a:solidFill>
                <a:latin typeface="Lucida Sans Unicode" pitchFamily="34" charset="0"/>
                <a:cs typeface="Lucida Sans Unicode" pitchFamily="34" charset="0"/>
              </a:rPr>
              <a:t>	</a:t>
            </a:r>
          </a:p>
          <a:p>
            <a:r>
              <a:rPr lang="en-GB" b="1" i="1" dirty="0" smtClean="0">
                <a:solidFill>
                  <a:srgbClr val="0070C0"/>
                </a:solidFill>
                <a:latin typeface="Lucida Sans Unicode" pitchFamily="34" charset="0"/>
                <a:cs typeface="Lucida Sans Unicode" pitchFamily="34" charset="0"/>
              </a:rPr>
              <a:t>	t = </a:t>
            </a:r>
            <a:r>
              <a:rPr lang="en-GB" b="1" i="1" u="sng" dirty="0" smtClean="0">
                <a:solidFill>
                  <a:srgbClr val="0070C0"/>
                </a:solidFill>
                <a:latin typeface="Lucida Sans Unicode" pitchFamily="34" charset="0"/>
                <a:cs typeface="Lucida Sans Unicode" pitchFamily="34" charset="0"/>
              </a:rPr>
              <a:t>0.16V</a:t>
            </a:r>
          </a:p>
          <a:p>
            <a:r>
              <a:rPr lang="en-GB" b="1" i="1" dirty="0" smtClean="0">
                <a:solidFill>
                  <a:srgbClr val="0070C0"/>
                </a:solidFill>
                <a:latin typeface="Lucida Sans Unicode" pitchFamily="34" charset="0"/>
                <a:cs typeface="Lucida Sans Unicode" pitchFamily="34" charset="0"/>
              </a:rPr>
              <a:t>	          A</a:t>
            </a:r>
            <a:r>
              <a:rPr lang="en-GB" b="1" i="1" u="sng" dirty="0" smtClean="0">
                <a:solidFill>
                  <a:srgbClr val="0070C0"/>
                </a:solidFill>
                <a:latin typeface="Lucida Sans Unicode" pitchFamily="34" charset="0"/>
                <a:cs typeface="Lucida Sans Unicode" pitchFamily="34" charset="0"/>
              </a:rPr>
              <a:t> </a:t>
            </a:r>
          </a:p>
        </p:txBody>
      </p:sp>
      <p:sp>
        <p:nvSpPr>
          <p:cNvPr id="6" name="Rectangle 5"/>
          <p:cNvSpPr/>
          <p:nvPr/>
        </p:nvSpPr>
        <p:spPr>
          <a:xfrm>
            <a:off x="539552" y="4365104"/>
            <a:ext cx="7560840" cy="1477328"/>
          </a:xfrm>
          <a:prstGeom prst="rect">
            <a:avLst/>
          </a:prstGeom>
        </p:spPr>
        <p:txBody>
          <a:bodyPr wrap="square">
            <a:spAutoFit/>
          </a:bodyPr>
          <a:lstStyle/>
          <a:p>
            <a:r>
              <a:rPr lang="en-GB" dirty="0" smtClean="0">
                <a:latin typeface="Lucida Sans Unicode" pitchFamily="34" charset="0"/>
                <a:cs typeface="Lucida Sans Unicode" pitchFamily="34" charset="0"/>
              </a:rPr>
              <a:t>Where </a:t>
            </a:r>
            <a:r>
              <a:rPr lang="en-GB" i="1" dirty="0" smtClean="0">
                <a:latin typeface="Lucida Sans Unicode" pitchFamily="34" charset="0"/>
                <a:cs typeface="Lucida Sans Unicode" pitchFamily="34" charset="0"/>
              </a:rPr>
              <a:t>t   </a:t>
            </a:r>
            <a:r>
              <a:rPr lang="en-GB" dirty="0" smtClean="0">
                <a:latin typeface="Lucida Sans Unicode" pitchFamily="34" charset="0"/>
                <a:cs typeface="Lucida Sans Unicode" pitchFamily="34" charset="0"/>
              </a:rPr>
              <a:t>= reverberation time (s)</a:t>
            </a:r>
          </a:p>
          <a:p>
            <a:r>
              <a:rPr lang="en-GB" i="1" dirty="0" smtClean="0">
                <a:latin typeface="Lucida Sans Unicode" pitchFamily="34" charset="0"/>
                <a:cs typeface="Lucida Sans Unicode" pitchFamily="34" charset="0"/>
              </a:rPr>
              <a:t>          V   </a:t>
            </a:r>
            <a:r>
              <a:rPr lang="en-GB" dirty="0" smtClean="0">
                <a:latin typeface="Lucida Sans Unicode" pitchFamily="34" charset="0"/>
                <a:cs typeface="Lucida Sans Unicode" pitchFamily="34" charset="0"/>
              </a:rPr>
              <a:t>= Volume of the room (m</a:t>
            </a:r>
            <a:r>
              <a:rPr lang="en-US" b="1" baseline="30000" dirty="0" smtClean="0">
                <a:latin typeface="Lucida Sans Unicode" pitchFamily="34" charset="0"/>
                <a:cs typeface="Lucida Sans Unicode" pitchFamily="34" charset="0"/>
              </a:rPr>
              <a:t>3</a:t>
            </a:r>
            <a:r>
              <a:rPr lang="en-GB" dirty="0" smtClean="0">
                <a:latin typeface="Lucida Sans Unicode" pitchFamily="34" charset="0"/>
                <a:cs typeface="Lucida Sans Unicode" pitchFamily="34" charset="0"/>
              </a:rPr>
              <a:t>)</a:t>
            </a:r>
          </a:p>
          <a:p>
            <a:r>
              <a:rPr lang="en-GB" i="1" dirty="0" smtClean="0">
                <a:latin typeface="Lucida Sans Unicode" pitchFamily="34" charset="0"/>
                <a:cs typeface="Lucida Sans Unicode" pitchFamily="34" charset="0"/>
              </a:rPr>
              <a:t>          A   </a:t>
            </a:r>
            <a:r>
              <a:rPr lang="en-GB" dirty="0" smtClean="0">
                <a:latin typeface="Lucida Sans Unicode" pitchFamily="34" charset="0"/>
                <a:cs typeface="Lucida Sans Unicode" pitchFamily="34" charset="0"/>
              </a:rPr>
              <a:t>= Total  absorption of room surfaces (m</a:t>
            </a:r>
            <a:r>
              <a:rPr lang="en-US" b="1" baseline="30000" dirty="0" smtClean="0">
                <a:latin typeface="Lucida Sans Unicode" pitchFamily="34" charset="0"/>
                <a:cs typeface="Lucida Sans Unicode" pitchFamily="34" charset="0"/>
              </a:rPr>
              <a:t>2</a:t>
            </a:r>
            <a:r>
              <a:rPr lang="en-US" b="1"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r>
              <a:rPr lang="en-US" dirty="0" smtClean="0">
                <a:latin typeface="Lucida Sans Unicode" pitchFamily="34" charset="0"/>
                <a:cs typeface="Lucida Sans Unicode" pitchFamily="34" charset="0"/>
              </a:rPr>
              <a:t>)</a:t>
            </a:r>
          </a:p>
          <a:p>
            <a:r>
              <a:rPr lang="en-US" dirty="0" smtClean="0">
                <a:latin typeface="Lucida Sans Unicode" pitchFamily="34" charset="0"/>
                <a:cs typeface="Lucida Sans Unicode" pitchFamily="34" charset="0"/>
              </a:rPr>
              <a:t>               = </a:t>
            </a:r>
            <a:r>
              <a:rPr lang="en-GB" b="1" dirty="0" smtClean="0">
                <a:latin typeface="Symbol" pitchFamily="18" charset="2"/>
              </a:rPr>
              <a:t>å</a:t>
            </a:r>
            <a:r>
              <a:rPr lang="en-US" dirty="0" smtClean="0">
                <a:latin typeface="Lucida Sans Unicode" pitchFamily="34" charset="0"/>
                <a:cs typeface="Lucida Sans Unicode" pitchFamily="34" charset="0"/>
              </a:rPr>
              <a:t> (surface area x absorption coefficient)</a:t>
            </a:r>
            <a:endParaRPr lang="en-GB" dirty="0" smtClean="0">
              <a:latin typeface="Lucida Sans Unicode" pitchFamily="34" charset="0"/>
              <a:cs typeface="Lucida Sans Unicode" pitchFamily="34" charset="0"/>
            </a:endParaRPr>
          </a:p>
          <a:p>
            <a:r>
              <a:rPr lang="en-GB" i="1" dirty="0" smtClean="0">
                <a:latin typeface="Lucida Sans Unicode" pitchFamily="34" charset="0"/>
                <a:cs typeface="Lucida Sans Unicode" pitchFamily="34" charset="0"/>
              </a:rPr>
              <a:t>         </a:t>
            </a:r>
            <a:endParaRPr lang="en-GB" dirty="0" smtClean="0">
              <a:latin typeface="Lucida Sans Unicode" pitchFamily="34" charset="0"/>
              <a:cs typeface="Lucida Sans Unicode" pitchFamily="34" charset="0"/>
            </a:endParaRPr>
          </a:p>
        </p:txBody>
      </p:sp>
      <p:sp>
        <p:nvSpPr>
          <p:cNvPr id="2" name="TextBox 1"/>
          <p:cNvSpPr txBox="1"/>
          <p:nvPr/>
        </p:nvSpPr>
        <p:spPr>
          <a:xfrm>
            <a:off x="6792594" y="6277962"/>
            <a:ext cx="1872208"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332656"/>
            <a:ext cx="748883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Answer 2</a:t>
            </a:r>
            <a:endParaRPr lang="en-GB" sz="3200" dirty="0">
              <a:latin typeface="Lucida Sans Unicode" pitchFamily="34" charset="0"/>
              <a:cs typeface="Lucida Sans Unicode" pitchFamily="34" charset="0"/>
            </a:endParaRPr>
          </a:p>
        </p:txBody>
      </p:sp>
      <p:sp>
        <p:nvSpPr>
          <p:cNvPr id="3" name="Rectangle 2"/>
          <p:cNvSpPr/>
          <p:nvPr/>
        </p:nvSpPr>
        <p:spPr>
          <a:xfrm>
            <a:off x="251520" y="908720"/>
            <a:ext cx="8604448" cy="5524589"/>
          </a:xfrm>
          <a:prstGeom prst="rect">
            <a:avLst/>
          </a:prstGeom>
        </p:spPr>
        <p:txBody>
          <a:bodyPr wrap="square">
            <a:spAutoFit/>
          </a:bodyPr>
          <a:lstStyle/>
          <a:p>
            <a:r>
              <a:rPr lang="en-GB" dirty="0" smtClean="0">
                <a:latin typeface="Lucida Sans Unicode" pitchFamily="34" charset="0"/>
                <a:cs typeface="Lucida Sans Unicode" pitchFamily="34" charset="0"/>
              </a:rPr>
              <a:t>A hall has a volume of 5000 m</a:t>
            </a:r>
            <a:r>
              <a:rPr lang="en-US" b="1" baseline="30000" dirty="0" smtClean="0">
                <a:latin typeface="Lucida Sans Unicode" pitchFamily="34" charset="0"/>
                <a:cs typeface="Lucida Sans Unicode" pitchFamily="34" charset="0"/>
              </a:rPr>
              <a:t>3  </a:t>
            </a:r>
            <a:r>
              <a:rPr lang="en-GB" dirty="0" smtClean="0">
                <a:latin typeface="Lucida Sans Unicode" pitchFamily="34" charset="0"/>
                <a:cs typeface="Lucida Sans Unicode" pitchFamily="34" charset="0"/>
              </a:rPr>
              <a:t>and a reverberation time of 1.6s. Calculate the amount of extra absorption required to obtain a reverberation time of 1.0 s.</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V = 5000 m</a:t>
            </a:r>
            <a:r>
              <a:rPr lang="en-US" b="1" baseline="30000" dirty="0" smtClean="0">
                <a:latin typeface="Lucida Sans Unicode" pitchFamily="34" charset="0"/>
                <a:cs typeface="Lucida Sans Unicode" pitchFamily="34" charset="0"/>
              </a:rPr>
              <a:t>3 </a:t>
            </a:r>
            <a:r>
              <a:rPr lang="en-US" b="1" dirty="0" smtClean="0">
                <a:latin typeface="Lucida Sans Unicode" pitchFamily="34" charset="0"/>
                <a:cs typeface="Lucida Sans Unicode" pitchFamily="34" charset="0"/>
              </a:rPr>
              <a:t> </a:t>
            </a:r>
          </a:p>
          <a:p>
            <a:r>
              <a:rPr lang="en-US" b="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t</a:t>
            </a:r>
            <a:r>
              <a:rPr lang="en-US" sz="1050" dirty="0" smtClean="0">
                <a:latin typeface="Lucida Sans Unicode" pitchFamily="34" charset="0"/>
                <a:cs typeface="Lucida Sans Unicode" pitchFamily="34" charset="0"/>
              </a:rPr>
              <a:t>1  </a:t>
            </a:r>
            <a:r>
              <a:rPr lang="en-US" dirty="0" smtClean="0">
                <a:latin typeface="Lucida Sans Unicode" pitchFamily="34" charset="0"/>
                <a:cs typeface="Lucida Sans Unicode" pitchFamily="34" charset="0"/>
              </a:rPr>
              <a:t>= 1.6s</a:t>
            </a:r>
          </a:p>
          <a:p>
            <a:r>
              <a:rPr lang="en-US" dirty="0" smtClean="0">
                <a:latin typeface="Lucida Sans Unicode" pitchFamily="34" charset="0"/>
                <a:cs typeface="Lucida Sans Unicode" pitchFamily="34" charset="0"/>
              </a:rPr>
              <a:t>       t</a:t>
            </a:r>
            <a:r>
              <a:rPr lang="en-US" sz="1050" dirty="0" smtClean="0">
                <a:latin typeface="Lucida Sans Unicode" pitchFamily="34" charset="0"/>
                <a:cs typeface="Lucida Sans Unicode" pitchFamily="34" charset="0"/>
              </a:rPr>
              <a:t>2  </a:t>
            </a:r>
            <a:r>
              <a:rPr lang="en-US" dirty="0" smtClean="0">
                <a:latin typeface="Lucida Sans Unicode" pitchFamily="34" charset="0"/>
                <a:cs typeface="Lucida Sans Unicode" pitchFamily="34" charset="0"/>
              </a:rPr>
              <a:t>= 1.0s</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Using Sabine formula</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t</a:t>
            </a:r>
            <a:r>
              <a:rPr lang="en-US" sz="1050" dirty="0" smtClean="0">
                <a:latin typeface="Lucida Sans Unicode" pitchFamily="34" charset="0"/>
                <a:cs typeface="Lucida Sans Unicode" pitchFamily="34" charset="0"/>
              </a:rPr>
              <a:t>1</a:t>
            </a:r>
            <a:r>
              <a:rPr lang="en-US" dirty="0" smtClean="0">
                <a:latin typeface="Lucida Sans Unicode" pitchFamily="34" charset="0"/>
                <a:cs typeface="Lucida Sans Unicode" pitchFamily="34" charset="0"/>
              </a:rPr>
              <a:t> = </a:t>
            </a:r>
            <a:r>
              <a:rPr lang="en-US" u="sng" dirty="0" smtClean="0">
                <a:latin typeface="Lucida Sans Unicode" pitchFamily="34" charset="0"/>
                <a:cs typeface="Lucida Sans Unicode" pitchFamily="34" charset="0"/>
              </a:rPr>
              <a:t>0.16 V </a:t>
            </a:r>
            <a:r>
              <a:rPr lang="en-US" dirty="0" smtClean="0">
                <a:latin typeface="Lucida Sans Unicode" pitchFamily="34" charset="0"/>
                <a:cs typeface="Lucida Sans Unicode" pitchFamily="34" charset="0"/>
              </a:rPr>
              <a:t>=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1.6    so A</a:t>
            </a:r>
            <a:r>
              <a:rPr lang="en-US" sz="1050" dirty="0" smtClean="0">
                <a:latin typeface="Lucida Sans Unicode" pitchFamily="34" charset="0"/>
                <a:cs typeface="Lucida Sans Unicode" pitchFamily="34" charset="0"/>
              </a:rPr>
              <a:t>1 =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500 m</a:t>
            </a:r>
            <a:r>
              <a:rPr lang="en-US" b="1" baseline="30000" dirty="0" smtClean="0">
                <a:latin typeface="Lucida Sans Unicode" pitchFamily="34" charset="0"/>
                <a:cs typeface="Lucida Sans Unicode" pitchFamily="34" charset="0"/>
              </a:rPr>
              <a:t>2 </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A</a:t>
            </a:r>
            <a:r>
              <a:rPr lang="en-US" sz="1100" dirty="0" smtClean="0">
                <a:latin typeface="Lucida Sans Unicode" pitchFamily="34" charset="0"/>
                <a:cs typeface="Lucida Sans Unicode" pitchFamily="34" charset="0"/>
              </a:rPr>
              <a:t>1</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A</a:t>
            </a:r>
            <a:r>
              <a:rPr lang="en-US" sz="1100" dirty="0" err="1" smtClean="0">
                <a:latin typeface="Lucida Sans Unicode" pitchFamily="34" charset="0"/>
                <a:cs typeface="Lucida Sans Unicode" pitchFamily="34" charset="0"/>
              </a:rPr>
              <a:t>1</a:t>
            </a:r>
            <a:r>
              <a:rPr lang="en-US" sz="1100"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1.6</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t</a:t>
            </a:r>
            <a:r>
              <a:rPr lang="en-US" sz="105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 </a:t>
            </a:r>
            <a:r>
              <a:rPr lang="en-US" u="sng" dirty="0" smtClean="0">
                <a:latin typeface="Lucida Sans Unicode" pitchFamily="34" charset="0"/>
                <a:cs typeface="Lucida Sans Unicode" pitchFamily="34" charset="0"/>
              </a:rPr>
              <a:t>0.16 V </a:t>
            </a:r>
            <a:r>
              <a:rPr lang="en-US" dirty="0" smtClean="0">
                <a:latin typeface="Lucida Sans Unicode" pitchFamily="34" charset="0"/>
                <a:cs typeface="Lucida Sans Unicode" pitchFamily="34" charset="0"/>
              </a:rPr>
              <a:t>=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1.0    so A</a:t>
            </a:r>
            <a:r>
              <a:rPr lang="en-US" sz="1050" dirty="0" smtClean="0">
                <a:latin typeface="Lucida Sans Unicode" pitchFamily="34" charset="0"/>
                <a:cs typeface="Lucida Sans Unicode" pitchFamily="34" charset="0"/>
              </a:rPr>
              <a:t>2 = </a:t>
            </a:r>
            <a:r>
              <a:rPr lang="en-US" u="sng" dirty="0" smtClean="0">
                <a:latin typeface="Lucida Sans Unicode" pitchFamily="34" charset="0"/>
                <a:cs typeface="Lucida Sans Unicode" pitchFamily="34" charset="0"/>
              </a:rPr>
              <a:t>0.16 x 5000 </a:t>
            </a:r>
            <a:r>
              <a:rPr lang="en-US" dirty="0" smtClean="0">
                <a:latin typeface="Lucida Sans Unicode" pitchFamily="34" charset="0"/>
                <a:cs typeface="Lucida Sans Unicode" pitchFamily="34" charset="0"/>
              </a:rPr>
              <a:t>= 800 m</a:t>
            </a:r>
            <a:r>
              <a:rPr lang="en-US" b="1" baseline="300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A</a:t>
            </a:r>
            <a:r>
              <a:rPr lang="en-US" sz="11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A</a:t>
            </a:r>
            <a:r>
              <a:rPr lang="en-US" sz="1100" dirty="0" err="1" smtClean="0">
                <a:latin typeface="Lucida Sans Unicode" pitchFamily="34" charset="0"/>
                <a:cs typeface="Lucida Sans Unicode" pitchFamily="34" charset="0"/>
              </a:rPr>
              <a:t>2</a:t>
            </a:r>
            <a:r>
              <a:rPr lang="en-US" sz="1100"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1.0</a:t>
            </a:r>
          </a:p>
          <a:p>
            <a:endParaRPr lang="en-US"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Extra absorption needed = A</a:t>
            </a:r>
            <a:r>
              <a:rPr lang="en-US" sz="1050" dirty="0" smtClean="0">
                <a:latin typeface="Lucida Sans Unicode" pitchFamily="34" charset="0"/>
                <a:cs typeface="Lucida Sans Unicode" pitchFamily="34" charset="0"/>
              </a:rPr>
              <a:t>2  </a:t>
            </a:r>
            <a:r>
              <a:rPr lang="en-US" dirty="0" smtClean="0">
                <a:latin typeface="Lucida Sans Unicode" pitchFamily="34" charset="0"/>
                <a:cs typeface="Lucida Sans Unicode" pitchFamily="34" charset="0"/>
              </a:rPr>
              <a:t> - A</a:t>
            </a:r>
            <a:r>
              <a:rPr lang="en-US" sz="1100" dirty="0" smtClean="0">
                <a:latin typeface="Lucida Sans Unicode" pitchFamily="34" charset="0"/>
                <a:cs typeface="Lucida Sans Unicode" pitchFamily="34" charset="0"/>
              </a:rPr>
              <a:t>1</a:t>
            </a:r>
          </a:p>
          <a:p>
            <a:endParaRPr lang="en-US" sz="1100" dirty="0" smtClean="0">
              <a:latin typeface="Lucida Sans Unicode" pitchFamily="34" charset="0"/>
              <a:cs typeface="Lucida Sans Unicode" pitchFamily="34" charset="0"/>
            </a:endParaRPr>
          </a:p>
          <a:p>
            <a:r>
              <a:rPr lang="en-US" dirty="0" smtClean="0">
                <a:latin typeface="Lucida Sans Unicode" pitchFamily="34" charset="0"/>
                <a:cs typeface="Lucida Sans Unicode" pitchFamily="34" charset="0"/>
              </a:rPr>
              <a:t>                                       = 800 – 500 = 300 m</a:t>
            </a:r>
            <a:r>
              <a:rPr lang="en-US" b="1" baseline="30000" dirty="0" smtClean="0">
                <a:latin typeface="Lucida Sans Unicode" pitchFamily="34" charset="0"/>
                <a:cs typeface="Lucida Sans Unicode" pitchFamily="34" charset="0"/>
              </a:rPr>
              <a:t>2</a:t>
            </a:r>
            <a:r>
              <a:rPr lang="en-US" dirty="0" smtClean="0">
                <a:latin typeface="Lucida Sans Unicode" pitchFamily="34" charset="0"/>
                <a:cs typeface="Lucida Sans Unicode" pitchFamily="34" charset="0"/>
              </a:rPr>
              <a:t> </a:t>
            </a:r>
            <a:r>
              <a:rPr lang="en-US" dirty="0" err="1" smtClean="0">
                <a:latin typeface="Lucida Sans Unicode" pitchFamily="34" charset="0"/>
                <a:cs typeface="Lucida Sans Unicode" pitchFamily="34" charset="0"/>
              </a:rPr>
              <a:t>sabins</a:t>
            </a:r>
            <a:r>
              <a:rPr lang="en-US" sz="1100" dirty="0" smtClean="0">
                <a:latin typeface="Lucida Sans Unicode" pitchFamily="34" charset="0"/>
                <a:cs typeface="Lucida Sans Unicode" pitchFamily="34" charset="0"/>
              </a:rPr>
              <a:t> </a:t>
            </a:r>
            <a:r>
              <a:rPr lang="en-US" b="1" baseline="30000" dirty="0" smtClean="0">
                <a:latin typeface="Lucida Sans Unicode" pitchFamily="34" charset="0"/>
                <a:cs typeface="Lucida Sans Unicode" pitchFamily="34" charset="0"/>
              </a:rPr>
              <a:t>        </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474345"/>
            <a:ext cx="8208912" cy="4616648"/>
          </a:xfrm>
          <a:prstGeom prst="rect">
            <a:avLst/>
          </a:prstGeom>
        </p:spPr>
        <p:txBody>
          <a:bodyPr wrap="square">
            <a:spAutoFit/>
          </a:bodyPr>
          <a:lstStyle/>
          <a:p>
            <a:r>
              <a:rPr lang="en-GB" sz="2400" b="1" dirty="0" smtClean="0">
                <a:latin typeface="Lucida Sans Unicode" pitchFamily="34" charset="0"/>
                <a:cs typeface="Lucida Sans Unicode" pitchFamily="34" charset="0"/>
              </a:rPr>
              <a:t>DAMPING MATERIALS</a:t>
            </a:r>
          </a:p>
          <a:p>
            <a:r>
              <a:rPr lang="en-GB" b="1" dirty="0" smtClean="0"/>
              <a:t>Damping materials are used to reduce structure borne noise.</a:t>
            </a:r>
          </a:p>
          <a:p>
            <a:endParaRPr lang="en-GB" b="1" dirty="0" smtClean="0"/>
          </a:p>
          <a:p>
            <a:r>
              <a:rPr lang="en-GB" dirty="0" smtClean="0"/>
              <a:t>An engine bolted onto a metal skid that’s bolted to the floor transmits huge amounts of acoustical energy through to the structure. </a:t>
            </a:r>
          </a:p>
          <a:p>
            <a:endParaRPr lang="en-GB" dirty="0" smtClean="0"/>
          </a:p>
          <a:p>
            <a:r>
              <a:rPr lang="en-GB" dirty="0" smtClean="0"/>
              <a:t>Vibrations from rattling machinery travel easily through solid structures like wood, steel, concrete or masonry.</a:t>
            </a:r>
          </a:p>
          <a:p>
            <a:r>
              <a:rPr lang="en-GB" dirty="0" smtClean="0"/>
              <a:t>With wood, concrete and bricks, vibrations are attenuated 2 dB in 30 meters (100 feet), while steel requires 20 times the distance for the same attenuation.</a:t>
            </a:r>
          </a:p>
          <a:p>
            <a:endParaRPr lang="en-GB" dirty="0" smtClean="0"/>
          </a:p>
          <a:p>
            <a:r>
              <a:rPr lang="en-GB" dirty="0" smtClean="0"/>
              <a:t>Damping materials create mechanical resistance to the structure-borne sound by</a:t>
            </a:r>
          </a:p>
          <a:p>
            <a:r>
              <a:rPr lang="en-GB" dirty="0" smtClean="0"/>
              <a:t>converting sound energy into heat through friction.</a:t>
            </a:r>
          </a:p>
          <a:p>
            <a:endParaRPr lang="en-GB" dirty="0" smtClean="0"/>
          </a:p>
          <a:p>
            <a:r>
              <a:rPr lang="en-GB" dirty="0" smtClean="0"/>
              <a:t> An example of a damping material is the spray-on coating compound placed under automobiles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404664"/>
            <a:ext cx="7992888" cy="4893647"/>
          </a:xfrm>
          <a:prstGeom prst="rect">
            <a:avLst/>
          </a:prstGeom>
        </p:spPr>
        <p:txBody>
          <a:bodyPr wrap="square">
            <a:spAutoFit/>
          </a:bodyPr>
          <a:lstStyle/>
          <a:p>
            <a:r>
              <a:rPr lang="en-GB" sz="2400" b="1" dirty="0" smtClean="0">
                <a:latin typeface="Lucida Sans Unicode" pitchFamily="34" charset="0"/>
                <a:cs typeface="Lucida Sans Unicode" pitchFamily="34" charset="0"/>
              </a:rPr>
              <a:t>VIBRATION ISOLATORS</a:t>
            </a:r>
          </a:p>
          <a:p>
            <a:endParaRPr lang="en-GB" b="1" dirty="0" smtClean="0"/>
          </a:p>
          <a:p>
            <a:endParaRPr lang="en-GB" b="1" dirty="0" smtClean="0"/>
          </a:p>
          <a:p>
            <a:pPr algn="just"/>
            <a:r>
              <a:rPr lang="en-GB" b="1" dirty="0" smtClean="0">
                <a:latin typeface="Lucida Sans Unicode" pitchFamily="34" charset="0"/>
                <a:cs typeface="Lucida Sans Unicode" pitchFamily="34" charset="0"/>
              </a:rPr>
              <a:t>Vibration isolation is also used to reduce the transmission of noise through a structure. Vibration isolators lower the vibration at its source. </a:t>
            </a:r>
          </a:p>
          <a:p>
            <a:pPr algn="just"/>
            <a:r>
              <a:rPr lang="en-GB" dirty="0" smtClean="0">
                <a:latin typeface="Lucida Sans Unicode" pitchFamily="34" charset="0"/>
                <a:cs typeface="Lucida Sans Unicode" pitchFamily="34" charset="0"/>
              </a:rPr>
              <a:t>They are elastic elements, such as coiled springs, and rubber, felt, cork or glass fibre materials, which are as different as possible from the structure or mechanism. </a:t>
            </a:r>
          </a:p>
          <a:p>
            <a:pPr algn="just"/>
            <a:r>
              <a:rPr lang="en-GB" dirty="0" smtClean="0">
                <a:latin typeface="Lucida Sans Unicode" pitchFamily="34" charset="0"/>
                <a:cs typeface="Lucida Sans Unicode" pitchFamily="34" charset="0"/>
              </a:rPr>
              <a:t>Vibration isolators can be made from elastomers (compressed or shear, ribbed Neoprene); </a:t>
            </a:r>
          </a:p>
          <a:p>
            <a:pPr algn="just"/>
            <a:r>
              <a:rPr lang="en-GB" dirty="0" smtClean="0">
                <a:latin typeface="Lucida Sans Unicode" pitchFamily="34" charset="0"/>
                <a:cs typeface="Lucida Sans Unicode" pitchFamily="34" charset="0"/>
              </a:rPr>
              <a:t>other compressed material (cork); fibrous mats (felt and glass </a:t>
            </a:r>
            <a:r>
              <a:rPr lang="en-GB" dirty="0" err="1" smtClean="0">
                <a:latin typeface="Lucida Sans Unicode" pitchFamily="34" charset="0"/>
                <a:cs typeface="Lucida Sans Unicode" pitchFamily="34" charset="0"/>
              </a:rPr>
              <a:t>fiber</a:t>
            </a:r>
            <a:r>
              <a:rPr lang="en-GB" dirty="0" smtClean="0">
                <a:latin typeface="Lucida Sans Unicode" pitchFamily="34" charset="0"/>
                <a:cs typeface="Lucida Sans Unicode" pitchFamily="34" charset="0"/>
              </a:rPr>
              <a:t>); and metal springs. </a:t>
            </a:r>
          </a:p>
          <a:p>
            <a:pPr algn="just"/>
            <a:r>
              <a:rPr lang="en-GB" dirty="0" smtClean="0">
                <a:latin typeface="Lucida Sans Unicode" pitchFamily="34" charset="0"/>
                <a:cs typeface="Lucida Sans Unicode" pitchFamily="34" charset="0"/>
              </a:rPr>
              <a:t>Vibration isolators are often used in conjunction with damping materials. </a:t>
            </a:r>
          </a:p>
          <a:p>
            <a:pPr algn="just"/>
            <a:r>
              <a:rPr lang="en-GB" dirty="0" smtClean="0">
                <a:latin typeface="Lucida Sans Unicode" pitchFamily="34" charset="0"/>
                <a:cs typeface="Lucida Sans Unicode" pitchFamily="34" charset="0"/>
              </a:rPr>
              <a:t>For example, steel springs are </a:t>
            </a:r>
            <a:r>
              <a:rPr lang="en-GB" dirty="0" err="1" smtClean="0">
                <a:latin typeface="Lucida Sans Unicode" pitchFamily="34" charset="0"/>
                <a:cs typeface="Lucida Sans Unicode" pitchFamily="34" charset="0"/>
              </a:rPr>
              <a:t>undamped</a:t>
            </a:r>
            <a:r>
              <a:rPr lang="en-GB" dirty="0" smtClean="0">
                <a:latin typeface="Lucida Sans Unicode" pitchFamily="34" charset="0"/>
                <a:cs typeface="Lucida Sans Unicode" pitchFamily="34" charset="0"/>
              </a:rPr>
              <a:t> and placing them on </a:t>
            </a:r>
            <a:r>
              <a:rPr lang="en-GB" dirty="0" err="1" smtClean="0">
                <a:latin typeface="Lucida Sans Unicode" pitchFamily="34" charset="0"/>
                <a:cs typeface="Lucida Sans Unicode" pitchFamily="34" charset="0"/>
              </a:rPr>
              <a:t>elastomer</a:t>
            </a:r>
            <a:r>
              <a:rPr lang="en-GB" dirty="0" smtClean="0">
                <a:latin typeface="Lucida Sans Unicode" pitchFamily="34" charset="0"/>
                <a:cs typeface="Lucida Sans Unicode" pitchFamily="34" charset="0"/>
              </a:rPr>
              <a:t> pads, improves their level of vibration isolation.</a:t>
            </a:r>
            <a:endParaRPr lang="en-GB" dirty="0">
              <a:latin typeface="Lucida Sans Unicode" pitchFamily="34" charset="0"/>
              <a:cs typeface="Lucida Sans Unicode"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332656"/>
            <a:ext cx="5634878" cy="584775"/>
          </a:xfrm>
          <a:prstGeom prst="rect">
            <a:avLst/>
          </a:prstGeom>
        </p:spPr>
        <p:txBody>
          <a:bodyPr wrap="square">
            <a:spAutoFit/>
          </a:bodyPr>
          <a:lstStyle/>
          <a:p>
            <a:r>
              <a:rPr lang="en-GB" sz="3200" b="1" dirty="0" smtClean="0"/>
              <a:t>PRINCIPLES OF NOISE CONTROL</a:t>
            </a:r>
            <a:endParaRPr lang="en-GB" sz="3200" dirty="0"/>
          </a:p>
        </p:txBody>
      </p:sp>
      <p:sp>
        <p:nvSpPr>
          <p:cNvPr id="3" name="Rectangle 2"/>
          <p:cNvSpPr/>
          <p:nvPr/>
        </p:nvSpPr>
        <p:spPr>
          <a:xfrm>
            <a:off x="323528" y="908720"/>
            <a:ext cx="8136904" cy="3323987"/>
          </a:xfrm>
          <a:prstGeom prst="rect">
            <a:avLst/>
          </a:prstGeom>
        </p:spPr>
        <p:txBody>
          <a:bodyPr wrap="square">
            <a:spAutoFit/>
          </a:bodyPr>
          <a:lstStyle/>
          <a:p>
            <a:r>
              <a:rPr lang="en-GB" dirty="0" smtClean="0"/>
              <a:t>Remember the considerations for measuring sound accurately??? </a:t>
            </a:r>
          </a:p>
          <a:p>
            <a:r>
              <a:rPr lang="en-GB" b="1" dirty="0" smtClean="0">
                <a:solidFill>
                  <a:srgbClr val="0070C0"/>
                </a:solidFill>
              </a:rPr>
              <a:t>How its generated at the source / The path it takes / How it reaches the receiver.</a:t>
            </a:r>
          </a:p>
          <a:p>
            <a:endParaRPr lang="en-GB" dirty="0" smtClean="0"/>
          </a:p>
          <a:p>
            <a:r>
              <a:rPr lang="en-GB" b="1" dirty="0" smtClean="0">
                <a:solidFill>
                  <a:srgbClr val="0070C0"/>
                </a:solidFill>
              </a:rPr>
              <a:t>Control of sound levels </a:t>
            </a:r>
            <a:r>
              <a:rPr lang="en-GB" dirty="0" smtClean="0"/>
              <a:t>involves three considerations: </a:t>
            </a:r>
          </a:p>
          <a:p>
            <a:endParaRPr lang="en-GB" dirty="0" smtClean="0"/>
          </a:p>
          <a:p>
            <a:pPr marL="457200" indent="-457200"/>
            <a:r>
              <a:rPr lang="en-GB" sz="2000" b="1" dirty="0" smtClean="0">
                <a:solidFill>
                  <a:srgbClr val="0070C0"/>
                </a:solidFill>
              </a:rPr>
              <a:t>1. Acoustical treatment at the source of noise. </a:t>
            </a:r>
          </a:p>
          <a:p>
            <a:pPr marL="457200" indent="-457200">
              <a:buAutoNum type="arabicPeriod"/>
            </a:pPr>
            <a:endParaRPr lang="en-GB" sz="2000" b="1" dirty="0" smtClean="0">
              <a:solidFill>
                <a:srgbClr val="0070C0"/>
              </a:solidFill>
            </a:endParaRPr>
          </a:p>
          <a:p>
            <a:r>
              <a:rPr lang="en-GB" sz="2000" b="1" dirty="0" smtClean="0">
                <a:solidFill>
                  <a:srgbClr val="0070C0"/>
                </a:solidFill>
              </a:rPr>
              <a:t>2. Acoustical treatment of the path it travels - everything between the</a:t>
            </a:r>
          </a:p>
          <a:p>
            <a:r>
              <a:rPr lang="en-GB" sz="2000" b="1" dirty="0" smtClean="0">
                <a:solidFill>
                  <a:srgbClr val="0070C0"/>
                </a:solidFill>
              </a:rPr>
              <a:t>    source and the receiver.</a:t>
            </a:r>
          </a:p>
          <a:p>
            <a:endParaRPr lang="en-GB" sz="2000" b="1" dirty="0" smtClean="0">
              <a:solidFill>
                <a:srgbClr val="0070C0"/>
              </a:solidFill>
            </a:endParaRPr>
          </a:p>
          <a:p>
            <a:r>
              <a:rPr lang="en-GB" sz="2000" b="1" dirty="0" smtClean="0">
                <a:solidFill>
                  <a:srgbClr val="0070C0"/>
                </a:solidFill>
              </a:rPr>
              <a:t>3. Acoustical treatment at the receiver — where the listener is.</a:t>
            </a:r>
            <a:endParaRPr lang="en-GB" sz="2000" b="1" dirty="0">
              <a:solidFill>
                <a:srgbClr val="0070C0"/>
              </a:solidFill>
            </a:endParaRPr>
          </a:p>
        </p:txBody>
      </p:sp>
      <p:sp>
        <p:nvSpPr>
          <p:cNvPr id="4" name="Rectangle 3"/>
          <p:cNvSpPr/>
          <p:nvPr/>
        </p:nvSpPr>
        <p:spPr>
          <a:xfrm>
            <a:off x="323528" y="4293096"/>
            <a:ext cx="8496944" cy="2031325"/>
          </a:xfrm>
          <a:prstGeom prst="rect">
            <a:avLst/>
          </a:prstGeom>
        </p:spPr>
        <p:txBody>
          <a:bodyPr wrap="square">
            <a:spAutoFit/>
          </a:bodyPr>
          <a:lstStyle/>
          <a:p>
            <a:r>
              <a:rPr lang="en-GB" dirty="0" smtClean="0"/>
              <a:t>The solution to a specific noise control situation often involves considering the problem from one, two, or all three of these factors. </a:t>
            </a:r>
          </a:p>
          <a:p>
            <a:endParaRPr lang="en-GB" dirty="0" smtClean="0"/>
          </a:p>
          <a:p>
            <a:r>
              <a:rPr lang="en-GB" dirty="0" smtClean="0"/>
              <a:t>However, it is almost </a:t>
            </a:r>
            <a:r>
              <a:rPr lang="en-GB" b="1" dirty="0" smtClean="0">
                <a:solidFill>
                  <a:srgbClr val="0070C0"/>
                </a:solidFill>
              </a:rPr>
              <a:t>always best to start at the source</a:t>
            </a:r>
            <a:r>
              <a:rPr lang="en-GB" dirty="0" smtClean="0"/>
              <a:t>. </a:t>
            </a:r>
          </a:p>
          <a:p>
            <a:endParaRPr lang="en-GB" dirty="0" smtClean="0"/>
          </a:p>
          <a:p>
            <a:r>
              <a:rPr lang="en-GB" dirty="0" smtClean="0"/>
              <a:t>That’s where the </a:t>
            </a:r>
            <a:r>
              <a:rPr lang="en-GB" b="1" dirty="0" smtClean="0">
                <a:solidFill>
                  <a:srgbClr val="0070C0"/>
                </a:solidFill>
              </a:rPr>
              <a:t>most effective solutions </a:t>
            </a:r>
            <a:r>
              <a:rPr lang="en-GB" dirty="0" smtClean="0"/>
              <a:t>to noise control are likely to be </a:t>
            </a:r>
            <a:r>
              <a:rPr lang="en-GB" b="1" dirty="0" smtClean="0">
                <a:solidFill>
                  <a:srgbClr val="0070C0"/>
                </a:solidFill>
              </a:rPr>
              <a:t>easily achieved at the lowest cost.</a:t>
            </a:r>
            <a:endParaRPr lang="en-GB"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 calcmode="lin" valueType="num">
                                      <p:cBhvr additive="base">
                                        <p:cTn id="2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anim calcmode="lin" valueType="num">
                                      <p:cBhvr additive="base">
                                        <p:cTn id="2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 calcmode="lin" valueType="num">
                                      <p:cBhvr additive="base">
                                        <p:cTn id="3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 calcmode="lin" valueType="num">
                                      <p:cBhvr additive="base">
                                        <p:cTn id="3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51520" y="188640"/>
            <a:ext cx="8712968" cy="5570756"/>
          </a:xfrm>
          <a:prstGeom prst="rect">
            <a:avLst/>
          </a:prstGeom>
        </p:spPr>
        <p:txBody>
          <a:bodyPr wrap="square">
            <a:spAutoFit/>
          </a:bodyPr>
          <a:lstStyle/>
          <a:p>
            <a:r>
              <a:rPr lang="en-GB" sz="3200" b="1" dirty="0" smtClean="0">
                <a:solidFill>
                  <a:srgbClr val="0070C0"/>
                </a:solidFill>
              </a:rPr>
              <a:t>Controlling noise at the source</a:t>
            </a:r>
          </a:p>
          <a:p>
            <a:endParaRPr lang="en-GB" b="1" dirty="0" smtClean="0"/>
          </a:p>
          <a:p>
            <a:r>
              <a:rPr lang="en-GB" dirty="0" smtClean="0"/>
              <a:t>Before designing acoustical treatment to attenuate noise at the source, consider the following measures:</a:t>
            </a:r>
          </a:p>
          <a:p>
            <a:endParaRPr lang="en-GB" dirty="0" smtClean="0"/>
          </a:p>
          <a:p>
            <a:pPr marL="342900" indent="-342900">
              <a:buAutoNum type="arabicPeriod"/>
            </a:pPr>
            <a:r>
              <a:rPr lang="en-GB" b="1" dirty="0" smtClean="0">
                <a:solidFill>
                  <a:srgbClr val="0070C0"/>
                </a:solidFill>
              </a:rPr>
              <a:t>Moving the source to a more distant location </a:t>
            </a:r>
            <a:r>
              <a:rPr lang="en-GB" dirty="0" smtClean="0"/>
              <a:t>or</a:t>
            </a:r>
            <a:r>
              <a:rPr lang="en-GB" b="1" dirty="0" smtClean="0"/>
              <a:t> </a:t>
            </a:r>
            <a:r>
              <a:rPr lang="en-GB" dirty="0" smtClean="0"/>
              <a:t>to another area, where its noise will not reach an objectionable level at the listener’s position.</a:t>
            </a:r>
          </a:p>
          <a:p>
            <a:pPr marL="342900" indent="-342900"/>
            <a:endParaRPr lang="en-GB" dirty="0" smtClean="0"/>
          </a:p>
          <a:p>
            <a:r>
              <a:rPr lang="en-GB" b="1" dirty="0" smtClean="0">
                <a:solidFill>
                  <a:srgbClr val="0070C0"/>
                </a:solidFill>
              </a:rPr>
              <a:t>2.  Adjusting or modifying the source for quieter operation. </a:t>
            </a:r>
            <a:r>
              <a:rPr lang="en-GB" dirty="0" smtClean="0"/>
              <a:t>If for example the source of</a:t>
            </a:r>
          </a:p>
          <a:p>
            <a:r>
              <a:rPr lang="en-GB" dirty="0" smtClean="0"/>
              <a:t>    noise is a mechanism such as a fan or motor, it may be operated at a lower speed.</a:t>
            </a:r>
          </a:p>
          <a:p>
            <a:endParaRPr lang="en-GB" b="1" dirty="0" smtClean="0"/>
          </a:p>
          <a:p>
            <a:r>
              <a:rPr lang="en-GB" b="1" dirty="0" smtClean="0">
                <a:solidFill>
                  <a:srgbClr val="0070C0"/>
                </a:solidFill>
              </a:rPr>
              <a:t>3. Repairing or servicing the noise source. </a:t>
            </a:r>
            <a:r>
              <a:rPr lang="en-GB" dirty="0" smtClean="0"/>
              <a:t>It may be as simple a matter as lubricating </a:t>
            </a:r>
          </a:p>
          <a:p>
            <a:r>
              <a:rPr lang="en-GB" dirty="0" smtClean="0"/>
              <a:t>    gears, tensioning drive belts, or tightening loose and vibrating screws or bolts.</a:t>
            </a:r>
          </a:p>
          <a:p>
            <a:endParaRPr lang="en-GB" b="1" dirty="0" smtClean="0"/>
          </a:p>
          <a:p>
            <a:r>
              <a:rPr lang="en-GB" b="1" dirty="0" smtClean="0">
                <a:solidFill>
                  <a:srgbClr val="0070C0"/>
                </a:solidFill>
              </a:rPr>
              <a:t>4. Mounting the noise source on a resilient base </a:t>
            </a:r>
            <a:r>
              <a:rPr lang="en-GB" dirty="0" smtClean="0"/>
              <a:t>(such as springs or soft pads) to isolate</a:t>
            </a:r>
          </a:p>
          <a:p>
            <a:r>
              <a:rPr lang="en-GB" dirty="0" smtClean="0"/>
              <a:t>   vibration and thus reduce the structure borne sound arriving at the listener’s location.</a:t>
            </a:r>
          </a:p>
          <a:p>
            <a:endParaRPr lang="en-GB" dirty="0" smtClean="0"/>
          </a:p>
          <a:p>
            <a:r>
              <a:rPr lang="en-GB" b="1" dirty="0" smtClean="0">
                <a:solidFill>
                  <a:srgbClr val="0070C0"/>
                </a:solidFill>
              </a:rPr>
              <a:t>5. Replacing the noise source with a quieter one. </a:t>
            </a:r>
            <a:r>
              <a:rPr lang="en-GB" dirty="0" smtClean="0"/>
              <a:t>Modern appliances, for example, </a:t>
            </a:r>
          </a:p>
          <a:p>
            <a:r>
              <a:rPr lang="en-GB" dirty="0" smtClean="0"/>
              <a:t>   generally operate much more quietly than older models.</a:t>
            </a:r>
            <a:endParaRPr lang="en-GB" dirty="0"/>
          </a:p>
        </p:txBody>
      </p:sp>
      <p:sp>
        <p:nvSpPr>
          <p:cNvPr id="3" name="Rectangle 2"/>
          <p:cNvSpPr/>
          <p:nvPr/>
        </p:nvSpPr>
        <p:spPr>
          <a:xfrm>
            <a:off x="395536" y="5805264"/>
            <a:ext cx="7992888" cy="646331"/>
          </a:xfrm>
          <a:prstGeom prst="rect">
            <a:avLst/>
          </a:prstGeom>
        </p:spPr>
        <p:txBody>
          <a:bodyPr wrap="square">
            <a:spAutoFit/>
          </a:bodyPr>
          <a:lstStyle/>
          <a:p>
            <a:r>
              <a:rPr lang="en-GB" dirty="0" smtClean="0"/>
              <a:t>Depending on the size of the noise source, such a housing might be constructed of plywood, gypsum board, sheet metal, or fibreglass reinforced plastic.</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9552" y="1268760"/>
            <a:ext cx="8064896" cy="4093428"/>
          </a:xfrm>
          <a:prstGeom prst="rect">
            <a:avLst/>
          </a:prstGeom>
        </p:spPr>
        <p:txBody>
          <a:bodyPr wrap="square">
            <a:spAutoFit/>
          </a:bodyPr>
          <a:lstStyle/>
          <a:p>
            <a:pPr algn="just"/>
            <a:r>
              <a:rPr lang="en-GB" sz="2000" dirty="0" smtClean="0"/>
              <a:t>Obviously, </a:t>
            </a:r>
            <a:r>
              <a:rPr lang="en-GB" sz="2000" b="1" dirty="0" smtClean="0">
                <a:solidFill>
                  <a:srgbClr val="0070C0"/>
                </a:solidFill>
              </a:rPr>
              <a:t>if the noise source is outdoors </a:t>
            </a:r>
            <a:r>
              <a:rPr lang="en-GB" sz="2000" dirty="0" smtClean="0"/>
              <a:t>— in the form of traffic noise, aircraft, power lawn mower, or any other source over which we have no control — </a:t>
            </a:r>
            <a:r>
              <a:rPr lang="en-GB" sz="2000" b="1" dirty="0" smtClean="0">
                <a:solidFill>
                  <a:srgbClr val="0070C0"/>
                </a:solidFill>
              </a:rPr>
              <a:t>we cannot move, adjust, repair, service, or replace it. </a:t>
            </a:r>
          </a:p>
          <a:p>
            <a:pPr algn="just"/>
            <a:endParaRPr lang="en-GB" sz="2000" dirty="0" smtClean="0"/>
          </a:p>
          <a:p>
            <a:pPr algn="just"/>
            <a:endParaRPr lang="en-GB" sz="2000" dirty="0" smtClean="0"/>
          </a:p>
          <a:p>
            <a:pPr algn="just"/>
            <a:r>
              <a:rPr lang="en-GB" sz="2000" b="1" dirty="0" smtClean="0">
                <a:solidFill>
                  <a:srgbClr val="0070C0"/>
                </a:solidFill>
              </a:rPr>
              <a:t>All we can do in that case is try to reduce the noise along its path or at the receiver</a:t>
            </a:r>
            <a:r>
              <a:rPr lang="en-GB" sz="2000" dirty="0" smtClean="0"/>
              <a:t> by building or </a:t>
            </a:r>
            <a:r>
              <a:rPr lang="en-GB" sz="2000" b="1" dirty="0" smtClean="0">
                <a:solidFill>
                  <a:srgbClr val="0070C0"/>
                </a:solidFill>
              </a:rPr>
              <a:t>retrofitting high sound transmission loss </a:t>
            </a:r>
            <a:r>
              <a:rPr lang="en-GB" sz="2000" dirty="0" smtClean="0"/>
              <a:t>into the exterior walls and roofs of our homes, offices, and public buildings </a:t>
            </a:r>
            <a:r>
              <a:rPr lang="en-GB" sz="2000" b="1" dirty="0" smtClean="0">
                <a:solidFill>
                  <a:srgbClr val="0070C0"/>
                </a:solidFill>
              </a:rPr>
              <a:t>to attenuate these outside noises.</a:t>
            </a:r>
          </a:p>
          <a:p>
            <a:pPr algn="just"/>
            <a:endParaRPr lang="en-GB" sz="2000" dirty="0" smtClean="0"/>
          </a:p>
          <a:p>
            <a:pPr algn="just"/>
            <a:endParaRPr lang="en-GB" sz="2000" dirty="0" smtClean="0"/>
          </a:p>
          <a:p>
            <a:pPr algn="just"/>
            <a:r>
              <a:rPr lang="en-GB" sz="2000" dirty="0" smtClean="0"/>
              <a:t>It should be emphasized that </a:t>
            </a:r>
            <a:r>
              <a:rPr lang="en-GB" sz="2000" b="1" dirty="0" smtClean="0">
                <a:solidFill>
                  <a:srgbClr val="0070C0"/>
                </a:solidFill>
              </a:rPr>
              <a:t>it is far less costly to design noise control into a structure at the beginning than to retrofit after the building is built.</a:t>
            </a:r>
            <a:endParaRPr lang="en-GB" sz="2000" b="1" dirty="0">
              <a:solidFill>
                <a:srgbClr val="0070C0"/>
              </a:solidFill>
            </a:endParaRPr>
          </a:p>
        </p:txBody>
      </p:sp>
      <p:sp>
        <p:nvSpPr>
          <p:cNvPr id="3" name="Rectangle 2"/>
          <p:cNvSpPr/>
          <p:nvPr/>
        </p:nvSpPr>
        <p:spPr>
          <a:xfrm>
            <a:off x="467544" y="476672"/>
            <a:ext cx="5377626" cy="584775"/>
          </a:xfrm>
          <a:prstGeom prst="rect">
            <a:avLst/>
          </a:prstGeom>
        </p:spPr>
        <p:txBody>
          <a:bodyPr wrap="none">
            <a:spAutoFit/>
          </a:bodyPr>
          <a:lstStyle/>
          <a:p>
            <a:r>
              <a:rPr lang="en-GB" sz="3200" b="1" dirty="0" smtClean="0">
                <a:solidFill>
                  <a:srgbClr val="0070C0"/>
                </a:solidFill>
              </a:rPr>
              <a:t>Controlling noise at the source</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17458" y="260648"/>
            <a:ext cx="8775022" cy="5478423"/>
          </a:xfrm>
          <a:prstGeom prst="rect">
            <a:avLst/>
          </a:prstGeom>
        </p:spPr>
        <p:txBody>
          <a:bodyPr wrap="square">
            <a:spAutoFit/>
          </a:bodyPr>
          <a:lstStyle/>
          <a:p>
            <a:r>
              <a:rPr lang="en-GB" sz="3200" b="1" dirty="0" smtClean="0">
                <a:solidFill>
                  <a:srgbClr val="0070C0"/>
                </a:solidFill>
              </a:rPr>
              <a:t>Controlling noise along its path</a:t>
            </a:r>
          </a:p>
          <a:p>
            <a:endParaRPr lang="en-GB" b="1" dirty="0" smtClean="0"/>
          </a:p>
          <a:p>
            <a:pPr algn="just"/>
            <a:r>
              <a:rPr lang="en-GB" sz="2000" dirty="0" smtClean="0"/>
              <a:t>Reflected sound may be </a:t>
            </a:r>
            <a:r>
              <a:rPr lang="en-GB" sz="2000" b="1" dirty="0" smtClean="0">
                <a:solidFill>
                  <a:srgbClr val="0070C0"/>
                </a:solidFill>
              </a:rPr>
              <a:t>reduced by placing sound absorbing materials on surfaces from which sound will be reflected.</a:t>
            </a:r>
          </a:p>
          <a:p>
            <a:pPr algn="just"/>
            <a:endParaRPr lang="en-GB" sz="2000" dirty="0" smtClean="0"/>
          </a:p>
          <a:p>
            <a:pPr algn="just"/>
            <a:endParaRPr lang="en-GB" sz="2000" dirty="0" smtClean="0"/>
          </a:p>
          <a:p>
            <a:pPr algn="just"/>
            <a:r>
              <a:rPr lang="en-GB" sz="2000" dirty="0" smtClean="0"/>
              <a:t>Structure borne sound also travels along a path from source to receiver. </a:t>
            </a:r>
            <a:r>
              <a:rPr lang="en-GB" sz="2000" b="1" dirty="0" smtClean="0">
                <a:solidFill>
                  <a:srgbClr val="0070C0"/>
                </a:solidFill>
              </a:rPr>
              <a:t>Sound waves can set walls and other structures into vibration; this motion travels through the structure and is re-radiated in the form of noise. </a:t>
            </a:r>
          </a:p>
          <a:p>
            <a:pPr algn="just"/>
            <a:endParaRPr lang="en-GB" sz="2000" dirty="0" smtClean="0"/>
          </a:p>
          <a:p>
            <a:pPr algn="just"/>
            <a:endParaRPr lang="en-GB" sz="2000" dirty="0" smtClean="0"/>
          </a:p>
          <a:p>
            <a:pPr algn="just"/>
            <a:r>
              <a:rPr lang="en-GB" sz="2000" b="1" dirty="0" smtClean="0">
                <a:solidFill>
                  <a:srgbClr val="0070C0"/>
                </a:solidFill>
              </a:rPr>
              <a:t>The only way to reduce structure borne noise along its path is to put</a:t>
            </a:r>
          </a:p>
          <a:p>
            <a:pPr algn="just"/>
            <a:r>
              <a:rPr lang="en-GB" sz="2000" b="1" dirty="0" smtClean="0">
                <a:solidFill>
                  <a:srgbClr val="0070C0"/>
                </a:solidFill>
              </a:rPr>
              <a:t>‘Vibration Breaks’ into  the structure. </a:t>
            </a:r>
          </a:p>
          <a:p>
            <a:pPr algn="just"/>
            <a:r>
              <a:rPr lang="en-GB" sz="2000" dirty="0" smtClean="0"/>
              <a:t>(This treatment can be very expensive to install after a structure is built. </a:t>
            </a:r>
          </a:p>
          <a:p>
            <a:pPr algn="just"/>
            <a:endParaRPr lang="en-GB" sz="2000" dirty="0"/>
          </a:p>
          <a:p>
            <a:pPr algn="just"/>
            <a:r>
              <a:rPr lang="en-GB" sz="2000" dirty="0" smtClean="0"/>
              <a:t>It is </a:t>
            </a:r>
            <a:r>
              <a:rPr lang="en-GB" sz="2000" b="1" dirty="0" smtClean="0">
                <a:solidFill>
                  <a:srgbClr val="0070C0"/>
                </a:solidFill>
              </a:rPr>
              <a:t>more effective </a:t>
            </a:r>
            <a:r>
              <a:rPr lang="en-GB" sz="2000" dirty="0" smtClean="0"/>
              <a:t>to prevent vibration from entering a structure </a:t>
            </a:r>
            <a:r>
              <a:rPr lang="en-GB" sz="2000" b="1" dirty="0" smtClean="0">
                <a:solidFill>
                  <a:srgbClr val="0070C0"/>
                </a:solidFill>
              </a:rPr>
              <a:t>by isolating the source of vibration from the structure.</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3707" y="175656"/>
            <a:ext cx="2982932" cy="584775"/>
          </a:xfrm>
          <a:prstGeom prst="rect">
            <a:avLst/>
          </a:prstGeom>
          <a:noFill/>
        </p:spPr>
        <p:txBody>
          <a:bodyPr wrap="none" rtlCol="0">
            <a:spAutoFit/>
          </a:bodyPr>
          <a:lstStyle/>
          <a:p>
            <a:r>
              <a:rPr lang="en-GB" sz="3200" dirty="0" smtClean="0"/>
              <a:t>Sound Insulation</a:t>
            </a:r>
            <a:endParaRPr lang="en-GB" sz="3200" dirty="0"/>
          </a:p>
        </p:txBody>
      </p:sp>
      <p:sp>
        <p:nvSpPr>
          <p:cNvPr id="3" name="TextBox 2"/>
          <p:cNvSpPr txBox="1"/>
          <p:nvPr/>
        </p:nvSpPr>
        <p:spPr>
          <a:xfrm>
            <a:off x="468857" y="671691"/>
            <a:ext cx="8423623" cy="6186309"/>
          </a:xfrm>
          <a:prstGeom prst="rect">
            <a:avLst/>
          </a:prstGeom>
          <a:noFill/>
        </p:spPr>
        <p:txBody>
          <a:bodyPr wrap="square" rtlCol="0">
            <a:spAutoFit/>
          </a:bodyPr>
          <a:lstStyle/>
          <a:p>
            <a:r>
              <a:rPr lang="en-GB" b="1" dirty="0" smtClean="0">
                <a:solidFill>
                  <a:srgbClr val="0070C0"/>
                </a:solidFill>
              </a:rPr>
              <a:t>The following are the general principles of good sound proofing:</a:t>
            </a:r>
          </a:p>
          <a:p>
            <a:endParaRPr lang="en-GB" dirty="0" smtClean="0"/>
          </a:p>
          <a:p>
            <a:pPr marL="342900" indent="-342900">
              <a:buAutoNum type="arabicPeriod"/>
            </a:pPr>
            <a:r>
              <a:rPr lang="en-GB" sz="2400" b="1" dirty="0" smtClean="0">
                <a:solidFill>
                  <a:srgbClr val="0070C0"/>
                </a:solidFill>
              </a:rPr>
              <a:t>Weight:</a:t>
            </a:r>
          </a:p>
          <a:p>
            <a:pPr marL="342900" indent="-342900" algn="just"/>
            <a:r>
              <a:rPr lang="en-GB" b="1" dirty="0" smtClean="0">
                <a:solidFill>
                  <a:srgbClr val="0070C0"/>
                </a:solidFill>
              </a:rPr>
              <a:t>Heavyweight construction offers good insulation</a:t>
            </a:r>
            <a:r>
              <a:rPr lang="en-GB" dirty="0" smtClean="0"/>
              <a:t>. As sound waves are vibrations, it</a:t>
            </a:r>
          </a:p>
          <a:p>
            <a:pPr marL="342900" indent="-342900" algn="just"/>
            <a:r>
              <a:rPr lang="en-GB" dirty="0" smtClean="0"/>
              <a:t>is hard to vibrate a heavy wall. The </a:t>
            </a:r>
            <a:r>
              <a:rPr lang="en-GB" b="1" i="1" dirty="0" smtClean="0">
                <a:solidFill>
                  <a:srgbClr val="0070C0"/>
                </a:solidFill>
              </a:rPr>
              <a:t>MASS LAW states that:</a:t>
            </a:r>
          </a:p>
          <a:p>
            <a:pPr marL="342900" indent="-342900" algn="just"/>
            <a:r>
              <a:rPr lang="en-GB" b="1" i="1" dirty="0" smtClean="0">
                <a:solidFill>
                  <a:srgbClr val="0070C0"/>
                </a:solidFill>
              </a:rPr>
              <a:t>‘ the sound insulation of a single leaf partition rises in proportion to its mass’.</a:t>
            </a:r>
          </a:p>
          <a:p>
            <a:pPr marL="342900" indent="-342900" algn="just"/>
            <a:r>
              <a:rPr lang="en-GB" dirty="0" smtClean="0"/>
              <a:t>The insulation value increases by 5 or 6 dB for each doubling of the mass.</a:t>
            </a:r>
          </a:p>
          <a:p>
            <a:pPr marL="342900" indent="-342900" algn="just"/>
            <a:endParaRPr lang="en-GB" dirty="0" smtClean="0"/>
          </a:p>
          <a:p>
            <a:pPr marL="342900" indent="-342900" algn="just"/>
            <a:r>
              <a:rPr lang="en-GB" sz="2400" b="1" dirty="0" smtClean="0">
                <a:solidFill>
                  <a:srgbClr val="0070C0"/>
                </a:solidFill>
              </a:rPr>
              <a:t>2. Completeness:</a:t>
            </a:r>
          </a:p>
          <a:p>
            <a:pPr marL="342900" indent="-342900" algn="just"/>
            <a:r>
              <a:rPr lang="en-GB" b="1" dirty="0" smtClean="0">
                <a:solidFill>
                  <a:srgbClr val="0070C0"/>
                </a:solidFill>
              </a:rPr>
              <a:t>Airtight structures give good insulation</a:t>
            </a:r>
            <a:r>
              <a:rPr lang="en-GB" dirty="0" smtClean="0"/>
              <a:t>. </a:t>
            </a:r>
            <a:r>
              <a:rPr lang="en-GB" b="1" dirty="0" smtClean="0">
                <a:solidFill>
                  <a:srgbClr val="0070C0"/>
                </a:solidFill>
              </a:rPr>
              <a:t>Any gap that allows air to pass will allow</a:t>
            </a:r>
          </a:p>
          <a:p>
            <a:pPr marL="342900" indent="-342900" algn="just"/>
            <a:r>
              <a:rPr lang="en-GB" b="1" dirty="0" smtClean="0">
                <a:solidFill>
                  <a:srgbClr val="0070C0"/>
                </a:solidFill>
              </a:rPr>
              <a:t>sound to pass and reduce insulation.</a:t>
            </a:r>
            <a:r>
              <a:rPr lang="en-GB" dirty="0" smtClean="0"/>
              <a:t> Seals around doors and windows need to be</a:t>
            </a:r>
          </a:p>
          <a:p>
            <a:pPr marL="342900" indent="-342900" algn="just"/>
            <a:r>
              <a:rPr lang="en-GB" dirty="0" smtClean="0"/>
              <a:t>airtight...even keyholes ! Holes and vents made for building services need to be </a:t>
            </a:r>
          </a:p>
          <a:p>
            <a:pPr marL="342900" indent="-342900" algn="just"/>
            <a:r>
              <a:rPr lang="en-GB" dirty="0" smtClean="0"/>
              <a:t>sealed around their fitting. Some aerated block work may be so porous as to</a:t>
            </a:r>
          </a:p>
          <a:p>
            <a:pPr marL="342900" indent="-342900" algn="just"/>
            <a:r>
              <a:rPr lang="en-GB" dirty="0" smtClean="0"/>
              <a:t>provide very little sound insulation.</a:t>
            </a:r>
          </a:p>
          <a:p>
            <a:pPr marL="342900" indent="-342900"/>
            <a:endParaRPr lang="en-GB" dirty="0" smtClean="0"/>
          </a:p>
          <a:p>
            <a:pPr marL="342900" indent="-342900"/>
            <a:r>
              <a:rPr lang="en-GB" sz="2400" b="1" dirty="0" smtClean="0">
                <a:solidFill>
                  <a:srgbClr val="0070C0"/>
                </a:solidFill>
              </a:rPr>
              <a:t>3. Isolation:</a:t>
            </a:r>
          </a:p>
          <a:p>
            <a:pPr marL="342900" indent="-342900" algn="just"/>
            <a:r>
              <a:rPr lang="en-GB" b="1" dirty="0" smtClean="0">
                <a:solidFill>
                  <a:srgbClr val="0070C0"/>
                </a:solidFill>
              </a:rPr>
              <a:t>A minimum of physical contact between two surfaces or rooms provides the</a:t>
            </a:r>
          </a:p>
          <a:p>
            <a:pPr marL="342900" indent="-342900" algn="just"/>
            <a:r>
              <a:rPr lang="en-GB" b="1" dirty="0" smtClean="0">
                <a:solidFill>
                  <a:srgbClr val="0070C0"/>
                </a:solidFill>
              </a:rPr>
              <a:t>highest insulation. </a:t>
            </a:r>
            <a:r>
              <a:rPr lang="en-GB" dirty="0" smtClean="0"/>
              <a:t>We can achieve this in practice by air gap or glass fibre gap, but</a:t>
            </a:r>
          </a:p>
          <a:p>
            <a:pPr marL="342900" indent="-342900" algn="just"/>
            <a:r>
              <a:rPr lang="en-GB" dirty="0" smtClean="0"/>
              <a:t>this can be </a:t>
            </a:r>
            <a:r>
              <a:rPr lang="en-GB" b="1" dirty="0" smtClean="0">
                <a:solidFill>
                  <a:srgbClr val="0070C0"/>
                </a:solidFill>
              </a:rPr>
              <a:t>compromised by rigid stud links or even nails</a:t>
            </a:r>
            <a:r>
              <a:rPr lang="en-GB" dirty="0" smtClean="0"/>
              <a:t>. Sometimes the mechanical</a:t>
            </a:r>
          </a:p>
          <a:p>
            <a:pPr marL="342900" indent="-342900" algn="just"/>
            <a:r>
              <a:rPr lang="en-GB" dirty="0" smtClean="0"/>
              <a:t>properties of the building will coincide with the wave properties  of the sound causing</a:t>
            </a:r>
          </a:p>
          <a:p>
            <a:pPr marL="342900" indent="-342900" algn="just"/>
            <a:r>
              <a:rPr lang="en-GB" b="1" dirty="0" smtClean="0">
                <a:solidFill>
                  <a:srgbClr val="0070C0"/>
                </a:solidFill>
              </a:rPr>
              <a:t>RESONANCE</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 calcmode="lin" valueType="num">
                                      <p:cBhvr additive="base">
                                        <p:cTn id="3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anim calcmode="lin" valueType="num">
                                      <p:cBhvr additive="base">
                                        <p:cTn id="4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 calcmode="lin" valueType="num">
                                      <p:cBhvr additive="base">
                                        <p:cTn id="4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anim calcmode="lin" valueType="num">
                                      <p:cBhvr additive="base">
                                        <p:cTn id="4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5" end="15"/>
                                            </p:txEl>
                                          </p:spTgt>
                                        </p:tgtEl>
                                        <p:attrNameLst>
                                          <p:attrName>style.visibility</p:attrName>
                                        </p:attrNameLst>
                                      </p:cBhvr>
                                      <p:to>
                                        <p:strVal val="visible"/>
                                      </p:to>
                                    </p:set>
                                    <p:anim calcmode="lin" valueType="num">
                                      <p:cBhvr additive="base">
                                        <p:cTn id="55"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3">
                                            <p:txEl>
                                              <p:pRg st="16" end="16"/>
                                            </p:txEl>
                                          </p:spTgt>
                                        </p:tgtEl>
                                        <p:attrNameLst>
                                          <p:attrName>style.visibility</p:attrName>
                                        </p:attrNameLst>
                                      </p:cBhvr>
                                      <p:to>
                                        <p:strVal val="visible"/>
                                      </p:to>
                                    </p:set>
                                    <p:anim calcmode="lin" valueType="num">
                                      <p:cBhvr additive="base">
                                        <p:cTn id="5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7" end="17"/>
                                            </p:txEl>
                                          </p:spTgt>
                                        </p:tgtEl>
                                        <p:attrNameLst>
                                          <p:attrName>style.visibility</p:attrName>
                                        </p:attrNameLst>
                                      </p:cBhvr>
                                      <p:to>
                                        <p:strVal val="visible"/>
                                      </p:to>
                                    </p:set>
                                    <p:anim calcmode="lin" valueType="num">
                                      <p:cBhvr additive="base">
                                        <p:cTn id="63"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7" end="17"/>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18" end="18"/>
                                            </p:txEl>
                                          </p:spTgt>
                                        </p:tgtEl>
                                        <p:attrNameLst>
                                          <p:attrName>style.visibility</p:attrName>
                                        </p:attrNameLst>
                                      </p:cBhvr>
                                      <p:to>
                                        <p:strVal val="visible"/>
                                      </p:to>
                                    </p:set>
                                    <p:anim calcmode="lin" valueType="num">
                                      <p:cBhvr additive="base">
                                        <p:cTn id="67"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8" end="18"/>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3">
                                            <p:txEl>
                                              <p:pRg st="19" end="19"/>
                                            </p:txEl>
                                          </p:spTgt>
                                        </p:tgtEl>
                                        <p:attrNameLst>
                                          <p:attrName>style.visibility</p:attrName>
                                        </p:attrNameLst>
                                      </p:cBhvr>
                                      <p:to>
                                        <p:strVal val="visible"/>
                                      </p:to>
                                    </p:set>
                                    <p:anim calcmode="lin" valueType="num">
                                      <p:cBhvr additive="base">
                                        <p:cTn id="71" dur="500" fill="hold"/>
                                        <p:tgtEl>
                                          <p:spTgt spid="3">
                                            <p:txEl>
                                              <p:pRg st="19" end="1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19" end="19"/>
                                            </p:txEl>
                                          </p:spTgt>
                                        </p:tgtEl>
                                        <p:attrNameLst>
                                          <p:attrName>ppt_y</p:attrName>
                                        </p:attrNameLst>
                                      </p:cBhvr>
                                      <p:tavLst>
                                        <p:tav tm="0">
                                          <p:val>
                                            <p:strVal val="1+#ppt_h/2"/>
                                          </p:val>
                                        </p:tav>
                                        <p:tav tm="100000">
                                          <p:val>
                                            <p:strVal val="#ppt_y"/>
                                          </p:val>
                                        </p:tav>
                                      </p:tavLst>
                                    </p:anim>
                                  </p:childTnLst>
                                </p:cTn>
                              </p:par>
                              <p:par>
                                <p:cTn id="73" presetID="2" presetClass="entr" presetSubtype="4" fill="hold" nodeType="withEffect">
                                  <p:stCondLst>
                                    <p:cond delay="0"/>
                                  </p:stCondLst>
                                  <p:childTnLst>
                                    <p:set>
                                      <p:cBhvr>
                                        <p:cTn id="74" dur="1" fill="hold">
                                          <p:stCondLst>
                                            <p:cond delay="0"/>
                                          </p:stCondLst>
                                        </p:cTn>
                                        <p:tgtEl>
                                          <p:spTgt spid="3">
                                            <p:txEl>
                                              <p:pRg st="20" end="20"/>
                                            </p:txEl>
                                          </p:spTgt>
                                        </p:tgtEl>
                                        <p:attrNameLst>
                                          <p:attrName>style.visibility</p:attrName>
                                        </p:attrNameLst>
                                      </p:cBhvr>
                                      <p:to>
                                        <p:strVal val="visible"/>
                                      </p:to>
                                    </p:set>
                                    <p:anim calcmode="lin" valueType="num">
                                      <p:cBhvr additive="base">
                                        <p:cTn id="75" dur="500" fill="hold"/>
                                        <p:tgtEl>
                                          <p:spTgt spid="3">
                                            <p:txEl>
                                              <p:pRg st="20" end="2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
                                            <p:txEl>
                                              <p:pRg st="20" end="2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88640"/>
            <a:ext cx="5760640" cy="707886"/>
          </a:xfrm>
          <a:prstGeom prst="rect">
            <a:avLst/>
          </a:prstGeom>
          <a:noFill/>
        </p:spPr>
        <p:txBody>
          <a:bodyPr wrap="square" rtlCol="0">
            <a:spAutoFit/>
          </a:bodyPr>
          <a:lstStyle/>
          <a:p>
            <a:r>
              <a:rPr lang="en-GB" sz="4000" dirty="0" smtClean="0"/>
              <a:t>Sound Insulation</a:t>
            </a:r>
            <a:endParaRPr lang="en-GB" sz="4000" dirty="0"/>
          </a:p>
        </p:txBody>
      </p:sp>
      <p:sp>
        <p:nvSpPr>
          <p:cNvPr id="3" name="TextBox 2"/>
          <p:cNvSpPr txBox="1"/>
          <p:nvPr/>
        </p:nvSpPr>
        <p:spPr>
          <a:xfrm>
            <a:off x="611560" y="836712"/>
            <a:ext cx="8280920" cy="6463308"/>
          </a:xfrm>
          <a:prstGeom prst="rect">
            <a:avLst/>
          </a:prstGeom>
          <a:noFill/>
        </p:spPr>
        <p:txBody>
          <a:bodyPr wrap="square" rtlCol="0">
            <a:spAutoFit/>
          </a:bodyPr>
          <a:lstStyle/>
          <a:p>
            <a:pPr>
              <a:buFont typeface="Wingdings" pitchFamily="2" charset="2"/>
              <a:buChar char="§"/>
            </a:pPr>
            <a:r>
              <a:rPr lang="en-GB" dirty="0" smtClean="0"/>
              <a:t> Is </a:t>
            </a:r>
            <a:r>
              <a:rPr lang="en-GB" b="1" dirty="0" smtClean="0">
                <a:solidFill>
                  <a:srgbClr val="0070C0"/>
                </a:solidFill>
              </a:rPr>
              <a:t>main method of controlling sound movement </a:t>
            </a:r>
            <a:r>
              <a:rPr lang="en-GB" dirty="0" smtClean="0"/>
              <a:t>in buildings.</a:t>
            </a:r>
          </a:p>
          <a:p>
            <a:pPr>
              <a:buFont typeface="Wingdings" pitchFamily="2" charset="2"/>
              <a:buChar char="§"/>
            </a:pPr>
            <a:endParaRPr lang="en-GB" dirty="0" smtClean="0"/>
          </a:p>
          <a:p>
            <a:pPr>
              <a:buFont typeface="Wingdings" pitchFamily="2" charset="2"/>
              <a:buChar char="§"/>
            </a:pPr>
            <a:r>
              <a:rPr lang="en-GB" dirty="0" smtClean="0"/>
              <a:t> </a:t>
            </a:r>
            <a:r>
              <a:rPr lang="en-GB" b="1" dirty="0" smtClean="0">
                <a:solidFill>
                  <a:srgbClr val="0070C0"/>
                </a:solidFill>
              </a:rPr>
              <a:t>Sound Insulation is the ‘reduction of sound energy transmitted into an adjoining  </a:t>
            </a:r>
          </a:p>
          <a:p>
            <a:r>
              <a:rPr lang="en-GB" b="1" dirty="0" smtClean="0">
                <a:solidFill>
                  <a:srgbClr val="0070C0"/>
                </a:solidFill>
              </a:rPr>
              <a:t>   air space’. Most is transmitted </a:t>
            </a:r>
            <a:r>
              <a:rPr lang="en-GB" dirty="0" smtClean="0"/>
              <a:t>through a partition </a:t>
            </a:r>
            <a:r>
              <a:rPr lang="en-GB" b="1" dirty="0" smtClean="0">
                <a:solidFill>
                  <a:srgbClr val="0070C0"/>
                </a:solidFill>
              </a:rPr>
              <a:t>as either airborne or impact </a:t>
            </a:r>
          </a:p>
          <a:p>
            <a:r>
              <a:rPr lang="en-GB" b="1" dirty="0" smtClean="0">
                <a:solidFill>
                  <a:srgbClr val="0070C0"/>
                </a:solidFill>
              </a:rPr>
              <a:t>   noise. </a:t>
            </a:r>
          </a:p>
          <a:p>
            <a:pPr>
              <a:buFont typeface="Wingdings" pitchFamily="2" charset="2"/>
              <a:buChar char="§"/>
            </a:pPr>
            <a:endParaRPr lang="en-GB" dirty="0" smtClean="0"/>
          </a:p>
          <a:p>
            <a:pPr>
              <a:buFont typeface="Wingdings" pitchFamily="2" charset="2"/>
              <a:buChar char="§"/>
            </a:pPr>
            <a:r>
              <a:rPr lang="en-GB" b="1" dirty="0" smtClean="0">
                <a:solidFill>
                  <a:srgbClr val="0070C0"/>
                </a:solidFill>
              </a:rPr>
              <a:t> The best means of insulating will depend on which of these two transfer </a:t>
            </a:r>
          </a:p>
          <a:p>
            <a:r>
              <a:rPr lang="en-GB" b="1" dirty="0" smtClean="0">
                <a:solidFill>
                  <a:srgbClr val="0070C0"/>
                </a:solidFill>
              </a:rPr>
              <a:t>   methods prevail</a:t>
            </a:r>
            <a:r>
              <a:rPr lang="en-GB" dirty="0" smtClean="0"/>
              <a:t>.</a:t>
            </a:r>
          </a:p>
          <a:p>
            <a:endParaRPr lang="en-GB" dirty="0" smtClean="0"/>
          </a:p>
          <a:p>
            <a:pPr>
              <a:buFont typeface="Wingdings" pitchFamily="2" charset="2"/>
              <a:buChar char="§"/>
            </a:pPr>
            <a:r>
              <a:rPr lang="en-GB" dirty="0" smtClean="0"/>
              <a:t> </a:t>
            </a:r>
            <a:r>
              <a:rPr lang="en-GB" b="1" dirty="0" smtClean="0">
                <a:solidFill>
                  <a:srgbClr val="0070C0"/>
                </a:solidFill>
              </a:rPr>
              <a:t>The effectiveness </a:t>
            </a:r>
            <a:r>
              <a:rPr lang="en-GB" dirty="0" smtClean="0"/>
              <a:t>of airborne sound insulation </a:t>
            </a:r>
            <a:r>
              <a:rPr lang="en-GB" b="1" dirty="0" smtClean="0">
                <a:solidFill>
                  <a:srgbClr val="0070C0"/>
                </a:solidFill>
              </a:rPr>
              <a:t>is measured by the difference in</a:t>
            </a:r>
          </a:p>
          <a:p>
            <a:r>
              <a:rPr lang="en-GB" b="1" dirty="0" smtClean="0">
                <a:solidFill>
                  <a:srgbClr val="0070C0"/>
                </a:solidFill>
              </a:rPr>
              <a:t>   the two sound levels each side of the wall. This would depend on density of the</a:t>
            </a:r>
          </a:p>
          <a:p>
            <a:r>
              <a:rPr lang="en-GB" b="1" dirty="0">
                <a:solidFill>
                  <a:srgbClr val="0070C0"/>
                </a:solidFill>
              </a:rPr>
              <a:t> </a:t>
            </a:r>
            <a:r>
              <a:rPr lang="en-GB" b="1" dirty="0" smtClean="0">
                <a:solidFill>
                  <a:srgbClr val="0070C0"/>
                </a:solidFill>
              </a:rPr>
              <a:t>  material  and the frequency of the sound.</a:t>
            </a:r>
          </a:p>
          <a:p>
            <a:pPr>
              <a:buFont typeface="Wingdings" pitchFamily="2" charset="2"/>
              <a:buChar char="§"/>
            </a:pPr>
            <a:endParaRPr lang="en-GB" dirty="0" smtClean="0"/>
          </a:p>
          <a:p>
            <a:pPr>
              <a:buFont typeface="Wingdings" pitchFamily="2" charset="2"/>
              <a:buChar char="§"/>
            </a:pPr>
            <a:r>
              <a:rPr lang="en-GB" dirty="0" smtClean="0"/>
              <a:t> If the sound levels one side of a solid partition is 90dB and the other side is 40dB, </a:t>
            </a:r>
          </a:p>
          <a:p>
            <a:r>
              <a:rPr lang="en-GB" b="1" dirty="0">
                <a:solidFill>
                  <a:srgbClr val="0070C0"/>
                </a:solidFill>
              </a:rPr>
              <a:t> </a:t>
            </a:r>
            <a:r>
              <a:rPr lang="en-GB" b="1" dirty="0" smtClean="0">
                <a:solidFill>
                  <a:srgbClr val="0070C0"/>
                </a:solidFill>
              </a:rPr>
              <a:t>  the ‘Sound Reduction Index’ </a:t>
            </a:r>
            <a:r>
              <a:rPr lang="en-GB" dirty="0" smtClean="0"/>
              <a:t>of this wall would be 50dB.</a:t>
            </a:r>
          </a:p>
          <a:p>
            <a:pPr>
              <a:buFont typeface="Wingdings" pitchFamily="2" charset="2"/>
              <a:buChar char="§"/>
            </a:pPr>
            <a:endParaRPr lang="en-GB" dirty="0" smtClean="0"/>
          </a:p>
          <a:p>
            <a:pPr>
              <a:buFont typeface="Wingdings" pitchFamily="2" charset="2"/>
              <a:buChar char="§"/>
            </a:pPr>
            <a:r>
              <a:rPr lang="en-GB" dirty="0" smtClean="0"/>
              <a:t> We would ideally compare the levels on each side at a single frequency for</a:t>
            </a:r>
          </a:p>
          <a:p>
            <a:r>
              <a:rPr lang="en-GB" dirty="0" smtClean="0"/>
              <a:t>   accuracy.</a:t>
            </a:r>
          </a:p>
          <a:p>
            <a:endParaRPr lang="en-GB" dirty="0" smtClean="0"/>
          </a:p>
          <a:p>
            <a:endParaRPr lang="en-GB" dirty="0" smtClean="0"/>
          </a:p>
          <a:p>
            <a:pPr>
              <a:buFont typeface="Wingdings" pitchFamily="2" charset="2"/>
              <a:buChar char="§"/>
            </a:pPr>
            <a:endParaRPr lang="en-GB" dirty="0" smtClean="0"/>
          </a:p>
          <a:p>
            <a:pPr>
              <a:buFont typeface="Wingdings" pitchFamily="2" charset="2"/>
              <a:buChar char="§"/>
            </a:pPr>
            <a:endParaRPr lang="en-GB" dirty="0" smtClean="0"/>
          </a:p>
          <a:p>
            <a:pPr>
              <a:buFont typeface="Wingdings" pitchFamily="2" charset="2"/>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 calcmode="lin" valueType="num">
                                      <p:cBhvr additive="base">
                                        <p:cTn id="4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anim calcmode="lin" valueType="num">
                                      <p:cBhvr additive="base">
                                        <p:cTn id="5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anim calcmode="lin" valueType="num">
                                      <p:cBhvr additive="base">
                                        <p:cTn id="5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6" end="16"/>
                                            </p:txEl>
                                          </p:spTgt>
                                        </p:tgtEl>
                                        <p:attrNameLst>
                                          <p:attrName>style.visibility</p:attrName>
                                        </p:attrNameLst>
                                      </p:cBhvr>
                                      <p:to>
                                        <p:strVal val="visible"/>
                                      </p:to>
                                    </p:set>
                                    <p:anim calcmode="lin" valueType="num">
                                      <p:cBhvr additive="base">
                                        <p:cTn id="61"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3">
                                            <p:txEl>
                                              <p:pRg st="17" end="17"/>
                                            </p:txEl>
                                          </p:spTgt>
                                        </p:tgtEl>
                                        <p:attrNameLst>
                                          <p:attrName>style.visibility</p:attrName>
                                        </p:attrNameLst>
                                      </p:cBhvr>
                                      <p:to>
                                        <p:strVal val="visible"/>
                                      </p:to>
                                    </p:set>
                                    <p:anim calcmode="lin" valueType="num">
                                      <p:cBhvr additive="base">
                                        <p:cTn id="65"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9632" y="3356992"/>
            <a:ext cx="3528392" cy="86409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548680"/>
            <a:ext cx="5904656" cy="584775"/>
          </a:xfrm>
          <a:prstGeom prst="rect">
            <a:avLst/>
          </a:prstGeom>
          <a:noFill/>
        </p:spPr>
        <p:txBody>
          <a:bodyPr wrap="square" rtlCol="0">
            <a:spAutoFit/>
          </a:bodyPr>
          <a:lstStyle/>
          <a:p>
            <a:r>
              <a:rPr lang="en-GB" sz="3200" dirty="0" smtClean="0"/>
              <a:t>4. Sound Transmission Coefficient</a:t>
            </a:r>
            <a:endParaRPr lang="en-GB" sz="3200" dirty="0"/>
          </a:p>
        </p:txBody>
      </p:sp>
      <p:sp>
        <p:nvSpPr>
          <p:cNvPr id="3" name="TextBox 2"/>
          <p:cNvSpPr txBox="1"/>
          <p:nvPr/>
        </p:nvSpPr>
        <p:spPr>
          <a:xfrm>
            <a:off x="539552" y="1556792"/>
            <a:ext cx="7272808" cy="3416320"/>
          </a:xfrm>
          <a:prstGeom prst="rect">
            <a:avLst/>
          </a:prstGeom>
          <a:noFill/>
        </p:spPr>
        <p:txBody>
          <a:bodyPr wrap="square" rtlCol="0">
            <a:spAutoFit/>
          </a:bodyPr>
          <a:lstStyle/>
          <a:p>
            <a:pPr algn="just"/>
            <a:r>
              <a:rPr lang="en-GB" b="1" dirty="0" smtClean="0">
                <a:solidFill>
                  <a:srgbClr val="0070C0"/>
                </a:solidFill>
              </a:rPr>
              <a:t>The sound insulation of a partition depends upon the sound energy transmitted across it. </a:t>
            </a:r>
            <a:r>
              <a:rPr lang="en-GB" dirty="0" smtClean="0"/>
              <a:t>The </a:t>
            </a:r>
            <a:r>
              <a:rPr lang="en-GB" b="1" dirty="0" smtClean="0">
                <a:solidFill>
                  <a:srgbClr val="0070C0"/>
                </a:solidFill>
              </a:rPr>
              <a:t>Transmission Coefficient (T) </a:t>
            </a:r>
            <a:r>
              <a:rPr lang="en-GB" dirty="0" smtClean="0"/>
              <a:t>is the measure of the </a:t>
            </a:r>
            <a:r>
              <a:rPr lang="en-GB" b="1" dirty="0" smtClean="0">
                <a:solidFill>
                  <a:srgbClr val="0070C0"/>
                </a:solidFill>
              </a:rPr>
              <a:t>amount of sound energy transmitted through the partition. </a:t>
            </a:r>
          </a:p>
          <a:p>
            <a:pPr algn="just"/>
            <a:endParaRPr lang="en-GB" dirty="0" smtClean="0"/>
          </a:p>
          <a:p>
            <a:pPr algn="just"/>
            <a:r>
              <a:rPr lang="en-GB" dirty="0" smtClean="0"/>
              <a:t>The amount of sound energy which passes through the partition is compared to the amount of sound energy arriving (incident) at the wall. </a:t>
            </a:r>
          </a:p>
          <a:p>
            <a:endParaRPr lang="en-GB" dirty="0" smtClean="0"/>
          </a:p>
          <a:p>
            <a:r>
              <a:rPr lang="en-GB" dirty="0" smtClean="0"/>
              <a:t>	T = </a:t>
            </a:r>
            <a:r>
              <a:rPr lang="en-GB" u="sng" dirty="0" smtClean="0"/>
              <a:t>Transmitted sound energy</a:t>
            </a:r>
          </a:p>
          <a:p>
            <a:r>
              <a:rPr lang="en-GB" dirty="0" smtClean="0"/>
              <a:t>	       Incident sound energy</a:t>
            </a:r>
          </a:p>
          <a:p>
            <a:endParaRPr lang="en-GB" dirty="0" smtClean="0"/>
          </a:p>
          <a:p>
            <a:r>
              <a:rPr lang="en-GB" dirty="0" smtClean="0"/>
              <a:t>Unit : none . It is a ratio</a:t>
            </a:r>
          </a:p>
          <a:p>
            <a:endParaRPr lang="en-GB" dirty="0"/>
          </a:p>
        </p:txBody>
      </p:sp>
      <p:sp>
        <p:nvSpPr>
          <p:cNvPr id="5" name="TextBox 4"/>
          <p:cNvSpPr txBox="1"/>
          <p:nvPr/>
        </p:nvSpPr>
        <p:spPr>
          <a:xfrm>
            <a:off x="611560" y="5445224"/>
            <a:ext cx="7704856" cy="369332"/>
          </a:xfrm>
          <a:prstGeom prst="rect">
            <a:avLst/>
          </a:prstGeom>
          <a:noFill/>
        </p:spPr>
        <p:txBody>
          <a:bodyPr wrap="square" rtlCol="0">
            <a:spAutoFit/>
          </a:bodyPr>
          <a:lstStyle/>
          <a:p>
            <a:r>
              <a:rPr lang="en-GB" dirty="0" smtClean="0"/>
              <a:t>(Note: Related to the format of ‘Absorption Coefficient’ equation)</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03648" y="4077072"/>
            <a:ext cx="2592288" cy="504056"/>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467544" y="548680"/>
            <a:ext cx="5904656" cy="584775"/>
          </a:xfrm>
          <a:prstGeom prst="rect">
            <a:avLst/>
          </a:prstGeom>
          <a:noFill/>
        </p:spPr>
        <p:txBody>
          <a:bodyPr wrap="square" rtlCol="0">
            <a:spAutoFit/>
          </a:bodyPr>
          <a:lstStyle/>
          <a:p>
            <a:r>
              <a:rPr lang="en-GB" sz="3200" dirty="0" smtClean="0"/>
              <a:t>Sound Reduction Index</a:t>
            </a:r>
            <a:endParaRPr lang="en-GB" sz="3200" dirty="0"/>
          </a:p>
        </p:txBody>
      </p:sp>
      <p:sp>
        <p:nvSpPr>
          <p:cNvPr id="3" name="TextBox 2"/>
          <p:cNvSpPr txBox="1"/>
          <p:nvPr/>
        </p:nvSpPr>
        <p:spPr>
          <a:xfrm>
            <a:off x="539552" y="1340768"/>
            <a:ext cx="7272808" cy="5170646"/>
          </a:xfrm>
          <a:prstGeom prst="rect">
            <a:avLst/>
          </a:prstGeom>
          <a:noFill/>
        </p:spPr>
        <p:txBody>
          <a:bodyPr wrap="square" rtlCol="0">
            <a:spAutoFit/>
          </a:bodyPr>
          <a:lstStyle/>
          <a:p>
            <a:pPr algn="just"/>
            <a:r>
              <a:rPr lang="en-GB" b="1" dirty="0" smtClean="0">
                <a:solidFill>
                  <a:srgbClr val="0070C0"/>
                </a:solidFill>
              </a:rPr>
              <a:t>The ear doesn’t judge sound according to energy content, so the ratios of energy found in the transmission coefficient need to be converted to a decibel scale, as read by our decibel meter. </a:t>
            </a:r>
          </a:p>
          <a:p>
            <a:pPr algn="just"/>
            <a:r>
              <a:rPr lang="en-GB" dirty="0" smtClean="0"/>
              <a:t>The sound reduction index is used as a practical sound insulation value. </a:t>
            </a:r>
          </a:p>
          <a:p>
            <a:endParaRPr lang="en-GB" dirty="0" smtClean="0"/>
          </a:p>
          <a:p>
            <a:r>
              <a:rPr lang="en-GB" dirty="0" smtClean="0"/>
              <a:t>The </a:t>
            </a:r>
            <a:r>
              <a:rPr lang="en-GB" sz="2400" b="1" dirty="0" smtClean="0">
                <a:solidFill>
                  <a:srgbClr val="0070C0"/>
                </a:solidFill>
              </a:rPr>
              <a:t>Sound Reduction Index (SRI) </a:t>
            </a:r>
            <a:r>
              <a:rPr lang="en-GB" dirty="0" smtClean="0"/>
              <a:t>is a measure of </a:t>
            </a:r>
          </a:p>
          <a:p>
            <a:r>
              <a:rPr lang="en-GB" b="1" dirty="0" smtClean="0">
                <a:solidFill>
                  <a:srgbClr val="0070C0"/>
                </a:solidFill>
              </a:rPr>
              <a:t>‘the insulation against the direct transmission of airborne sound’.</a:t>
            </a:r>
          </a:p>
          <a:p>
            <a:endParaRPr lang="en-GB" dirty="0" smtClean="0"/>
          </a:p>
          <a:p>
            <a:r>
              <a:rPr lang="en-GB" dirty="0" smtClean="0"/>
              <a:t>The SRI is calculated by the following formula</a:t>
            </a:r>
          </a:p>
          <a:p>
            <a:endParaRPr lang="en-GB" dirty="0" smtClean="0"/>
          </a:p>
          <a:p>
            <a:r>
              <a:rPr lang="en-GB" dirty="0" smtClean="0"/>
              <a:t>	SRI = 10 x (log </a:t>
            </a:r>
            <a:r>
              <a:rPr lang="en-GB" sz="1050" dirty="0" smtClean="0"/>
              <a:t>10</a:t>
            </a:r>
            <a:r>
              <a:rPr lang="en-GB" dirty="0" smtClean="0"/>
              <a:t> (1/T))</a:t>
            </a:r>
          </a:p>
          <a:p>
            <a:endParaRPr lang="en-GB" dirty="0" smtClean="0"/>
          </a:p>
          <a:p>
            <a:endParaRPr lang="en-GB" dirty="0" smtClean="0"/>
          </a:p>
          <a:p>
            <a:r>
              <a:rPr lang="en-GB" dirty="0" smtClean="0"/>
              <a:t>Where T = Transmission Coefficient for the partition under test.</a:t>
            </a:r>
          </a:p>
          <a:p>
            <a:endParaRPr lang="en-GB" dirty="0"/>
          </a:p>
          <a:p>
            <a:r>
              <a:rPr lang="en-GB" dirty="0"/>
              <a:t>Unit : Decibels (dB)</a:t>
            </a:r>
          </a:p>
          <a:p>
            <a:endParaRPr lang="en-GB" dirty="0" smtClean="0"/>
          </a:p>
          <a:p>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268760"/>
            <a:ext cx="5688632" cy="2400657"/>
          </a:xfrm>
          <a:prstGeom prst="rect">
            <a:avLst/>
          </a:prstGeom>
          <a:noFill/>
        </p:spPr>
        <p:txBody>
          <a:bodyPr wrap="square" rtlCol="0">
            <a:spAutoFit/>
          </a:bodyPr>
          <a:lstStyle/>
          <a:p>
            <a:r>
              <a:rPr lang="en-GB" sz="2400" dirty="0" smtClean="0"/>
              <a:t>Typical </a:t>
            </a:r>
            <a:r>
              <a:rPr lang="en-GB" sz="2400" b="1" dirty="0" smtClean="0">
                <a:solidFill>
                  <a:srgbClr val="0070C0"/>
                </a:solidFill>
              </a:rPr>
              <a:t>Sound Reduction Indexes:</a:t>
            </a:r>
          </a:p>
          <a:p>
            <a:endParaRPr lang="en-GB" dirty="0" smtClean="0"/>
          </a:p>
          <a:p>
            <a:r>
              <a:rPr lang="en-GB" b="1" dirty="0" smtClean="0"/>
              <a:t>Brick Cavity Wall                                        </a:t>
            </a:r>
            <a:r>
              <a:rPr lang="en-GB" dirty="0" smtClean="0"/>
              <a:t>- 53dB</a:t>
            </a:r>
          </a:p>
          <a:p>
            <a:r>
              <a:rPr lang="en-GB" b="1" dirty="0" smtClean="0"/>
              <a:t>Solid Brick Wall                                         </a:t>
            </a:r>
            <a:r>
              <a:rPr lang="en-GB" dirty="0"/>
              <a:t> </a:t>
            </a:r>
            <a:r>
              <a:rPr lang="en-GB" dirty="0" smtClean="0"/>
              <a:t>- 50dB</a:t>
            </a:r>
          </a:p>
          <a:p>
            <a:r>
              <a:rPr lang="en-GB" b="1" dirty="0" smtClean="0"/>
              <a:t>Concrete Block                                          </a:t>
            </a:r>
            <a:r>
              <a:rPr lang="en-GB" dirty="0"/>
              <a:t> </a:t>
            </a:r>
            <a:r>
              <a:rPr lang="en-GB" dirty="0" smtClean="0"/>
              <a:t>- 45 dB</a:t>
            </a:r>
          </a:p>
          <a:p>
            <a:r>
              <a:rPr lang="en-GB" b="1" dirty="0" smtClean="0"/>
              <a:t>Plasterboard on timber stud                   </a:t>
            </a:r>
            <a:r>
              <a:rPr lang="en-GB" dirty="0" smtClean="0"/>
              <a:t>- 35dB</a:t>
            </a:r>
          </a:p>
          <a:p>
            <a:r>
              <a:rPr lang="en-GB" b="1" dirty="0" smtClean="0"/>
              <a:t>Double glazed window with air gap      </a:t>
            </a:r>
            <a:r>
              <a:rPr lang="en-GB" dirty="0" smtClean="0"/>
              <a:t> - up to 40dB</a:t>
            </a:r>
          </a:p>
          <a:p>
            <a:r>
              <a:rPr lang="en-GB" b="1" dirty="0" smtClean="0"/>
              <a:t>Single glaze                                                 </a:t>
            </a:r>
            <a:r>
              <a:rPr lang="en-GB" dirty="0" smtClean="0"/>
              <a:t> - up to 25 dB</a:t>
            </a:r>
            <a:endParaRPr lang="en-GB" dirty="0"/>
          </a:p>
        </p:txBody>
      </p:sp>
      <p:sp>
        <p:nvSpPr>
          <p:cNvPr id="4" name="TextBox 3"/>
          <p:cNvSpPr txBox="1"/>
          <p:nvPr/>
        </p:nvSpPr>
        <p:spPr>
          <a:xfrm>
            <a:off x="395536" y="476672"/>
            <a:ext cx="3126948" cy="584775"/>
          </a:xfrm>
          <a:prstGeom prst="rect">
            <a:avLst/>
          </a:prstGeom>
          <a:noFill/>
        </p:spPr>
        <p:txBody>
          <a:bodyPr wrap="square" rtlCol="0">
            <a:spAutoFit/>
          </a:bodyPr>
          <a:lstStyle/>
          <a:p>
            <a:r>
              <a:rPr lang="en-GB" sz="3200" dirty="0" smtClean="0"/>
              <a:t>Sound Insulation</a:t>
            </a:r>
            <a:endParaRPr lang="en-GB" sz="3200"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Example - Sound insulation calculation</a:t>
            </a:r>
            <a:endParaRPr lang="en-GB" sz="3200" dirty="0"/>
          </a:p>
        </p:txBody>
      </p:sp>
      <p:sp>
        <p:nvSpPr>
          <p:cNvPr id="4" name="TextBox 3"/>
          <p:cNvSpPr txBox="1"/>
          <p:nvPr/>
        </p:nvSpPr>
        <p:spPr>
          <a:xfrm>
            <a:off x="611560" y="1484784"/>
            <a:ext cx="7272808" cy="1200329"/>
          </a:xfrm>
          <a:prstGeom prst="rect">
            <a:avLst/>
          </a:prstGeom>
          <a:noFill/>
        </p:spPr>
        <p:txBody>
          <a:bodyPr wrap="square" rtlCol="0">
            <a:spAutoFit/>
          </a:bodyPr>
          <a:lstStyle/>
          <a:p>
            <a:r>
              <a:rPr lang="en-GB" dirty="0" smtClean="0"/>
              <a:t>A wall transmits 1% of the sound energy which falls upon it at a certain frequency. Calculate the Sound Reduction Index of the wall. </a:t>
            </a:r>
          </a:p>
          <a:p>
            <a:r>
              <a:rPr lang="en-GB" dirty="0" smtClean="0"/>
              <a:t>T = Transmission Coefficient</a:t>
            </a:r>
          </a:p>
          <a:p>
            <a:r>
              <a:rPr lang="en-GB" dirty="0" smtClean="0"/>
              <a:t>	</a:t>
            </a:r>
            <a:endParaRPr lang="en-GB" dirty="0"/>
          </a:p>
        </p:txBody>
      </p:sp>
      <p:sp>
        <p:nvSpPr>
          <p:cNvPr id="5" name="Rectangle 4"/>
          <p:cNvSpPr/>
          <p:nvPr/>
        </p:nvSpPr>
        <p:spPr>
          <a:xfrm>
            <a:off x="1115616" y="3132256"/>
            <a:ext cx="7272808" cy="2369880"/>
          </a:xfrm>
          <a:prstGeom prst="rect">
            <a:avLst/>
          </a:prstGeom>
        </p:spPr>
        <p:txBody>
          <a:bodyPr wrap="square">
            <a:spAutoFit/>
          </a:bodyPr>
          <a:lstStyle/>
          <a:p>
            <a:r>
              <a:rPr lang="en-GB" sz="2400" dirty="0" smtClean="0"/>
              <a:t>Transmission Coefficient (T) = </a:t>
            </a:r>
            <a:r>
              <a:rPr lang="en-GB" sz="2400" u="sng" dirty="0" smtClean="0"/>
              <a:t>Transmitted sound energy</a:t>
            </a:r>
          </a:p>
          <a:p>
            <a:r>
              <a:rPr lang="en-GB" sz="2400" dirty="0" smtClean="0"/>
              <a:t>                                                         Incident sound energy</a:t>
            </a:r>
          </a:p>
          <a:p>
            <a:endParaRPr lang="en-GB" sz="2400" dirty="0" smtClean="0"/>
          </a:p>
          <a:p>
            <a:r>
              <a:rPr lang="en-GB" sz="2400" dirty="0" smtClean="0"/>
              <a:t>SRI = 10 x  (log </a:t>
            </a:r>
            <a:r>
              <a:rPr lang="en-GB" sz="2400" baseline="-25000" dirty="0" smtClean="0"/>
              <a:t>10</a:t>
            </a:r>
            <a:r>
              <a:rPr lang="en-GB" sz="2400" dirty="0" smtClean="0"/>
              <a:t> (1/T))</a:t>
            </a:r>
          </a:p>
          <a:p>
            <a:endParaRPr lang="en-GB" sz="2400" dirty="0" smtClean="0"/>
          </a:p>
          <a:p>
            <a:endParaRPr lang="en-GB" sz="2800" dirty="0" smtClean="0"/>
          </a:p>
        </p:txBody>
      </p:sp>
      <p:sp>
        <p:nvSpPr>
          <p:cNvPr id="3" name="TextBox 2"/>
          <p:cNvSpPr txBox="1"/>
          <p:nvPr/>
        </p:nvSpPr>
        <p:spPr>
          <a:xfrm>
            <a:off x="6228184" y="5949280"/>
            <a:ext cx="2520280"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Sound insulation calculation</a:t>
            </a:r>
            <a:endParaRPr lang="en-GB" sz="3200" dirty="0"/>
          </a:p>
        </p:txBody>
      </p:sp>
      <p:sp>
        <p:nvSpPr>
          <p:cNvPr id="4" name="TextBox 3"/>
          <p:cNvSpPr txBox="1"/>
          <p:nvPr/>
        </p:nvSpPr>
        <p:spPr>
          <a:xfrm>
            <a:off x="611560" y="1484784"/>
            <a:ext cx="7272808" cy="4801314"/>
          </a:xfrm>
          <a:prstGeom prst="rect">
            <a:avLst/>
          </a:prstGeom>
          <a:noFill/>
        </p:spPr>
        <p:txBody>
          <a:bodyPr wrap="square" rtlCol="0">
            <a:spAutoFit/>
          </a:bodyPr>
          <a:lstStyle/>
          <a:p>
            <a:r>
              <a:rPr lang="en-GB" dirty="0" smtClean="0"/>
              <a:t>A wall transmits 1% of the sound energy which falls upon it at a certain frequency. Calculate the Sound Reduction Index of the wall. </a:t>
            </a:r>
          </a:p>
          <a:p>
            <a:endParaRPr lang="en-GB" dirty="0" smtClean="0"/>
          </a:p>
          <a:p>
            <a:r>
              <a:rPr lang="en-GB" dirty="0" smtClean="0"/>
              <a:t>	T = </a:t>
            </a:r>
            <a:r>
              <a:rPr lang="en-GB" u="sng" dirty="0" smtClean="0"/>
              <a:t>Transmitted sound energy </a:t>
            </a:r>
            <a:r>
              <a:rPr lang="en-GB" dirty="0" smtClean="0"/>
              <a:t> = </a:t>
            </a:r>
            <a:r>
              <a:rPr lang="en-GB" u="sng" dirty="0" smtClean="0"/>
              <a:t>1      </a:t>
            </a:r>
            <a:r>
              <a:rPr lang="en-GB" dirty="0" smtClean="0"/>
              <a:t> = 0.01</a:t>
            </a:r>
          </a:p>
          <a:p>
            <a:r>
              <a:rPr lang="en-GB" dirty="0" smtClean="0"/>
              <a:t>	       Incident sound energy           100</a:t>
            </a:r>
          </a:p>
          <a:p>
            <a:endParaRPr lang="en-GB" dirty="0" smtClean="0"/>
          </a:p>
          <a:p>
            <a:r>
              <a:rPr lang="en-GB" dirty="0" smtClean="0"/>
              <a:t>Using the formula  </a:t>
            </a:r>
          </a:p>
          <a:p>
            <a:r>
              <a:rPr lang="en-GB" dirty="0" smtClean="0"/>
              <a:t>       </a:t>
            </a:r>
          </a:p>
          <a:p>
            <a:r>
              <a:rPr lang="en-GB" dirty="0" smtClean="0"/>
              <a:t> 	SRI = 10 x  (log </a:t>
            </a:r>
            <a:r>
              <a:rPr lang="en-GB" sz="1050" dirty="0" smtClean="0"/>
              <a:t>10</a:t>
            </a:r>
            <a:r>
              <a:rPr lang="en-GB" dirty="0" smtClean="0"/>
              <a:t> (1/T))</a:t>
            </a:r>
          </a:p>
          <a:p>
            <a:endParaRPr lang="en-GB" dirty="0" smtClean="0"/>
          </a:p>
          <a:p>
            <a:r>
              <a:rPr lang="en-GB" dirty="0" smtClean="0"/>
              <a:t>                        = 10 x  (log</a:t>
            </a:r>
            <a:r>
              <a:rPr lang="en-GB" sz="1050" dirty="0" smtClean="0"/>
              <a:t> 10</a:t>
            </a:r>
            <a:r>
              <a:rPr lang="en-GB" dirty="0" smtClean="0"/>
              <a:t> (1/0.01))</a:t>
            </a:r>
          </a:p>
          <a:p>
            <a:endParaRPr lang="en-GB" dirty="0" smtClean="0"/>
          </a:p>
          <a:p>
            <a:r>
              <a:rPr lang="en-GB" dirty="0" smtClean="0"/>
              <a:t>                        = 10 x (log</a:t>
            </a:r>
            <a:r>
              <a:rPr lang="en-GB" sz="1050" dirty="0" smtClean="0"/>
              <a:t> 10</a:t>
            </a:r>
            <a:r>
              <a:rPr lang="en-GB" dirty="0" smtClean="0"/>
              <a:t> (100))</a:t>
            </a:r>
          </a:p>
          <a:p>
            <a:endParaRPr lang="en-GB" dirty="0" smtClean="0"/>
          </a:p>
          <a:p>
            <a:r>
              <a:rPr lang="en-GB" dirty="0" smtClean="0"/>
              <a:t>                        = 10 x 2</a:t>
            </a:r>
          </a:p>
          <a:p>
            <a:endParaRPr lang="en-GB" dirty="0" smtClean="0"/>
          </a:p>
          <a:p>
            <a:r>
              <a:rPr lang="en-GB" dirty="0" smtClean="0"/>
              <a:t>                  </a:t>
            </a:r>
            <a:r>
              <a:rPr lang="en-GB" b="1" dirty="0" smtClean="0">
                <a:solidFill>
                  <a:srgbClr val="0070C0"/>
                </a:solidFill>
              </a:rPr>
              <a:t>SRI = 20 dB  </a:t>
            </a:r>
            <a:endParaRPr lang="en-GB" b="1" dirty="0">
              <a:solidFill>
                <a:srgbClr val="0070C0"/>
              </a:solidFill>
            </a:endParaRPr>
          </a:p>
        </p:txBody>
      </p:sp>
      <p:sp>
        <p:nvSpPr>
          <p:cNvPr id="3" name="TextBox 2"/>
          <p:cNvSpPr txBox="1"/>
          <p:nvPr/>
        </p:nvSpPr>
        <p:spPr>
          <a:xfrm>
            <a:off x="4788024" y="6021288"/>
            <a:ext cx="3528392" cy="369332"/>
          </a:xfrm>
          <a:prstGeom prst="rect">
            <a:avLst/>
          </a:prstGeom>
          <a:noFill/>
        </p:spPr>
        <p:txBody>
          <a:bodyPr wrap="square" rtlCol="0">
            <a:spAutoFit/>
          </a:bodyPr>
          <a:lstStyle/>
          <a:p>
            <a:r>
              <a:rPr lang="en-GB" b="1" dirty="0" smtClean="0">
                <a:solidFill>
                  <a:srgbClr val="0070C0"/>
                </a:solidFill>
              </a:rPr>
              <a:t>This is for a single solid wall…. </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31640" y="3789040"/>
            <a:ext cx="4104456" cy="72008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518577" y="266587"/>
            <a:ext cx="5904656" cy="584775"/>
          </a:xfrm>
          <a:prstGeom prst="rect">
            <a:avLst/>
          </a:prstGeom>
          <a:noFill/>
        </p:spPr>
        <p:txBody>
          <a:bodyPr wrap="square" rtlCol="0">
            <a:spAutoFit/>
          </a:bodyPr>
          <a:lstStyle/>
          <a:p>
            <a:r>
              <a:rPr lang="en-GB" sz="3200" dirty="0" smtClean="0"/>
              <a:t>Composite partition</a:t>
            </a:r>
            <a:endParaRPr lang="en-GB" sz="3200" dirty="0"/>
          </a:p>
        </p:txBody>
      </p:sp>
      <p:sp>
        <p:nvSpPr>
          <p:cNvPr id="3" name="TextBox 2"/>
          <p:cNvSpPr txBox="1"/>
          <p:nvPr/>
        </p:nvSpPr>
        <p:spPr>
          <a:xfrm>
            <a:off x="522740" y="1412776"/>
            <a:ext cx="8064896" cy="4985980"/>
          </a:xfrm>
          <a:prstGeom prst="rect">
            <a:avLst/>
          </a:prstGeom>
          <a:noFill/>
        </p:spPr>
        <p:txBody>
          <a:bodyPr wrap="square" rtlCol="0">
            <a:spAutoFit/>
          </a:bodyPr>
          <a:lstStyle/>
          <a:p>
            <a:pPr algn="just"/>
            <a:r>
              <a:rPr lang="en-GB" dirty="0" smtClean="0"/>
              <a:t>Good sound insulation includes the principle of ‘completeness’ or ‘uniformity’ of a partition. </a:t>
            </a:r>
            <a:r>
              <a:rPr lang="en-GB" b="1" dirty="0" smtClean="0">
                <a:solidFill>
                  <a:srgbClr val="0070C0"/>
                </a:solidFill>
              </a:rPr>
              <a:t>Practical walls, however, often have to contain windows and doors which have a lower SRI than the wall.</a:t>
            </a:r>
            <a:r>
              <a:rPr lang="en-GB" dirty="0" smtClean="0"/>
              <a:t>  </a:t>
            </a:r>
          </a:p>
          <a:p>
            <a:pPr algn="just"/>
            <a:r>
              <a:rPr lang="en-GB" b="1" dirty="0" smtClean="0">
                <a:solidFill>
                  <a:srgbClr val="0070C0"/>
                </a:solidFill>
              </a:rPr>
              <a:t>The SRI values of the different parts of the composite partition cannot be simply averaged according to areas. </a:t>
            </a:r>
          </a:p>
          <a:p>
            <a:endParaRPr lang="en-GB" dirty="0" smtClean="0"/>
          </a:p>
          <a:p>
            <a:r>
              <a:rPr lang="en-GB" dirty="0" smtClean="0"/>
              <a:t>But </a:t>
            </a:r>
            <a:r>
              <a:rPr lang="en-GB" b="1" i="1" dirty="0">
                <a:solidFill>
                  <a:srgbClr val="0070C0"/>
                </a:solidFill>
              </a:rPr>
              <a:t>T</a:t>
            </a:r>
            <a:r>
              <a:rPr lang="en-GB" b="1" i="1" dirty="0" smtClean="0">
                <a:solidFill>
                  <a:srgbClr val="0070C0"/>
                </a:solidFill>
              </a:rPr>
              <a:t>ransmission </a:t>
            </a:r>
            <a:r>
              <a:rPr lang="en-GB" b="1" i="1" dirty="0">
                <a:solidFill>
                  <a:srgbClr val="0070C0"/>
                </a:solidFill>
              </a:rPr>
              <a:t>C</a:t>
            </a:r>
            <a:r>
              <a:rPr lang="en-GB" b="1" i="1" dirty="0" smtClean="0">
                <a:solidFill>
                  <a:srgbClr val="0070C0"/>
                </a:solidFill>
              </a:rPr>
              <a:t>oefficients </a:t>
            </a:r>
            <a:r>
              <a:rPr lang="en-GB" b="1" dirty="0" smtClean="0">
                <a:solidFill>
                  <a:srgbClr val="0070C0"/>
                </a:solidFill>
              </a:rPr>
              <a:t>can be averaged by area of the part</a:t>
            </a:r>
            <a:r>
              <a:rPr lang="en-GB" dirty="0" smtClean="0"/>
              <a:t>, using the following formula.</a:t>
            </a:r>
          </a:p>
          <a:p>
            <a:endParaRPr lang="en-GB" dirty="0" smtClean="0"/>
          </a:p>
          <a:p>
            <a:r>
              <a:rPr lang="en-GB" dirty="0" smtClean="0"/>
              <a:t>	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a:t>
            </a:r>
          </a:p>
          <a:p>
            <a:r>
              <a:rPr lang="en-GB" dirty="0" smtClean="0"/>
              <a:t>                                         A</a:t>
            </a:r>
            <a:r>
              <a:rPr lang="en-GB" sz="1200" dirty="0" smtClean="0"/>
              <a:t>1</a:t>
            </a:r>
            <a:r>
              <a:rPr lang="en-GB" dirty="0" smtClean="0"/>
              <a:t> + A</a:t>
            </a:r>
            <a:r>
              <a:rPr lang="en-GB" sz="1200" dirty="0" smtClean="0"/>
              <a:t>2 </a:t>
            </a:r>
            <a:r>
              <a:rPr lang="en-GB" dirty="0" smtClean="0"/>
              <a:t> + A</a:t>
            </a:r>
            <a:r>
              <a:rPr lang="en-GB" sz="1200" dirty="0"/>
              <a:t>3… </a:t>
            </a:r>
            <a:endParaRPr lang="en-GB" sz="1200" strike="sngStrike" normalizeH="1" baseline="30000" dirty="0" smtClean="0"/>
          </a:p>
          <a:p>
            <a:endParaRPr lang="en-GB" sz="1200" dirty="0" smtClean="0"/>
          </a:p>
          <a:p>
            <a:r>
              <a:rPr lang="en-GB" dirty="0" smtClean="0"/>
              <a:t>Where T</a:t>
            </a:r>
            <a:r>
              <a:rPr lang="en-GB" sz="1100" dirty="0" smtClean="0"/>
              <a:t>0 </a:t>
            </a:r>
            <a:r>
              <a:rPr lang="en-GB" dirty="0" smtClean="0"/>
              <a:t>= overall (averaged) transmission coefficient</a:t>
            </a:r>
          </a:p>
          <a:p>
            <a:r>
              <a:rPr lang="en-GB" dirty="0" smtClean="0"/>
              <a:t>             T</a:t>
            </a:r>
            <a:r>
              <a:rPr lang="en-GB" sz="1200" dirty="0" smtClean="0"/>
              <a:t>1</a:t>
            </a:r>
            <a:r>
              <a:rPr lang="en-GB" dirty="0" smtClean="0"/>
              <a:t> = transmission coefficient of one component </a:t>
            </a:r>
          </a:p>
          <a:p>
            <a:r>
              <a:rPr lang="en-GB" dirty="0" smtClean="0"/>
              <a:t>             A</a:t>
            </a:r>
            <a:r>
              <a:rPr lang="en-GB" sz="1200" dirty="0" smtClean="0"/>
              <a:t>1 </a:t>
            </a:r>
            <a:r>
              <a:rPr lang="en-GB" dirty="0" smtClean="0"/>
              <a:t>= area of that component</a:t>
            </a:r>
          </a:p>
          <a:p>
            <a:endParaRPr lang="en-GB" dirty="0" smtClean="0"/>
          </a:p>
          <a:p>
            <a:r>
              <a:rPr lang="en-GB" dirty="0" smtClean="0"/>
              <a:t>The overall transmission coefficient (T</a:t>
            </a:r>
            <a:r>
              <a:rPr lang="en-GB" baseline="-25000" dirty="0" smtClean="0"/>
              <a:t>0</a:t>
            </a:r>
            <a:r>
              <a:rPr lang="en-GB" dirty="0" smtClean="0"/>
              <a:t>) can then be used to calculate the overall sound reduction index using the </a:t>
            </a:r>
            <a:r>
              <a:rPr lang="en-GB" b="1" dirty="0" smtClean="0">
                <a:solidFill>
                  <a:srgbClr val="0070C0"/>
                </a:solidFill>
              </a:rPr>
              <a:t>SRI </a:t>
            </a:r>
            <a:r>
              <a:rPr lang="en-GB" dirty="0" smtClean="0"/>
              <a:t>formula.</a:t>
            </a:r>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Example 1.  – Composite partition </a:t>
            </a:r>
            <a:endParaRPr lang="en-GB" sz="3200" dirty="0"/>
          </a:p>
        </p:txBody>
      </p:sp>
      <p:sp>
        <p:nvSpPr>
          <p:cNvPr id="3" name="Rectangle 2"/>
          <p:cNvSpPr/>
          <p:nvPr/>
        </p:nvSpPr>
        <p:spPr>
          <a:xfrm>
            <a:off x="652005" y="1412776"/>
            <a:ext cx="7632848" cy="1200329"/>
          </a:xfrm>
          <a:prstGeom prst="rect">
            <a:avLst/>
          </a:prstGeom>
        </p:spPr>
        <p:txBody>
          <a:bodyPr wrap="square">
            <a:spAutoFit/>
          </a:bodyPr>
          <a:lstStyle/>
          <a:p>
            <a:r>
              <a:rPr lang="en-GB" dirty="0" smtClean="0"/>
              <a:t>A wall of area 10m</a:t>
            </a:r>
            <a:r>
              <a:rPr lang="en-US" b="1" baseline="30000" dirty="0" smtClean="0">
                <a:latin typeface="Lucida Sans Unicode" pitchFamily="34" charset="0"/>
                <a:cs typeface="Lucida Sans Unicode" pitchFamily="34" charset="0"/>
              </a:rPr>
              <a:t>2</a:t>
            </a:r>
            <a:r>
              <a:rPr lang="en-GB" dirty="0" smtClean="0"/>
              <a:t> contains a window of area 2m</a:t>
            </a:r>
            <a:r>
              <a:rPr lang="en-US" b="1" baseline="30000" dirty="0" smtClean="0">
                <a:latin typeface="Lucida Sans Unicode" pitchFamily="34" charset="0"/>
                <a:cs typeface="Lucida Sans Unicode" pitchFamily="34" charset="0"/>
              </a:rPr>
              <a:t>2 </a:t>
            </a:r>
            <a:r>
              <a:rPr lang="en-GB" dirty="0" smtClean="0"/>
              <a:t>. The values of sound reduction index are: 50dB for the brickwork and 10dB for the window. </a:t>
            </a:r>
          </a:p>
          <a:p>
            <a:endParaRPr lang="en-GB" dirty="0" smtClean="0"/>
          </a:p>
          <a:p>
            <a:r>
              <a:rPr lang="en-GB" dirty="0" smtClean="0"/>
              <a:t>Calculate the overall </a:t>
            </a:r>
            <a:r>
              <a:rPr lang="en-GB" b="1" dirty="0" smtClean="0">
                <a:solidFill>
                  <a:srgbClr val="0070C0"/>
                </a:solidFill>
              </a:rPr>
              <a:t>sound reduction index </a:t>
            </a:r>
            <a:r>
              <a:rPr lang="en-GB" dirty="0" smtClean="0"/>
              <a:t>for the entire wall.  </a:t>
            </a:r>
            <a:endParaRPr lang="en-GB" dirty="0"/>
          </a:p>
        </p:txBody>
      </p:sp>
      <p:sp>
        <p:nvSpPr>
          <p:cNvPr id="4" name="Rectangle 3"/>
          <p:cNvSpPr/>
          <p:nvPr/>
        </p:nvSpPr>
        <p:spPr>
          <a:xfrm>
            <a:off x="395536" y="2924944"/>
            <a:ext cx="4572000" cy="923330"/>
          </a:xfrm>
          <a:prstGeom prst="rect">
            <a:avLst/>
          </a:prstGeom>
        </p:spPr>
        <p:txBody>
          <a:bodyPr>
            <a:spAutoFit/>
          </a:bodyPr>
          <a:lstStyle/>
          <a:p>
            <a:endParaRPr lang="en-GB" dirty="0" smtClean="0"/>
          </a:p>
          <a:p>
            <a:r>
              <a:rPr lang="en-GB" dirty="0" smtClean="0"/>
              <a:t>	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a:t>
            </a:r>
          </a:p>
          <a:p>
            <a:r>
              <a:rPr lang="en-GB" dirty="0" smtClean="0"/>
              <a:t>                                         A</a:t>
            </a:r>
            <a:r>
              <a:rPr lang="en-GB" sz="1200" dirty="0" smtClean="0"/>
              <a:t>1</a:t>
            </a:r>
            <a:r>
              <a:rPr lang="en-GB" dirty="0" smtClean="0"/>
              <a:t> + A</a:t>
            </a:r>
            <a:r>
              <a:rPr lang="en-GB" sz="1200" dirty="0" smtClean="0"/>
              <a:t>2 </a:t>
            </a:r>
            <a:r>
              <a:rPr lang="en-GB" dirty="0" smtClean="0"/>
              <a:t> + A</a:t>
            </a:r>
            <a:r>
              <a:rPr lang="en-GB" sz="1200" dirty="0" smtClean="0"/>
              <a:t>3</a:t>
            </a:r>
          </a:p>
        </p:txBody>
      </p:sp>
      <p:sp>
        <p:nvSpPr>
          <p:cNvPr id="5" name="Rectangle 4"/>
          <p:cNvSpPr/>
          <p:nvPr/>
        </p:nvSpPr>
        <p:spPr>
          <a:xfrm>
            <a:off x="1691680" y="4293096"/>
            <a:ext cx="7272808" cy="923330"/>
          </a:xfrm>
          <a:prstGeom prst="rect">
            <a:avLst/>
          </a:prstGeom>
        </p:spPr>
        <p:txBody>
          <a:bodyPr wrap="square">
            <a:spAutoFit/>
          </a:bodyPr>
          <a:lstStyle/>
          <a:p>
            <a:r>
              <a:rPr lang="en-GB" dirty="0" smtClean="0"/>
              <a:t>Where T</a:t>
            </a:r>
            <a:r>
              <a:rPr lang="en-GB" sz="1100" dirty="0" smtClean="0"/>
              <a:t>0 </a:t>
            </a:r>
            <a:r>
              <a:rPr lang="en-GB" dirty="0" smtClean="0"/>
              <a:t>= overall transmission coefficient</a:t>
            </a:r>
          </a:p>
          <a:p>
            <a:r>
              <a:rPr lang="en-GB" dirty="0" smtClean="0"/>
              <a:t>             T</a:t>
            </a:r>
            <a:r>
              <a:rPr lang="en-GB" sz="1200" dirty="0" smtClean="0"/>
              <a:t>1</a:t>
            </a:r>
            <a:r>
              <a:rPr lang="en-GB" dirty="0" smtClean="0"/>
              <a:t> = transmission coefficient of one component </a:t>
            </a:r>
          </a:p>
          <a:p>
            <a:r>
              <a:rPr lang="en-GB" dirty="0" smtClean="0"/>
              <a:t>             A</a:t>
            </a:r>
            <a:r>
              <a:rPr lang="en-GB" sz="1200" dirty="0" smtClean="0"/>
              <a:t>1 </a:t>
            </a:r>
            <a:r>
              <a:rPr lang="en-GB" dirty="0" smtClean="0"/>
              <a:t>= area of that component etc.</a:t>
            </a:r>
          </a:p>
        </p:txBody>
      </p:sp>
      <p:sp>
        <p:nvSpPr>
          <p:cNvPr id="7" name="Rectangle 6"/>
          <p:cNvSpPr/>
          <p:nvPr/>
        </p:nvSpPr>
        <p:spPr>
          <a:xfrm>
            <a:off x="5258533" y="3277860"/>
            <a:ext cx="2355132" cy="369332"/>
          </a:xfrm>
          <a:prstGeom prst="rect">
            <a:avLst/>
          </a:prstGeom>
        </p:spPr>
        <p:txBody>
          <a:bodyPr wrap="none">
            <a:spAutoFit/>
          </a:bodyPr>
          <a:lstStyle/>
          <a:p>
            <a:r>
              <a:rPr lang="en-GB" b="1" dirty="0">
                <a:solidFill>
                  <a:srgbClr val="0070C0"/>
                </a:solidFill>
              </a:rPr>
              <a:t>SRI = 10 x  </a:t>
            </a:r>
            <a:r>
              <a:rPr lang="en-GB" b="1" dirty="0" smtClean="0">
                <a:solidFill>
                  <a:srgbClr val="0070C0"/>
                </a:solidFill>
              </a:rPr>
              <a:t>(log </a:t>
            </a:r>
            <a:r>
              <a:rPr lang="en-GB" sz="1050" b="1" dirty="0">
                <a:solidFill>
                  <a:srgbClr val="0070C0"/>
                </a:solidFill>
              </a:rPr>
              <a:t>10</a:t>
            </a:r>
            <a:r>
              <a:rPr lang="en-GB" b="1" dirty="0">
                <a:solidFill>
                  <a:srgbClr val="0070C0"/>
                </a:solidFill>
              </a:rPr>
              <a:t> (1/T</a:t>
            </a:r>
            <a:r>
              <a:rPr lang="en-GB" b="1" dirty="0" smtClean="0">
                <a:solidFill>
                  <a:srgbClr val="0070C0"/>
                </a:solidFill>
              </a:rPr>
              <a:t>))</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5" name="Rectangle 4"/>
          <p:cNvSpPr/>
          <p:nvPr/>
        </p:nvSpPr>
        <p:spPr>
          <a:xfrm>
            <a:off x="916829" y="1133455"/>
            <a:ext cx="7632848" cy="6124754"/>
          </a:xfrm>
          <a:prstGeom prst="rect">
            <a:avLst/>
          </a:prstGeom>
        </p:spPr>
        <p:txBody>
          <a:bodyPr wrap="square">
            <a:spAutoFit/>
          </a:bodyPr>
          <a:lstStyle/>
          <a:p>
            <a:r>
              <a:rPr lang="en-GB" dirty="0" smtClean="0"/>
              <a:t>A wall of area 10m</a:t>
            </a:r>
            <a:r>
              <a:rPr lang="en-US" b="1" baseline="30000" dirty="0" smtClean="0">
                <a:latin typeface="Lucida Sans Unicode" pitchFamily="34" charset="0"/>
                <a:cs typeface="Lucida Sans Unicode" pitchFamily="34" charset="0"/>
              </a:rPr>
              <a:t>2</a:t>
            </a:r>
            <a:r>
              <a:rPr lang="en-GB" dirty="0" smtClean="0"/>
              <a:t> contains a window of area 2m</a:t>
            </a:r>
            <a:r>
              <a:rPr lang="en-US" b="1" baseline="30000" dirty="0" smtClean="0">
                <a:latin typeface="Lucida Sans Unicode" pitchFamily="34" charset="0"/>
                <a:cs typeface="Lucida Sans Unicode" pitchFamily="34" charset="0"/>
              </a:rPr>
              <a:t>2 </a:t>
            </a:r>
            <a:r>
              <a:rPr lang="en-GB" dirty="0" smtClean="0"/>
              <a:t>. The values of sound reduction index are: 50dB for the brickwork and 10dB for the window. </a:t>
            </a:r>
          </a:p>
          <a:p>
            <a:endParaRPr lang="en-GB" dirty="0" smtClean="0"/>
          </a:p>
          <a:p>
            <a:r>
              <a:rPr lang="en-GB" dirty="0" smtClean="0"/>
              <a:t>Calculate the overall sound reduction index for the entire wall. </a:t>
            </a:r>
          </a:p>
          <a:p>
            <a:endParaRPr lang="en-GB" dirty="0" smtClean="0"/>
          </a:p>
          <a:p>
            <a:r>
              <a:rPr lang="en-GB" dirty="0" smtClean="0"/>
              <a:t>For the brickwork : 	T</a:t>
            </a:r>
            <a:r>
              <a:rPr lang="en-GB" sz="1400" dirty="0" smtClean="0"/>
              <a:t>1</a:t>
            </a:r>
            <a:r>
              <a:rPr lang="en-GB" dirty="0" smtClean="0"/>
              <a:t> = ?,   A</a:t>
            </a:r>
            <a:r>
              <a:rPr lang="en-GB" sz="1200" dirty="0" smtClean="0"/>
              <a:t>1</a:t>
            </a:r>
            <a:r>
              <a:rPr lang="en-GB" dirty="0" smtClean="0"/>
              <a:t> = 10-2=8m</a:t>
            </a:r>
            <a:r>
              <a:rPr lang="en-US" b="1" baseline="30000" dirty="0" smtClean="0">
                <a:latin typeface="Lucida Sans Unicode" pitchFamily="34" charset="0"/>
                <a:cs typeface="Lucida Sans Unicode" pitchFamily="34" charset="0"/>
              </a:rPr>
              <a:t> 2  </a:t>
            </a:r>
            <a:r>
              <a:rPr lang="en-GB" dirty="0" smtClean="0"/>
              <a:t> SRI = 50dB</a:t>
            </a:r>
          </a:p>
          <a:p>
            <a:r>
              <a:rPr lang="en-GB" dirty="0" smtClean="0"/>
              <a:t>For the window :     T</a:t>
            </a:r>
            <a:r>
              <a:rPr lang="en-GB" sz="1400" dirty="0" smtClean="0"/>
              <a:t>2</a:t>
            </a:r>
            <a:r>
              <a:rPr lang="en-GB" dirty="0" smtClean="0"/>
              <a:t> = ?,   A</a:t>
            </a:r>
            <a:r>
              <a:rPr lang="en-GB" sz="1200" dirty="0" smtClean="0"/>
              <a:t>2</a:t>
            </a:r>
            <a:r>
              <a:rPr lang="en-GB" dirty="0" smtClean="0"/>
              <a:t> = 2m</a:t>
            </a:r>
            <a:r>
              <a:rPr lang="en-US" b="1" baseline="30000" dirty="0" smtClean="0">
                <a:latin typeface="Lucida Sans Unicode" pitchFamily="34" charset="0"/>
                <a:cs typeface="Lucida Sans Unicode" pitchFamily="34" charset="0"/>
              </a:rPr>
              <a:t> 2  </a:t>
            </a:r>
            <a:r>
              <a:rPr lang="en-GB" dirty="0" smtClean="0"/>
              <a:t>           SRI = 10dB</a:t>
            </a:r>
          </a:p>
          <a:p>
            <a:endParaRPr lang="en-GB" dirty="0" smtClean="0"/>
          </a:p>
          <a:p>
            <a:r>
              <a:rPr lang="en-GB" dirty="0" smtClean="0"/>
              <a:t>Using the SRI formula :            </a:t>
            </a:r>
            <a:r>
              <a:rPr lang="en-GB" b="1" dirty="0" smtClean="0">
                <a:solidFill>
                  <a:srgbClr val="0070C0"/>
                </a:solidFill>
              </a:rPr>
              <a:t>SRI </a:t>
            </a:r>
            <a:r>
              <a:rPr lang="en-GB" b="1" dirty="0">
                <a:solidFill>
                  <a:srgbClr val="0070C0"/>
                </a:solidFill>
              </a:rPr>
              <a:t>= 10 </a:t>
            </a:r>
            <a:r>
              <a:rPr lang="en-GB" b="1" dirty="0" smtClean="0">
                <a:solidFill>
                  <a:srgbClr val="0070C0"/>
                </a:solidFill>
              </a:rPr>
              <a:t>x (log </a:t>
            </a:r>
            <a:r>
              <a:rPr lang="en-GB" sz="1050" b="1" dirty="0">
                <a:solidFill>
                  <a:srgbClr val="0070C0"/>
                </a:solidFill>
              </a:rPr>
              <a:t>10</a:t>
            </a:r>
            <a:r>
              <a:rPr lang="en-GB" b="1" dirty="0">
                <a:solidFill>
                  <a:srgbClr val="0070C0"/>
                </a:solidFill>
              </a:rPr>
              <a:t> (</a:t>
            </a:r>
            <a:r>
              <a:rPr lang="en-GB" b="1" dirty="0" smtClean="0">
                <a:solidFill>
                  <a:srgbClr val="0070C0"/>
                </a:solidFill>
              </a:rPr>
              <a:t>1/T))</a:t>
            </a:r>
            <a:endParaRPr lang="en-GB" b="1" dirty="0">
              <a:solidFill>
                <a:srgbClr val="0070C0"/>
              </a:solidFill>
            </a:endParaRPr>
          </a:p>
          <a:p>
            <a:endParaRPr lang="en-GB" dirty="0" smtClean="0"/>
          </a:p>
          <a:p>
            <a:endParaRPr lang="en-GB" dirty="0" smtClean="0"/>
          </a:p>
          <a:p>
            <a:r>
              <a:rPr lang="en-GB" dirty="0" smtClean="0"/>
              <a:t>               </a:t>
            </a:r>
            <a:r>
              <a:rPr lang="en-GB" u="sng" dirty="0" smtClean="0"/>
              <a:t>Brick:</a:t>
            </a:r>
            <a:r>
              <a:rPr lang="en-GB" dirty="0" smtClean="0"/>
              <a:t>			</a:t>
            </a:r>
            <a:r>
              <a:rPr lang="en-GB" u="sng" dirty="0" smtClean="0"/>
              <a:t>Window:</a:t>
            </a:r>
          </a:p>
          <a:p>
            <a:endParaRPr lang="en-GB" dirty="0" smtClean="0"/>
          </a:p>
          <a:p>
            <a:r>
              <a:rPr lang="en-GB" dirty="0" smtClean="0"/>
              <a:t>                50 = 10 x (log</a:t>
            </a:r>
            <a:r>
              <a:rPr lang="en-GB" sz="1050" dirty="0" smtClean="0"/>
              <a:t>10</a:t>
            </a:r>
            <a:r>
              <a:rPr lang="en-GB" dirty="0" smtClean="0"/>
              <a:t> (1/T</a:t>
            </a:r>
            <a:r>
              <a:rPr lang="en-GB" sz="1200" dirty="0" smtClean="0"/>
              <a:t>1</a:t>
            </a:r>
            <a:r>
              <a:rPr lang="en-GB" dirty="0" smtClean="0"/>
              <a:t>))      and       10 = 10 x (log</a:t>
            </a:r>
            <a:r>
              <a:rPr lang="en-GB" sz="1050" dirty="0" smtClean="0"/>
              <a:t>10</a:t>
            </a:r>
            <a:r>
              <a:rPr lang="en-GB" dirty="0" smtClean="0"/>
              <a:t> (1/T</a:t>
            </a:r>
            <a:r>
              <a:rPr lang="en-GB" sz="1200" dirty="0" smtClean="0"/>
              <a:t>2</a:t>
            </a:r>
            <a:r>
              <a:rPr lang="en-GB" dirty="0" smtClean="0"/>
              <a:t>)) </a:t>
            </a:r>
          </a:p>
          <a:p>
            <a:r>
              <a:rPr lang="en-GB" dirty="0" smtClean="0"/>
              <a:t>                  5 = log</a:t>
            </a:r>
            <a:r>
              <a:rPr lang="en-GB" sz="1050" dirty="0" smtClean="0"/>
              <a:t>10</a:t>
            </a:r>
            <a:r>
              <a:rPr lang="en-GB" dirty="0" smtClean="0"/>
              <a:t> x (1/T</a:t>
            </a:r>
            <a:r>
              <a:rPr lang="en-GB" sz="1200" dirty="0" smtClean="0"/>
              <a:t>1</a:t>
            </a:r>
            <a:r>
              <a:rPr lang="en-GB" dirty="0" smtClean="0"/>
              <a:t>)                            1 = log</a:t>
            </a:r>
            <a:r>
              <a:rPr lang="en-GB" sz="1050" dirty="0" smtClean="0"/>
              <a:t>10 </a:t>
            </a:r>
            <a:r>
              <a:rPr lang="en-GB" dirty="0" smtClean="0"/>
              <a:t>x (</a:t>
            </a:r>
            <a:r>
              <a:rPr lang="en-GB" dirty="0"/>
              <a:t>1/T</a:t>
            </a:r>
            <a:r>
              <a:rPr lang="en-GB" sz="1200" dirty="0" smtClean="0"/>
              <a:t>2</a:t>
            </a:r>
            <a:r>
              <a:rPr lang="en-GB" dirty="0" smtClean="0"/>
              <a:t>) </a:t>
            </a:r>
          </a:p>
          <a:p>
            <a:r>
              <a:rPr lang="en-GB" dirty="0" smtClean="0"/>
              <a:t>             1/T</a:t>
            </a:r>
            <a:r>
              <a:rPr lang="en-GB" sz="1200" dirty="0" smtClean="0"/>
              <a:t>1 </a:t>
            </a:r>
            <a:r>
              <a:rPr lang="en-GB" dirty="0" smtClean="0"/>
              <a:t>= 10</a:t>
            </a:r>
            <a:r>
              <a:rPr lang="en-US" b="1" baseline="30000" dirty="0" smtClean="0">
                <a:latin typeface="Lucida Sans Unicode" pitchFamily="34" charset="0"/>
                <a:cs typeface="Lucida Sans Unicode" pitchFamily="34" charset="0"/>
              </a:rPr>
              <a:t>5		                </a:t>
            </a:r>
            <a:r>
              <a:rPr lang="en-GB" dirty="0" smtClean="0"/>
              <a:t> 1/T</a:t>
            </a:r>
            <a:r>
              <a:rPr lang="en-GB" sz="1200" dirty="0" smtClean="0"/>
              <a:t>2 </a:t>
            </a:r>
            <a:r>
              <a:rPr lang="en-GB" dirty="0" smtClean="0"/>
              <a:t>= 10</a:t>
            </a:r>
            <a:r>
              <a:rPr lang="en-US" b="1" baseline="30000" dirty="0" smtClean="0">
                <a:latin typeface="Lucida Sans Unicode" pitchFamily="34" charset="0"/>
                <a:cs typeface="Lucida Sans Unicode" pitchFamily="34" charset="0"/>
              </a:rPr>
              <a:t>1	</a:t>
            </a:r>
          </a:p>
          <a:p>
            <a:r>
              <a:rPr lang="en-GB" dirty="0" smtClean="0"/>
              <a:t>                T</a:t>
            </a:r>
            <a:r>
              <a:rPr lang="en-GB" sz="1200" dirty="0" smtClean="0"/>
              <a:t>1 </a:t>
            </a:r>
            <a:r>
              <a:rPr lang="en-GB" dirty="0" smtClean="0"/>
              <a:t> = 10</a:t>
            </a:r>
            <a:r>
              <a:rPr lang="en-US" b="1" baseline="30000" dirty="0" smtClean="0">
                <a:latin typeface="Lucida Sans Unicode" pitchFamily="34" charset="0"/>
                <a:cs typeface="Lucida Sans Unicode" pitchFamily="34" charset="0"/>
              </a:rPr>
              <a:t> -5</a:t>
            </a:r>
            <a:r>
              <a:rPr lang="en-GB" dirty="0" smtClean="0"/>
              <a:t>                                       T</a:t>
            </a:r>
            <a:r>
              <a:rPr lang="en-GB" sz="1200" dirty="0" smtClean="0"/>
              <a:t>2 </a:t>
            </a:r>
            <a:r>
              <a:rPr lang="en-GB" dirty="0" smtClean="0"/>
              <a:t> = 10</a:t>
            </a:r>
            <a:r>
              <a:rPr lang="en-US" b="1" baseline="30000" dirty="0" smtClean="0">
                <a:latin typeface="Lucida Sans Unicode" pitchFamily="34" charset="0"/>
                <a:cs typeface="Lucida Sans Unicode" pitchFamily="34" charset="0"/>
              </a:rPr>
              <a:t>-1</a:t>
            </a:r>
          </a:p>
          <a:p>
            <a:endParaRPr lang="en-US" b="1" baseline="30000" dirty="0" smtClean="0">
              <a:latin typeface="Lucida Sans Unicode" pitchFamily="34" charset="0"/>
              <a:cs typeface="Lucida Sans Unicode" pitchFamily="34" charset="0"/>
            </a:endParaRPr>
          </a:p>
          <a:p>
            <a:r>
              <a:rPr lang="en-GB" sz="2000" dirty="0" smtClean="0"/>
              <a:t>              </a:t>
            </a:r>
            <a:endParaRPr lang="en-GB" dirty="0" smtClean="0"/>
          </a:p>
          <a:p>
            <a:r>
              <a:rPr lang="en-GB" dirty="0" smtClean="0"/>
              <a:t>                </a:t>
            </a:r>
          </a:p>
          <a:p>
            <a:endParaRPr lang="en-GB" dirty="0" smtClean="0"/>
          </a:p>
          <a:p>
            <a:endParaRPr lang="en-GB" dirty="0"/>
          </a:p>
        </p:txBody>
      </p:sp>
      <p:sp>
        <p:nvSpPr>
          <p:cNvPr id="3" name="TextBox 2"/>
          <p:cNvSpPr txBox="1"/>
          <p:nvPr/>
        </p:nvSpPr>
        <p:spPr>
          <a:xfrm>
            <a:off x="219577" y="3966888"/>
            <a:ext cx="1038895" cy="1800493"/>
          </a:xfrm>
          <a:prstGeom prst="rect">
            <a:avLst/>
          </a:prstGeom>
          <a:noFill/>
          <a:ln w="19050">
            <a:solidFill>
              <a:schemeClr val="tx1"/>
            </a:solidFill>
          </a:ln>
        </p:spPr>
        <p:txBody>
          <a:bodyPr wrap="square" rtlCol="0">
            <a:spAutoFit/>
          </a:bodyPr>
          <a:lstStyle/>
          <a:p>
            <a:r>
              <a:rPr lang="en-GB" sz="1100" b="1" dirty="0" smtClean="0">
                <a:solidFill>
                  <a:srgbClr val="0070C0"/>
                </a:solidFill>
              </a:rPr>
              <a:t>Log Definition:</a:t>
            </a:r>
          </a:p>
          <a:p>
            <a:r>
              <a:rPr lang="en-GB" sz="1100" b="1" dirty="0" smtClean="0">
                <a:solidFill>
                  <a:srgbClr val="0070C0"/>
                </a:solidFill>
              </a:rPr>
              <a:t>If we have an expression of the form…</a:t>
            </a:r>
          </a:p>
          <a:p>
            <a:endParaRPr lang="en-GB" sz="1400" b="1" dirty="0" smtClean="0">
              <a:solidFill>
                <a:srgbClr val="0070C0"/>
              </a:solidFill>
            </a:endParaRPr>
          </a:p>
          <a:p>
            <a:r>
              <a:rPr lang="en-GB" sz="1100" dirty="0" smtClean="0"/>
              <a:t>X </a:t>
            </a:r>
            <a:r>
              <a:rPr lang="en-GB" sz="1100" dirty="0"/>
              <a:t>= LOG    </a:t>
            </a:r>
            <a:r>
              <a:rPr lang="en-GB" sz="1100" dirty="0" smtClean="0"/>
              <a:t>x  Y</a:t>
            </a:r>
            <a:endParaRPr lang="en-GB" sz="1100" dirty="0"/>
          </a:p>
          <a:p>
            <a:r>
              <a:rPr lang="en-GB" sz="1000" b="1" dirty="0" smtClean="0">
                <a:solidFill>
                  <a:srgbClr val="0070C0"/>
                </a:solidFill>
              </a:rPr>
              <a:t>Then: </a:t>
            </a:r>
          </a:p>
          <a:p>
            <a:r>
              <a:rPr lang="en-GB" sz="1200" dirty="0" smtClean="0"/>
              <a:t>Y=A</a:t>
            </a:r>
            <a:endParaRPr lang="en-GB" sz="1200" b="1" dirty="0" smtClean="0">
              <a:solidFill>
                <a:srgbClr val="0070C0"/>
              </a:solidFill>
            </a:endParaRPr>
          </a:p>
          <a:p>
            <a:endParaRPr lang="en-GB" sz="1000" dirty="0" smtClean="0"/>
          </a:p>
          <a:p>
            <a:endParaRPr lang="en-GB" sz="1000" dirty="0"/>
          </a:p>
        </p:txBody>
      </p:sp>
      <p:cxnSp>
        <p:nvCxnSpPr>
          <p:cNvPr id="6" name="Straight Arrow Connector 5"/>
          <p:cNvCxnSpPr/>
          <p:nvPr/>
        </p:nvCxnSpPr>
        <p:spPr>
          <a:xfrm flipV="1">
            <a:off x="1152084" y="5056355"/>
            <a:ext cx="728356" cy="325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2440" y="5350371"/>
            <a:ext cx="880648" cy="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67544" y="5144870"/>
            <a:ext cx="377277" cy="246221"/>
          </a:xfrm>
          <a:prstGeom prst="rect">
            <a:avLst/>
          </a:prstGeom>
          <a:noFill/>
        </p:spPr>
        <p:txBody>
          <a:bodyPr wrap="square" rtlCol="0">
            <a:spAutoFit/>
          </a:bodyPr>
          <a:lstStyle/>
          <a:p>
            <a:r>
              <a:rPr lang="en-GB" sz="1000" dirty="0" smtClean="0"/>
              <a:t>x</a:t>
            </a:r>
            <a:endParaRPr lang="en-GB" sz="1000" dirty="0"/>
          </a:p>
        </p:txBody>
      </p:sp>
      <p:sp>
        <p:nvSpPr>
          <p:cNvPr id="14" name="TextBox 13"/>
          <p:cNvSpPr txBox="1"/>
          <p:nvPr/>
        </p:nvSpPr>
        <p:spPr>
          <a:xfrm>
            <a:off x="667995" y="4898649"/>
            <a:ext cx="380093" cy="246221"/>
          </a:xfrm>
          <a:prstGeom prst="rect">
            <a:avLst/>
          </a:prstGeom>
          <a:noFill/>
        </p:spPr>
        <p:txBody>
          <a:bodyPr wrap="square" rtlCol="0">
            <a:spAutoFit/>
          </a:bodyPr>
          <a:lstStyle/>
          <a:p>
            <a:r>
              <a:rPr lang="en-GB" sz="1000" dirty="0" smtClean="0"/>
              <a:t>A   </a:t>
            </a:r>
            <a:endParaRPr lang="en-GB" sz="1000" dirty="0"/>
          </a:p>
        </p:txBody>
      </p:sp>
      <p:sp>
        <p:nvSpPr>
          <p:cNvPr id="17" name="TextBox 16"/>
          <p:cNvSpPr txBox="1"/>
          <p:nvPr/>
        </p:nvSpPr>
        <p:spPr>
          <a:xfrm>
            <a:off x="2051720" y="5864734"/>
            <a:ext cx="1584176" cy="369332"/>
          </a:xfrm>
          <a:prstGeom prst="rect">
            <a:avLst/>
          </a:prstGeom>
          <a:noFill/>
        </p:spPr>
        <p:txBody>
          <a:bodyPr wrap="square" rtlCol="0">
            <a:spAutoFit/>
          </a:bodyPr>
          <a:lstStyle/>
          <a:p>
            <a:r>
              <a:rPr lang="en-GB" dirty="0" smtClean="0"/>
              <a:t>= 0.000010</a:t>
            </a:r>
            <a:endParaRPr lang="en-GB" dirty="0"/>
          </a:p>
        </p:txBody>
      </p:sp>
      <p:sp>
        <p:nvSpPr>
          <p:cNvPr id="18" name="TextBox 17"/>
          <p:cNvSpPr txBox="1"/>
          <p:nvPr/>
        </p:nvSpPr>
        <p:spPr>
          <a:xfrm>
            <a:off x="5000115" y="5836589"/>
            <a:ext cx="1440160" cy="369332"/>
          </a:xfrm>
          <a:prstGeom prst="rect">
            <a:avLst/>
          </a:prstGeom>
          <a:noFill/>
        </p:spPr>
        <p:txBody>
          <a:bodyPr wrap="square" rtlCol="0">
            <a:spAutoFit/>
          </a:bodyPr>
          <a:lstStyle/>
          <a:p>
            <a:r>
              <a:rPr lang="en-GB" dirty="0" smtClean="0"/>
              <a:t>= 0.10</a:t>
            </a:r>
            <a:endParaRPr lang="en-GB" dirty="0"/>
          </a:p>
        </p:txBody>
      </p:sp>
      <p:sp>
        <p:nvSpPr>
          <p:cNvPr id="4" name="TextBox 3"/>
          <p:cNvSpPr txBox="1"/>
          <p:nvPr/>
        </p:nvSpPr>
        <p:spPr>
          <a:xfrm>
            <a:off x="997178" y="6234066"/>
            <a:ext cx="3315138" cy="369332"/>
          </a:xfrm>
          <a:prstGeom prst="rect">
            <a:avLst/>
          </a:prstGeom>
          <a:noFill/>
        </p:spPr>
        <p:txBody>
          <a:bodyPr wrap="none" rtlCol="0">
            <a:spAutoFit/>
          </a:bodyPr>
          <a:lstStyle/>
          <a:p>
            <a:r>
              <a:rPr lang="en-GB" dirty="0" smtClean="0"/>
              <a:t> Transmission coefficient for brick</a:t>
            </a:r>
            <a:endParaRPr lang="en-GB" dirty="0"/>
          </a:p>
        </p:txBody>
      </p:sp>
      <p:sp>
        <p:nvSpPr>
          <p:cNvPr id="12" name="TextBox 11"/>
          <p:cNvSpPr txBox="1"/>
          <p:nvPr/>
        </p:nvSpPr>
        <p:spPr>
          <a:xfrm>
            <a:off x="4644008" y="6245369"/>
            <a:ext cx="3553089" cy="369332"/>
          </a:xfrm>
          <a:prstGeom prst="rect">
            <a:avLst/>
          </a:prstGeom>
          <a:noFill/>
        </p:spPr>
        <p:txBody>
          <a:bodyPr wrap="none" rtlCol="0">
            <a:spAutoFit/>
          </a:bodyPr>
          <a:lstStyle/>
          <a:p>
            <a:r>
              <a:rPr lang="en-GB" dirty="0" smtClean="0"/>
              <a:t>Transmission coefficient for window</a:t>
            </a:r>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3" name="Rectangle 2"/>
          <p:cNvSpPr/>
          <p:nvPr/>
        </p:nvSpPr>
        <p:spPr>
          <a:xfrm>
            <a:off x="611319" y="1268760"/>
            <a:ext cx="4020460" cy="1477328"/>
          </a:xfrm>
          <a:prstGeom prst="rect">
            <a:avLst/>
          </a:prstGeom>
        </p:spPr>
        <p:txBody>
          <a:bodyPr wrap="none">
            <a:spAutoFit/>
          </a:bodyPr>
          <a:lstStyle/>
          <a:p>
            <a:r>
              <a:rPr lang="en-GB" dirty="0" smtClean="0"/>
              <a:t>Using averaging formula and substituting</a:t>
            </a:r>
          </a:p>
          <a:p>
            <a:endParaRPr lang="en-GB" dirty="0" smtClean="0"/>
          </a:p>
          <a:p>
            <a:endParaRPr lang="en-GB" dirty="0" smtClean="0"/>
          </a:p>
          <a:p>
            <a:endParaRPr lang="en-GB" dirty="0" smtClean="0"/>
          </a:p>
          <a:p>
            <a:endParaRPr lang="en-GB" dirty="0"/>
          </a:p>
        </p:txBody>
      </p:sp>
      <p:sp>
        <p:nvSpPr>
          <p:cNvPr id="4" name="Rectangle 3"/>
          <p:cNvSpPr/>
          <p:nvPr/>
        </p:nvSpPr>
        <p:spPr>
          <a:xfrm>
            <a:off x="755576" y="1916832"/>
            <a:ext cx="4572000" cy="3323987"/>
          </a:xfrm>
          <a:prstGeom prst="rect">
            <a:avLst/>
          </a:prstGeom>
        </p:spPr>
        <p:txBody>
          <a:bodyPr wrap="square">
            <a:spAutoFit/>
          </a:bodyPr>
          <a:lstStyle/>
          <a:p>
            <a:r>
              <a:rPr lang="en-GB" dirty="0" smtClean="0"/>
              <a:t>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a:t>
            </a:r>
          </a:p>
          <a:p>
            <a:r>
              <a:rPr lang="en-GB" dirty="0" smtClean="0"/>
              <a:t>               A</a:t>
            </a:r>
            <a:r>
              <a:rPr lang="en-GB" sz="1200" dirty="0" smtClean="0"/>
              <a:t>1</a:t>
            </a:r>
            <a:r>
              <a:rPr lang="en-GB" dirty="0" smtClean="0"/>
              <a:t> + A</a:t>
            </a:r>
            <a:r>
              <a:rPr lang="en-GB" sz="1200" dirty="0" smtClean="0"/>
              <a:t>2</a:t>
            </a:r>
          </a:p>
          <a:p>
            <a:endParaRPr lang="en-GB" sz="1200" dirty="0" smtClean="0"/>
          </a:p>
          <a:p>
            <a:r>
              <a:rPr lang="en-GB" dirty="0" smtClean="0"/>
              <a:t>    = </a:t>
            </a:r>
            <a:r>
              <a:rPr lang="en-GB" u="sng" dirty="0" smtClean="0"/>
              <a:t>(10</a:t>
            </a:r>
            <a:r>
              <a:rPr lang="en-US" b="1" u="sng" baseline="30000" dirty="0" smtClean="0">
                <a:latin typeface="Lucida Sans Unicode" pitchFamily="34" charset="0"/>
                <a:cs typeface="Lucida Sans Unicode" pitchFamily="34" charset="0"/>
              </a:rPr>
              <a:t> -5</a:t>
            </a:r>
            <a:r>
              <a:rPr lang="en-GB" u="sng" dirty="0" smtClean="0"/>
              <a:t> x 8) + (10</a:t>
            </a:r>
            <a:r>
              <a:rPr lang="en-US" b="1" u="sng" baseline="30000" dirty="0" smtClean="0">
                <a:latin typeface="Lucida Sans Unicode" pitchFamily="34" charset="0"/>
                <a:cs typeface="Lucida Sans Unicode" pitchFamily="34" charset="0"/>
              </a:rPr>
              <a:t> -1</a:t>
            </a:r>
            <a:r>
              <a:rPr lang="en-GB" u="sng" dirty="0" smtClean="0"/>
              <a:t> x 2)</a:t>
            </a:r>
          </a:p>
          <a:p>
            <a:r>
              <a:rPr lang="en-GB" dirty="0" smtClean="0"/>
              <a:t>                  8 + 2</a:t>
            </a:r>
          </a:p>
          <a:p>
            <a:endParaRPr lang="en-GB" dirty="0" smtClean="0"/>
          </a:p>
          <a:p>
            <a:r>
              <a:rPr lang="en-GB" dirty="0" smtClean="0"/>
              <a:t>    = </a:t>
            </a:r>
            <a:r>
              <a:rPr lang="en-GB" u="sng" dirty="0" smtClean="0"/>
              <a:t>0.00008 + 0.2</a:t>
            </a:r>
          </a:p>
          <a:p>
            <a:r>
              <a:rPr lang="en-GB" dirty="0" smtClean="0"/>
              <a:t>                 10</a:t>
            </a:r>
          </a:p>
          <a:p>
            <a:r>
              <a:rPr lang="en-GB" dirty="0" smtClean="0"/>
              <a:t>  Average Transmission Coefficient = </a:t>
            </a:r>
            <a:r>
              <a:rPr lang="en-GB" b="1" dirty="0" smtClean="0">
                <a:solidFill>
                  <a:srgbClr val="0070C0"/>
                </a:solidFill>
              </a:rPr>
              <a:t>0.020008</a:t>
            </a:r>
          </a:p>
          <a:p>
            <a:endParaRPr lang="en-GB" dirty="0" smtClean="0"/>
          </a:p>
          <a:p>
            <a:endParaRPr lang="en-GB" dirty="0" smtClean="0"/>
          </a:p>
          <a:p>
            <a:endParaRPr lang="en-GB" u="sng" dirty="0" smtClean="0"/>
          </a:p>
        </p:txBody>
      </p:sp>
      <p:sp>
        <p:nvSpPr>
          <p:cNvPr id="5" name="Rectangle 4"/>
          <p:cNvSpPr/>
          <p:nvPr/>
        </p:nvSpPr>
        <p:spPr>
          <a:xfrm>
            <a:off x="827584" y="4653136"/>
            <a:ext cx="4088107" cy="2123658"/>
          </a:xfrm>
          <a:prstGeom prst="rect">
            <a:avLst/>
          </a:prstGeom>
        </p:spPr>
        <p:txBody>
          <a:bodyPr wrap="none">
            <a:spAutoFit/>
          </a:bodyPr>
          <a:lstStyle/>
          <a:p>
            <a:r>
              <a:rPr lang="en-GB" b="1" dirty="0" smtClean="0"/>
              <a:t>Using SRI formula and substituting</a:t>
            </a:r>
          </a:p>
          <a:p>
            <a:endParaRPr lang="en-GB" dirty="0" smtClean="0"/>
          </a:p>
          <a:p>
            <a:r>
              <a:rPr lang="en-GB" dirty="0" smtClean="0"/>
              <a:t>SRI = 10 x (log </a:t>
            </a:r>
            <a:r>
              <a:rPr lang="en-GB" sz="1050" dirty="0" smtClean="0"/>
              <a:t>10</a:t>
            </a:r>
            <a:r>
              <a:rPr lang="en-GB" dirty="0" smtClean="0"/>
              <a:t> (1/T))</a:t>
            </a:r>
          </a:p>
          <a:p>
            <a:r>
              <a:rPr lang="en-GB" dirty="0" smtClean="0"/>
              <a:t>      = 10 x  (log </a:t>
            </a:r>
            <a:r>
              <a:rPr lang="en-GB" sz="1050" dirty="0" smtClean="0"/>
              <a:t>10</a:t>
            </a:r>
            <a:r>
              <a:rPr lang="en-GB" dirty="0" smtClean="0"/>
              <a:t> (1/0.020008))</a:t>
            </a:r>
          </a:p>
          <a:p>
            <a:r>
              <a:rPr lang="en-GB" dirty="0" smtClean="0"/>
              <a:t>      = 10 x  (log </a:t>
            </a:r>
            <a:r>
              <a:rPr lang="en-GB" sz="1050" dirty="0" smtClean="0"/>
              <a:t>10</a:t>
            </a:r>
            <a:r>
              <a:rPr lang="en-GB" dirty="0" smtClean="0"/>
              <a:t> (49.980007))</a:t>
            </a:r>
          </a:p>
          <a:p>
            <a:r>
              <a:rPr lang="en-GB" dirty="0" smtClean="0"/>
              <a:t>      = 10 x 1.69</a:t>
            </a:r>
          </a:p>
          <a:p>
            <a:r>
              <a:rPr lang="en-GB" b="1" dirty="0" smtClean="0">
                <a:solidFill>
                  <a:srgbClr val="0070C0"/>
                </a:solidFill>
              </a:rPr>
              <a:t>SRI for the Composite partition = </a:t>
            </a:r>
            <a:r>
              <a:rPr lang="en-GB" sz="2400" b="1" dirty="0" smtClean="0">
                <a:solidFill>
                  <a:srgbClr val="0070C0"/>
                </a:solidFill>
              </a:rPr>
              <a:t>17 dB</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332656"/>
            <a:ext cx="5821787" cy="584775"/>
          </a:xfrm>
          <a:prstGeom prst="rect">
            <a:avLst/>
          </a:prstGeom>
        </p:spPr>
        <p:txBody>
          <a:bodyPr wrap="none">
            <a:spAutoFit/>
          </a:bodyPr>
          <a:lstStyle/>
          <a:p>
            <a:r>
              <a:rPr lang="en-GB" sz="3200" dirty="0" smtClean="0"/>
              <a:t>Example 2. – Composite partition </a:t>
            </a:r>
            <a:endParaRPr lang="en-GB" sz="3200" dirty="0"/>
          </a:p>
        </p:txBody>
      </p:sp>
      <p:sp>
        <p:nvSpPr>
          <p:cNvPr id="3" name="Rectangle 2"/>
          <p:cNvSpPr/>
          <p:nvPr/>
        </p:nvSpPr>
        <p:spPr>
          <a:xfrm>
            <a:off x="611560" y="1124744"/>
            <a:ext cx="8208912" cy="3046988"/>
          </a:xfrm>
          <a:prstGeom prst="rect">
            <a:avLst/>
          </a:prstGeom>
        </p:spPr>
        <p:txBody>
          <a:bodyPr wrap="square">
            <a:spAutoFit/>
          </a:bodyPr>
          <a:lstStyle/>
          <a:p>
            <a:r>
              <a:rPr lang="en-GB" dirty="0" smtClean="0"/>
              <a:t>A wall of area 20m</a:t>
            </a:r>
            <a:r>
              <a:rPr lang="en-US" b="1" baseline="30000" dirty="0" smtClean="0">
                <a:latin typeface="Lucida Sans Unicode" pitchFamily="34" charset="0"/>
                <a:cs typeface="Lucida Sans Unicode" pitchFamily="34" charset="0"/>
              </a:rPr>
              <a:t>2</a:t>
            </a:r>
            <a:r>
              <a:rPr lang="en-GB" dirty="0" smtClean="0"/>
              <a:t> contains 2 </a:t>
            </a:r>
            <a:r>
              <a:rPr lang="en-GB" dirty="0"/>
              <a:t>windows (one double glazed and one not) </a:t>
            </a:r>
            <a:r>
              <a:rPr lang="en-GB" dirty="0" smtClean="0"/>
              <a:t>of area 4m</a:t>
            </a:r>
            <a:r>
              <a:rPr lang="en-US" b="1" baseline="30000" dirty="0" smtClean="0">
                <a:latin typeface="Lucida Sans Unicode" pitchFamily="34" charset="0"/>
                <a:cs typeface="Lucida Sans Unicode" pitchFamily="34" charset="0"/>
              </a:rPr>
              <a:t>2 </a:t>
            </a:r>
            <a:r>
              <a:rPr lang="en-GB" dirty="0" smtClean="0"/>
              <a:t> each and a door of 2m</a:t>
            </a:r>
            <a:r>
              <a:rPr lang="en-US" b="1" baseline="30000" dirty="0" smtClean="0">
                <a:latin typeface="Lucida Sans Unicode" pitchFamily="34" charset="0"/>
                <a:cs typeface="Lucida Sans Unicode" pitchFamily="34" charset="0"/>
              </a:rPr>
              <a:t> 2</a:t>
            </a:r>
          </a:p>
          <a:p>
            <a:r>
              <a:rPr lang="en-US" b="1" baseline="30000" dirty="0" smtClean="0">
                <a:latin typeface="Lucida Sans Unicode" pitchFamily="34" charset="0"/>
                <a:cs typeface="Lucida Sans Unicode" pitchFamily="34" charset="0"/>
              </a:rPr>
              <a:t> </a:t>
            </a:r>
          </a:p>
          <a:p>
            <a:r>
              <a:rPr lang="en-GB" dirty="0" smtClean="0"/>
              <a:t>The values of sound reduction index (SRI) are:</a:t>
            </a:r>
          </a:p>
          <a:p>
            <a:r>
              <a:rPr lang="en-GB" dirty="0" smtClean="0"/>
              <a:t> </a:t>
            </a:r>
          </a:p>
          <a:p>
            <a:r>
              <a:rPr lang="en-GB" dirty="0" smtClean="0"/>
              <a:t>40dB for the brickwork </a:t>
            </a:r>
          </a:p>
          <a:p>
            <a:r>
              <a:rPr lang="en-GB" dirty="0" smtClean="0"/>
              <a:t>20dB for the first window</a:t>
            </a:r>
          </a:p>
          <a:p>
            <a:r>
              <a:rPr lang="en-GB" dirty="0" smtClean="0"/>
              <a:t>30dB for the second window </a:t>
            </a:r>
          </a:p>
          <a:p>
            <a:r>
              <a:rPr lang="en-GB" dirty="0" smtClean="0"/>
              <a:t>10dB for the door.</a:t>
            </a:r>
          </a:p>
          <a:p>
            <a:endParaRPr lang="en-GB" dirty="0" smtClean="0"/>
          </a:p>
          <a:p>
            <a:r>
              <a:rPr lang="en-GB" dirty="0" smtClean="0"/>
              <a:t>Calculate the overall </a:t>
            </a:r>
            <a:r>
              <a:rPr lang="en-GB" b="1" dirty="0" smtClean="0">
                <a:solidFill>
                  <a:srgbClr val="0070C0"/>
                </a:solidFill>
              </a:rPr>
              <a:t>sound reduction index </a:t>
            </a:r>
            <a:r>
              <a:rPr lang="en-GB" dirty="0" smtClean="0"/>
              <a:t>for the entire wall.  </a:t>
            </a:r>
            <a:endParaRPr lang="en-GB" dirty="0"/>
          </a:p>
        </p:txBody>
      </p:sp>
      <p:sp>
        <p:nvSpPr>
          <p:cNvPr id="4" name="Rectangle 3"/>
          <p:cNvSpPr/>
          <p:nvPr/>
        </p:nvSpPr>
        <p:spPr>
          <a:xfrm>
            <a:off x="755576" y="4653136"/>
            <a:ext cx="2355132" cy="369332"/>
          </a:xfrm>
          <a:prstGeom prst="rect">
            <a:avLst/>
          </a:prstGeom>
        </p:spPr>
        <p:txBody>
          <a:bodyPr wrap="none">
            <a:spAutoFit/>
          </a:bodyPr>
          <a:lstStyle/>
          <a:p>
            <a:r>
              <a:rPr lang="en-GB" dirty="0" smtClean="0"/>
              <a:t> </a:t>
            </a:r>
            <a:r>
              <a:rPr lang="en-GB" b="1" dirty="0" smtClean="0">
                <a:solidFill>
                  <a:srgbClr val="0070C0"/>
                </a:solidFill>
              </a:rPr>
              <a:t>SRI = 10 x (log </a:t>
            </a:r>
            <a:r>
              <a:rPr lang="en-GB" sz="1050" b="1" dirty="0" smtClean="0">
                <a:solidFill>
                  <a:srgbClr val="0070C0"/>
                </a:solidFill>
              </a:rPr>
              <a:t>10</a:t>
            </a:r>
            <a:r>
              <a:rPr lang="en-GB" b="1" dirty="0" smtClean="0">
                <a:solidFill>
                  <a:srgbClr val="0070C0"/>
                </a:solidFill>
              </a:rPr>
              <a:t> (1/T))</a:t>
            </a:r>
            <a:endParaRPr lang="en-GB" dirty="0"/>
          </a:p>
        </p:txBody>
      </p:sp>
      <p:sp>
        <p:nvSpPr>
          <p:cNvPr id="5" name="Rectangle 4"/>
          <p:cNvSpPr/>
          <p:nvPr/>
        </p:nvSpPr>
        <p:spPr>
          <a:xfrm>
            <a:off x="3851920" y="4725144"/>
            <a:ext cx="4572000" cy="646331"/>
          </a:xfrm>
          <a:prstGeom prst="rect">
            <a:avLst/>
          </a:prstGeom>
        </p:spPr>
        <p:txBody>
          <a:bodyPr>
            <a:spAutoFit/>
          </a:bodyPr>
          <a:lstStyle/>
          <a:p>
            <a:r>
              <a:rPr lang="en-GB" dirty="0" smtClean="0"/>
              <a:t>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a:t>
            </a:r>
          </a:p>
          <a:p>
            <a:r>
              <a:rPr lang="en-GB" dirty="0" smtClean="0"/>
              <a:t>                       A</a:t>
            </a:r>
            <a:r>
              <a:rPr lang="en-GB" sz="1200" dirty="0" smtClean="0"/>
              <a:t>1</a:t>
            </a:r>
            <a:r>
              <a:rPr lang="en-GB" dirty="0" smtClean="0"/>
              <a:t> + A</a:t>
            </a:r>
            <a:r>
              <a:rPr lang="en-GB" sz="1200" dirty="0" smtClean="0"/>
              <a:t>2 </a:t>
            </a:r>
            <a:r>
              <a:rPr lang="en-GB" dirty="0" smtClean="0"/>
              <a:t> + A</a:t>
            </a:r>
            <a:r>
              <a:rPr lang="en-GB" sz="1200" dirty="0" smtClean="0"/>
              <a:t>3</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5" name="Rectangle 4"/>
          <p:cNvSpPr/>
          <p:nvPr/>
        </p:nvSpPr>
        <p:spPr>
          <a:xfrm>
            <a:off x="611560" y="1340768"/>
            <a:ext cx="7632848" cy="6032421"/>
          </a:xfrm>
          <a:prstGeom prst="rect">
            <a:avLst/>
          </a:prstGeom>
        </p:spPr>
        <p:txBody>
          <a:bodyPr wrap="square">
            <a:spAutoFit/>
          </a:bodyPr>
          <a:lstStyle/>
          <a:p>
            <a:r>
              <a:rPr lang="en-GB" dirty="0" smtClean="0"/>
              <a:t>A  partition wall of area 20m</a:t>
            </a:r>
            <a:r>
              <a:rPr lang="en-US" b="1" baseline="30000" dirty="0" smtClean="0">
                <a:latin typeface="Lucida Sans Unicode" pitchFamily="34" charset="0"/>
                <a:cs typeface="Lucida Sans Unicode" pitchFamily="34" charset="0"/>
              </a:rPr>
              <a:t>2</a:t>
            </a:r>
            <a:r>
              <a:rPr lang="en-GB" dirty="0" smtClean="0"/>
              <a:t> contains 2 windows (one double glazed and one not) of area 4m</a:t>
            </a:r>
            <a:r>
              <a:rPr lang="en-US" b="1" baseline="30000" dirty="0" smtClean="0">
                <a:latin typeface="Lucida Sans Unicode" pitchFamily="34" charset="0"/>
                <a:cs typeface="Lucida Sans Unicode" pitchFamily="34" charset="0"/>
              </a:rPr>
              <a:t>2 </a:t>
            </a:r>
            <a:r>
              <a:rPr lang="en-GB" dirty="0" smtClean="0"/>
              <a:t> each and a door of area 2m</a:t>
            </a:r>
            <a:r>
              <a:rPr lang="en-US" b="1" baseline="30000" dirty="0" smtClean="0">
                <a:latin typeface="Lucida Sans Unicode" pitchFamily="34" charset="0"/>
                <a:cs typeface="Lucida Sans Unicode" pitchFamily="34" charset="0"/>
              </a:rPr>
              <a:t> 2</a:t>
            </a:r>
          </a:p>
          <a:p>
            <a:r>
              <a:rPr lang="en-US" b="1" baseline="30000" dirty="0" smtClean="0">
                <a:latin typeface="Lucida Sans Unicode" pitchFamily="34" charset="0"/>
                <a:cs typeface="Lucida Sans Unicode" pitchFamily="34" charset="0"/>
              </a:rPr>
              <a:t> </a:t>
            </a:r>
          </a:p>
          <a:p>
            <a:r>
              <a:rPr lang="en-GB" dirty="0" smtClean="0"/>
              <a:t>The values of sound reduction index (SRI) are:</a:t>
            </a:r>
          </a:p>
          <a:p>
            <a:r>
              <a:rPr lang="en-GB" dirty="0" smtClean="0"/>
              <a:t> </a:t>
            </a:r>
          </a:p>
          <a:p>
            <a:r>
              <a:rPr lang="en-GB" dirty="0" smtClean="0"/>
              <a:t>40dB for the brickwork </a:t>
            </a:r>
          </a:p>
          <a:p>
            <a:r>
              <a:rPr lang="en-GB" dirty="0" smtClean="0"/>
              <a:t>20dB for the first window</a:t>
            </a:r>
          </a:p>
          <a:p>
            <a:r>
              <a:rPr lang="en-GB" dirty="0" smtClean="0"/>
              <a:t>30dB for the second window </a:t>
            </a:r>
          </a:p>
          <a:p>
            <a:r>
              <a:rPr lang="en-GB" dirty="0" smtClean="0"/>
              <a:t>10dB for the door.</a:t>
            </a:r>
          </a:p>
          <a:p>
            <a:endParaRPr lang="en-GB" dirty="0" smtClean="0"/>
          </a:p>
          <a:p>
            <a:r>
              <a:rPr lang="en-GB" dirty="0" smtClean="0"/>
              <a:t>Calculate the overall </a:t>
            </a:r>
            <a:r>
              <a:rPr lang="en-GB" b="1" dirty="0" smtClean="0">
                <a:solidFill>
                  <a:srgbClr val="0070C0"/>
                </a:solidFill>
              </a:rPr>
              <a:t>sound reduction index </a:t>
            </a:r>
            <a:r>
              <a:rPr lang="en-GB" dirty="0" smtClean="0"/>
              <a:t>for the entire wall.</a:t>
            </a:r>
          </a:p>
          <a:p>
            <a:endParaRPr lang="en-GB" dirty="0" smtClean="0"/>
          </a:p>
          <a:p>
            <a:r>
              <a:rPr lang="en-GB" dirty="0" smtClean="0"/>
              <a:t>For the brickwork : 	T</a:t>
            </a:r>
            <a:r>
              <a:rPr lang="en-GB" sz="1400" dirty="0" smtClean="0"/>
              <a:t>1</a:t>
            </a:r>
            <a:r>
              <a:rPr lang="en-GB" dirty="0" smtClean="0"/>
              <a:t> = ?      A</a:t>
            </a:r>
            <a:r>
              <a:rPr lang="en-GB" sz="1200" dirty="0" smtClean="0"/>
              <a:t>1</a:t>
            </a:r>
            <a:r>
              <a:rPr lang="en-GB" dirty="0" smtClean="0"/>
              <a:t> = 20-4-4-2=10m</a:t>
            </a:r>
            <a:r>
              <a:rPr lang="en-US" b="1" baseline="30000" dirty="0" smtClean="0">
                <a:latin typeface="Lucida Sans Unicode" pitchFamily="34" charset="0"/>
                <a:cs typeface="Lucida Sans Unicode" pitchFamily="34" charset="0"/>
              </a:rPr>
              <a:t> 2  </a:t>
            </a:r>
            <a:r>
              <a:rPr lang="en-GB" dirty="0" smtClean="0"/>
              <a:t> SRI = 40dB</a:t>
            </a:r>
          </a:p>
          <a:p>
            <a:r>
              <a:rPr lang="en-GB" dirty="0" smtClean="0"/>
              <a:t>For the window 1 :  T</a:t>
            </a:r>
            <a:r>
              <a:rPr lang="en-GB" sz="1400" dirty="0" smtClean="0"/>
              <a:t>2</a:t>
            </a:r>
            <a:r>
              <a:rPr lang="en-GB" dirty="0" smtClean="0"/>
              <a:t> = ?      A</a:t>
            </a:r>
            <a:r>
              <a:rPr lang="en-GB" sz="1200" dirty="0" smtClean="0"/>
              <a:t>2</a:t>
            </a:r>
            <a:r>
              <a:rPr lang="en-GB" dirty="0" smtClean="0"/>
              <a:t> = 4m</a:t>
            </a:r>
            <a:r>
              <a:rPr lang="en-US" b="1" baseline="30000" dirty="0" smtClean="0">
                <a:latin typeface="Lucida Sans Unicode" pitchFamily="34" charset="0"/>
                <a:cs typeface="Lucida Sans Unicode" pitchFamily="34" charset="0"/>
              </a:rPr>
              <a:t> 2  </a:t>
            </a:r>
            <a:r>
              <a:rPr lang="en-GB" dirty="0" smtClean="0"/>
              <a:t>                    SRI = 20dB</a:t>
            </a:r>
          </a:p>
          <a:p>
            <a:r>
              <a:rPr lang="en-GB" dirty="0" smtClean="0"/>
              <a:t>For window 2: T</a:t>
            </a:r>
            <a:r>
              <a:rPr lang="en-GB" sz="1400" dirty="0" smtClean="0"/>
              <a:t>3 </a:t>
            </a:r>
            <a:r>
              <a:rPr lang="en-GB" sz="1600" dirty="0" smtClean="0"/>
              <a:t>=</a:t>
            </a:r>
            <a:r>
              <a:rPr lang="en-GB" dirty="0" smtClean="0"/>
              <a:t>?   </a:t>
            </a:r>
            <a:r>
              <a:rPr lang="en-GB" sz="1600" dirty="0" smtClean="0"/>
              <a:t>               </a:t>
            </a:r>
            <a:r>
              <a:rPr lang="en-GB" dirty="0" smtClean="0"/>
              <a:t>A</a:t>
            </a:r>
            <a:r>
              <a:rPr lang="en-GB" sz="1200" dirty="0" smtClean="0"/>
              <a:t>3</a:t>
            </a:r>
            <a:r>
              <a:rPr lang="en-GB" dirty="0" smtClean="0"/>
              <a:t> = 4m</a:t>
            </a:r>
            <a:r>
              <a:rPr lang="en-US" b="1" baseline="30000" dirty="0" smtClean="0">
                <a:latin typeface="Lucida Sans Unicode" pitchFamily="34" charset="0"/>
                <a:cs typeface="Lucida Sans Unicode" pitchFamily="34" charset="0"/>
              </a:rPr>
              <a:t> 2  </a:t>
            </a:r>
            <a:r>
              <a:rPr lang="en-GB" dirty="0" smtClean="0"/>
              <a:t>                    SRI = 30dB</a:t>
            </a:r>
          </a:p>
          <a:p>
            <a:r>
              <a:rPr lang="en-GB" dirty="0" smtClean="0"/>
              <a:t>For the door: T</a:t>
            </a:r>
            <a:r>
              <a:rPr lang="en-GB" sz="1400" dirty="0" smtClean="0"/>
              <a:t>4 </a:t>
            </a:r>
            <a:r>
              <a:rPr lang="en-GB" sz="1600" dirty="0" smtClean="0"/>
              <a:t>=</a:t>
            </a:r>
            <a:r>
              <a:rPr lang="en-GB" dirty="0" smtClean="0"/>
              <a:t>? </a:t>
            </a:r>
            <a:r>
              <a:rPr lang="en-GB" sz="1600" dirty="0" smtClean="0"/>
              <a:t>                    </a:t>
            </a:r>
            <a:r>
              <a:rPr lang="en-GB" dirty="0" smtClean="0"/>
              <a:t>A</a:t>
            </a:r>
            <a:r>
              <a:rPr lang="en-GB" sz="1200" dirty="0" smtClean="0"/>
              <a:t>4</a:t>
            </a:r>
            <a:r>
              <a:rPr lang="en-GB" dirty="0" smtClean="0"/>
              <a:t> = 2m</a:t>
            </a:r>
            <a:r>
              <a:rPr lang="en-US" b="1" baseline="30000" dirty="0" smtClean="0">
                <a:latin typeface="Lucida Sans Unicode" pitchFamily="34" charset="0"/>
                <a:cs typeface="Lucida Sans Unicode" pitchFamily="34" charset="0"/>
              </a:rPr>
              <a:t> 2  </a:t>
            </a:r>
            <a:r>
              <a:rPr lang="en-GB" dirty="0" smtClean="0"/>
              <a:t>                    SRI = 10dB</a:t>
            </a:r>
          </a:p>
          <a:p>
            <a:endParaRPr lang="en-GB" dirty="0" smtClean="0"/>
          </a:p>
          <a:p>
            <a:endParaRPr lang="en-US" b="1" baseline="30000" dirty="0" smtClean="0">
              <a:latin typeface="Lucida Sans Unicode" pitchFamily="34" charset="0"/>
              <a:cs typeface="Lucida Sans Unicode" pitchFamily="34" charset="0"/>
            </a:endParaRPr>
          </a:p>
          <a:p>
            <a:r>
              <a:rPr lang="en-GB" sz="2000" dirty="0" smtClean="0"/>
              <a:t>              </a:t>
            </a:r>
            <a:endParaRPr lang="en-GB" dirty="0" smtClean="0"/>
          </a:p>
          <a:p>
            <a:r>
              <a:rPr lang="en-GB" dirty="0" smtClean="0"/>
              <a:t>                </a:t>
            </a:r>
          </a:p>
          <a:p>
            <a:endParaRPr lang="en-GB" dirty="0" smtClean="0"/>
          </a:p>
          <a:p>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1" end="11"/>
                                            </p:txEl>
                                          </p:spTgt>
                                        </p:tgtEl>
                                        <p:attrNameLst>
                                          <p:attrName>style.visibility</p:attrName>
                                        </p:attrNameLst>
                                      </p:cBhvr>
                                      <p:to>
                                        <p:strVal val="visible"/>
                                      </p:to>
                                    </p:set>
                                    <p:anim calcmode="lin" valueType="num">
                                      <p:cBhvr additive="base">
                                        <p:cTn id="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2" end="12"/>
                                            </p:txEl>
                                          </p:spTgt>
                                        </p:tgtEl>
                                        <p:attrNameLst>
                                          <p:attrName>style.visibility</p:attrName>
                                        </p:attrNameLst>
                                      </p:cBhvr>
                                      <p:to>
                                        <p:strVal val="visible"/>
                                      </p:to>
                                    </p:set>
                                    <p:anim calcmode="lin" valueType="num">
                                      <p:cBhvr additive="base">
                                        <p:cTn id="13"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3" end="13"/>
                                            </p:txEl>
                                          </p:spTgt>
                                        </p:tgtEl>
                                        <p:attrNameLst>
                                          <p:attrName>style.visibility</p:attrName>
                                        </p:attrNameLst>
                                      </p:cBhvr>
                                      <p:to>
                                        <p:strVal val="visible"/>
                                      </p:to>
                                    </p:set>
                                    <p:anim calcmode="lin" valueType="num">
                                      <p:cBhvr additive="base">
                                        <p:cTn id="19" dur="500" fill="hold"/>
                                        <p:tgtEl>
                                          <p:spTgt spid="5">
                                            <p:txEl>
                                              <p:pRg st="13" end="1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14" end="14"/>
                                            </p:txEl>
                                          </p:spTgt>
                                        </p:tgtEl>
                                        <p:attrNameLst>
                                          <p:attrName>style.visibility</p:attrName>
                                        </p:attrNameLst>
                                      </p:cBhvr>
                                      <p:to>
                                        <p:strVal val="visible"/>
                                      </p:to>
                                    </p:set>
                                    <p:anim calcmode="lin" valueType="num">
                                      <p:cBhvr additive="base">
                                        <p:cTn id="25" dur="500" fill="hold"/>
                                        <p:tgtEl>
                                          <p:spTgt spid="5">
                                            <p:txEl>
                                              <p:pRg st="14" end="1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1052736"/>
            <a:ext cx="7992888" cy="2585323"/>
          </a:xfrm>
          <a:prstGeom prst="rect">
            <a:avLst/>
          </a:prstGeom>
        </p:spPr>
        <p:txBody>
          <a:bodyPr wrap="square">
            <a:spAutoFit/>
          </a:bodyPr>
          <a:lstStyle/>
          <a:p>
            <a:r>
              <a:rPr lang="en-GB" dirty="0" smtClean="0"/>
              <a:t>Using the SRI formula</a:t>
            </a:r>
          </a:p>
          <a:p>
            <a:endParaRPr lang="en-GB" dirty="0" smtClean="0"/>
          </a:p>
          <a:p>
            <a:r>
              <a:rPr lang="en-GB" dirty="0" smtClean="0"/>
              <a:t>               </a:t>
            </a:r>
            <a:r>
              <a:rPr lang="en-GB" b="1" dirty="0" smtClean="0">
                <a:solidFill>
                  <a:srgbClr val="0070C0"/>
                </a:solidFill>
              </a:rPr>
              <a:t>SRI = 10 log </a:t>
            </a:r>
            <a:r>
              <a:rPr lang="en-GB" sz="1050" b="1" dirty="0" smtClean="0">
                <a:solidFill>
                  <a:srgbClr val="0070C0"/>
                </a:solidFill>
              </a:rPr>
              <a:t>10</a:t>
            </a:r>
            <a:r>
              <a:rPr lang="en-GB" b="1" dirty="0" smtClean="0">
                <a:solidFill>
                  <a:srgbClr val="0070C0"/>
                </a:solidFill>
              </a:rPr>
              <a:t> (1/T)</a:t>
            </a:r>
          </a:p>
          <a:p>
            <a:endParaRPr lang="en-GB" b="1" dirty="0" smtClean="0">
              <a:solidFill>
                <a:srgbClr val="0070C0"/>
              </a:solidFill>
            </a:endParaRPr>
          </a:p>
          <a:p>
            <a:r>
              <a:rPr lang="en-GB" b="1" dirty="0" smtClean="0"/>
              <a:t>               </a:t>
            </a:r>
            <a:r>
              <a:rPr lang="en-GB" b="1" u="sng" dirty="0" smtClean="0"/>
              <a:t>BRICK :</a:t>
            </a:r>
            <a:r>
              <a:rPr lang="en-GB" dirty="0" smtClean="0"/>
              <a:t>	  		</a:t>
            </a:r>
            <a:r>
              <a:rPr lang="en-GB" b="1" u="sng" dirty="0" smtClean="0"/>
              <a:t>WINDOW 1:</a:t>
            </a:r>
          </a:p>
          <a:p>
            <a:r>
              <a:rPr lang="en-GB" dirty="0" smtClean="0"/>
              <a:t>                40 = 10 (log </a:t>
            </a:r>
            <a:r>
              <a:rPr lang="en-GB" sz="1050" dirty="0" smtClean="0"/>
              <a:t>10</a:t>
            </a:r>
            <a:r>
              <a:rPr lang="en-GB" dirty="0" smtClean="0"/>
              <a:t> (1/T</a:t>
            </a:r>
            <a:r>
              <a:rPr lang="en-GB" sz="1200" dirty="0" smtClean="0"/>
              <a:t>1</a:t>
            </a:r>
            <a:r>
              <a:rPr lang="en-GB" dirty="0" smtClean="0"/>
              <a:t>))       and       20 = 10 (log </a:t>
            </a:r>
            <a:r>
              <a:rPr lang="en-GB" sz="1050" dirty="0" smtClean="0"/>
              <a:t>10</a:t>
            </a:r>
            <a:r>
              <a:rPr lang="en-GB" dirty="0" smtClean="0"/>
              <a:t> (1/T</a:t>
            </a:r>
            <a:r>
              <a:rPr lang="en-GB" sz="1200" dirty="0" smtClean="0"/>
              <a:t>2</a:t>
            </a:r>
            <a:r>
              <a:rPr lang="en-GB" dirty="0" smtClean="0"/>
              <a:t>)) </a:t>
            </a:r>
          </a:p>
          <a:p>
            <a:r>
              <a:rPr lang="en-GB" dirty="0" smtClean="0"/>
              <a:t>                  4 = log </a:t>
            </a:r>
            <a:r>
              <a:rPr lang="en-GB" sz="1050" dirty="0" smtClean="0"/>
              <a:t>10</a:t>
            </a:r>
            <a:r>
              <a:rPr lang="en-GB" dirty="0" smtClean="0"/>
              <a:t> (1/T</a:t>
            </a:r>
            <a:r>
              <a:rPr lang="en-GB" sz="1200" dirty="0" smtClean="0"/>
              <a:t>1</a:t>
            </a:r>
            <a:r>
              <a:rPr lang="en-GB" dirty="0" smtClean="0"/>
              <a:t>)                            2 = log </a:t>
            </a:r>
            <a:r>
              <a:rPr lang="en-GB" sz="1050" dirty="0" smtClean="0"/>
              <a:t>10</a:t>
            </a:r>
            <a:r>
              <a:rPr lang="en-GB" dirty="0" smtClean="0"/>
              <a:t> (1/T</a:t>
            </a:r>
            <a:r>
              <a:rPr lang="en-GB" sz="1200" dirty="0" smtClean="0"/>
              <a:t>2</a:t>
            </a:r>
            <a:r>
              <a:rPr lang="en-GB" dirty="0" smtClean="0"/>
              <a:t>) </a:t>
            </a:r>
          </a:p>
          <a:p>
            <a:r>
              <a:rPr lang="en-GB" dirty="0" smtClean="0"/>
              <a:t>             1/T</a:t>
            </a:r>
            <a:r>
              <a:rPr lang="en-GB" sz="1200" dirty="0" smtClean="0"/>
              <a:t>1 </a:t>
            </a:r>
            <a:r>
              <a:rPr lang="en-GB" dirty="0" smtClean="0"/>
              <a:t>= 10</a:t>
            </a:r>
            <a:r>
              <a:rPr lang="en-US" b="1" baseline="30000" dirty="0" smtClean="0">
                <a:latin typeface="Lucida Sans Unicode" pitchFamily="34" charset="0"/>
                <a:cs typeface="Lucida Sans Unicode" pitchFamily="34" charset="0"/>
              </a:rPr>
              <a:t>4		                </a:t>
            </a:r>
            <a:r>
              <a:rPr lang="en-GB" dirty="0" smtClean="0"/>
              <a:t> 1/T</a:t>
            </a:r>
            <a:r>
              <a:rPr lang="en-GB" sz="1200" dirty="0" smtClean="0"/>
              <a:t>2 </a:t>
            </a:r>
            <a:r>
              <a:rPr lang="en-GB" dirty="0" smtClean="0"/>
              <a:t>= 10</a:t>
            </a:r>
            <a:r>
              <a:rPr lang="en-US" b="1" baseline="30000" dirty="0" smtClean="0">
                <a:latin typeface="Lucida Sans Unicode" pitchFamily="34" charset="0"/>
                <a:cs typeface="Lucida Sans Unicode" pitchFamily="34" charset="0"/>
              </a:rPr>
              <a:t>2	</a:t>
            </a:r>
          </a:p>
          <a:p>
            <a:r>
              <a:rPr lang="en-GB" dirty="0" smtClean="0"/>
              <a:t>                </a:t>
            </a:r>
            <a:r>
              <a:rPr lang="en-GB" b="1" dirty="0" smtClean="0"/>
              <a:t>T</a:t>
            </a:r>
            <a:r>
              <a:rPr lang="en-GB" sz="1200" b="1" dirty="0" smtClean="0"/>
              <a:t>1 </a:t>
            </a:r>
            <a:r>
              <a:rPr lang="en-GB" b="1" dirty="0" smtClean="0"/>
              <a:t> = 10</a:t>
            </a:r>
            <a:r>
              <a:rPr lang="en-US" b="1" baseline="30000" dirty="0" smtClean="0">
                <a:latin typeface="Lucida Sans Unicode" pitchFamily="34" charset="0"/>
                <a:cs typeface="Lucida Sans Unicode" pitchFamily="34" charset="0"/>
              </a:rPr>
              <a:t> -4</a:t>
            </a:r>
            <a:r>
              <a:rPr lang="en-GB" b="1" dirty="0" smtClean="0"/>
              <a:t>                                       T</a:t>
            </a:r>
            <a:r>
              <a:rPr lang="en-GB" sz="1200" b="1" dirty="0" smtClean="0"/>
              <a:t>2 </a:t>
            </a:r>
            <a:r>
              <a:rPr lang="en-GB" b="1" dirty="0" smtClean="0"/>
              <a:t> = 10</a:t>
            </a:r>
            <a:r>
              <a:rPr lang="en-US" b="1" baseline="30000" dirty="0" smtClean="0">
                <a:latin typeface="Lucida Sans Unicode" pitchFamily="34" charset="0"/>
                <a:cs typeface="Lucida Sans Unicode" pitchFamily="34" charset="0"/>
              </a:rPr>
              <a:t>-2</a:t>
            </a:r>
          </a:p>
        </p:txBody>
      </p:sp>
      <p:sp>
        <p:nvSpPr>
          <p:cNvPr id="3" name="Rectangle 2"/>
          <p:cNvSpPr/>
          <p:nvPr/>
        </p:nvSpPr>
        <p:spPr>
          <a:xfrm>
            <a:off x="1187624" y="4293096"/>
            <a:ext cx="6552728" cy="1631216"/>
          </a:xfrm>
          <a:prstGeom prst="rect">
            <a:avLst/>
          </a:prstGeom>
        </p:spPr>
        <p:txBody>
          <a:bodyPr wrap="square">
            <a:spAutoFit/>
          </a:bodyPr>
          <a:lstStyle/>
          <a:p>
            <a:r>
              <a:rPr lang="en-GB" b="1" u="sng" dirty="0" smtClean="0"/>
              <a:t>WINDOW 2:</a:t>
            </a:r>
            <a:r>
              <a:rPr lang="en-GB" b="1" dirty="0" smtClean="0"/>
              <a:t>		  </a:t>
            </a:r>
            <a:r>
              <a:rPr lang="en-GB" b="1" u="sng" dirty="0" smtClean="0"/>
              <a:t>DOOR:</a:t>
            </a:r>
          </a:p>
          <a:p>
            <a:r>
              <a:rPr lang="en-GB" dirty="0" smtClean="0"/>
              <a:t>30 = 10 (log </a:t>
            </a:r>
            <a:r>
              <a:rPr lang="en-GB" sz="1050" dirty="0" smtClean="0"/>
              <a:t>10</a:t>
            </a:r>
            <a:r>
              <a:rPr lang="en-GB" dirty="0" smtClean="0"/>
              <a:t> (1/T</a:t>
            </a:r>
            <a:r>
              <a:rPr lang="en-GB" sz="1200" dirty="0" smtClean="0"/>
              <a:t>3</a:t>
            </a:r>
            <a:r>
              <a:rPr lang="en-GB" dirty="0" smtClean="0"/>
              <a:t>))       and       10 = 10 (log </a:t>
            </a:r>
            <a:r>
              <a:rPr lang="en-GB" sz="1050" dirty="0" smtClean="0"/>
              <a:t>10</a:t>
            </a:r>
            <a:r>
              <a:rPr lang="en-GB" dirty="0" smtClean="0"/>
              <a:t> (1/T</a:t>
            </a:r>
            <a:r>
              <a:rPr lang="en-GB" sz="1200" dirty="0" smtClean="0"/>
              <a:t>4</a:t>
            </a:r>
            <a:r>
              <a:rPr lang="en-GB" dirty="0" smtClean="0"/>
              <a:t>))</a:t>
            </a:r>
            <a:r>
              <a:rPr lang="en-GB" sz="2800" dirty="0" smtClean="0"/>
              <a:t>   </a:t>
            </a:r>
            <a:r>
              <a:rPr lang="en-GB" dirty="0" smtClean="0"/>
              <a:t>                                     3 = log </a:t>
            </a:r>
            <a:r>
              <a:rPr lang="en-GB" sz="1050" dirty="0" smtClean="0"/>
              <a:t>10</a:t>
            </a:r>
            <a:r>
              <a:rPr lang="en-GB" dirty="0" smtClean="0"/>
              <a:t> (1/T</a:t>
            </a:r>
            <a:r>
              <a:rPr lang="en-GB" sz="1200" dirty="0" smtClean="0"/>
              <a:t>3</a:t>
            </a:r>
            <a:r>
              <a:rPr lang="en-GB" dirty="0" smtClean="0"/>
              <a:t>)                              1 = log </a:t>
            </a:r>
            <a:r>
              <a:rPr lang="en-GB" sz="1050" dirty="0" smtClean="0"/>
              <a:t>10</a:t>
            </a:r>
            <a:r>
              <a:rPr lang="en-GB" dirty="0" smtClean="0"/>
              <a:t> (1/T</a:t>
            </a:r>
            <a:r>
              <a:rPr lang="en-GB" sz="1200" dirty="0" smtClean="0"/>
              <a:t>4</a:t>
            </a:r>
            <a:r>
              <a:rPr lang="en-GB" dirty="0" smtClean="0"/>
              <a:t>) </a:t>
            </a:r>
          </a:p>
          <a:p>
            <a:r>
              <a:rPr lang="en-GB" dirty="0" smtClean="0"/>
              <a:t>             1/T</a:t>
            </a:r>
            <a:r>
              <a:rPr lang="en-GB" sz="1200" dirty="0" smtClean="0"/>
              <a:t>3 </a:t>
            </a:r>
            <a:r>
              <a:rPr lang="en-GB" dirty="0" smtClean="0"/>
              <a:t>= 10</a:t>
            </a:r>
            <a:r>
              <a:rPr lang="en-US" b="1" baseline="30000" dirty="0" smtClean="0">
                <a:latin typeface="Lucida Sans Unicode" pitchFamily="34" charset="0"/>
                <a:cs typeface="Lucida Sans Unicode" pitchFamily="34" charset="0"/>
              </a:rPr>
              <a:t>3		                </a:t>
            </a:r>
            <a:r>
              <a:rPr lang="en-GB" dirty="0" smtClean="0"/>
              <a:t> 1/T</a:t>
            </a:r>
            <a:r>
              <a:rPr lang="en-GB" sz="1200" dirty="0" smtClean="0"/>
              <a:t>4 </a:t>
            </a:r>
            <a:r>
              <a:rPr lang="en-GB" dirty="0" smtClean="0"/>
              <a:t>= 10</a:t>
            </a:r>
            <a:r>
              <a:rPr lang="en-US" b="1" baseline="30000" dirty="0" smtClean="0">
                <a:latin typeface="Lucida Sans Unicode" pitchFamily="34" charset="0"/>
                <a:cs typeface="Lucida Sans Unicode" pitchFamily="34" charset="0"/>
              </a:rPr>
              <a:t>1	</a:t>
            </a:r>
          </a:p>
          <a:p>
            <a:r>
              <a:rPr lang="en-GB" b="1" dirty="0" smtClean="0"/>
              <a:t>                T</a:t>
            </a:r>
            <a:r>
              <a:rPr lang="en-GB" sz="1200" b="1" dirty="0" smtClean="0"/>
              <a:t>3 </a:t>
            </a:r>
            <a:r>
              <a:rPr lang="en-GB" b="1" dirty="0" smtClean="0"/>
              <a:t> = 10</a:t>
            </a:r>
            <a:r>
              <a:rPr lang="en-US" b="1" baseline="30000" dirty="0" smtClean="0">
                <a:latin typeface="Lucida Sans Unicode" pitchFamily="34" charset="0"/>
                <a:cs typeface="Lucida Sans Unicode" pitchFamily="34" charset="0"/>
              </a:rPr>
              <a:t> -3</a:t>
            </a:r>
            <a:r>
              <a:rPr lang="en-GB" b="1" dirty="0" smtClean="0"/>
              <a:t>                                       T</a:t>
            </a:r>
            <a:r>
              <a:rPr lang="en-GB" sz="1200" b="1" dirty="0" smtClean="0"/>
              <a:t>4 </a:t>
            </a:r>
            <a:r>
              <a:rPr lang="en-GB" b="1" dirty="0" smtClean="0"/>
              <a:t> = 10</a:t>
            </a:r>
            <a:r>
              <a:rPr lang="en-US" b="1" baseline="30000" dirty="0" smtClean="0">
                <a:latin typeface="Lucida Sans Unicode" pitchFamily="34" charset="0"/>
                <a:cs typeface="Lucida Sans Unicode" pitchFamily="34" charset="0"/>
              </a:rPr>
              <a:t>-1</a:t>
            </a:r>
          </a:p>
        </p:txBody>
      </p:sp>
      <p:sp>
        <p:nvSpPr>
          <p:cNvPr id="4" name="Rectangle 3"/>
          <p:cNvSpPr/>
          <p:nvPr/>
        </p:nvSpPr>
        <p:spPr>
          <a:xfrm>
            <a:off x="467544" y="404664"/>
            <a:ext cx="5160002" cy="584775"/>
          </a:xfrm>
          <a:prstGeom prst="rect">
            <a:avLst/>
          </a:prstGeom>
        </p:spPr>
        <p:txBody>
          <a:bodyPr wrap="none">
            <a:spAutoFit/>
          </a:bodyPr>
          <a:lstStyle/>
          <a:p>
            <a:r>
              <a:rPr lang="en-GB" sz="3200" dirty="0" smtClean="0"/>
              <a:t>Answer – Composite partition</a:t>
            </a:r>
            <a:endParaRPr lang="en-GB" sz="32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467544" y="548680"/>
            <a:ext cx="8064896" cy="584775"/>
          </a:xfrm>
          <a:prstGeom prst="rect">
            <a:avLst/>
          </a:prstGeom>
          <a:noFill/>
        </p:spPr>
        <p:txBody>
          <a:bodyPr wrap="square" rtlCol="0">
            <a:spAutoFit/>
          </a:bodyPr>
          <a:lstStyle/>
          <a:p>
            <a:r>
              <a:rPr lang="en-GB" sz="3200" dirty="0" smtClean="0"/>
              <a:t>Answer – Composite partition</a:t>
            </a:r>
            <a:endParaRPr lang="en-GB" sz="3200" dirty="0"/>
          </a:p>
        </p:txBody>
      </p:sp>
      <p:sp>
        <p:nvSpPr>
          <p:cNvPr id="3" name="Rectangle 2"/>
          <p:cNvSpPr/>
          <p:nvPr/>
        </p:nvSpPr>
        <p:spPr>
          <a:xfrm>
            <a:off x="611560" y="1412776"/>
            <a:ext cx="4020460" cy="1477328"/>
          </a:xfrm>
          <a:prstGeom prst="rect">
            <a:avLst/>
          </a:prstGeom>
        </p:spPr>
        <p:txBody>
          <a:bodyPr wrap="none">
            <a:spAutoFit/>
          </a:bodyPr>
          <a:lstStyle/>
          <a:p>
            <a:r>
              <a:rPr lang="en-GB" dirty="0" smtClean="0"/>
              <a:t>Using averaging formula and substituting</a:t>
            </a:r>
          </a:p>
          <a:p>
            <a:endParaRPr lang="en-GB" dirty="0" smtClean="0"/>
          </a:p>
          <a:p>
            <a:endParaRPr lang="en-GB" dirty="0" smtClean="0"/>
          </a:p>
          <a:p>
            <a:endParaRPr lang="en-GB" dirty="0" smtClean="0"/>
          </a:p>
          <a:p>
            <a:endParaRPr lang="en-GB" dirty="0"/>
          </a:p>
        </p:txBody>
      </p:sp>
      <p:sp>
        <p:nvSpPr>
          <p:cNvPr id="4" name="Rectangle 3"/>
          <p:cNvSpPr/>
          <p:nvPr/>
        </p:nvSpPr>
        <p:spPr>
          <a:xfrm>
            <a:off x="755576" y="1916832"/>
            <a:ext cx="5112568" cy="3323987"/>
          </a:xfrm>
          <a:prstGeom prst="rect">
            <a:avLst/>
          </a:prstGeom>
        </p:spPr>
        <p:txBody>
          <a:bodyPr wrap="square">
            <a:spAutoFit/>
          </a:bodyPr>
          <a:lstStyle/>
          <a:p>
            <a:r>
              <a:rPr lang="en-GB" dirty="0" smtClean="0"/>
              <a:t>T</a:t>
            </a:r>
            <a:r>
              <a:rPr lang="en-GB" sz="1100" dirty="0" smtClean="0"/>
              <a:t>0 </a:t>
            </a:r>
            <a:r>
              <a:rPr lang="en-GB" dirty="0" smtClean="0"/>
              <a:t>= </a:t>
            </a:r>
            <a:r>
              <a:rPr lang="en-GB" u="sng" dirty="0" smtClean="0"/>
              <a:t>( T</a:t>
            </a:r>
            <a:r>
              <a:rPr lang="en-GB" sz="1200" u="sng" dirty="0" smtClean="0"/>
              <a:t>1</a:t>
            </a:r>
            <a:r>
              <a:rPr lang="en-GB" u="sng" dirty="0" smtClean="0"/>
              <a:t> x A</a:t>
            </a:r>
            <a:r>
              <a:rPr lang="en-GB" sz="1200" u="sng" dirty="0" smtClean="0"/>
              <a:t>1</a:t>
            </a:r>
            <a:r>
              <a:rPr lang="en-GB" u="sng" dirty="0" smtClean="0"/>
              <a:t>) + (T</a:t>
            </a:r>
            <a:r>
              <a:rPr lang="en-GB" sz="1200" u="sng" dirty="0" smtClean="0"/>
              <a:t>2</a:t>
            </a:r>
            <a:r>
              <a:rPr lang="en-GB" u="sng" dirty="0" smtClean="0"/>
              <a:t> x A</a:t>
            </a:r>
            <a:r>
              <a:rPr lang="en-GB" sz="1200" u="sng" dirty="0" smtClean="0"/>
              <a:t>2</a:t>
            </a:r>
            <a:r>
              <a:rPr lang="en-GB" u="sng" dirty="0" smtClean="0"/>
              <a:t>) + (T</a:t>
            </a:r>
            <a:r>
              <a:rPr lang="en-GB" sz="1200" u="sng" dirty="0" smtClean="0"/>
              <a:t>3</a:t>
            </a:r>
            <a:r>
              <a:rPr lang="en-GB" u="sng" dirty="0" smtClean="0"/>
              <a:t> x A</a:t>
            </a:r>
            <a:r>
              <a:rPr lang="en-GB" sz="1200" u="sng" dirty="0" smtClean="0"/>
              <a:t>3</a:t>
            </a:r>
            <a:r>
              <a:rPr lang="en-GB" u="sng" dirty="0" smtClean="0"/>
              <a:t>) + (T</a:t>
            </a:r>
            <a:r>
              <a:rPr lang="en-GB" sz="1200" u="sng" dirty="0" smtClean="0"/>
              <a:t>4</a:t>
            </a:r>
            <a:r>
              <a:rPr lang="en-GB" u="sng" dirty="0" smtClean="0"/>
              <a:t> x A</a:t>
            </a:r>
            <a:r>
              <a:rPr lang="en-GB" sz="1200" u="sng" dirty="0" smtClean="0"/>
              <a:t>4</a:t>
            </a:r>
            <a:r>
              <a:rPr lang="en-GB" u="sng" dirty="0" smtClean="0"/>
              <a:t>)</a:t>
            </a:r>
          </a:p>
          <a:p>
            <a:r>
              <a:rPr lang="en-GB" dirty="0" smtClean="0"/>
              <a:t>                       A</a:t>
            </a:r>
            <a:r>
              <a:rPr lang="en-GB" sz="1200" dirty="0" smtClean="0"/>
              <a:t>1</a:t>
            </a:r>
            <a:r>
              <a:rPr lang="en-GB" dirty="0" smtClean="0"/>
              <a:t> + A</a:t>
            </a:r>
            <a:r>
              <a:rPr lang="en-GB" sz="1200" dirty="0" smtClean="0"/>
              <a:t>2 + </a:t>
            </a:r>
            <a:r>
              <a:rPr lang="en-GB" dirty="0" smtClean="0"/>
              <a:t>A</a:t>
            </a:r>
            <a:r>
              <a:rPr lang="en-GB" sz="1000" dirty="0" smtClean="0"/>
              <a:t>3</a:t>
            </a:r>
            <a:r>
              <a:rPr lang="en-GB" sz="1200" dirty="0" smtClean="0"/>
              <a:t>  + </a:t>
            </a:r>
            <a:r>
              <a:rPr lang="en-GB" dirty="0" smtClean="0"/>
              <a:t>A</a:t>
            </a:r>
            <a:r>
              <a:rPr lang="en-GB" sz="1000" dirty="0" smtClean="0"/>
              <a:t>4</a:t>
            </a:r>
            <a:endParaRPr lang="en-GB" sz="1200" dirty="0" smtClean="0"/>
          </a:p>
          <a:p>
            <a:endParaRPr lang="en-GB" sz="1200" dirty="0" smtClean="0"/>
          </a:p>
          <a:p>
            <a:r>
              <a:rPr lang="en-GB" dirty="0" smtClean="0"/>
              <a:t>    = </a:t>
            </a:r>
            <a:r>
              <a:rPr lang="en-GB" u="sng" dirty="0" smtClean="0"/>
              <a:t>(10</a:t>
            </a:r>
            <a:r>
              <a:rPr lang="en-US" b="1" u="sng" baseline="30000" dirty="0" smtClean="0">
                <a:latin typeface="Lucida Sans Unicode" pitchFamily="34" charset="0"/>
                <a:cs typeface="Lucida Sans Unicode" pitchFamily="34" charset="0"/>
              </a:rPr>
              <a:t> -4</a:t>
            </a:r>
            <a:r>
              <a:rPr lang="en-GB" u="sng" dirty="0" smtClean="0"/>
              <a:t> x 10) + (10</a:t>
            </a:r>
            <a:r>
              <a:rPr lang="en-US" b="1" u="sng" baseline="30000" dirty="0" smtClean="0">
                <a:latin typeface="Lucida Sans Unicode" pitchFamily="34" charset="0"/>
                <a:cs typeface="Lucida Sans Unicode" pitchFamily="34" charset="0"/>
              </a:rPr>
              <a:t> -2</a:t>
            </a:r>
            <a:r>
              <a:rPr lang="en-GB" u="sng" dirty="0" smtClean="0"/>
              <a:t> x 4)+ (10</a:t>
            </a:r>
            <a:r>
              <a:rPr lang="en-US" b="1" u="sng" baseline="30000" dirty="0" smtClean="0">
                <a:latin typeface="Lucida Sans Unicode" pitchFamily="34" charset="0"/>
                <a:cs typeface="Lucida Sans Unicode" pitchFamily="34" charset="0"/>
              </a:rPr>
              <a:t> -3</a:t>
            </a:r>
            <a:r>
              <a:rPr lang="en-GB" u="sng" dirty="0" smtClean="0"/>
              <a:t> x 4) + (10</a:t>
            </a:r>
            <a:r>
              <a:rPr lang="en-US" b="1" u="sng" baseline="30000" dirty="0" smtClean="0">
                <a:latin typeface="Lucida Sans Unicode" pitchFamily="34" charset="0"/>
                <a:cs typeface="Lucida Sans Unicode" pitchFamily="34" charset="0"/>
              </a:rPr>
              <a:t> -1</a:t>
            </a:r>
            <a:r>
              <a:rPr lang="en-GB" u="sng" dirty="0" smtClean="0"/>
              <a:t> x 2)</a:t>
            </a:r>
          </a:p>
          <a:p>
            <a:r>
              <a:rPr lang="en-GB" dirty="0" smtClean="0"/>
              <a:t>                           10+4+4+2</a:t>
            </a:r>
          </a:p>
          <a:p>
            <a:endParaRPr lang="en-GB" dirty="0" smtClean="0"/>
          </a:p>
          <a:p>
            <a:r>
              <a:rPr lang="en-GB" dirty="0" smtClean="0"/>
              <a:t>    = </a:t>
            </a:r>
            <a:r>
              <a:rPr lang="en-GB" u="sng" dirty="0" smtClean="0"/>
              <a:t>.001 + .04  + .004 + 0.2</a:t>
            </a:r>
          </a:p>
          <a:p>
            <a:r>
              <a:rPr lang="en-GB" dirty="0" smtClean="0"/>
              <a:t>                        20</a:t>
            </a:r>
          </a:p>
          <a:p>
            <a:r>
              <a:rPr lang="en-GB" dirty="0" smtClean="0"/>
              <a:t>     = .01225</a:t>
            </a:r>
          </a:p>
          <a:p>
            <a:endParaRPr lang="en-GB" dirty="0" smtClean="0"/>
          </a:p>
          <a:p>
            <a:endParaRPr lang="en-GB" dirty="0" smtClean="0"/>
          </a:p>
          <a:p>
            <a:endParaRPr lang="en-GB" u="sng" dirty="0" smtClean="0"/>
          </a:p>
        </p:txBody>
      </p:sp>
      <p:sp>
        <p:nvSpPr>
          <p:cNvPr id="5" name="Rectangle 4"/>
          <p:cNvSpPr/>
          <p:nvPr/>
        </p:nvSpPr>
        <p:spPr>
          <a:xfrm>
            <a:off x="784354" y="4437112"/>
            <a:ext cx="3406125" cy="2123658"/>
          </a:xfrm>
          <a:prstGeom prst="rect">
            <a:avLst/>
          </a:prstGeom>
        </p:spPr>
        <p:txBody>
          <a:bodyPr wrap="none">
            <a:spAutoFit/>
          </a:bodyPr>
          <a:lstStyle/>
          <a:p>
            <a:r>
              <a:rPr lang="en-GB" dirty="0" smtClean="0"/>
              <a:t>Using SRI formula and substituting</a:t>
            </a:r>
          </a:p>
          <a:p>
            <a:endParaRPr lang="en-GB" dirty="0" smtClean="0"/>
          </a:p>
          <a:p>
            <a:r>
              <a:rPr lang="en-GB" dirty="0" smtClean="0"/>
              <a:t>SRI = 10 x (log </a:t>
            </a:r>
            <a:r>
              <a:rPr lang="en-GB" sz="1050" dirty="0" smtClean="0"/>
              <a:t>10</a:t>
            </a:r>
            <a:r>
              <a:rPr lang="en-GB" dirty="0" smtClean="0"/>
              <a:t> (1/T))</a:t>
            </a:r>
          </a:p>
          <a:p>
            <a:r>
              <a:rPr lang="en-GB" dirty="0" smtClean="0"/>
              <a:t>      = 10  x (log </a:t>
            </a:r>
            <a:r>
              <a:rPr lang="en-GB" sz="1050" dirty="0" smtClean="0"/>
              <a:t>10</a:t>
            </a:r>
            <a:r>
              <a:rPr lang="en-GB" dirty="0" smtClean="0"/>
              <a:t> (1/0.01225))</a:t>
            </a:r>
          </a:p>
          <a:p>
            <a:r>
              <a:rPr lang="en-GB" dirty="0" smtClean="0"/>
              <a:t>      = 10  x (log </a:t>
            </a:r>
            <a:r>
              <a:rPr lang="en-GB" sz="1050" dirty="0" smtClean="0"/>
              <a:t>10</a:t>
            </a:r>
            <a:r>
              <a:rPr lang="en-GB" dirty="0" smtClean="0"/>
              <a:t> (81.633))</a:t>
            </a:r>
          </a:p>
          <a:p>
            <a:r>
              <a:rPr lang="en-GB" dirty="0" smtClean="0"/>
              <a:t>      = 10 x 1.912</a:t>
            </a:r>
          </a:p>
          <a:p>
            <a:r>
              <a:rPr lang="en-GB" sz="2400" b="1" dirty="0" smtClean="0">
                <a:solidFill>
                  <a:srgbClr val="0070C0"/>
                </a:solidFill>
              </a:rPr>
              <a:t>SRI = 19.12 dB</a:t>
            </a:r>
          </a:p>
        </p:txBody>
      </p:sp>
      <p:sp>
        <p:nvSpPr>
          <p:cNvPr id="6" name="Rectangle 5"/>
          <p:cNvSpPr/>
          <p:nvPr/>
        </p:nvSpPr>
        <p:spPr>
          <a:xfrm>
            <a:off x="7236296" y="5949280"/>
            <a:ext cx="1296144" cy="461665"/>
          </a:xfrm>
          <a:prstGeom prst="rect">
            <a:avLst/>
          </a:prstGeom>
        </p:spPr>
        <p:txBody>
          <a:bodyPr wrap="square">
            <a:spAutoFit/>
          </a:bodyPr>
          <a:lstStyle/>
          <a:p>
            <a:r>
              <a:rPr lang="en-GB" sz="2400" b="1" dirty="0">
                <a:solidFill>
                  <a:srgbClr val="0070C0"/>
                </a:solidFill>
              </a:rPr>
              <a:t>Q.E.D.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3868</TotalTime>
  <Words>4481</Words>
  <Application>Microsoft Office PowerPoint</Application>
  <PresentationFormat>On-screen Show (4:3)</PresentationFormat>
  <Paragraphs>697</Paragraphs>
  <Slides>52</Slides>
  <Notes>1</Notes>
  <HiddenSlides>13</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Arial</vt:lpstr>
      <vt:lpstr>Calibri</vt:lpstr>
      <vt:lpstr>Lucida Sans Unicode</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FADE</dc:creator>
  <cp:lastModifiedBy>Allan Nantel</cp:lastModifiedBy>
  <cp:revision>240</cp:revision>
  <cp:lastPrinted>2018-02-08T09:59:30Z</cp:lastPrinted>
  <dcterms:created xsi:type="dcterms:W3CDTF">2012-02-14T09:08:51Z</dcterms:created>
  <dcterms:modified xsi:type="dcterms:W3CDTF">2019-03-10T17:24:56Z</dcterms:modified>
</cp:coreProperties>
</file>