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54" r:id="rId1"/>
  </p:sldMasterIdLst>
  <p:sldIdLst>
    <p:sldId id="256" r:id="rId2"/>
    <p:sldId id="257" r:id="rId3"/>
    <p:sldId id="258" r:id="rId4"/>
    <p:sldId id="260" r:id="rId5"/>
    <p:sldId id="276" r:id="rId6"/>
    <p:sldId id="265" r:id="rId7"/>
    <p:sldId id="270" r:id="rId8"/>
    <p:sldId id="271" r:id="rId9"/>
    <p:sldId id="272" r:id="rId10"/>
    <p:sldId id="273" r:id="rId11"/>
    <p:sldId id="27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93447" autoAdjust="0"/>
  </p:normalViewPr>
  <p:slideViewPr>
    <p:cSldViewPr snapToGrid="0">
      <p:cViewPr varScale="1">
        <p:scale>
          <a:sx n="59" d="100"/>
          <a:sy n="59" d="100"/>
        </p:scale>
        <p:origin x="9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5" name="Footer Placeholder 4"/>
          <p:cNvSpPr>
            <a:spLocks noGrp="1"/>
          </p:cNvSpPr>
          <p:nvPr>
            <p:ph type="ftr" sz="quarter" idx="11"/>
          </p:nvPr>
        </p:nvSpPr>
        <p:spPr>
          <a:xfrm>
            <a:off x="2416500" y="329307"/>
            <a:ext cx="4973915" cy="309201"/>
          </a:xfrm>
        </p:spPr>
        <p:txBody>
          <a:bodyPr/>
          <a:lstStyle/>
          <a:p>
            <a:endParaRPr lang="en-GB" dirty="0"/>
          </a:p>
        </p:txBody>
      </p:sp>
      <p:sp>
        <p:nvSpPr>
          <p:cNvPr id="6" name="Slide Number Placeholder 5"/>
          <p:cNvSpPr>
            <a:spLocks noGrp="1"/>
          </p:cNvSpPr>
          <p:nvPr>
            <p:ph type="sldNum" sz="quarter" idx="12"/>
          </p:nvPr>
        </p:nvSpPr>
        <p:spPr>
          <a:xfrm>
            <a:off x="1437664" y="798973"/>
            <a:ext cx="811019" cy="503578"/>
          </a:xfrm>
        </p:spPr>
        <p:txBody>
          <a:bodyPr/>
          <a:lstStyle/>
          <a:p>
            <a:fld id="{630CED1A-0BB6-4E7C-8262-E3418206AC44}" type="slidenum">
              <a:rPr lang="en-GB" smtClean="0"/>
              <a:t>‹#›</a:t>
            </a:fld>
            <a:endParaRPr lang="en-GB"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1895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0CED1A-0BB6-4E7C-8262-E3418206AC44}" type="slidenum">
              <a:rPr lang="en-GB" smtClean="0"/>
              <a:t>‹#›</a:t>
            </a:fld>
            <a:endParaRPr lang="en-GB"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7094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0CED1A-0BB6-4E7C-8262-E3418206AC44}" type="slidenum">
              <a:rPr lang="en-GB" smtClean="0"/>
              <a:t>‹#›</a:t>
            </a:fld>
            <a:endParaRPr lang="en-GB"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7175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0CED1A-0BB6-4E7C-8262-E3418206AC44}" type="slidenum">
              <a:rPr lang="en-GB" smtClean="0"/>
              <a:t>‹#›</a:t>
            </a:fld>
            <a:endParaRPr lang="en-GB"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6896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30CED1A-0BB6-4E7C-8262-E3418206AC44}" type="slidenum">
              <a:rPr lang="en-GB" smtClean="0"/>
              <a:t>‹#›</a:t>
            </a:fld>
            <a:endParaRPr lang="en-GB"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4496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30CED1A-0BB6-4E7C-8262-E3418206AC44}" type="slidenum">
              <a:rPr lang="en-GB" smtClean="0"/>
              <a:t>‹#›</a:t>
            </a:fld>
            <a:endParaRPr lang="en-GB"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1488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30CED1A-0BB6-4E7C-8262-E3418206AC44}" type="slidenum">
              <a:rPr lang="en-GB" smtClean="0"/>
              <a:t>‹#›</a:t>
            </a:fld>
            <a:endParaRPr lang="en-GB" dirty="0"/>
          </a:p>
        </p:txBody>
      </p:sp>
    </p:spTree>
    <p:extLst>
      <p:ext uri="{BB962C8B-B14F-4D97-AF65-F5344CB8AC3E}">
        <p14:creationId xmlns:p14="http://schemas.microsoft.com/office/powerpoint/2010/main" val="2459311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0CED1A-0BB6-4E7C-8262-E3418206AC44}" type="slidenum">
              <a:rPr lang="en-GB" smtClean="0"/>
              <a:t>‹#›</a:t>
            </a:fld>
            <a:endParaRPr lang="en-GB"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3495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EE177FD-168A-4D30-B5FB-8410B553112B}" type="datetimeFigureOut">
              <a:rPr lang="en-GB" smtClean="0"/>
              <a:t>02/10/2025</a:t>
            </a:fld>
            <a:endParaRPr lang="en-GB" dirty="0"/>
          </a:p>
        </p:txBody>
      </p:sp>
      <p:sp>
        <p:nvSpPr>
          <p:cNvPr id="6" name="Footer Placeholder 5"/>
          <p:cNvSpPr>
            <a:spLocks noGrp="1"/>
          </p:cNvSpPr>
          <p:nvPr>
            <p:ph type="ftr" sz="quarter" idx="11"/>
          </p:nvPr>
        </p:nvSpPr>
        <p:spPr>
          <a:xfrm>
            <a:off x="1447382" y="318640"/>
            <a:ext cx="5541004" cy="320931"/>
          </a:xfrm>
        </p:spPr>
        <p:txBody>
          <a:bodyPr/>
          <a:lstStyle/>
          <a:p>
            <a:endParaRPr lang="en-GB" dirty="0"/>
          </a:p>
        </p:txBody>
      </p:sp>
      <p:sp>
        <p:nvSpPr>
          <p:cNvPr id="7" name="Slide Number Placeholder 6"/>
          <p:cNvSpPr>
            <a:spLocks noGrp="1"/>
          </p:cNvSpPr>
          <p:nvPr>
            <p:ph type="sldNum" sz="quarter" idx="12"/>
          </p:nvPr>
        </p:nvSpPr>
        <p:spPr/>
        <p:txBody>
          <a:bodyPr/>
          <a:lstStyle/>
          <a:p>
            <a:fld id="{630CED1A-0BB6-4E7C-8262-E3418206AC44}" type="slidenum">
              <a:rPr lang="en-GB" smtClean="0"/>
              <a:t>‹#›</a:t>
            </a:fld>
            <a:endParaRPr lang="en-GB"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9165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0CED1A-0BB6-4E7C-8262-E3418206AC44}" type="slidenum">
              <a:rPr lang="en-GB" smtClean="0"/>
              <a:t>‹#›</a:t>
            </a:fld>
            <a:endParaRPr lang="en-GB"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6180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E177FD-168A-4D30-B5FB-8410B553112B}" type="datetimeFigureOut">
              <a:rPr lang="en-GB" smtClean="0"/>
              <a:t>02/10/2025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0CED1A-0BB6-4E7C-8262-E3418206AC44}" type="slidenum">
              <a:rPr lang="en-GB" smtClean="0"/>
              <a:t>‹#›</a:t>
            </a:fld>
            <a:endParaRPr lang="en-GB"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2409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EE177FD-168A-4D30-B5FB-8410B553112B}" type="datetimeFigureOut">
              <a:rPr lang="en-GB" smtClean="0"/>
              <a:t>02/10/2025</a:t>
            </a:fld>
            <a:endParaRPr lang="en-GB"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30CED1A-0BB6-4E7C-8262-E3418206AC44}" type="slidenum">
              <a:rPr lang="en-GB" smtClean="0"/>
              <a:t>‹#›</a:t>
            </a:fld>
            <a:endParaRPr lang="en-GB"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999621"/>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1.xml"/><Relationship Id="rId5" Type="http://schemas.openxmlformats.org/officeDocument/2006/relationships/audio" Target="../media/audio1.wav"/><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_Toc203211855"/><Relationship Id="rId3" Type="http://schemas.openxmlformats.org/officeDocument/2006/relationships/hyperlink" Target="#_Toc203211840"/><Relationship Id="rId7" Type="http://schemas.openxmlformats.org/officeDocument/2006/relationships/hyperlink" Target="#_Toc203211854"/><Relationship Id="rId2" Type="http://schemas.openxmlformats.org/officeDocument/2006/relationships/hyperlink" Target="#_Toc203211839"/><Relationship Id="rId1" Type="http://schemas.openxmlformats.org/officeDocument/2006/relationships/slideLayout" Target="../slideLayouts/slideLayout7.xml"/><Relationship Id="rId6" Type="http://schemas.openxmlformats.org/officeDocument/2006/relationships/hyperlink" Target="#_Toc203211851"/><Relationship Id="rId5" Type="http://schemas.openxmlformats.org/officeDocument/2006/relationships/hyperlink" Target="#_Toc203211848"/><Relationship Id="rId4" Type="http://schemas.openxmlformats.org/officeDocument/2006/relationships/hyperlink" Target="#_Toc203211841"/></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who.int/publications/i/item/9789241564182" TargetMode="External"/><Relationship Id="rId7" Type="http://schemas.openxmlformats.org/officeDocument/2006/relationships/hyperlink" Target="https://www.news-medical.net/news/20240801/Study-highlights-barriers-to-exercise-for-people-with-disabilities.aspx" TargetMode="External"/><Relationship Id="rId2" Type="http://schemas.openxmlformats.org/officeDocument/2006/relationships/hyperlink" Target="https://www.nchpad.org/resources/my-scorecard-exercise/" TargetMode="External"/><Relationship Id="rId1" Type="http://schemas.openxmlformats.org/officeDocument/2006/relationships/slideLayout" Target="../slideLayouts/slideLayout7.xml"/><Relationship Id="rId6" Type="http://schemas.openxmlformats.org/officeDocument/2006/relationships/hyperlink" Target="https://www.fitnessondemand247.com/news/inclusive-gym" TargetMode="External"/><Relationship Id="rId5" Type="http://schemas.openxmlformats.org/officeDocument/2006/relationships/hyperlink" Target="https://pmc.ncbi.nlm.nih.gov/articles/PMC11960980/?utm_source" TargetMode="External"/><Relationship Id="rId4" Type="http://schemas.openxmlformats.org/officeDocument/2006/relationships/hyperlink" Target="https://www.gov.uk/guidance/equality-act-2010-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5A5DD20-0E3E-F053-ADA2-95E5D0ED39C2}"/>
              </a:ext>
            </a:extLst>
          </p:cNvPr>
          <p:cNvSpPr txBox="1"/>
          <p:nvPr/>
        </p:nvSpPr>
        <p:spPr>
          <a:xfrm>
            <a:off x="302521" y="-1338942"/>
            <a:ext cx="5241295" cy="3951514"/>
          </a:xfrm>
          <a:prstGeom prst="rect">
            <a:avLst/>
          </a:prstGeom>
        </p:spPr>
        <p:txBody>
          <a:bodyPr vert="horz" lIns="91440" tIns="45720" rIns="91440" bIns="45720" rtlCol="0" anchor="ctr">
            <a:normAutofit/>
          </a:bodyPr>
          <a:lstStyle/>
          <a:p>
            <a:pPr marL="6350" indent="-6350" algn="ctr">
              <a:lnSpc>
                <a:spcPct val="90000"/>
              </a:lnSpc>
              <a:spcBef>
                <a:spcPct val="0"/>
              </a:spcBef>
              <a:spcAft>
                <a:spcPts val="400"/>
              </a:spcAft>
            </a:pPr>
            <a:endParaRPr lang="en-US" sz="3200" b="1" dirty="0">
              <a:solidFill>
                <a:schemeClr val="tx1">
                  <a:lumMod val="65000"/>
                  <a:lumOff val="35000"/>
                </a:schemeClr>
              </a:solidFill>
              <a:effectLst/>
              <a:latin typeface="+mj-lt"/>
              <a:ea typeface="+mj-ea"/>
              <a:cs typeface="+mj-cs"/>
            </a:endParaRPr>
          </a:p>
          <a:p>
            <a:pPr marL="6350" indent="-6350" algn="ctr">
              <a:lnSpc>
                <a:spcPct val="90000"/>
              </a:lnSpc>
              <a:spcBef>
                <a:spcPct val="0"/>
              </a:spcBef>
              <a:spcAft>
                <a:spcPts val="20"/>
              </a:spcAft>
            </a:pPr>
            <a:r>
              <a:rPr lang="en-US" sz="3200" dirty="0">
                <a:solidFill>
                  <a:schemeClr val="tx1">
                    <a:lumMod val="65000"/>
                    <a:lumOff val="35000"/>
                  </a:schemeClr>
                </a:solidFill>
                <a:effectLst/>
                <a:latin typeface="+mj-lt"/>
                <a:ea typeface="+mj-ea"/>
                <a:cs typeface="+mj-cs"/>
              </a:rPr>
              <a:t> </a:t>
            </a:r>
          </a:p>
          <a:p>
            <a:pPr marL="6350" indent="-6350" algn="ctr">
              <a:lnSpc>
                <a:spcPct val="90000"/>
              </a:lnSpc>
              <a:spcBef>
                <a:spcPct val="0"/>
              </a:spcBef>
              <a:spcAft>
                <a:spcPts val="20"/>
              </a:spcAft>
            </a:pPr>
            <a:r>
              <a:rPr lang="en-US" sz="3200" dirty="0">
                <a:solidFill>
                  <a:schemeClr val="tx1">
                    <a:lumMod val="65000"/>
                    <a:lumOff val="35000"/>
                  </a:schemeClr>
                </a:solidFill>
                <a:effectLst/>
                <a:latin typeface="+mj-lt"/>
                <a:ea typeface="+mj-ea"/>
                <a:cs typeface="+mj-cs"/>
              </a:rPr>
              <a:t> </a:t>
            </a:r>
          </a:p>
          <a:p>
            <a:pPr marL="6350" indent="-6350" algn="ctr">
              <a:lnSpc>
                <a:spcPct val="90000"/>
              </a:lnSpc>
              <a:spcBef>
                <a:spcPct val="0"/>
              </a:spcBef>
              <a:spcAft>
                <a:spcPts val="20"/>
              </a:spcAft>
            </a:pPr>
            <a:r>
              <a:rPr lang="en-US" sz="3200" dirty="0">
                <a:solidFill>
                  <a:schemeClr val="tx1">
                    <a:lumMod val="65000"/>
                    <a:lumOff val="35000"/>
                  </a:schemeClr>
                </a:solidFill>
                <a:effectLst/>
                <a:latin typeface="+mj-lt"/>
                <a:ea typeface="+mj-ea"/>
                <a:cs typeface="+mj-cs"/>
              </a:rPr>
              <a:t> </a:t>
            </a:r>
          </a:p>
          <a:p>
            <a:pPr marL="6350" indent="-6350" algn="ctr">
              <a:lnSpc>
                <a:spcPct val="90000"/>
              </a:lnSpc>
              <a:spcBef>
                <a:spcPct val="0"/>
              </a:spcBef>
              <a:spcAft>
                <a:spcPts val="20"/>
              </a:spcAft>
            </a:pPr>
            <a:r>
              <a:rPr lang="en-US" sz="3200" dirty="0">
                <a:solidFill>
                  <a:schemeClr val="tx1">
                    <a:lumMod val="65000"/>
                    <a:lumOff val="35000"/>
                  </a:schemeClr>
                </a:solidFill>
                <a:effectLst/>
                <a:latin typeface="+mj-lt"/>
                <a:ea typeface="+mj-ea"/>
                <a:cs typeface="+mj-cs"/>
              </a:rPr>
              <a:t> </a:t>
            </a:r>
          </a:p>
          <a:p>
            <a:pPr marL="6350" indent="-6350" algn="ctr">
              <a:lnSpc>
                <a:spcPct val="90000"/>
              </a:lnSpc>
              <a:spcBef>
                <a:spcPct val="0"/>
              </a:spcBef>
              <a:spcAft>
                <a:spcPts val="20"/>
              </a:spcAft>
            </a:pPr>
            <a:r>
              <a:rPr lang="en-US" sz="3200" b="1" dirty="0">
                <a:ln w="10160" cap="flat" cmpd="sng" algn="ctr">
                  <a:solidFill>
                    <a:srgbClr val="A02B93"/>
                  </a:solidFill>
                  <a:prstDash val="solid"/>
                  <a:round/>
                </a:ln>
                <a:solidFill>
                  <a:schemeClr val="tx1">
                    <a:lumMod val="65000"/>
                    <a:lumOff val="35000"/>
                  </a:schemeClr>
                </a:solidFill>
                <a:effectLst>
                  <a:outerShdw blurRad="38100" dist="22860" dir="5400000" algn="tl">
                    <a:srgbClr val="000000">
                      <a:alpha val="30000"/>
                    </a:srgbClr>
                  </a:outerShdw>
                </a:effectLst>
                <a:latin typeface="+mj-lt"/>
                <a:ea typeface="+mj-ea"/>
                <a:cs typeface="+mj-cs"/>
              </a:rPr>
              <a:t>Inclusive </a:t>
            </a:r>
            <a:endParaRPr lang="en-US" sz="3200" dirty="0">
              <a:solidFill>
                <a:schemeClr val="tx1">
                  <a:lumMod val="65000"/>
                  <a:lumOff val="35000"/>
                </a:schemeClr>
              </a:solidFill>
              <a:effectLst/>
              <a:latin typeface="+mj-lt"/>
              <a:ea typeface="+mj-ea"/>
              <a:cs typeface="+mj-cs"/>
            </a:endParaRPr>
          </a:p>
          <a:p>
            <a:pPr marL="6350" indent="-6350" algn="ctr">
              <a:lnSpc>
                <a:spcPct val="90000"/>
              </a:lnSpc>
              <a:spcBef>
                <a:spcPct val="0"/>
              </a:spcBef>
              <a:spcAft>
                <a:spcPts val="20"/>
              </a:spcAft>
            </a:pPr>
            <a:r>
              <a:rPr lang="en-US" sz="3200" b="1" dirty="0">
                <a:ln w="10160" cap="flat" cmpd="sng" algn="ctr">
                  <a:solidFill>
                    <a:srgbClr val="A02B93"/>
                  </a:solidFill>
                  <a:prstDash val="solid"/>
                  <a:round/>
                </a:ln>
                <a:solidFill>
                  <a:schemeClr val="tx1">
                    <a:lumMod val="65000"/>
                    <a:lumOff val="35000"/>
                  </a:schemeClr>
                </a:solidFill>
                <a:effectLst>
                  <a:outerShdw blurRad="38100" dist="22860" dir="5400000" algn="tl">
                    <a:srgbClr val="000000">
                      <a:alpha val="30000"/>
                    </a:srgbClr>
                  </a:outerShdw>
                </a:effectLst>
                <a:latin typeface="+mj-lt"/>
                <a:ea typeface="+mj-ea"/>
                <a:cs typeface="+mj-cs"/>
              </a:rPr>
              <a:t>Fitness Accessibility</a:t>
            </a:r>
            <a:endParaRPr lang="en-US" sz="3200" dirty="0">
              <a:solidFill>
                <a:schemeClr val="tx1">
                  <a:lumMod val="65000"/>
                  <a:lumOff val="35000"/>
                </a:schemeClr>
              </a:solidFill>
              <a:effectLst/>
              <a:latin typeface="+mj-lt"/>
              <a:ea typeface="+mj-ea"/>
              <a:cs typeface="+mj-cs"/>
            </a:endParaRPr>
          </a:p>
        </p:txBody>
      </p:sp>
      <p:sp>
        <p:nvSpPr>
          <p:cNvPr id="10" name="TextBox 9">
            <a:extLst>
              <a:ext uri="{FF2B5EF4-FFF2-40B4-BE49-F238E27FC236}">
                <a16:creationId xmlns:a16="http://schemas.microsoft.com/office/drawing/2014/main" id="{3C7D8CD8-A8EB-43BE-5BD6-943F5C2A928A}"/>
              </a:ext>
            </a:extLst>
          </p:cNvPr>
          <p:cNvSpPr txBox="1"/>
          <p:nvPr/>
        </p:nvSpPr>
        <p:spPr>
          <a:xfrm>
            <a:off x="4321628" y="123034"/>
            <a:ext cx="7478486" cy="3006609"/>
          </a:xfrm>
          <a:prstGeom prst="rect">
            <a:avLst/>
          </a:prstGeom>
        </p:spPr>
        <p:txBody>
          <a:bodyPr vert="horz" lIns="91440" tIns="45720" rIns="91440" bIns="45720" rtlCol="0" anchor="t">
            <a:noAutofit/>
          </a:bodyPr>
          <a:lstStyle/>
          <a:p>
            <a:pPr marL="6350" indent="-228600" algn="ctr">
              <a:lnSpc>
                <a:spcPct val="90000"/>
              </a:lnSpc>
              <a:spcAft>
                <a:spcPts val="20"/>
              </a:spcAft>
              <a:buFont typeface="Arial" panose="020B0604020202020204" pitchFamily="34" charset="0"/>
              <a:buChar char="•"/>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ACCA6020</a:t>
            </a:r>
          </a:p>
          <a:p>
            <a:pPr marL="6350" indent="-228600" algn="ctr">
              <a:lnSpc>
                <a:spcPct val="90000"/>
              </a:lnSpc>
              <a:spcAft>
                <a:spcPts val="20"/>
              </a:spcAft>
              <a:buFont typeface="Arial" panose="020B0604020202020204" pitchFamily="34" charset="0"/>
              <a:buChar char="•"/>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Independent Project – Proposal.</a:t>
            </a:r>
          </a:p>
          <a:p>
            <a:pPr marL="6350" indent="-228600" algn="ctr">
              <a:lnSpc>
                <a:spcPct val="90000"/>
              </a:lnSpc>
              <a:spcAft>
                <a:spcPts val="20"/>
              </a:spcAft>
              <a:buFont typeface="Arial" panose="020B0604020202020204" pitchFamily="34" charset="0"/>
              <a:buChar char="•"/>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 </a:t>
            </a:r>
          </a:p>
          <a:p>
            <a:pPr marL="6350" indent="-228600" algn="ctr">
              <a:lnSpc>
                <a:spcPct val="90000"/>
              </a:lnSpc>
              <a:spcAft>
                <a:spcPts val="20"/>
              </a:spcAft>
              <a:buFont typeface="Arial" panose="020B0604020202020204" pitchFamily="34" charset="0"/>
              <a:buChar char="•"/>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 </a:t>
            </a:r>
          </a:p>
          <a:p>
            <a:pPr algn="ctr">
              <a:lnSpc>
                <a:spcPct val="90000"/>
              </a:lnSpc>
              <a:spcAft>
                <a:spcPts val="20"/>
              </a:spcAft>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 </a:t>
            </a:r>
          </a:p>
          <a:p>
            <a:pPr marL="6350" indent="-228600" algn="ctr">
              <a:lnSpc>
                <a:spcPct val="90000"/>
              </a:lnSpc>
              <a:spcAft>
                <a:spcPts val="20"/>
              </a:spcAft>
              <a:buFont typeface="Arial" panose="020B0604020202020204" pitchFamily="34" charset="0"/>
              <a:buChar char="•"/>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Name: SHAKIL AKHTAR</a:t>
            </a:r>
          </a:p>
          <a:p>
            <a:pPr marL="6350" indent="-228600" algn="ctr">
              <a:lnSpc>
                <a:spcPct val="90000"/>
              </a:lnSpc>
              <a:spcAft>
                <a:spcPts val="20"/>
              </a:spcAft>
              <a:buFont typeface="Arial" panose="020B0604020202020204" pitchFamily="34" charset="0"/>
              <a:buChar char="•"/>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Student ID: 2224840</a:t>
            </a:r>
          </a:p>
          <a:p>
            <a:pPr marL="6350" indent="-228600" algn="ctr">
              <a:lnSpc>
                <a:spcPct val="90000"/>
              </a:lnSpc>
              <a:spcAft>
                <a:spcPts val="20"/>
              </a:spcAft>
              <a:buFont typeface="Arial" panose="020B0604020202020204" pitchFamily="34" charset="0"/>
              <a:buChar char="•"/>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Supervisor: ABIDA PERVEEN</a:t>
            </a:r>
          </a:p>
          <a:p>
            <a:pPr algn="ctr">
              <a:lnSpc>
                <a:spcPct val="90000"/>
              </a:lnSpc>
              <a:spcAft>
                <a:spcPts val="20"/>
              </a:spcAft>
            </a:pPr>
            <a:r>
              <a:rPr lang="en-US" sz="2400" b="1" dirty="0">
                <a:solidFill>
                  <a:schemeClr val="bg1"/>
                </a:solidFill>
                <a:effectLst/>
                <a:highlight>
                  <a:srgbClr val="000000"/>
                </a:highlight>
                <a:latin typeface="Times New Roman" panose="02020603050405020304" pitchFamily="18" charset="0"/>
                <a:cs typeface="Times New Roman" panose="02020603050405020304" pitchFamily="18" charset="0"/>
              </a:rPr>
              <a:t> Applied Computing course.</a:t>
            </a:r>
          </a:p>
        </p:txBody>
      </p:sp>
      <p:pic>
        <p:nvPicPr>
          <p:cNvPr id="12" name="Picture 11" descr="A close-up of a sign&#10;&#10;AI-generated content may be incorrect.">
            <a:extLst>
              <a:ext uri="{FF2B5EF4-FFF2-40B4-BE49-F238E27FC236}">
                <a16:creationId xmlns:a16="http://schemas.microsoft.com/office/drawing/2014/main" id="{F417E737-B51F-B836-0A7A-9D6112A220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8143" y="4170834"/>
            <a:ext cx="4114799" cy="1305392"/>
          </a:xfrm>
          <a:prstGeom prst="rect">
            <a:avLst/>
          </a:prstGeom>
        </p:spPr>
      </p:pic>
      <p:pic>
        <p:nvPicPr>
          <p:cNvPr id="3" name="Picture 2" descr="A logo for a gym&#10;&#10;AI-generated content may be incorrect.">
            <a:extLst>
              <a:ext uri="{FF2B5EF4-FFF2-40B4-BE49-F238E27FC236}">
                <a16:creationId xmlns:a16="http://schemas.microsoft.com/office/drawing/2014/main" id="{79A0F7B0-D4D1-9001-17F9-6431101C84C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496" y="3559629"/>
            <a:ext cx="3526132" cy="2389937"/>
          </a:xfrm>
          <a:prstGeom prst="rect">
            <a:avLst/>
          </a:prstGeom>
        </p:spPr>
      </p:pic>
    </p:spTree>
    <p:extLst>
      <p:ext uri="{BB962C8B-B14F-4D97-AF65-F5344CB8AC3E}">
        <p14:creationId xmlns:p14="http://schemas.microsoft.com/office/powerpoint/2010/main" val="2464109692"/>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applause.wav"/>
          </p:stSnd>
        </p:sndAc>
      </p:transition>
    </mc:Choice>
    <mc:Fallback xmlns="">
      <p:transition spd="slow">
        <p:fade/>
        <p:sndAc>
          <p:stSnd>
            <p:snd r:embed="rId5" name="applause.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CD9498-5FDA-7999-45A4-6A50A0A4AB44}"/>
              </a:ext>
            </a:extLst>
          </p:cNvPr>
          <p:cNvSpPr>
            <a:spLocks noChangeArrowheads="1"/>
          </p:cNvSpPr>
          <p:nvPr/>
        </p:nvSpPr>
        <p:spPr bwMode="auto">
          <a:xfrm>
            <a:off x="0" y="283029"/>
            <a:ext cx="11473544" cy="513805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R="0" lvl="0" algn="ctr" eaLnBrk="1" fontAlgn="base" hangingPunct="1">
              <a:lnSpc>
                <a:spcPct val="90000"/>
              </a:lnSpc>
              <a:spcBef>
                <a:spcPct val="0"/>
              </a:spcBef>
              <a:spcAft>
                <a:spcPts val="600"/>
              </a:spcAft>
              <a:buClrTx/>
              <a:buSzTx/>
              <a:tabLst>
                <a:tab pos="5724525" algn="r"/>
              </a:tabLst>
            </a:pPr>
            <a:r>
              <a:rPr kumimoji="0" lang="en-US" altLang="zh-CN" sz="2800" b="1" i="0" strike="noStrike" cap="none" normalizeH="0" baseline="0" dirty="0">
                <a:ln>
                  <a:noFill/>
                </a:ln>
                <a:effectLst/>
                <a:latin typeface="Times New Roman" panose="02020603050405020304" pitchFamily="18" charset="0"/>
                <a:cs typeface="Times New Roman" panose="02020603050405020304" pitchFamily="18" charset="0"/>
              </a:rPr>
              <a:t>C</a:t>
            </a:r>
            <a:r>
              <a:rPr kumimoji="0" lang="en-US" altLang="zh-CN" sz="2800" b="1" i="0" strike="noStrike" cap="none" normalizeH="0" baseline="0" dirty="0" bmk="">
                <a:ln>
                  <a:noFill/>
                </a:ln>
                <a:effectLst/>
                <a:latin typeface="Times New Roman" panose="02020603050405020304" pitchFamily="18" charset="0"/>
                <a:cs typeface="Times New Roman" panose="02020603050405020304" pitchFamily="18" charset="0"/>
              </a:rPr>
              <a:t>ontents Page</a:t>
            </a:r>
            <a:r>
              <a:rPr lang="en-US" altLang="zh-CN" sz="2800" b="1" dirty="0" bmk="">
                <a:latin typeface="Times New Roman" panose="02020603050405020304" pitchFamily="18" charset="0"/>
                <a:cs typeface="Times New Roman" panose="02020603050405020304" pitchFamily="18" charset="0"/>
              </a:rPr>
              <a:t>:</a:t>
            </a:r>
            <a:r>
              <a:rPr kumimoji="0" lang="en-US" altLang="zh-CN" sz="2800" i="0" strike="noStrike" cap="none" normalizeH="0" baseline="0" dirty="0">
                <a:ln>
                  <a:noFill/>
                </a:ln>
                <a:effectLst/>
                <a:latin typeface="Times New Roman" panose="02020603050405020304" pitchFamily="18" charset="0"/>
                <a:cs typeface="Times New Roman" panose="02020603050405020304" pitchFamily="18" charset="0"/>
              </a:rPr>
              <a:t>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Title Page</a:t>
            </a:r>
            <a:endPar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Contents Page</a:t>
            </a:r>
            <a:endPar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Introduction</a:t>
            </a:r>
            <a:endPar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Aim and Objectives of the Study</a:t>
            </a:r>
            <a:endParaRPr kumimoji="0" lang="en-US" altLang="zh-CN"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 Methodology:</a:t>
            </a:r>
            <a:endParaRPr kumimoji="0" lang="en-US" altLang="zh-CN"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Design and Policy Recommendations for Gym Developers and Operators</a:t>
            </a:r>
            <a:endPar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lang="en-US" altLang="zh-CN" sz="2400" b="1" dirty="0">
                <a:latin typeface="Times New Roman" panose="02020603050405020304" pitchFamily="18" charset="0"/>
                <a:cs typeface="Times New Roman" panose="02020603050405020304" pitchFamily="18" charset="0"/>
              </a:rPr>
              <a:t>CONCLUSION</a:t>
            </a:r>
            <a:endParaRPr kumimoji="0" lang="en-US" altLang="zh-CN"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References</a:t>
            </a:r>
            <a:r>
              <a:rPr kumimoji="0" lang="en-US" altLang="zh-CN" sz="2400" i="0" strike="noStrike" cap="none" normalizeH="0" baseline="0" dirty="0">
                <a:ln>
                  <a:noFill/>
                </a:ln>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a:t>
            </a:r>
            <a:endParaRPr kumimoji="0" lang="en-US" altLang="zh-CN"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rPr>
              <a:t>Table of figures: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rPr>
              <a:t>Figure 1: The Methodology for the proposed Project</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rPr>
              <a:t>Figure 2: The WIRE FRAME for the proposed Project</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rPr>
              <a:t>Figure 3: The LOGO for the proposed Project</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724525" algn="r"/>
              </a:tabLst>
            </a:pPr>
            <a:r>
              <a:rPr kumimoji="0" lang="en-US" altLang="zh-CN" sz="2400" b="1" i="0" strike="noStrike" cap="none" normalizeH="0" baseline="0" dirty="0">
                <a:ln>
                  <a:noFill/>
                </a:ln>
                <a:effectLst/>
                <a:latin typeface="Times New Roman" panose="02020603050405020304" pitchFamily="18" charset="0"/>
                <a:cs typeface="Times New Roman" panose="02020603050405020304" pitchFamily="18" charset="0"/>
              </a:rPr>
              <a:t>Figure 4: Gantt chart for the proposed Project</a:t>
            </a:r>
          </a:p>
        </p:txBody>
      </p:sp>
    </p:spTree>
    <p:extLst>
      <p:ext uri="{BB962C8B-B14F-4D97-AF65-F5344CB8AC3E}">
        <p14:creationId xmlns:p14="http://schemas.microsoft.com/office/powerpoint/2010/main" val="12168903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AB35C2-8A29-ECF1-B0D0-028922072318}"/>
              </a:ext>
            </a:extLst>
          </p:cNvPr>
          <p:cNvSpPr txBox="1"/>
          <p:nvPr/>
        </p:nvSpPr>
        <p:spPr>
          <a:xfrm>
            <a:off x="250371" y="0"/>
            <a:ext cx="11190514" cy="4617418"/>
          </a:xfrm>
          <a:prstGeom prst="rect">
            <a:avLst/>
          </a:prstGeom>
          <a:noFill/>
        </p:spPr>
        <p:txBody>
          <a:bodyPr wrap="square">
            <a:spAutoFit/>
          </a:bodyPr>
          <a:lstStyle/>
          <a:p>
            <a:pPr lvl="0" algn="just">
              <a:lnSpc>
                <a:spcPct val="103000"/>
              </a:lnSpc>
              <a:spcBef>
                <a:spcPts val="1800"/>
              </a:spcBef>
              <a:spcAft>
                <a:spcPts val="400"/>
              </a:spcAft>
            </a:pPr>
            <a:r>
              <a:rPr lang="en-GB" sz="2400" b="1" kern="0"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Introduction </a:t>
            </a:r>
            <a:endParaRPr lang="en-GB" sz="2400" b="1" kern="0" dirty="0">
              <a:solidFill>
                <a:srgbClr val="0F4761"/>
              </a:solidFill>
              <a:effectLst/>
              <a:latin typeface="Times New Roman" panose="02020603050405020304" pitchFamily="18" charset="0"/>
              <a:ea typeface="DengXian Light" panose="02010600030101010101" pitchFamily="2" charset="-122"/>
              <a:cs typeface="Times New Roman" panose="02020603050405020304" pitchFamily="18" charset="0"/>
            </a:endParaRPr>
          </a:p>
          <a:p>
            <a:pPr marL="342900" indent="-342900" algn="just">
              <a:lnSpc>
                <a:spcPct val="103000"/>
              </a:lnSpc>
              <a:spcAft>
                <a:spcPts val="2720"/>
              </a:spcAft>
              <a:buFont typeface="Arial" panose="020B0604020202020204" pitchFamily="34" charset="0"/>
              <a:buChar char="•"/>
            </a:pPr>
            <a:r>
              <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Going to the gym should be a choice available to everyone, regardless of physical ability, age, or background. </a:t>
            </a:r>
          </a:p>
          <a:p>
            <a:pPr marL="342900" indent="-342900" algn="just">
              <a:lnSpc>
                <a:spcPct val="103000"/>
              </a:lnSpc>
              <a:spcAft>
                <a:spcPts val="2720"/>
              </a:spcAft>
              <a:buFont typeface="Arial" panose="020B0604020202020204" pitchFamily="34" charset="0"/>
              <a:buChar char="•"/>
            </a:pPr>
            <a:r>
              <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For many people, standard gym facilities can be difficult to access due to limited mobility, sensory challenges, financial constraints, or poorly designed layouts. </a:t>
            </a:r>
          </a:p>
          <a:p>
            <a:pPr marL="342900" indent="-342900" algn="just">
              <a:lnSpc>
                <a:spcPct val="103000"/>
              </a:lnSpc>
              <a:spcAft>
                <a:spcPts val="2720"/>
              </a:spcAft>
              <a:buFont typeface="Arial" panose="020B0604020202020204" pitchFamily="34" charset="0"/>
              <a:buChar char="•"/>
            </a:pPr>
            <a:r>
              <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Improving accessibility in gyms is not just about following regulations; it is about creating an inclusive environment where all individuals feel welcome, safe, and supported in achieving their fitness goals. This report explores key areas for improvement, ranging from equipment and design to staff training and policy reform aimed at making fitness spaces more inclusive [1]. </a:t>
            </a:r>
          </a:p>
        </p:txBody>
      </p:sp>
    </p:spTree>
    <p:extLst>
      <p:ext uri="{BB962C8B-B14F-4D97-AF65-F5344CB8AC3E}">
        <p14:creationId xmlns:p14="http://schemas.microsoft.com/office/powerpoint/2010/main" val="19165930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77EE65-4B92-B2FA-05C8-1AD13F874CCE}"/>
              </a:ext>
            </a:extLst>
          </p:cNvPr>
          <p:cNvSpPr txBox="1"/>
          <p:nvPr/>
        </p:nvSpPr>
        <p:spPr>
          <a:xfrm>
            <a:off x="234043" y="160595"/>
            <a:ext cx="11930743" cy="4681603"/>
          </a:xfrm>
          <a:prstGeom prst="rect">
            <a:avLst/>
          </a:prstGeom>
          <a:noFill/>
        </p:spPr>
        <p:txBody>
          <a:bodyPr wrap="square">
            <a:spAutoFit/>
          </a:bodyPr>
          <a:lstStyle/>
          <a:p>
            <a:pPr lvl="0" algn="just" fontAlgn="base">
              <a:lnSpc>
                <a:spcPct val="111000"/>
              </a:lnSpc>
              <a:spcAft>
                <a:spcPts val="40"/>
              </a:spcAft>
              <a:buClr>
                <a:srgbClr val="000000"/>
              </a:buClr>
              <a:buSzPts val="1100"/>
            </a:pPr>
            <a:r>
              <a:rPr lang="en-GB" sz="2400" b="1" kern="0"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Problem Statement </a:t>
            </a:r>
            <a:endParaRPr lang="en-GB" sz="2400" b="1" kern="0" dirty="0">
              <a:solidFill>
                <a:srgbClr val="0F4761"/>
              </a:solidFill>
              <a:effectLst/>
              <a:latin typeface="Times New Roman" panose="02020603050405020304" pitchFamily="18" charset="0"/>
              <a:ea typeface="DengXian Light" panose="02010600030101010101" pitchFamily="2" charset="-122"/>
              <a:cs typeface="Times New Roman" panose="02020603050405020304" pitchFamily="18" charset="0"/>
            </a:endParaRPr>
          </a:p>
          <a:p>
            <a:pPr marL="342900" indent="-342900" algn="just">
              <a:lnSpc>
                <a:spcPct val="103000"/>
              </a:lnSpc>
              <a:spcAft>
                <a:spcPts val="20"/>
              </a:spcAft>
              <a:buFont typeface="Arial" panose="020B0604020202020204" pitchFamily="34" charset="0"/>
              <a:buChar char="•"/>
            </a:pPr>
            <a:r>
              <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There are current limitations in gym equipment and facility usage for individuals with injuries or disabilities. Technologies or apps available to support these users need extra help. </a:t>
            </a:r>
            <a:r>
              <a:rPr lang="en-GB" sz="2400" dirty="0">
                <a:solidFill>
                  <a:srgbClr val="000000"/>
                </a:solidFill>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High Cost of Specialised Support – Access to physiotherapists or adaptive trainers is often expensive [3].  </a:t>
            </a:r>
          </a:p>
          <a:p>
            <a:pPr marL="6350" indent="-6350" algn="just">
              <a:lnSpc>
                <a:spcPct val="103000"/>
              </a:lnSpc>
              <a:spcAft>
                <a:spcPts val="20"/>
              </a:spcAft>
              <a:buNone/>
            </a:pPr>
            <a:endPar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endParaRPr>
          </a:p>
          <a:p>
            <a:pPr marL="6350" indent="-6350" algn="just">
              <a:lnSpc>
                <a:spcPct val="103000"/>
              </a:lnSpc>
              <a:spcAft>
                <a:spcPts val="20"/>
              </a:spcAft>
              <a:buNone/>
            </a:pPr>
            <a:r>
              <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p>
          <a:p>
            <a:pPr marL="6350" indent="-6350" algn="just">
              <a:lnSpc>
                <a:spcPct val="103000"/>
              </a:lnSpc>
              <a:spcAft>
                <a:spcPts val="20"/>
              </a:spcAft>
              <a:buNone/>
            </a:pPr>
            <a:endPar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endParaRPr>
          </a:p>
          <a:p>
            <a:pPr marL="6350" indent="-6350" algn="just">
              <a:lnSpc>
                <a:spcPct val="103000"/>
              </a:lnSpc>
              <a:spcAft>
                <a:spcPts val="2745"/>
              </a:spcAft>
              <a:buNone/>
            </a:pPr>
            <a:r>
              <a:rPr lang="en-GB" sz="2400" b="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Suggested Solutions</a:t>
            </a:r>
            <a:endPar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endParaRPr>
          </a:p>
          <a:p>
            <a:pPr marL="285750" lvl="0" indent="-285750" algn="just" fontAlgn="base">
              <a:lnSpc>
                <a:spcPct val="111000"/>
              </a:lnSpc>
              <a:spcAft>
                <a:spcPts val="1020"/>
              </a:spcAft>
              <a:buClr>
                <a:srgbClr val="000000"/>
              </a:buClr>
              <a:buSzPts val="1100"/>
              <a:buFont typeface="Wingdings" panose="05000000000000000000" pitchFamily="2" charset="2"/>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Inclusive Programs – Fitness classes or personal training sessions tailored to individuals with disabilities [4] </a:t>
            </a:r>
          </a:p>
        </p:txBody>
      </p:sp>
    </p:spTree>
    <p:extLst>
      <p:ext uri="{BB962C8B-B14F-4D97-AF65-F5344CB8AC3E}">
        <p14:creationId xmlns:p14="http://schemas.microsoft.com/office/powerpoint/2010/main" val="159261302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7ED91E-B61E-6368-10E2-03FED2431187}"/>
              </a:ext>
            </a:extLst>
          </p:cNvPr>
          <p:cNvSpPr txBox="1"/>
          <p:nvPr/>
        </p:nvSpPr>
        <p:spPr>
          <a:xfrm>
            <a:off x="522513" y="2459736"/>
            <a:ext cx="10101944" cy="3773212"/>
          </a:xfrm>
          <a:prstGeom prst="rect">
            <a:avLst/>
          </a:prstGeom>
          <a:noFill/>
        </p:spPr>
        <p:txBody>
          <a:bodyPr wrap="square">
            <a:spAutoFit/>
          </a:bodyPr>
          <a:lstStyle/>
          <a:p>
            <a:pPr marL="6350" indent="-6350" algn="just">
              <a:lnSpc>
                <a:spcPct val="103000"/>
              </a:lnSpc>
              <a:spcBef>
                <a:spcPts val="1800"/>
              </a:spcBef>
              <a:spcAft>
                <a:spcPts val="400"/>
              </a:spcAft>
              <a:buNone/>
            </a:pPr>
            <a:r>
              <a:rPr lang="en-GB" sz="2400" b="1" kern="0"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Objectives:</a:t>
            </a:r>
            <a:endParaRPr lang="en-GB" sz="2400" b="1" kern="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342900" lvl="0" indent="-342900" algn="just" fontAlgn="base">
              <a:lnSpc>
                <a:spcPct val="111000"/>
              </a:lnSpc>
              <a:spcAft>
                <a:spcPts val="40"/>
              </a:spcAft>
              <a:buClr>
                <a:srgbClr val="000000"/>
              </a:buClr>
              <a:buSzPts val="1100"/>
              <a:buFont typeface="Arial" panose="020B0604020202020204" pitchFamily="34" charset="0"/>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rPr>
              <a:t>To analyse current accessibility barriers in gym equipment and facility layouts. </a:t>
            </a:r>
            <a:endParaRPr lang="en-GB" sz="2400" u="none" strike="noStrike" dirty="0">
              <a:solidFill>
                <a:srgbClr val="000000"/>
              </a:solidFill>
              <a:effectLst/>
              <a:uFill>
                <a:solidFill>
                  <a:srgbClr val="000000"/>
                </a:solidFill>
              </a:uFill>
              <a:latin typeface="Arial" panose="020B0604020202020204" pitchFamily="34" charset="0"/>
              <a:ea typeface="Cambria" panose="02040503050406030204" pitchFamily="18" charset="0"/>
            </a:endParaRPr>
          </a:p>
          <a:p>
            <a:pPr marL="342900" lvl="0" indent="-342900" algn="just" fontAlgn="base">
              <a:lnSpc>
                <a:spcPct val="111000"/>
              </a:lnSpc>
              <a:spcAft>
                <a:spcPts val="40"/>
              </a:spcAft>
              <a:buClr>
                <a:srgbClr val="000000"/>
              </a:buClr>
              <a:buSzPts val="1100"/>
              <a:buFont typeface="Arial" panose="020B0604020202020204" pitchFamily="34" charset="0"/>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rPr>
              <a:t>To evaluate the effectiveness of fitness apps and platforms supporting people with disabilities. </a:t>
            </a:r>
            <a:endParaRPr lang="en-GB" sz="2400" u="none" strike="noStrike" dirty="0">
              <a:solidFill>
                <a:srgbClr val="000000"/>
              </a:solidFill>
              <a:effectLst/>
              <a:uFill>
                <a:solidFill>
                  <a:srgbClr val="000000"/>
                </a:solidFill>
              </a:uFill>
              <a:latin typeface="Arial" panose="020B0604020202020204" pitchFamily="34" charset="0"/>
              <a:ea typeface="Cambria" panose="02040503050406030204" pitchFamily="18" charset="0"/>
            </a:endParaRPr>
          </a:p>
          <a:p>
            <a:pPr marL="342900" lvl="0" indent="-342900" algn="just" fontAlgn="base">
              <a:lnSpc>
                <a:spcPct val="111000"/>
              </a:lnSpc>
              <a:spcAft>
                <a:spcPts val="40"/>
              </a:spcAft>
              <a:buClr>
                <a:srgbClr val="000000"/>
              </a:buClr>
              <a:buSzPts val="1100"/>
              <a:buFont typeface="Arial" panose="020B0604020202020204" pitchFamily="34" charset="0"/>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rPr>
              <a:t>To design and develop an inclusive digital fitness platform with adaptive features. </a:t>
            </a:r>
            <a:endParaRPr lang="en-GB" sz="2400" u="none" strike="noStrike" dirty="0">
              <a:solidFill>
                <a:srgbClr val="000000"/>
              </a:solidFill>
              <a:effectLst/>
              <a:uFill>
                <a:solidFill>
                  <a:srgbClr val="000000"/>
                </a:solidFill>
              </a:uFill>
              <a:latin typeface="Arial" panose="020B0604020202020204" pitchFamily="34" charset="0"/>
              <a:ea typeface="Cambria" panose="02040503050406030204" pitchFamily="18" charset="0"/>
            </a:endParaRPr>
          </a:p>
          <a:p>
            <a:pPr marL="342900" lvl="0" indent="-342900" algn="just" fontAlgn="base">
              <a:lnSpc>
                <a:spcPct val="111000"/>
              </a:lnSpc>
              <a:spcAft>
                <a:spcPts val="2720"/>
              </a:spcAft>
              <a:buClr>
                <a:srgbClr val="000000"/>
              </a:buClr>
              <a:buSzPts val="1100"/>
              <a:buFont typeface="Arial" panose="020B0604020202020204" pitchFamily="34" charset="0"/>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rPr>
              <a:t>To assess user engagement and the impact of accessibility improvements through user testing and feedback [</a:t>
            </a:r>
            <a:r>
              <a:rPr lang="en-GB" sz="2400" dirty="0">
                <a:solidFill>
                  <a:srgbClr val="000000"/>
                </a:solidFill>
                <a:uFill>
                  <a:solidFill>
                    <a:srgbClr val="000000"/>
                  </a:solidFill>
                </a:uFill>
                <a:latin typeface="Times New Roman" panose="02020603050405020304" pitchFamily="18" charset="0"/>
                <a:ea typeface="Cambria" panose="02040503050406030204" pitchFamily="18" charset="0"/>
              </a:rPr>
              <a:t>5</a:t>
            </a: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rPr>
              <a:t>].  </a:t>
            </a:r>
            <a:endParaRPr lang="en-GB" sz="2400" u="none" strike="noStrike" dirty="0">
              <a:solidFill>
                <a:srgbClr val="000000"/>
              </a:solidFill>
              <a:effectLst/>
              <a:uFill>
                <a:solidFill>
                  <a:srgbClr val="000000"/>
                </a:solidFill>
              </a:uFill>
              <a:latin typeface="Arial" panose="020B0604020202020204" pitchFamily="34" charset="0"/>
              <a:ea typeface="Cambria" panose="02040503050406030204" pitchFamily="18" charset="0"/>
            </a:endParaRPr>
          </a:p>
        </p:txBody>
      </p:sp>
      <p:sp>
        <p:nvSpPr>
          <p:cNvPr id="4" name="TextBox 3">
            <a:extLst>
              <a:ext uri="{FF2B5EF4-FFF2-40B4-BE49-F238E27FC236}">
                <a16:creationId xmlns:a16="http://schemas.microsoft.com/office/drawing/2014/main" id="{EBA442B9-F1FC-A26A-0FCE-911BCAEA9508}"/>
              </a:ext>
            </a:extLst>
          </p:cNvPr>
          <p:cNvSpPr txBox="1"/>
          <p:nvPr/>
        </p:nvSpPr>
        <p:spPr>
          <a:xfrm>
            <a:off x="402770" y="123874"/>
            <a:ext cx="11190516" cy="2557110"/>
          </a:xfrm>
          <a:prstGeom prst="rect">
            <a:avLst/>
          </a:prstGeom>
          <a:noFill/>
        </p:spPr>
        <p:txBody>
          <a:bodyPr wrap="square">
            <a:spAutoFit/>
          </a:bodyPr>
          <a:lstStyle/>
          <a:p>
            <a:pPr lvl="0" algn="just">
              <a:lnSpc>
                <a:spcPct val="103000"/>
              </a:lnSpc>
              <a:spcBef>
                <a:spcPts val="1800"/>
              </a:spcBef>
              <a:spcAft>
                <a:spcPts val="400"/>
              </a:spcAft>
            </a:pPr>
            <a:r>
              <a:rPr lang="en-GB" sz="2400" b="1" kern="0"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Aim and Objectives </a:t>
            </a:r>
            <a:endParaRPr lang="en-GB" sz="2400" b="1" kern="0" dirty="0">
              <a:solidFill>
                <a:srgbClr val="0F4761"/>
              </a:solidFill>
              <a:effectLst/>
              <a:latin typeface="Times New Roman" panose="02020603050405020304" pitchFamily="18" charset="0"/>
              <a:ea typeface="DengXian Light" panose="02010600030101010101" pitchFamily="2" charset="-122"/>
              <a:cs typeface="Times New Roman" panose="02020603050405020304" pitchFamily="18" charset="0"/>
            </a:endParaRPr>
          </a:p>
          <a:p>
            <a:pPr marL="6350" indent="-6350" algn="just">
              <a:lnSpc>
                <a:spcPct val="103000"/>
              </a:lnSpc>
              <a:spcBef>
                <a:spcPts val="800"/>
              </a:spcBef>
              <a:spcAft>
                <a:spcPts val="400"/>
              </a:spcAft>
              <a:buNone/>
            </a:pPr>
            <a:r>
              <a:rPr lang="en-GB" sz="2400" b="1"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Aim:</a:t>
            </a:r>
            <a:endPar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indent="-342900" algn="just">
              <a:lnSpc>
                <a:spcPct val="103000"/>
              </a:lnSpc>
              <a:spcAft>
                <a:spcPts val="20"/>
              </a:spcAft>
              <a:buFont typeface="Arial" panose="020B0604020202020204" pitchFamily="34" charset="0"/>
              <a:buChar char="•"/>
            </a:pPr>
            <a:r>
              <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This project intends to investigate and enhance the usability, accessibility, and user engagement of fitness centres for people with physical disabilities by assessing current adaptive tools, comprehending the difficulties they encounter, creating a digital fitness solution, and suggesting workable changes for fitness centres and providers.</a:t>
            </a:r>
          </a:p>
        </p:txBody>
      </p:sp>
    </p:spTree>
    <p:extLst>
      <p:ext uri="{BB962C8B-B14F-4D97-AF65-F5344CB8AC3E}">
        <p14:creationId xmlns:p14="http://schemas.microsoft.com/office/powerpoint/2010/main" val="97548240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76E0DF-DEE9-D55A-1B1B-A1FC8EAA0B43}"/>
              </a:ext>
            </a:extLst>
          </p:cNvPr>
          <p:cNvSpPr txBox="1"/>
          <p:nvPr/>
        </p:nvSpPr>
        <p:spPr>
          <a:xfrm>
            <a:off x="0" y="76656"/>
            <a:ext cx="3058886" cy="6908173"/>
          </a:xfrm>
          <a:prstGeom prst="rect">
            <a:avLst/>
          </a:prstGeom>
          <a:noFill/>
        </p:spPr>
        <p:txBody>
          <a:bodyPr wrap="square">
            <a:spAutoFit/>
          </a:bodyPr>
          <a:lstStyle/>
          <a:p>
            <a:pPr marL="6350" indent="-6350" algn="just">
              <a:lnSpc>
                <a:spcPct val="103000"/>
              </a:lnSpc>
              <a:spcBef>
                <a:spcPts val="1800"/>
              </a:spcBef>
              <a:spcAft>
                <a:spcPts val="400"/>
              </a:spcAft>
              <a:buNone/>
            </a:pPr>
            <a:r>
              <a:rPr lang="en-GB" sz="2800" b="1" kern="0"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Methodology:</a:t>
            </a:r>
            <a:endParaRPr lang="en-GB" sz="2800" b="1" kern="0" dirty="0">
              <a:solidFill>
                <a:srgbClr val="0F4761"/>
              </a:solidFill>
              <a:effectLst/>
              <a:latin typeface="Times New Roman" panose="02020603050405020304" pitchFamily="18" charset="0"/>
              <a:ea typeface="DengXian Light" panose="02010600030101010101" pitchFamily="2" charset="-122"/>
              <a:cs typeface="Times New Roman" panose="02020603050405020304" pitchFamily="18" charset="0"/>
            </a:endParaRPr>
          </a:p>
          <a:p>
            <a:pPr marL="6350" indent="-6350" algn="just">
              <a:lnSpc>
                <a:spcPct val="103000"/>
              </a:lnSpc>
              <a:spcAft>
                <a:spcPts val="20"/>
              </a:spcAft>
              <a:buNone/>
            </a:pPr>
            <a:r>
              <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p>
          <a:p>
            <a:pPr algn="just">
              <a:lnSpc>
                <a:spcPct val="103000"/>
              </a:lnSpc>
              <a:spcAft>
                <a:spcPts val="20"/>
              </a:spcAft>
            </a:pPr>
            <a:r>
              <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Approaches for a Fitness Facility That Welcomes Individuals with Disabilities.</a:t>
            </a:r>
          </a:p>
          <a:p>
            <a:pPr algn="just">
              <a:lnSpc>
                <a:spcPct val="103000"/>
              </a:lnSpc>
              <a:spcAft>
                <a:spcPts val="20"/>
              </a:spcAft>
            </a:pPr>
            <a:br>
              <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br>
            <a:r>
              <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The gym has 24/7 customer service representatives who are trained to assist anyone with impairments to foster a fully inclusive atmosphere. Regardless of when they seek out, members benefit from this ongoing availability by feeling heard.</a:t>
            </a:r>
            <a:br>
              <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br>
            <a:br>
              <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br>
            <a:r>
              <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p>
          <a:p>
            <a:pPr marL="6350" indent="-6350" algn="just">
              <a:lnSpc>
                <a:spcPct val="103000"/>
              </a:lnSpc>
              <a:spcAft>
                <a:spcPts val="20"/>
              </a:spcAft>
              <a:buNone/>
            </a:pPr>
            <a:r>
              <a:rPr lang="en-GB" sz="2000" b="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GB" sz="2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endParaRPr>
          </a:p>
          <a:p>
            <a:pPr marL="6350" indent="-6350" algn="just">
              <a:lnSpc>
                <a:spcPct val="103000"/>
              </a:lnSpc>
              <a:spcAft>
                <a:spcPts val="20"/>
              </a:spcAft>
              <a:buNone/>
            </a:pPr>
            <a:r>
              <a:rPr lang="en-GB" sz="2000" b="1" dirty="0">
                <a:solidFill>
                  <a:srgbClr val="000000"/>
                </a:solidFill>
                <a:effectLst/>
                <a:latin typeface="Times New Roman" panose="02020603050405020304" pitchFamily="18" charset="0"/>
                <a:ea typeface="Arial" panose="020B0604020202020204" pitchFamily="34" charset="0"/>
              </a:rPr>
              <a:t> </a:t>
            </a:r>
            <a:endParaRPr lang="en-GB" sz="2000" dirty="0">
              <a:solidFill>
                <a:srgbClr val="000000"/>
              </a:solidFill>
              <a:effectLst/>
              <a:latin typeface="Arial" panose="020B0604020202020204" pitchFamily="34" charset="0"/>
              <a:ea typeface="Arial" panose="020B0604020202020204" pitchFamily="34" charset="0"/>
            </a:endParaRPr>
          </a:p>
        </p:txBody>
      </p:sp>
      <p:pic>
        <p:nvPicPr>
          <p:cNvPr id="2" name="Picture 1" descr="A diagram of a diagram&#10;&#10;AI-generated content may be incorrect.">
            <a:extLst>
              <a:ext uri="{FF2B5EF4-FFF2-40B4-BE49-F238E27FC236}">
                <a16:creationId xmlns:a16="http://schemas.microsoft.com/office/drawing/2014/main" id="{0FABF4DE-6AC9-DD64-587A-4A52DE3F5F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8886" y="76656"/>
            <a:ext cx="9133114" cy="6035909"/>
          </a:xfrm>
          <a:prstGeom prst="rect">
            <a:avLst/>
          </a:prstGeom>
        </p:spPr>
      </p:pic>
    </p:spTree>
    <p:extLst>
      <p:ext uri="{BB962C8B-B14F-4D97-AF65-F5344CB8AC3E}">
        <p14:creationId xmlns:p14="http://schemas.microsoft.com/office/powerpoint/2010/main" val="33115623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02C366-09B3-1425-C93E-46187A281472}"/>
              </a:ext>
            </a:extLst>
          </p:cNvPr>
          <p:cNvSpPr txBox="1"/>
          <p:nvPr/>
        </p:nvSpPr>
        <p:spPr>
          <a:xfrm>
            <a:off x="533399" y="276639"/>
            <a:ext cx="10940143" cy="5038752"/>
          </a:xfrm>
          <a:prstGeom prst="rect">
            <a:avLst/>
          </a:prstGeom>
          <a:noFill/>
        </p:spPr>
        <p:txBody>
          <a:bodyPr wrap="square">
            <a:spAutoFit/>
          </a:bodyPr>
          <a:lstStyle/>
          <a:p>
            <a:pPr lvl="0" algn="just" fontAlgn="base">
              <a:lnSpc>
                <a:spcPct val="103000"/>
              </a:lnSpc>
              <a:spcBef>
                <a:spcPts val="1800"/>
              </a:spcBef>
              <a:spcAft>
                <a:spcPts val="400"/>
              </a:spcAft>
              <a:buClr>
                <a:srgbClr val="000000"/>
              </a:buClr>
              <a:buSzPts val="1400"/>
            </a:pPr>
            <a:r>
              <a:rPr lang="en-GB" sz="2400" b="1" u="none" strike="noStrike" kern="0"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Expected Outcomes and Deliverables </a:t>
            </a:r>
            <a:endParaRPr lang="en-GB" sz="2400" b="1" u="none" strike="noStrike" kern="0" dirty="0">
              <a:solidFill>
                <a:srgbClr val="0F4761"/>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endParaRPr>
          </a:p>
          <a:p>
            <a:pPr marL="6350" indent="-6350" algn="just">
              <a:lnSpc>
                <a:spcPct val="103000"/>
              </a:lnSpc>
              <a:spcAft>
                <a:spcPts val="20"/>
              </a:spcAft>
              <a:buNone/>
            </a:pPr>
            <a:r>
              <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This study aims to produce a range of tangible and research-based outcomes that address the accessibility challenges in fitness environments. </a:t>
            </a:r>
          </a:p>
          <a:p>
            <a:pPr marL="6350" indent="-6350" algn="just">
              <a:lnSpc>
                <a:spcPct val="103000"/>
              </a:lnSpc>
              <a:spcAft>
                <a:spcPts val="20"/>
              </a:spcAft>
              <a:buNone/>
            </a:pPr>
            <a:r>
              <a:rPr lang="en-GB" sz="2400" dirty="0">
                <a:solidFill>
                  <a:srgbClr val="EE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GB"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endParaRPr>
          </a:p>
          <a:p>
            <a:pPr marL="6350" indent="-6350" algn="just">
              <a:lnSpc>
                <a:spcPct val="103000"/>
              </a:lnSpc>
              <a:spcBef>
                <a:spcPts val="800"/>
              </a:spcBef>
              <a:spcAft>
                <a:spcPts val="400"/>
              </a:spcAft>
              <a:buNone/>
            </a:pPr>
            <a:r>
              <a:rPr lang="en-GB" sz="2400" b="1"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A Functional Prototype of the Adaptive Fitness Platform </a:t>
            </a:r>
            <a:endParaRPr lang="en-GB" sz="2400" b="1" dirty="0">
              <a:solidFill>
                <a:srgbClr val="0F4761"/>
              </a:solidFill>
              <a:effectLst/>
              <a:latin typeface="Times New Roman" panose="02020603050405020304" pitchFamily="18" charset="0"/>
              <a:ea typeface="DengXian Light" panose="02010600030101010101" pitchFamily="2" charset="-122"/>
              <a:cs typeface="Times New Roman" panose="02020603050405020304" pitchFamily="18" charset="0"/>
            </a:endParaRPr>
          </a:p>
          <a:p>
            <a:pPr marL="342900" lvl="0" indent="-342900" algn="just" fontAlgn="base">
              <a:lnSpc>
                <a:spcPct val="111000"/>
              </a:lnSpc>
              <a:spcAft>
                <a:spcPts val="30"/>
              </a:spcAft>
              <a:buClr>
                <a:srgbClr val="000000"/>
              </a:buClr>
              <a:buSzPts val="1100"/>
              <a:buFont typeface="Wingdings" panose="05000000000000000000" pitchFamily="2" charset="2"/>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Visual and audio instruction, including options for captions or sign language support. </a:t>
            </a:r>
          </a:p>
          <a:p>
            <a:pPr marL="342900" lvl="0" indent="-342900" algn="just" fontAlgn="base">
              <a:lnSpc>
                <a:spcPct val="111000"/>
              </a:lnSpc>
              <a:spcAft>
                <a:spcPts val="30"/>
              </a:spcAft>
              <a:buClr>
                <a:srgbClr val="000000"/>
              </a:buClr>
              <a:buSzPts val="1100"/>
              <a:buFont typeface="Wingdings" panose="05000000000000000000" pitchFamily="2" charset="2"/>
              <a:buChar char="§"/>
            </a:pPr>
            <a:endParaRPr lang="en-GB" sz="2400" dirty="0">
              <a:solidFill>
                <a:srgbClr val="000000"/>
              </a:solidFill>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endParaRPr>
          </a:p>
          <a:p>
            <a:pPr marL="342900" lvl="0" indent="-342900" algn="just" fontAlgn="base">
              <a:lnSpc>
                <a:spcPct val="111000"/>
              </a:lnSpc>
              <a:spcAft>
                <a:spcPts val="30"/>
              </a:spcAft>
              <a:buClr>
                <a:srgbClr val="000000"/>
              </a:buClr>
              <a:buSzPts val="1100"/>
              <a:buFont typeface="Wingdings" panose="05000000000000000000" pitchFamily="2" charset="2"/>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Progress tracking and goal-setting features to motivate users and monitor their development. </a:t>
            </a:r>
          </a:p>
          <a:p>
            <a:pPr lvl="0" algn="just" fontAlgn="base">
              <a:lnSpc>
                <a:spcPct val="111000"/>
              </a:lnSpc>
              <a:spcAft>
                <a:spcPts val="30"/>
              </a:spcAft>
              <a:buClr>
                <a:srgbClr val="000000"/>
              </a:buClr>
              <a:buSzPts val="1100"/>
            </a:pPr>
            <a:endPar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endParaRPr>
          </a:p>
          <a:p>
            <a:pPr marL="342900" lvl="0" indent="-342900" algn="just" fontAlgn="base">
              <a:lnSpc>
                <a:spcPct val="111000"/>
              </a:lnSpc>
              <a:spcAft>
                <a:spcPts val="30"/>
              </a:spcAft>
              <a:buClr>
                <a:srgbClr val="000000"/>
              </a:buClr>
              <a:buSzPts val="1100"/>
              <a:buFont typeface="Wingdings" panose="05000000000000000000" pitchFamily="2" charset="2"/>
              <a:buChar char="§"/>
            </a:pP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The prototype will serve as a proof of concept, highlighting how digital technology can enhance accessibility and engagement in fitness [</a:t>
            </a:r>
            <a:r>
              <a:rPr lang="en-GB" sz="2400" dirty="0">
                <a:solidFill>
                  <a:srgbClr val="000000"/>
                </a:solidFill>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6</a:t>
            </a:r>
            <a:r>
              <a:rPr lang="en-GB" sz="24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  </a:t>
            </a:r>
          </a:p>
        </p:txBody>
      </p:sp>
    </p:spTree>
    <p:extLst>
      <p:ext uri="{BB962C8B-B14F-4D97-AF65-F5344CB8AC3E}">
        <p14:creationId xmlns:p14="http://schemas.microsoft.com/office/powerpoint/2010/main" val="1037382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546519-310E-4F18-E685-5BF780731080}"/>
              </a:ext>
            </a:extLst>
          </p:cNvPr>
          <p:cNvSpPr txBox="1"/>
          <p:nvPr/>
        </p:nvSpPr>
        <p:spPr>
          <a:xfrm>
            <a:off x="206829" y="0"/>
            <a:ext cx="11800114" cy="5489964"/>
          </a:xfrm>
          <a:prstGeom prst="rect">
            <a:avLst/>
          </a:prstGeom>
          <a:noFill/>
        </p:spPr>
        <p:txBody>
          <a:bodyPr wrap="square">
            <a:spAutoFit/>
          </a:bodyPr>
          <a:lstStyle/>
          <a:p>
            <a:pPr lvl="0" algn="just" fontAlgn="base">
              <a:lnSpc>
                <a:spcPct val="103000"/>
              </a:lnSpc>
              <a:spcBef>
                <a:spcPts val="800"/>
              </a:spcBef>
              <a:spcAft>
                <a:spcPts val="400"/>
              </a:spcAft>
              <a:buClr>
                <a:srgbClr val="000000"/>
              </a:buClr>
              <a:buSzPts val="1400"/>
            </a:pPr>
            <a:r>
              <a:rPr lang="en-GB" sz="3200" b="1"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Design and Policy Recommendations for Gym Developers and Operators </a:t>
            </a:r>
            <a:endParaRPr lang="en-GB" sz="3600" b="1" u="none" strike="noStrike" dirty="0">
              <a:solidFill>
                <a:srgbClr val="0F4761"/>
              </a:solidFill>
              <a:effectLst/>
              <a:uFill>
                <a:solidFill>
                  <a:srgbClr val="000000"/>
                </a:solidFill>
              </a:uFill>
              <a:latin typeface="Aptos Display" panose="020B0004020202020204" pitchFamily="34" charset="0"/>
              <a:ea typeface="Cambria" panose="02040503050406030204" pitchFamily="18" charset="0"/>
              <a:cs typeface="Times New Roman" panose="02020603050405020304" pitchFamily="18" charset="0"/>
            </a:endParaRPr>
          </a:p>
          <a:p>
            <a:pPr marL="342900" lvl="0" indent="-342900" algn="just" fontAlgn="base">
              <a:lnSpc>
                <a:spcPct val="111000"/>
              </a:lnSpc>
              <a:spcAft>
                <a:spcPts val="30"/>
              </a:spcAft>
              <a:buClr>
                <a:srgbClr val="000000"/>
              </a:buClr>
              <a:buSzPts val="1100"/>
              <a:buFont typeface="Arial" panose="020B0604020202020204" pitchFamily="34" charset="0"/>
              <a:buChar char="•"/>
            </a:pPr>
            <a:r>
              <a:rPr lang="en-GB" sz="32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Physical layout design (e.g., spacing, ramps, signage, adaptive equipment placement) </a:t>
            </a:r>
            <a:endParaRPr lang="en-GB" sz="2400" u="none" strike="noStrike" dirty="0">
              <a:solidFill>
                <a:srgbClr val="000000"/>
              </a:solidFill>
              <a:effectLst/>
              <a:uFill>
                <a:solidFill>
                  <a:srgbClr val="000000"/>
                </a:solidFill>
              </a:uFill>
              <a:latin typeface="Cambria" panose="02040503050406030204" pitchFamily="18" charset="0"/>
              <a:ea typeface="Cambria" panose="02040503050406030204" pitchFamily="18" charset="0"/>
              <a:cs typeface="Cambria" panose="02040503050406030204" pitchFamily="18" charset="0"/>
            </a:endParaRPr>
          </a:p>
          <a:p>
            <a:pPr marL="342900" lvl="0" indent="-342900" algn="just" fontAlgn="base">
              <a:lnSpc>
                <a:spcPct val="111000"/>
              </a:lnSpc>
              <a:spcAft>
                <a:spcPts val="30"/>
              </a:spcAft>
              <a:buClr>
                <a:srgbClr val="000000"/>
              </a:buClr>
              <a:buSzPts val="1100"/>
              <a:buFont typeface="Arial" panose="020B0604020202020204" pitchFamily="34" charset="0"/>
              <a:buChar char="•"/>
            </a:pPr>
            <a:r>
              <a:rPr lang="en-GB" sz="32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Equipment choice and modification, with a focus on universal design principles </a:t>
            </a:r>
            <a:endParaRPr lang="en-GB" sz="2400" u="none" strike="noStrike" dirty="0">
              <a:solidFill>
                <a:srgbClr val="000000"/>
              </a:solidFill>
              <a:effectLst/>
              <a:uFill>
                <a:solidFill>
                  <a:srgbClr val="000000"/>
                </a:solidFill>
              </a:uFill>
              <a:latin typeface="Cambria" panose="02040503050406030204" pitchFamily="18" charset="0"/>
              <a:ea typeface="Cambria" panose="02040503050406030204" pitchFamily="18" charset="0"/>
              <a:cs typeface="Cambria" panose="02040503050406030204" pitchFamily="18" charset="0"/>
            </a:endParaRPr>
          </a:p>
          <a:p>
            <a:pPr marL="342900" lvl="0" indent="-342900" algn="just" fontAlgn="base">
              <a:lnSpc>
                <a:spcPct val="111000"/>
              </a:lnSpc>
              <a:spcAft>
                <a:spcPts val="30"/>
              </a:spcAft>
              <a:buClr>
                <a:srgbClr val="000000"/>
              </a:buClr>
              <a:buSzPts val="1100"/>
              <a:buFont typeface="Arial" panose="020B0604020202020204" pitchFamily="34" charset="0"/>
              <a:buChar char="•"/>
            </a:pPr>
            <a:r>
              <a:rPr lang="en-GB" sz="32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Staff training protocols, highlighting the importance of disability awareness, empathy, and adaptive fitness knowledge. </a:t>
            </a:r>
            <a:endParaRPr lang="en-GB" sz="2400" u="none" strike="noStrike" dirty="0">
              <a:solidFill>
                <a:srgbClr val="000000"/>
              </a:solidFill>
              <a:effectLst/>
              <a:uFill>
                <a:solidFill>
                  <a:srgbClr val="000000"/>
                </a:solidFill>
              </a:uFill>
              <a:latin typeface="Cambria" panose="02040503050406030204" pitchFamily="18" charset="0"/>
              <a:ea typeface="Cambria" panose="02040503050406030204" pitchFamily="18" charset="0"/>
              <a:cs typeface="Cambria" panose="02040503050406030204" pitchFamily="18" charset="0"/>
            </a:endParaRPr>
          </a:p>
          <a:p>
            <a:pPr marL="342900" lvl="0" indent="-342900" algn="just" fontAlgn="base">
              <a:lnSpc>
                <a:spcPct val="111000"/>
              </a:lnSpc>
              <a:spcAft>
                <a:spcPts val="30"/>
              </a:spcAft>
              <a:buClr>
                <a:srgbClr val="000000"/>
              </a:buClr>
              <a:buSzPts val="1100"/>
              <a:buFont typeface="Arial" panose="020B0604020202020204" pitchFamily="34" charset="0"/>
              <a:buChar char="•"/>
            </a:pPr>
            <a:r>
              <a:rPr lang="en-GB" sz="32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Policy changes, such as membership models that include accessibility support or incentives for inclusive programming [</a:t>
            </a:r>
            <a:r>
              <a:rPr lang="en-GB" sz="3200"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7</a:t>
            </a:r>
            <a:r>
              <a:rPr lang="en-GB" sz="32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  </a:t>
            </a:r>
            <a:endParaRPr lang="en-GB" sz="2400" u="none" strike="noStrike" dirty="0">
              <a:solidFill>
                <a:srgbClr val="000000"/>
              </a:solidFill>
              <a:effectLst/>
              <a:uFill>
                <a:solidFill>
                  <a:srgbClr val="000000"/>
                </a:solidFill>
              </a:uFill>
              <a:latin typeface="Cambria" panose="02040503050406030204" pitchFamily="18" charset="0"/>
              <a:ea typeface="Cambria" panose="02040503050406030204" pitchFamily="18" charset="0"/>
              <a:cs typeface="Cambria" panose="02040503050406030204" pitchFamily="18" charset="0"/>
            </a:endParaRPr>
          </a:p>
        </p:txBody>
      </p:sp>
    </p:spTree>
    <p:extLst>
      <p:ext uri="{BB962C8B-B14F-4D97-AF65-F5344CB8AC3E}">
        <p14:creationId xmlns:p14="http://schemas.microsoft.com/office/powerpoint/2010/main" val="37328434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385BEE-9BA2-8FD7-A697-2384636CF8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1999" cy="5878287"/>
          </a:xfrm>
          <a:prstGeom prst="rect">
            <a:avLst/>
          </a:prstGeom>
        </p:spPr>
      </p:pic>
      <p:sp>
        <p:nvSpPr>
          <p:cNvPr id="7" name="TextBox 6">
            <a:extLst>
              <a:ext uri="{FF2B5EF4-FFF2-40B4-BE49-F238E27FC236}">
                <a16:creationId xmlns:a16="http://schemas.microsoft.com/office/drawing/2014/main" id="{CAEF665E-CE47-7C1D-BC00-9A1491495D15}"/>
              </a:ext>
            </a:extLst>
          </p:cNvPr>
          <p:cNvSpPr txBox="1"/>
          <p:nvPr/>
        </p:nvSpPr>
        <p:spPr>
          <a:xfrm>
            <a:off x="2305140" y="5782587"/>
            <a:ext cx="6096000" cy="369332"/>
          </a:xfrm>
          <a:prstGeom prst="rect">
            <a:avLst/>
          </a:prstGeom>
          <a:noFill/>
        </p:spPr>
        <p:txBody>
          <a:bodyPr wrap="square">
            <a:spAutoFit/>
          </a:bodyPr>
          <a:lstStyle/>
          <a:p>
            <a:pPr marL="6350" indent="-6350" algn="just">
              <a:spcAft>
                <a:spcPts val="1000"/>
              </a:spcAft>
              <a:buNone/>
            </a:pPr>
            <a:r>
              <a:rPr lang="en-GB" sz="1800" i="1" dirty="0">
                <a:solidFill>
                  <a:srgbClr val="000000"/>
                </a:solidFill>
                <a:effectLst/>
                <a:latin typeface="Times New Roman" panose="02020603050405020304" pitchFamily="18" charset="0"/>
                <a:ea typeface="Arial" panose="020B0604020202020204" pitchFamily="34" charset="0"/>
              </a:rPr>
              <a:t>Figure 4: </a:t>
            </a:r>
            <a:r>
              <a:rPr lang="en-GB" sz="1800" i="1" dirty="0">
                <a:solidFill>
                  <a:srgbClr val="0E2841"/>
                </a:solidFill>
                <a:effectLst/>
                <a:latin typeface="Times New Roman" panose="02020603050405020304" pitchFamily="18" charset="0"/>
                <a:ea typeface="Arial" panose="020B0604020202020204" pitchFamily="34" charset="0"/>
              </a:rPr>
              <a:t>Gantt chart </a:t>
            </a:r>
            <a:r>
              <a:rPr lang="en-GB" sz="1800" i="1" dirty="0">
                <a:solidFill>
                  <a:srgbClr val="000000"/>
                </a:solidFill>
                <a:effectLst/>
                <a:latin typeface="Times New Roman" panose="02020603050405020304" pitchFamily="18" charset="0"/>
                <a:ea typeface="Arial" panose="020B0604020202020204" pitchFamily="34" charset="0"/>
              </a:rPr>
              <a:t>for the proposed Project</a:t>
            </a:r>
            <a:endParaRPr lang="en-GB" sz="1050" i="1" dirty="0">
              <a:solidFill>
                <a:srgbClr val="0E284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2901662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F1F287-4A84-2F9B-E552-4D4914667705}"/>
              </a:ext>
            </a:extLst>
          </p:cNvPr>
          <p:cNvSpPr txBox="1"/>
          <p:nvPr/>
        </p:nvSpPr>
        <p:spPr>
          <a:xfrm>
            <a:off x="726421" y="482797"/>
            <a:ext cx="7402285" cy="5253874"/>
          </a:xfrm>
          <a:prstGeom prst="rect">
            <a:avLst/>
          </a:prstGeom>
          <a:noFill/>
        </p:spPr>
        <p:txBody>
          <a:bodyPr wrap="square">
            <a:spAutoFit/>
          </a:bodyPr>
          <a:lstStyle/>
          <a:p>
            <a:pPr marL="6350" indent="-6350" algn="just">
              <a:lnSpc>
                <a:spcPct val="107000"/>
              </a:lnSpc>
              <a:spcAft>
                <a:spcPts val="70"/>
              </a:spcAft>
              <a:buNone/>
            </a:pPr>
            <a:r>
              <a:rPr lang="en-GB" sz="2400" b="1" dirty="0">
                <a:solidFill>
                  <a:srgbClr val="000000"/>
                </a:solidFill>
                <a:effectLst/>
                <a:latin typeface="Times New Roman" panose="02020603050405020304" pitchFamily="18" charset="0"/>
                <a:ea typeface="Arial" panose="020B0604020202020204" pitchFamily="34" charset="0"/>
              </a:rPr>
              <a:t>Conclusion: </a:t>
            </a:r>
            <a:endParaRPr lang="en-GB" sz="2400" dirty="0">
              <a:solidFill>
                <a:srgbClr val="000000"/>
              </a:solidFill>
              <a:effectLst/>
              <a:latin typeface="Arial" panose="020B0604020202020204" pitchFamily="34" charset="0"/>
              <a:ea typeface="Arial" panose="020B0604020202020204" pitchFamily="34" charset="0"/>
            </a:endParaRPr>
          </a:p>
          <a:p>
            <a:pPr marL="6350" indent="-6350" algn="just">
              <a:lnSpc>
                <a:spcPct val="107000"/>
              </a:lnSpc>
              <a:spcAft>
                <a:spcPts val="70"/>
              </a:spcAft>
              <a:buNone/>
            </a:pPr>
            <a:r>
              <a:rPr lang="en-GB" sz="2400" b="1" dirty="0">
                <a:solidFill>
                  <a:srgbClr val="000000"/>
                </a:solidFill>
                <a:effectLst/>
                <a:latin typeface="Times New Roman" panose="02020603050405020304" pitchFamily="18" charset="0"/>
                <a:ea typeface="Arial" panose="020B0604020202020204" pitchFamily="34" charset="0"/>
              </a:rPr>
              <a:t> </a:t>
            </a:r>
            <a:endParaRPr lang="en-GB" sz="2400" dirty="0">
              <a:solidFill>
                <a:srgbClr val="000000"/>
              </a:solidFill>
              <a:effectLst/>
              <a:latin typeface="Arial" panose="020B0604020202020204" pitchFamily="34" charset="0"/>
              <a:ea typeface="Arial" panose="020B0604020202020204" pitchFamily="34" charset="0"/>
            </a:endParaRPr>
          </a:p>
          <a:p>
            <a:pPr marL="342900" indent="-342900" algn="just">
              <a:lnSpc>
                <a:spcPct val="107000"/>
              </a:lnSpc>
              <a:spcAft>
                <a:spcPts val="70"/>
              </a:spcAft>
              <a:buFont typeface="Arial" panose="020B0604020202020204" pitchFamily="34" charset="0"/>
              <a:buChar char="•"/>
            </a:pPr>
            <a:r>
              <a:rPr lang="en-GB" sz="2400" dirty="0">
                <a:solidFill>
                  <a:srgbClr val="000000"/>
                </a:solidFill>
                <a:effectLst/>
                <a:latin typeface="Times New Roman" panose="02020603050405020304" pitchFamily="18" charset="0"/>
                <a:ea typeface="Arial" panose="020B0604020202020204" pitchFamily="34" charset="0"/>
              </a:rPr>
              <a:t>To </a:t>
            </a:r>
            <a:r>
              <a:rPr lang="en-US" sz="2400" dirty="0">
                <a:solidFill>
                  <a:srgbClr val="000000"/>
                </a:solidFill>
                <a:latin typeface="Times New Roman" panose="02020603050405020304" pitchFamily="18" charset="0"/>
                <a:ea typeface="Arial" panose="020B0604020202020204" pitchFamily="34" charset="0"/>
              </a:rPr>
              <a:t>bridge the gap between accessibility and fitness, this project will develop a digital exercise platform tailored for individuals</a:t>
            </a:r>
            <a:r>
              <a:rPr lang="en-GB" sz="2400" dirty="0">
                <a:solidFill>
                  <a:srgbClr val="000000"/>
                </a:solidFill>
                <a:effectLst/>
                <a:latin typeface="Times New Roman" panose="02020603050405020304" pitchFamily="18" charset="0"/>
                <a:ea typeface="Arial" panose="020B0604020202020204" pitchFamily="34" charset="0"/>
              </a:rPr>
              <a:t> with mobility issues or physical limitations.  </a:t>
            </a:r>
          </a:p>
          <a:p>
            <a:pPr algn="just">
              <a:lnSpc>
                <a:spcPct val="107000"/>
              </a:lnSpc>
              <a:spcAft>
                <a:spcPts val="70"/>
              </a:spcAft>
            </a:pPr>
            <a:endParaRPr lang="en-GB" sz="2400" dirty="0">
              <a:solidFill>
                <a:srgbClr val="000000"/>
              </a:solidFill>
              <a:effectLst/>
              <a:latin typeface="Times New Roman" panose="02020603050405020304" pitchFamily="18" charset="0"/>
              <a:ea typeface="Arial" panose="020B0604020202020204" pitchFamily="34" charset="0"/>
            </a:endParaRPr>
          </a:p>
          <a:p>
            <a:pPr marL="342900" indent="-342900" algn="just">
              <a:lnSpc>
                <a:spcPct val="107000"/>
              </a:lnSpc>
              <a:spcAft>
                <a:spcPts val="70"/>
              </a:spcAft>
              <a:buFont typeface="Arial" panose="020B0604020202020204" pitchFamily="34" charset="0"/>
              <a:buChar char="•"/>
            </a:pPr>
            <a:r>
              <a:rPr lang="en-GB" sz="2400" dirty="0">
                <a:solidFill>
                  <a:srgbClr val="000000"/>
                </a:solidFill>
                <a:effectLst/>
                <a:latin typeface="Times New Roman" panose="02020603050405020304" pitchFamily="18" charset="0"/>
                <a:ea typeface="Arial" panose="020B0604020202020204" pitchFamily="34" charset="0"/>
              </a:rPr>
              <a:t>With an emphasis on inclusive design, flexible training plans, and features that improve accessibility, the platform aims to enable users to reach their fitness objectives securely and safely. Through creativity, consciousness, and cooperation, this project aims to promote equitable access to health and wellness</a:t>
            </a:r>
            <a:r>
              <a:rPr lang="en-GB" sz="2400" dirty="0">
                <a:solidFill>
                  <a:srgbClr val="000000"/>
                </a:solidFill>
                <a:latin typeface="Times New Roman" panose="02020603050405020304" pitchFamily="18" charset="0"/>
                <a:ea typeface="Arial" panose="020B0604020202020204" pitchFamily="34" charset="0"/>
              </a:rPr>
              <a:t>[8]</a:t>
            </a:r>
            <a:r>
              <a:rPr lang="en-GB" sz="2400" dirty="0">
                <a:solidFill>
                  <a:srgbClr val="000000"/>
                </a:solidFill>
                <a:effectLst/>
                <a:latin typeface="Times New Roman" panose="02020603050405020304" pitchFamily="18" charset="0"/>
                <a:ea typeface="Arial" panose="020B0604020202020204" pitchFamily="34" charset="0"/>
              </a:rPr>
              <a:t>.</a:t>
            </a:r>
            <a:endParaRPr lang="en-GB" sz="2400" dirty="0">
              <a:solidFill>
                <a:srgbClr val="000000"/>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3449096F-6BAA-96E4-0BA7-51C2D85FD580}"/>
              </a:ext>
            </a:extLst>
          </p:cNvPr>
          <p:cNvSpPr txBox="1"/>
          <p:nvPr/>
        </p:nvSpPr>
        <p:spPr>
          <a:xfrm>
            <a:off x="8128706" y="5020898"/>
            <a:ext cx="6096000" cy="678519"/>
          </a:xfrm>
          <a:prstGeom prst="rect">
            <a:avLst/>
          </a:prstGeom>
          <a:noFill/>
        </p:spPr>
        <p:txBody>
          <a:bodyPr wrap="square">
            <a:spAutoFit/>
          </a:bodyPr>
          <a:lstStyle/>
          <a:p>
            <a:pPr marL="6350" indent="-6350" algn="just">
              <a:lnSpc>
                <a:spcPct val="107000"/>
              </a:lnSpc>
              <a:spcAft>
                <a:spcPts val="95"/>
              </a:spcAft>
              <a:buNone/>
            </a:pPr>
            <a:r>
              <a:rPr lang="en-GB" sz="1800" dirty="0">
                <a:solidFill>
                  <a:srgbClr val="000000"/>
                </a:solidFill>
                <a:effectLst/>
                <a:latin typeface="Times New Roman" panose="02020603050405020304" pitchFamily="18" charset="0"/>
                <a:ea typeface="Arial" panose="020B0604020202020204" pitchFamily="34" charset="0"/>
              </a:rPr>
              <a:t> </a:t>
            </a:r>
            <a:endParaRPr lang="en-GB" sz="1400" dirty="0">
              <a:solidFill>
                <a:srgbClr val="000000"/>
              </a:solidFill>
              <a:effectLst/>
              <a:latin typeface="Arial" panose="020B0604020202020204" pitchFamily="34" charset="0"/>
              <a:ea typeface="Arial" panose="020B0604020202020204" pitchFamily="34" charset="0"/>
            </a:endParaRPr>
          </a:p>
          <a:p>
            <a:pPr marL="6350" indent="-6350" algn="just">
              <a:spcAft>
                <a:spcPts val="1000"/>
              </a:spcAft>
              <a:buNone/>
            </a:pPr>
            <a:r>
              <a:rPr lang="en-GB" sz="1800" i="1" dirty="0">
                <a:solidFill>
                  <a:srgbClr val="000000"/>
                </a:solidFill>
                <a:effectLst/>
                <a:latin typeface="Times New Roman" panose="02020603050405020304" pitchFamily="18" charset="0"/>
                <a:ea typeface="Arial" panose="020B0604020202020204" pitchFamily="34" charset="0"/>
              </a:rPr>
              <a:t>Figure 3: LOGO for the proposed Project</a:t>
            </a:r>
            <a:endParaRPr lang="en-GB" sz="1050" i="1" dirty="0">
              <a:solidFill>
                <a:srgbClr val="0E2841"/>
              </a:solidFill>
              <a:effectLst/>
              <a:latin typeface="Arial" panose="020B0604020202020204" pitchFamily="34" charset="0"/>
              <a:ea typeface="Arial" panose="020B0604020202020204" pitchFamily="34" charset="0"/>
            </a:endParaRPr>
          </a:p>
        </p:txBody>
      </p:sp>
      <p:pic>
        <p:nvPicPr>
          <p:cNvPr id="7" name="Picture 6" descr="A logo for a gym&#10;&#10;AI-generated content may be incorrect.">
            <a:extLst>
              <a:ext uri="{FF2B5EF4-FFF2-40B4-BE49-F238E27FC236}">
                <a16:creationId xmlns:a16="http://schemas.microsoft.com/office/drawing/2014/main" id="{CDC0712C-6BFC-608E-8D66-DE62119E6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20254" y="2308303"/>
            <a:ext cx="3155795" cy="2757878"/>
          </a:xfrm>
          <a:prstGeom prst="rect">
            <a:avLst/>
          </a:prstGeom>
        </p:spPr>
      </p:pic>
    </p:spTree>
    <p:extLst>
      <p:ext uri="{BB962C8B-B14F-4D97-AF65-F5344CB8AC3E}">
        <p14:creationId xmlns:p14="http://schemas.microsoft.com/office/powerpoint/2010/main" val="27732889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44405C-9136-3ADB-F156-ADE142A1351C}"/>
              </a:ext>
            </a:extLst>
          </p:cNvPr>
          <p:cNvSpPr txBox="1"/>
          <p:nvPr/>
        </p:nvSpPr>
        <p:spPr>
          <a:xfrm>
            <a:off x="217714" y="76201"/>
            <a:ext cx="11647715" cy="5293885"/>
          </a:xfrm>
          <a:prstGeom prst="rect">
            <a:avLst/>
          </a:prstGeom>
          <a:noFill/>
        </p:spPr>
        <p:txBody>
          <a:bodyPr wrap="square">
            <a:spAutoFit/>
          </a:bodyPr>
          <a:lstStyle/>
          <a:p>
            <a:pPr marL="6350" indent="-6350" algn="just">
              <a:lnSpc>
                <a:spcPct val="103000"/>
              </a:lnSpc>
              <a:spcBef>
                <a:spcPts val="800"/>
              </a:spcBef>
              <a:spcAft>
                <a:spcPts val="400"/>
              </a:spcAft>
              <a:buNone/>
            </a:pPr>
            <a:r>
              <a:rPr lang="en-GB" sz="1600" b="1" u="sng" dirty="0">
                <a:solidFill>
                  <a:srgbClr val="000000"/>
                </a:solidFill>
                <a:effectLst/>
                <a:latin typeface="Times New Roman" panose="02020603050405020304" pitchFamily="18" charset="0"/>
                <a:ea typeface="DengXian Light" panose="02010600030101010101" pitchFamily="2" charset="-122"/>
                <a:cs typeface="Times New Roman" panose="02020603050405020304" pitchFamily="18" charset="0"/>
              </a:rPr>
              <a:t>References</a:t>
            </a:r>
            <a:r>
              <a:rPr lang="en-GB" sz="1600" b="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p>
          <a:p>
            <a:pPr marL="6350" indent="-6350" algn="just">
              <a:lnSpc>
                <a:spcPct val="103000"/>
              </a:lnSpc>
              <a:spcBef>
                <a:spcPts val="800"/>
              </a:spcBef>
              <a:spcAft>
                <a:spcPts val="400"/>
              </a:spcAft>
              <a:buNone/>
            </a:pPr>
            <a:endParaRPr lang="en-GB" sz="1600" b="1" dirty="0">
              <a:solidFill>
                <a:srgbClr val="0F4761"/>
              </a:solidFill>
              <a:effectLst/>
              <a:latin typeface="Times New Roman" panose="02020603050405020304" pitchFamily="18" charset="0"/>
              <a:ea typeface="DengXian Light" panose="02010600030101010101" pitchFamily="2" charset="-122"/>
              <a:cs typeface="Times New Roman" panose="02020603050405020304" pitchFamily="18" charset="0"/>
            </a:endParaRPr>
          </a:p>
          <a:p>
            <a:pPr lvl="0" algn="just" fontAlgn="base">
              <a:lnSpc>
                <a:spcPct val="103000"/>
              </a:lnSpc>
              <a:spcAft>
                <a:spcPts val="20"/>
              </a:spcAft>
              <a:buClr>
                <a:srgbClr val="000000"/>
              </a:buClr>
              <a:buSzPts val="1200"/>
            </a:pPr>
            <a:r>
              <a:rPr lang="en-GB" sz="16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[1] Rimmer, J.H. and Marques, A.C. (2012) ‘</a:t>
            </a:r>
            <a:r>
              <a:rPr lang="en-GB" sz="1600" i="1"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Physical activity for people with disabilities’, The Lancet, 380(9838), pp. 193–195. doi:10.1016/s01406736(12)61028-9.  </a:t>
            </a:r>
            <a:endParaRPr lang="en-GB" sz="16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endParaRPr>
          </a:p>
          <a:p>
            <a:pPr lvl="0" algn="just" fontAlgn="base">
              <a:lnSpc>
                <a:spcPct val="99000"/>
              </a:lnSpc>
              <a:spcAft>
                <a:spcPts val="20"/>
              </a:spcAft>
              <a:buClr>
                <a:srgbClr val="000000"/>
              </a:buClr>
              <a:buSzPts val="1200"/>
            </a:pPr>
            <a:r>
              <a:rPr lang="en-GB" sz="1600" i="1"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[2] Exercise for individuals with disabilities and tips for better routines (2024) NCHPAD. </a:t>
            </a:r>
            <a:r>
              <a:rPr lang="en-GB" sz="16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Available at: </a:t>
            </a:r>
            <a:r>
              <a:rPr lang="en-GB" sz="1600" u="none" strike="noStrike" dirty="0">
                <a:solidFill>
                  <a:srgbClr val="0000FF"/>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hlinkClick r:id="rId2"/>
              </a:rPr>
              <a:t>https://www.nchpad.org/resources/my-scorecard-exercise/</a:t>
            </a:r>
            <a:r>
              <a:rPr lang="en-GB" sz="16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hlinkClick r:id="rId2"/>
              </a:rPr>
              <a:t> </a:t>
            </a:r>
            <a:r>
              <a:rPr lang="en-GB" sz="16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 </a:t>
            </a:r>
          </a:p>
          <a:p>
            <a:pPr lvl="0" algn="just" fontAlgn="base">
              <a:lnSpc>
                <a:spcPct val="99000"/>
              </a:lnSpc>
              <a:spcAft>
                <a:spcPts val="20"/>
              </a:spcAft>
              <a:buClr>
                <a:srgbClr val="000000"/>
              </a:buClr>
              <a:buSzPts val="1200"/>
            </a:pPr>
            <a:r>
              <a:rPr lang="en-GB" sz="1600" i="1" dirty="0">
                <a:solidFill>
                  <a:srgbClr val="000000"/>
                </a:solidFill>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[3] </a:t>
            </a:r>
            <a:r>
              <a:rPr lang="en-GB" sz="1600" i="1"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World Report on Disability (no date) World Health Organisation.</a:t>
            </a:r>
            <a:r>
              <a:rPr lang="en-GB" sz="1600" u="none" strike="noStrike" dirty="0">
                <a:solidFill>
                  <a:srgbClr val="000000"/>
                </a:solidFill>
                <a:effectLst/>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 Available at: </a:t>
            </a:r>
          </a:p>
          <a:p>
            <a:pPr marL="228600" marR="874395" indent="228600" algn="just">
              <a:lnSpc>
                <a:spcPct val="103000"/>
              </a:lnSpc>
              <a:spcAft>
                <a:spcPts val="20"/>
              </a:spcAft>
              <a:buNone/>
            </a:pPr>
            <a:r>
              <a:rPr lang="en-GB" sz="1600" u="sng" dirty="0">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3"/>
              </a:rPr>
              <a:t>https://www.who.int/publications/i/item/9789241564182</a:t>
            </a:r>
            <a:r>
              <a:rPr lang="en-GB" sz="1600" u="none" strike="noStrike"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3"/>
              </a:rPr>
              <a:t> </a:t>
            </a:r>
            <a:r>
              <a:rPr lang="en-GB" sz="16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GB" sz="1600" dirty="0">
              <a:solidFill>
                <a:srgbClr val="000000"/>
              </a:solidFill>
              <a:latin typeface="Times New Roman" panose="02020603050405020304" pitchFamily="18" charset="0"/>
              <a:ea typeface="Arial" panose="020B0604020202020204" pitchFamily="34" charset="0"/>
              <a:cs typeface="Times New Roman" panose="02020603050405020304" pitchFamily="18" charset="0"/>
            </a:endParaRPr>
          </a:p>
          <a:p>
            <a:pPr marL="228600" marR="874395" indent="228600" algn="just">
              <a:lnSpc>
                <a:spcPct val="103000"/>
              </a:lnSpc>
              <a:spcAft>
                <a:spcPts val="20"/>
              </a:spcAft>
              <a:buNone/>
            </a:pPr>
            <a:r>
              <a:rPr lang="en-GB" sz="1600" i="1"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[4]</a:t>
            </a:r>
            <a:r>
              <a:rPr lang="en-GB" sz="1600" i="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Equality act 2010: Guidance (2010) GOV.UK.</a:t>
            </a:r>
            <a:r>
              <a:rPr lang="en-GB" sz="16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Available at: </a:t>
            </a:r>
          </a:p>
          <a:p>
            <a:pPr marL="228600" marR="937895" indent="228600">
              <a:lnSpc>
                <a:spcPct val="103000"/>
              </a:lnSpc>
              <a:spcAft>
                <a:spcPts val="20"/>
              </a:spcAft>
              <a:buNone/>
            </a:pPr>
            <a:r>
              <a:rPr lang="en-GB" sz="1600" u="sng" dirty="0">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4"/>
              </a:rPr>
              <a:t>https://www.gov.uk/guidance/equality-act-2010-guidance</a:t>
            </a:r>
            <a:r>
              <a:rPr lang="en-GB" sz="1600" u="none" strike="noStrike"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4"/>
              </a:rPr>
              <a:t> </a:t>
            </a:r>
            <a:r>
              <a:rPr lang="en-GB" sz="16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600" dirty="0">
                <a:solidFill>
                  <a:srgbClr val="000000"/>
                </a:solidFill>
                <a:effectLst/>
                <a:latin typeface="Times New Roman" panose="02020603050405020304" pitchFamily="18" charset="0"/>
                <a:ea typeface="Arial" panose="020B0604020202020204" pitchFamily="34" charset="0"/>
              </a:rPr>
              <a:t> </a:t>
            </a:r>
          </a:p>
          <a:p>
            <a:pPr lvl="0" algn="just" fontAlgn="base">
              <a:lnSpc>
                <a:spcPct val="103000"/>
              </a:lnSpc>
              <a:spcAft>
                <a:spcPts val="20"/>
              </a:spcAft>
              <a:buClr>
                <a:srgbClr val="000000"/>
              </a:buClr>
              <a:buSzPts val="1200"/>
            </a:pPr>
            <a:r>
              <a:rPr lang="en-GB" sz="1600" i="1"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[5] Haley, J.A., Rhind, D.J.A. and Maidment, D.W. (2025) Assessing the usability of </a:t>
            </a:r>
            <a:r>
              <a:rPr lang="en-GB" sz="1600" i="1" dirty="0" err="1">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accessercise</a:t>
            </a:r>
            <a:r>
              <a:rPr lang="en-GB" sz="1600" i="1"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 to increase physical activity in adults with physical disabilities: A qualitative think-aloud study, </a:t>
            </a:r>
            <a:r>
              <a:rPr lang="en-GB" sz="1600" i="1" dirty="0" err="1">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PloS</a:t>
            </a:r>
            <a:r>
              <a:rPr lang="en-GB" sz="1600" i="1"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 one.</a:t>
            </a:r>
            <a:r>
              <a:rPr lang="en-GB" sz="1600"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 Available at: </a:t>
            </a:r>
            <a:endParaRPr lang="en-GB" sz="1600" dirty="0">
              <a:solidFill>
                <a:srgbClr val="000000"/>
              </a:solidFill>
              <a:uFill>
                <a:solidFill>
                  <a:srgbClr val="000000"/>
                </a:solidFill>
              </a:uFill>
              <a:latin typeface="Cambria" panose="02040503050406030204" pitchFamily="18" charset="0"/>
              <a:ea typeface="Cambria" panose="02040503050406030204" pitchFamily="18" charset="0"/>
              <a:cs typeface="Cambria" panose="02040503050406030204" pitchFamily="18" charset="0"/>
            </a:endParaRPr>
          </a:p>
          <a:p>
            <a:pPr marL="454025" indent="-6350" algn="just">
              <a:lnSpc>
                <a:spcPct val="103000"/>
              </a:lnSpc>
              <a:spcAft>
                <a:spcPts val="20"/>
              </a:spcAft>
              <a:buNone/>
            </a:pPr>
            <a:r>
              <a:rPr lang="en-GB" sz="1600" u="sng" dirty="0">
                <a:solidFill>
                  <a:srgbClr val="0000FF"/>
                </a:solidFill>
                <a:latin typeface="Times New Roman" panose="02020603050405020304" pitchFamily="18" charset="0"/>
                <a:ea typeface="Arial" panose="020B0604020202020204" pitchFamily="34" charset="0"/>
                <a:hlinkClick r:id="rId5"/>
              </a:rPr>
              <a:t>https://pmc.ncbi.nlm.nih.gov/articles/PMC11960980/?utm_source</a:t>
            </a:r>
            <a:r>
              <a:rPr lang="en-GB" sz="1600" dirty="0">
                <a:solidFill>
                  <a:srgbClr val="000000"/>
                </a:solidFill>
                <a:latin typeface="Times New Roman" panose="02020603050405020304" pitchFamily="18" charset="0"/>
                <a:ea typeface="Arial" panose="020B0604020202020204" pitchFamily="34" charset="0"/>
                <a:hlinkClick r:id="rId5"/>
              </a:rPr>
              <a:t> </a:t>
            </a:r>
            <a:r>
              <a:rPr lang="en-GB" sz="1600" dirty="0">
                <a:solidFill>
                  <a:srgbClr val="000000"/>
                </a:solidFill>
                <a:latin typeface="Times New Roman" panose="02020603050405020304" pitchFamily="18" charset="0"/>
                <a:ea typeface="Arial" panose="020B0604020202020204" pitchFamily="34" charset="0"/>
              </a:rPr>
              <a:t> </a:t>
            </a:r>
            <a:endParaRPr lang="en-GB" sz="1600" dirty="0">
              <a:solidFill>
                <a:srgbClr val="000000"/>
              </a:solidFill>
              <a:latin typeface="Arial" panose="020B0604020202020204" pitchFamily="34" charset="0"/>
              <a:ea typeface="Arial" panose="020B0604020202020204" pitchFamily="34" charset="0"/>
            </a:endParaRPr>
          </a:p>
          <a:p>
            <a:pPr lvl="0" algn="just" fontAlgn="base">
              <a:lnSpc>
                <a:spcPct val="99000"/>
              </a:lnSpc>
              <a:spcAft>
                <a:spcPts val="20"/>
              </a:spcAft>
              <a:buClr>
                <a:srgbClr val="000000"/>
              </a:buClr>
              <a:buSzPts val="1200"/>
            </a:pPr>
            <a:r>
              <a:rPr lang="en-GB" sz="1600" i="1" dirty="0">
                <a:solidFill>
                  <a:srgbClr val="111111"/>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[6] Fitness On Demand (2025) Inclusive gym design: 10 essential tips for accessibility’s</a:t>
            </a:r>
            <a:r>
              <a:rPr lang="en-GB" sz="1600" dirty="0">
                <a:solidFill>
                  <a:srgbClr val="111111"/>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 Available at: </a:t>
            </a:r>
            <a:endParaRPr lang="en-GB" sz="1600" dirty="0">
              <a:solidFill>
                <a:srgbClr val="000000"/>
              </a:solidFill>
              <a:uFill>
                <a:solidFill>
                  <a:srgbClr val="000000"/>
                </a:solidFill>
              </a:uFill>
              <a:latin typeface="Cambria" panose="02040503050406030204" pitchFamily="18" charset="0"/>
              <a:ea typeface="Cambria" panose="02040503050406030204" pitchFamily="18" charset="0"/>
              <a:cs typeface="Cambria" panose="02040503050406030204" pitchFamily="18" charset="0"/>
            </a:endParaRPr>
          </a:p>
          <a:p>
            <a:pPr marL="457200" indent="-6350" algn="just">
              <a:lnSpc>
                <a:spcPct val="107000"/>
              </a:lnSpc>
              <a:spcAft>
                <a:spcPts val="20"/>
              </a:spcAft>
              <a:buNone/>
            </a:pPr>
            <a:r>
              <a:rPr lang="en-GB" sz="1600" u="sng" dirty="0">
                <a:solidFill>
                  <a:srgbClr val="0000FF"/>
                </a:solidFill>
                <a:latin typeface="Times New Roman" panose="02020603050405020304" pitchFamily="18" charset="0"/>
                <a:ea typeface="Arial" panose="020B0604020202020204" pitchFamily="34" charset="0"/>
                <a:hlinkClick r:id="rId6"/>
              </a:rPr>
              <a:t>https://www.fitnessondemand247.com/news/inclusive-gym</a:t>
            </a:r>
            <a:r>
              <a:rPr lang="en-GB" sz="1600" dirty="0">
                <a:solidFill>
                  <a:srgbClr val="111111"/>
                </a:solidFill>
                <a:latin typeface="Times New Roman" panose="02020603050405020304" pitchFamily="18" charset="0"/>
                <a:ea typeface="Arial" panose="020B0604020202020204" pitchFamily="34" charset="0"/>
                <a:hlinkClick r:id="rId6"/>
              </a:rPr>
              <a:t> </a:t>
            </a:r>
            <a:r>
              <a:rPr lang="en-GB" sz="1600" dirty="0">
                <a:solidFill>
                  <a:srgbClr val="000000"/>
                </a:solidFill>
                <a:latin typeface="Times New Roman" panose="02020603050405020304" pitchFamily="18" charset="0"/>
                <a:ea typeface="Arial" panose="020B0604020202020204" pitchFamily="34" charset="0"/>
              </a:rPr>
              <a:t> </a:t>
            </a:r>
            <a:endParaRPr lang="en-GB" sz="1600" dirty="0">
              <a:solidFill>
                <a:srgbClr val="000000"/>
              </a:solidFill>
              <a:latin typeface="Arial" panose="020B0604020202020204" pitchFamily="34" charset="0"/>
              <a:ea typeface="Arial" panose="020B0604020202020204" pitchFamily="34" charset="0"/>
            </a:endParaRPr>
          </a:p>
          <a:p>
            <a:pPr lvl="0" algn="just" fontAlgn="base">
              <a:lnSpc>
                <a:spcPct val="100000"/>
              </a:lnSpc>
              <a:spcAft>
                <a:spcPts val="20"/>
              </a:spcAft>
              <a:buClr>
                <a:srgbClr val="000000"/>
              </a:buClr>
              <a:buSzPts val="1200"/>
            </a:pPr>
            <a:r>
              <a:rPr lang="en-GB" sz="1600" i="1"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[7] Study highlights barriers to exercise for people with disabilities (2024) News. </a:t>
            </a:r>
            <a:r>
              <a:rPr lang="en-GB" sz="1600"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rPr>
              <a:t>Available at: </a:t>
            </a:r>
            <a:r>
              <a:rPr lang="en-GB" sz="1600" dirty="0">
                <a:solidFill>
                  <a:srgbClr val="0000FF"/>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hlinkClick r:id="rId7"/>
              </a:rPr>
              <a:t>https://www.news-medical.net/news/20240801/Studyhighlights-barriers-to-exercise-for-people-with-disabilities.aspx</a:t>
            </a:r>
            <a:r>
              <a:rPr lang="en-GB" sz="1600"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hlinkClick r:id="rId7"/>
              </a:rPr>
              <a:t> </a:t>
            </a:r>
            <a:endParaRPr lang="en-GB" sz="1600" dirty="0">
              <a:solidFill>
                <a:srgbClr val="000000"/>
              </a:solidFill>
              <a:uFill>
                <a:solidFill>
                  <a:srgbClr val="000000"/>
                </a:solidFill>
              </a:uFill>
              <a:latin typeface="Times New Roman" panose="02020603050405020304" pitchFamily="18" charset="0"/>
              <a:ea typeface="Cambria" panose="02040503050406030204" pitchFamily="18" charset="0"/>
              <a:cs typeface="Cambria" panose="02040503050406030204" pitchFamily="18" charset="0"/>
            </a:endParaRPr>
          </a:p>
          <a:p>
            <a:pPr algn="just" fontAlgn="base">
              <a:spcAft>
                <a:spcPts val="20"/>
              </a:spcAft>
              <a:buClr>
                <a:srgbClr val="000000"/>
              </a:buClr>
              <a:buSzPts val="1200"/>
            </a:pPr>
            <a:r>
              <a:rPr lang="en-GB" sz="1600" i="1" dirty="0"/>
              <a:t>[8] Study highlights barriers to exercise for people with disabilities (2024) News. </a:t>
            </a:r>
            <a:r>
              <a:rPr lang="en-GB" sz="1600" dirty="0"/>
              <a:t>Available at: </a:t>
            </a:r>
            <a:r>
              <a:rPr lang="en-GB" sz="1600" dirty="0">
                <a:hlinkClick r:id="rId7"/>
              </a:rPr>
              <a:t>https://www.news-medical.net/news/20240801/Studyhighlights-barriers-to-exercise-for-people-with-disabilities.aspx </a:t>
            </a:r>
            <a:endParaRPr lang="en-GB" sz="1600" dirty="0"/>
          </a:p>
          <a:p>
            <a:pPr marL="228600" marR="937895" indent="228600" algn="just">
              <a:lnSpc>
                <a:spcPct val="103000"/>
              </a:lnSpc>
              <a:spcAft>
                <a:spcPts val="20"/>
              </a:spcAft>
              <a:buNone/>
            </a:pPr>
            <a:endParaRPr lang="en-GB" sz="1600" dirty="0">
              <a:solidFill>
                <a:srgbClr val="000000"/>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0288486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220</TotalTime>
  <Words>1037</Words>
  <Application>Microsoft Office PowerPoint</Application>
  <PresentationFormat>Widescreen</PresentationFormat>
  <Paragraphs>91</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 Display</vt:lpstr>
      <vt:lpstr>Arial</vt:lpstr>
      <vt:lpstr>Cambria</vt:lpstr>
      <vt:lpstr>Gill Sans MT</vt:lpstr>
      <vt:lpstr>Times New Roman</vt:lpstr>
      <vt:lpstr>Wingdings</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Shakil Akhtar (2224840)</dc:creator>
  <cp:lastModifiedBy>Shakil Akhtar (2224840)</cp:lastModifiedBy>
  <cp:revision>14</cp:revision>
  <dcterms:created xsi:type="dcterms:W3CDTF">2025-09-10T08:25:45Z</dcterms:created>
  <dcterms:modified xsi:type="dcterms:W3CDTF">2025-10-02T16:36:41Z</dcterms:modified>
</cp:coreProperties>
</file>