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332" r:id="rId2"/>
    <p:sldId id="275" r:id="rId3"/>
    <p:sldId id="272" r:id="rId4"/>
    <p:sldId id="308" r:id="rId5"/>
    <p:sldId id="351" r:id="rId6"/>
    <p:sldId id="497" r:id="rId7"/>
    <p:sldId id="352" r:id="rId8"/>
    <p:sldId id="498" r:id="rId9"/>
    <p:sldId id="353" r:id="rId10"/>
    <p:sldId id="354" r:id="rId11"/>
    <p:sldId id="499" r:id="rId12"/>
    <p:sldId id="355" r:id="rId13"/>
    <p:sldId id="299" r:id="rId14"/>
    <p:sldId id="269" r:id="rId15"/>
    <p:sldId id="313" r:id="rId16"/>
    <p:sldId id="340" r:id="rId17"/>
    <p:sldId id="341" r:id="rId18"/>
    <p:sldId id="342" r:id="rId19"/>
    <p:sldId id="331" r:id="rId20"/>
    <p:sldId id="312" r:id="rId21"/>
    <p:sldId id="257" r:id="rId22"/>
    <p:sldId id="339" r:id="rId23"/>
    <p:sldId id="492" r:id="rId24"/>
    <p:sldId id="494" r:id="rId25"/>
    <p:sldId id="496" r:id="rId26"/>
    <p:sldId id="267" r:id="rId27"/>
    <p:sldId id="503" r:id="rId28"/>
    <p:sldId id="345" r:id="rId29"/>
    <p:sldId id="504" r:id="rId30"/>
    <p:sldId id="346" r:id="rId31"/>
    <p:sldId id="505" r:id="rId32"/>
    <p:sldId id="347" r:id="rId33"/>
    <p:sldId id="506" r:id="rId34"/>
    <p:sldId id="348" r:id="rId35"/>
    <p:sldId id="507" r:id="rId36"/>
    <p:sldId id="349" r:id="rId37"/>
    <p:sldId id="508" r:id="rId38"/>
    <p:sldId id="493" r:id="rId39"/>
    <p:sldId id="501" r:id="rId40"/>
    <p:sldId id="502" r:id="rId41"/>
    <p:sldId id="500"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5714" autoAdjust="0"/>
  </p:normalViewPr>
  <p:slideViewPr>
    <p:cSldViewPr snapToGrid="0">
      <p:cViewPr varScale="1">
        <p:scale>
          <a:sx n="88" d="100"/>
          <a:sy n="88" d="100"/>
        </p:scale>
        <p:origin x="91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A16CE93C-C27F-47FB-8BD7-BB9D3FBEA839}" type="datetimeFigureOut">
              <a:rPr lang="en-GB" smtClean="0"/>
              <a:t>06/02/2024</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391137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06/02/2024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21817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06/02/2024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74336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6CE93C-C27F-47FB-8BD7-BB9D3FBEA839}" type="datetimeFigureOut">
              <a:rPr lang="en-GB" smtClean="0"/>
              <a:t>06/02/2024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510682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6CE93C-C27F-47FB-8BD7-BB9D3FBEA839}" type="datetimeFigureOut">
              <a:rPr lang="en-GB" smtClean="0"/>
              <a:t>06/02/2024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505761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6CE93C-C27F-47FB-8BD7-BB9D3FBEA839}" type="datetimeFigureOut">
              <a:rPr lang="en-GB" smtClean="0"/>
              <a:t>06/02/2024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870809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6CE93C-C27F-47FB-8BD7-BB9D3FBEA839}" type="datetimeFigureOut">
              <a:rPr lang="en-GB" smtClean="0"/>
              <a:t>06/02/2024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490715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06/02/2024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990102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06/02/2024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463885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06/02/2024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607644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06/02/2024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690189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Content Placeholder 4"/>
          <p:cNvSpPr>
            <a:spLocks noGrp="1"/>
          </p:cNvSpPr>
          <p:nvPr>
            <p:ph idx="1"/>
          </p:nvPr>
        </p:nvSpPr>
        <p:spPr>
          <a:xfrm>
            <a:off x="575478" y="1415219"/>
            <a:ext cx="11168487" cy="4778872"/>
          </a:xfrm>
        </p:spPr>
        <p:txBody>
          <a:bodyPr>
            <a:normAutofit/>
          </a:bodyPr>
          <a:lstStyle/>
          <a:p>
            <a:r>
              <a:rPr lang="en-GB" dirty="0"/>
              <a:t>Text</a:t>
            </a:r>
          </a:p>
        </p:txBody>
      </p:sp>
      <p:sp>
        <p:nvSpPr>
          <p:cNvPr id="8" name="Text Placeholder 13"/>
          <p:cNvSpPr>
            <a:spLocks noGrp="1"/>
          </p:cNvSpPr>
          <p:nvPr>
            <p:ph type="body" sz="quarter" idx="14"/>
          </p:nvPr>
        </p:nvSpPr>
        <p:spPr>
          <a:xfrm>
            <a:off x="575478" y="927460"/>
            <a:ext cx="11168487" cy="427722"/>
          </a:xfrm>
        </p:spPr>
        <p:txBody>
          <a:bodyPr>
            <a:normAutofit/>
          </a:bodyPr>
          <a:lstStyle>
            <a:lvl1pPr>
              <a:defRPr sz="2177" spc="345" baseline="0">
                <a:solidFill>
                  <a:schemeClr val="tx1"/>
                </a:solidFill>
              </a:defRPr>
            </a:lvl1pPr>
          </a:lstStyle>
          <a:p>
            <a:pPr lvl="0"/>
            <a:r>
              <a:rPr lang="en-US"/>
              <a:t>Edit Master text styles</a:t>
            </a:r>
          </a:p>
        </p:txBody>
      </p:sp>
      <p:sp>
        <p:nvSpPr>
          <p:cNvPr id="9" name="Title 6"/>
          <p:cNvSpPr>
            <a:spLocks noGrp="1"/>
          </p:cNvSpPr>
          <p:nvPr>
            <p:ph type="title"/>
          </p:nvPr>
        </p:nvSpPr>
        <p:spPr>
          <a:xfrm>
            <a:off x="575478" y="350012"/>
            <a:ext cx="11168487" cy="514805"/>
          </a:xfrm>
        </p:spPr>
        <p:txBody>
          <a:bodyPr/>
          <a:lstStyle>
            <a:lvl1pPr>
              <a:defRPr sz="3266" baseline="0"/>
            </a:lvl1pPr>
          </a:lstStyle>
          <a:p>
            <a:r>
              <a:rPr lang="en-US"/>
              <a:t>Click to edit Master title style</a:t>
            </a:r>
            <a:endParaRPr lang="en-GB" dirty="0"/>
          </a:p>
        </p:txBody>
      </p:sp>
      <p:sp>
        <p:nvSpPr>
          <p:cNvPr id="5" name="Date Placeholder 3">
            <a:extLst>
              <a:ext uri="{FF2B5EF4-FFF2-40B4-BE49-F238E27FC236}">
                <a16:creationId xmlns:a16="http://schemas.microsoft.com/office/drawing/2014/main" id="{E3F1ED20-6EA4-834A-84C3-5F13101516C6}"/>
              </a:ext>
            </a:extLst>
          </p:cNvPr>
          <p:cNvSpPr>
            <a:spLocks noGrp="1"/>
          </p:cNvSpPr>
          <p:nvPr>
            <p:ph type="dt" sz="half" idx="15"/>
          </p:nvPr>
        </p:nvSpPr>
        <p:spPr>
          <a:xfrm>
            <a:off x="8182307" y="6338106"/>
            <a:ext cx="2485467" cy="182899"/>
          </a:xfrm>
          <a:prstGeom prst="rect">
            <a:avLst/>
          </a:prstGeom>
        </p:spPr>
        <p:txBody>
          <a:bodyPr/>
          <a:lstStyle>
            <a:lvl1pPr>
              <a:defRPr/>
            </a:lvl1pPr>
          </a:lstStyle>
          <a:p>
            <a:pPr>
              <a:defRPr/>
            </a:pPr>
            <a:fld id="{2AC69A79-DABB-A140-9611-65FDE2148971}" type="datetime1">
              <a:rPr lang="en-GB"/>
              <a:pPr>
                <a:defRPr/>
              </a:pPr>
              <a:t>06/02/2024</a:t>
            </a:fld>
            <a:endParaRPr lang="en-GB" dirty="0"/>
          </a:p>
        </p:txBody>
      </p:sp>
      <p:sp>
        <p:nvSpPr>
          <p:cNvPr id="6" name="Footer Placeholder 4">
            <a:extLst>
              <a:ext uri="{FF2B5EF4-FFF2-40B4-BE49-F238E27FC236}">
                <a16:creationId xmlns:a16="http://schemas.microsoft.com/office/drawing/2014/main" id="{CB04AA19-F1AF-8245-AC0F-9E300A420D07}"/>
              </a:ext>
            </a:extLst>
          </p:cNvPr>
          <p:cNvSpPr>
            <a:spLocks noGrp="1"/>
          </p:cNvSpPr>
          <p:nvPr>
            <p:ph type="ftr" sz="quarter" idx="16"/>
          </p:nvPr>
        </p:nvSpPr>
        <p:spPr/>
        <p:txBody>
          <a:bodyPr/>
          <a:lstStyle>
            <a:lvl1pPr>
              <a:defRPr/>
            </a:lvl1pPr>
          </a:lstStyle>
          <a:p>
            <a:pPr>
              <a:defRPr/>
            </a:pPr>
            <a:r>
              <a:rPr lang="en-GB"/>
              <a:t>PRESENTATION TITLE – GO TO INSERT &gt; HEADER &amp; FOOTER TO EDIT THIS TEXT</a:t>
            </a:r>
            <a:endParaRPr lang="en-GB" dirty="0"/>
          </a:p>
        </p:txBody>
      </p:sp>
      <p:sp>
        <p:nvSpPr>
          <p:cNvPr id="10" name="Slide Number Placeholder 5">
            <a:extLst>
              <a:ext uri="{FF2B5EF4-FFF2-40B4-BE49-F238E27FC236}">
                <a16:creationId xmlns:a16="http://schemas.microsoft.com/office/drawing/2014/main" id="{42B3D9FD-9882-584D-9F15-BCFE8BF22A2F}"/>
              </a:ext>
            </a:extLst>
          </p:cNvPr>
          <p:cNvSpPr>
            <a:spLocks noGrp="1"/>
          </p:cNvSpPr>
          <p:nvPr>
            <p:ph type="sldNum" sz="quarter" idx="17"/>
          </p:nvPr>
        </p:nvSpPr>
        <p:spPr/>
        <p:txBody>
          <a:bodyPr/>
          <a:lstStyle>
            <a:lvl1pPr>
              <a:defRPr/>
            </a:lvl1pPr>
          </a:lstStyle>
          <a:p>
            <a:pPr>
              <a:defRPr/>
            </a:pPr>
            <a:fld id="{8DC5CC67-44E6-9749-A098-F78D3C01D57F}" type="slidenum">
              <a:rPr lang="en-GB"/>
              <a:pPr>
                <a:defRPr/>
              </a:pPr>
              <a:t>‹#›</a:t>
            </a:fld>
            <a:endParaRPr lang="en-GB" dirty="0"/>
          </a:p>
        </p:txBody>
      </p:sp>
    </p:spTree>
    <p:extLst>
      <p:ext uri="{BB962C8B-B14F-4D97-AF65-F5344CB8AC3E}">
        <p14:creationId xmlns:p14="http://schemas.microsoft.com/office/powerpoint/2010/main" val="691624209"/>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A16CE93C-C27F-47FB-8BD7-BB9D3FBEA839}" type="datetimeFigureOut">
              <a:rPr lang="en-GB" smtClean="0"/>
              <a:t>06/02/2024</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B169F1FC-47D4-48A2-9F56-B33F25ABEB5D}" type="slidenum">
              <a:rPr lang="en-GB" smtClean="0"/>
              <a:t>‹#›</a:t>
            </a:fld>
            <a:endParaRPr lang="en-GB"/>
          </a:p>
        </p:txBody>
      </p:sp>
    </p:spTree>
    <p:extLst>
      <p:ext uri="{BB962C8B-B14F-4D97-AF65-F5344CB8AC3E}">
        <p14:creationId xmlns:p14="http://schemas.microsoft.com/office/powerpoint/2010/main" val="388418946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uwtsd.vevox.com/#/meeting/546959/poll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uwtsd.vevox.com/#/meeting/546982/poll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uwtsd.vevox.com/#/meeting/546986/poll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bYn4CyL3r5w?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uwtsd.vevox.com/#/meeting/547060/po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dirty="0"/>
              <a:t>BMBM6016  </a:t>
            </a:r>
            <a:br>
              <a:rPr lang="en-GB" dirty="0"/>
            </a:br>
            <a:r>
              <a:rPr lang="en-GB" dirty="0"/>
              <a:t>Strategic Marketing</a:t>
            </a:r>
            <a:br>
              <a:rPr lang="en-GB" dirty="0"/>
            </a:br>
            <a:br>
              <a:rPr lang="en-GB" sz="4400" dirty="0"/>
            </a:br>
            <a:r>
              <a:rPr lang="en-GB" sz="4400" dirty="0"/>
              <a:t>The Marketing Audit</a:t>
            </a:r>
            <a:br>
              <a:rPr lang="en-GB" dirty="0"/>
            </a:br>
            <a:endParaRPr lang="en-GB" dirty="0"/>
          </a:p>
        </p:txBody>
      </p:sp>
      <p:sp>
        <p:nvSpPr>
          <p:cNvPr id="3" name="Subtitle 2"/>
          <p:cNvSpPr>
            <a:spLocks noGrp="1"/>
          </p:cNvSpPr>
          <p:nvPr>
            <p:ph type="subTitle" idx="1"/>
          </p:nvPr>
        </p:nvSpPr>
        <p:spPr>
          <a:xfrm>
            <a:off x="1261872" y="5628068"/>
            <a:ext cx="9418320" cy="864172"/>
          </a:xfrm>
        </p:spPr>
        <p:txBody>
          <a:bodyPr>
            <a:normAutofit/>
          </a:bodyPr>
          <a:lstStyle/>
          <a:p>
            <a:r>
              <a:rPr lang="en-GB" sz="2800" dirty="0"/>
              <a:t>Lecturer: Gwyneth Jones</a:t>
            </a:r>
          </a:p>
        </p:txBody>
      </p:sp>
    </p:spTree>
    <p:extLst>
      <p:ext uri="{BB962C8B-B14F-4D97-AF65-F5344CB8AC3E}">
        <p14:creationId xmlns:p14="http://schemas.microsoft.com/office/powerpoint/2010/main" val="3091892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normAutofit fontScale="90000"/>
          </a:bodyPr>
          <a:lstStyle/>
          <a:p>
            <a:r>
              <a:rPr lang="en-GB" b="1" u="sng" dirty="0">
                <a:latin typeface="Calibri" panose="020F0502020204030204" pitchFamily="34" charset="0"/>
                <a:cs typeface="Calibri" panose="020F0502020204030204" pitchFamily="34" charset="0"/>
              </a:rPr>
              <a:t>Review from last week: SOSTAC Planning Model</a:t>
            </a:r>
          </a:p>
        </p:txBody>
      </p:sp>
      <p:pic>
        <p:nvPicPr>
          <p:cNvPr id="4" name="Content Placeholder 3"/>
          <p:cNvPicPr>
            <a:picLocks noGrp="1" noChangeAspect="1"/>
          </p:cNvPicPr>
          <p:nvPr>
            <p:ph idx="1"/>
          </p:nvPr>
        </p:nvPicPr>
        <p:blipFill rotWithShape="1">
          <a:blip r:embed="rId2"/>
          <a:srcRect l="12613" t="19830" r="17164" b="7064"/>
          <a:stretch/>
        </p:blipFill>
        <p:spPr>
          <a:xfrm>
            <a:off x="360608" y="1519707"/>
            <a:ext cx="10161431" cy="5177307"/>
          </a:xfrm>
          <a:prstGeom prst="rect">
            <a:avLst/>
          </a:prstGeom>
        </p:spPr>
      </p:pic>
    </p:spTree>
    <p:extLst>
      <p:ext uri="{BB962C8B-B14F-4D97-AF65-F5344CB8AC3E}">
        <p14:creationId xmlns:p14="http://schemas.microsoft.com/office/powerpoint/2010/main" val="268791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580" y="365760"/>
            <a:ext cx="10271932" cy="896370"/>
          </a:xfrm>
        </p:spPr>
        <p:txBody>
          <a:bodyPr/>
          <a:lstStyle/>
          <a:p>
            <a:r>
              <a:rPr lang="en-GB" b="1" u="sng" dirty="0">
                <a:latin typeface="Calibri" panose="020F0502020204030204" pitchFamily="34" charset="0"/>
                <a:cs typeface="Calibri" panose="020F0502020204030204" pitchFamily="34" charset="0"/>
              </a:rPr>
              <a:t>The Marketing Planning Process</a:t>
            </a:r>
          </a:p>
        </p:txBody>
      </p:sp>
      <p:pic>
        <p:nvPicPr>
          <p:cNvPr id="4" name="Content Placeholder 3"/>
          <p:cNvPicPr>
            <a:picLocks noGrp="1" noChangeAspect="1"/>
          </p:cNvPicPr>
          <p:nvPr>
            <p:ph idx="1"/>
          </p:nvPr>
        </p:nvPicPr>
        <p:blipFill rotWithShape="1">
          <a:blip r:embed="rId2"/>
          <a:srcRect l="35578" t="17166" r="32306" b="24230"/>
          <a:stretch/>
        </p:blipFill>
        <p:spPr>
          <a:xfrm>
            <a:off x="772731" y="1403797"/>
            <a:ext cx="9092485" cy="5558535"/>
          </a:xfrm>
          <a:prstGeom prst="rect">
            <a:avLst/>
          </a:prstGeom>
        </p:spPr>
      </p:pic>
    </p:spTree>
    <p:extLst>
      <p:ext uri="{BB962C8B-B14F-4D97-AF65-F5344CB8AC3E}">
        <p14:creationId xmlns:p14="http://schemas.microsoft.com/office/powerpoint/2010/main" val="2100568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8" y="643466"/>
            <a:ext cx="3092718" cy="5528734"/>
          </a:xfrm>
          <a:noFill/>
        </p:spPr>
        <p:txBody>
          <a:bodyPr anchor="t">
            <a:normAutofit/>
          </a:bodyPr>
          <a:lstStyle/>
          <a:p>
            <a:r>
              <a:rPr lang="en-GB" sz="2800" b="1" u="sng" dirty="0">
                <a:solidFill>
                  <a:srgbClr val="FFFFFF"/>
                </a:solidFill>
                <a:latin typeface="Calibri" panose="020F0502020204030204" pitchFamily="34" charset="0"/>
                <a:cs typeface="Calibri" panose="020F0502020204030204" pitchFamily="34" charset="0"/>
              </a:rPr>
              <a:t>Lecture 2</a:t>
            </a:r>
            <a:br>
              <a:rPr lang="en-GB" sz="2800" b="1" u="sng" dirty="0">
                <a:solidFill>
                  <a:srgbClr val="FFFFFF"/>
                </a:solidFill>
                <a:latin typeface="Calibri" panose="020F0502020204030204" pitchFamily="34" charset="0"/>
                <a:cs typeface="Calibri" panose="020F0502020204030204" pitchFamily="34" charset="0"/>
              </a:rPr>
            </a:br>
            <a:br>
              <a:rPr lang="en-GB" sz="2800" b="1" u="sng" dirty="0">
                <a:solidFill>
                  <a:srgbClr val="FFFFFF"/>
                </a:solidFill>
                <a:latin typeface="Calibri" panose="020F0502020204030204" pitchFamily="34" charset="0"/>
                <a:cs typeface="Calibri" panose="020F0502020204030204" pitchFamily="34" charset="0"/>
              </a:rPr>
            </a:br>
            <a:r>
              <a:rPr lang="en-GB" sz="2800" b="1" u="sng" dirty="0">
                <a:solidFill>
                  <a:srgbClr val="FFFFFF"/>
                </a:solidFill>
                <a:latin typeface="Calibri" panose="020F0502020204030204" pitchFamily="34" charset="0"/>
                <a:cs typeface="Calibri" panose="020F0502020204030204" pitchFamily="34" charset="0"/>
              </a:rPr>
              <a:t>The Marketing Audit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21898" y="643466"/>
            <a:ext cx="5827472" cy="5571067"/>
          </a:xfrm>
        </p:spPr>
        <p:txBody>
          <a:bodyPr>
            <a:normAutofit/>
          </a:bodyPr>
          <a:lstStyle/>
          <a:p>
            <a:pPr marL="0" indent="0">
              <a:buNone/>
            </a:pPr>
            <a:r>
              <a:rPr lang="en-GB" sz="2800" b="1" dirty="0">
                <a:latin typeface="Calibri" panose="020F0502020204030204" pitchFamily="34" charset="0"/>
                <a:cs typeface="Calibri" panose="020F0502020204030204" pitchFamily="34" charset="0"/>
              </a:rPr>
              <a:t>Today we will explore:</a:t>
            </a:r>
          </a:p>
          <a:p>
            <a:r>
              <a:rPr lang="en-GB" sz="2800" b="1" dirty="0">
                <a:latin typeface="Calibri" panose="020F0502020204030204" pitchFamily="34" charset="0"/>
                <a:cs typeface="Calibri" panose="020F0502020204030204" pitchFamily="34" charset="0"/>
              </a:rPr>
              <a:t>Customer, competitor and market orientation</a:t>
            </a:r>
          </a:p>
          <a:p>
            <a:r>
              <a:rPr lang="en-GB" sz="2800" b="1" dirty="0">
                <a:latin typeface="Calibri" panose="020F0502020204030204" pitchFamily="34" charset="0"/>
                <a:cs typeface="Calibri" panose="020F0502020204030204" pitchFamily="34" charset="0"/>
              </a:rPr>
              <a:t>The marketing audit process</a:t>
            </a:r>
          </a:p>
          <a:p>
            <a:r>
              <a:rPr lang="en-GB" sz="2800" b="1" dirty="0">
                <a:latin typeface="Calibri" panose="020F0502020204030204" pitchFamily="34" charset="0"/>
                <a:cs typeface="Calibri" panose="020F0502020204030204" pitchFamily="34" charset="0"/>
              </a:rPr>
              <a:t>Tools, techniques and processes you will need to carry out the audit / situation analysis element of the strategic marketing plan.</a:t>
            </a:r>
          </a:p>
          <a:p>
            <a:pPr marL="0" indent="0">
              <a:buNone/>
            </a:pPr>
            <a:endParaRPr lang="en-GB" sz="2400" b="1" dirty="0">
              <a:latin typeface="Calibri" panose="020F0502020204030204" pitchFamily="34" charset="0"/>
              <a:cs typeface="Calibri" panose="020F0502020204030204" pitchFamily="34" charset="0"/>
            </a:endParaRPr>
          </a:p>
          <a:p>
            <a:pPr marL="0" indent="0">
              <a:buNone/>
            </a:pPr>
            <a:endParaRPr lang="en-GB" sz="2400" b="1"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p>
        </p:txBody>
      </p:sp>
    </p:spTree>
    <p:extLst>
      <p:ext uri="{BB962C8B-B14F-4D97-AF65-F5344CB8AC3E}">
        <p14:creationId xmlns:p14="http://schemas.microsoft.com/office/powerpoint/2010/main" val="3969402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16BE-0B63-8E48-DED8-1D53731AB1AF}"/>
              </a:ext>
            </a:extLst>
          </p:cNvPr>
          <p:cNvSpPr>
            <a:spLocks noGrp="1"/>
          </p:cNvSpPr>
          <p:nvPr>
            <p:ph type="title"/>
          </p:nvPr>
        </p:nvSpPr>
        <p:spPr>
          <a:xfrm>
            <a:off x="538480" y="365760"/>
            <a:ext cx="10416032" cy="965200"/>
          </a:xfrm>
        </p:spPr>
        <p:txBody>
          <a:bodyPr/>
          <a:lstStyle/>
          <a:p>
            <a:r>
              <a:rPr lang="en-GB" b="1" dirty="0">
                <a:latin typeface="Calibri" panose="020F0502020204030204" pitchFamily="34" charset="0"/>
                <a:cs typeface="Calibri" panose="020F0502020204030204" pitchFamily="34" charset="0"/>
              </a:rPr>
              <a:t>Competitor Orientation</a:t>
            </a:r>
          </a:p>
        </p:txBody>
      </p:sp>
      <p:sp>
        <p:nvSpPr>
          <p:cNvPr id="3" name="Content Placeholder 2">
            <a:extLst>
              <a:ext uri="{FF2B5EF4-FFF2-40B4-BE49-F238E27FC236}">
                <a16:creationId xmlns:a16="http://schemas.microsoft.com/office/drawing/2014/main" id="{61998939-6BB0-0D82-FD4D-3BC044B2D660}"/>
              </a:ext>
            </a:extLst>
          </p:cNvPr>
          <p:cNvSpPr>
            <a:spLocks noGrp="1"/>
          </p:cNvSpPr>
          <p:nvPr>
            <p:ph idx="1"/>
          </p:nvPr>
        </p:nvSpPr>
        <p:spPr>
          <a:xfrm>
            <a:off x="538480" y="1513840"/>
            <a:ext cx="10416032" cy="4666297"/>
          </a:xfrm>
        </p:spPr>
        <p:txBody>
          <a:bodyPr>
            <a:normAutofit fontScale="92500"/>
          </a:bodyPr>
          <a:lstStyle/>
          <a:p>
            <a:pPr fontAlgn="auto"/>
            <a:r>
              <a:rPr lang="en-GB" sz="2400" dirty="0">
                <a:effectLst/>
                <a:latin typeface="Calibri" panose="020F0502020204030204" pitchFamily="34" charset="0"/>
                <a:cs typeface="Calibri" panose="020F0502020204030204" pitchFamily="34" charset="0"/>
              </a:rPr>
              <a:t>A competitor oriented company is one that spends most of its time tracking competitors’ moves and market shares and trying to find strategies to counter them. </a:t>
            </a:r>
          </a:p>
          <a:p>
            <a:pPr fontAlgn="auto"/>
            <a:r>
              <a:rPr lang="en-GB" sz="2400" dirty="0">
                <a:effectLst/>
                <a:latin typeface="Calibri" panose="020F0502020204030204" pitchFamily="34" charset="0"/>
                <a:cs typeface="Calibri" panose="020F0502020204030204" pitchFamily="34" charset="0"/>
              </a:rPr>
              <a:t>This approach has some pluses and minuses. </a:t>
            </a:r>
          </a:p>
          <a:p>
            <a:pPr fontAlgn="auto"/>
            <a:r>
              <a:rPr lang="en-GB" sz="2400" dirty="0">
                <a:effectLst/>
                <a:latin typeface="Calibri" panose="020F0502020204030204" pitchFamily="34" charset="0"/>
                <a:cs typeface="Calibri" panose="020F0502020204030204" pitchFamily="34" charset="0"/>
              </a:rPr>
              <a:t>On the positive side, the company develops a fighter orientation, watches for weaknesses in its own position, and searches out competitors’ weaknesses. </a:t>
            </a:r>
          </a:p>
          <a:p>
            <a:pPr fontAlgn="auto"/>
            <a:r>
              <a:rPr lang="en-GB" sz="2400" dirty="0">
                <a:effectLst/>
                <a:latin typeface="Calibri" panose="020F0502020204030204" pitchFamily="34" charset="0"/>
                <a:cs typeface="Calibri" panose="020F0502020204030204" pitchFamily="34" charset="0"/>
              </a:rPr>
              <a:t>On the negative side, the company becomes too reactive. Rather than carrying out its own customer relationship strategy, it bases its own moves on competitors’ moves.</a:t>
            </a:r>
          </a:p>
          <a:p>
            <a:pPr fontAlgn="auto"/>
            <a:r>
              <a:rPr lang="en-GB" sz="2400" dirty="0">
                <a:effectLst/>
                <a:latin typeface="Calibri" panose="020F0502020204030204" pitchFamily="34" charset="0"/>
                <a:cs typeface="Calibri" panose="020F0502020204030204" pitchFamily="34" charset="0"/>
              </a:rPr>
              <a:t>As a result, it may end up simply matching or extending industry practices rather than seeking innovative new ways to create more value for customers.</a:t>
            </a:r>
          </a:p>
          <a:p>
            <a:pPr marL="0" indent="0">
              <a:buNone/>
            </a:pPr>
            <a:br>
              <a:rPr lang="en-GB" sz="2400" dirty="0">
                <a:effectLst/>
                <a:latin typeface="var(--artdeco-typography-sans)"/>
              </a:rPr>
            </a:b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20770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F07E-A04F-203F-0E51-F1D2C0E9EB80}"/>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35392E9C-B9D6-3F7F-BCC3-A06723B51AF7}"/>
              </a:ext>
            </a:extLst>
          </p:cNvPr>
          <p:cNvSpPr>
            <a:spLocks noGrp="1"/>
          </p:cNvSpPr>
          <p:nvPr>
            <p:ph idx="1"/>
          </p:nvPr>
        </p:nvSpPr>
        <p:spPr/>
        <p:txBody>
          <a:bodyPr/>
          <a:lstStyle/>
          <a:p>
            <a:endParaRPr lang="en-GB" dirty="0"/>
          </a:p>
          <a:p>
            <a:endParaRPr lang="en-GB" dirty="0"/>
          </a:p>
          <a:p>
            <a:endParaRPr lang="en-GB" dirty="0"/>
          </a:p>
          <a:p>
            <a:endParaRPr lang="en-GB" dirty="0"/>
          </a:p>
          <a:p>
            <a:r>
              <a:rPr lang="en-GB" b="1" dirty="0">
                <a:solidFill>
                  <a:srgbClr val="ABAFA5"/>
                </a:solidFill>
                <a:hlinkClick r:id="rId2">
                  <a:extLst>
                    <a:ext uri="{A12FA001-AC4F-418D-AE19-62706E023703}">
                      <ahyp:hlinkClr xmlns:ahyp="http://schemas.microsoft.com/office/drawing/2018/hyperlinkcolor" val="tx"/>
                    </a:ext>
                  </a:extLst>
                </a:hlinkClick>
              </a:rPr>
              <a:t>Go online and Google companies that are highly competitor oriented</a:t>
            </a:r>
            <a:r>
              <a:rPr lang="en-GB" dirty="0">
                <a:hlinkClick r:id="rId2">
                  <a:extLst>
                    <a:ext uri="{A12FA001-AC4F-418D-AE19-62706E023703}">
                      <ahyp:hlinkClr xmlns:ahyp="http://schemas.microsoft.com/office/drawing/2018/hyperlinkcolor" val="tx"/>
                    </a:ext>
                  </a:extLst>
                </a:hlinkClick>
              </a:rPr>
              <a:t>?</a:t>
            </a:r>
            <a:endParaRPr lang="en-GB" dirty="0"/>
          </a:p>
          <a:p>
            <a:r>
              <a:rPr lang="en-GB" dirty="0"/>
              <a:t>Or go to </a:t>
            </a:r>
            <a:r>
              <a:rPr lang="en-GB" dirty="0" err="1"/>
              <a:t>Vevox</a:t>
            </a:r>
            <a:r>
              <a:rPr lang="en-GB" dirty="0"/>
              <a:t> and type in the code 183-411-235</a:t>
            </a:r>
          </a:p>
        </p:txBody>
      </p:sp>
    </p:spTree>
    <p:extLst>
      <p:ext uri="{BB962C8B-B14F-4D97-AF65-F5344CB8AC3E}">
        <p14:creationId xmlns:p14="http://schemas.microsoft.com/office/powerpoint/2010/main" val="3616652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16BE-0B63-8E48-DED8-1D53731AB1AF}"/>
              </a:ext>
            </a:extLst>
          </p:cNvPr>
          <p:cNvSpPr>
            <a:spLocks noGrp="1"/>
          </p:cNvSpPr>
          <p:nvPr>
            <p:ph type="title"/>
          </p:nvPr>
        </p:nvSpPr>
        <p:spPr>
          <a:xfrm>
            <a:off x="538480" y="365760"/>
            <a:ext cx="10416032" cy="965200"/>
          </a:xfrm>
        </p:spPr>
        <p:txBody>
          <a:bodyPr/>
          <a:lstStyle/>
          <a:p>
            <a:r>
              <a:rPr lang="en-GB" b="1" dirty="0">
                <a:latin typeface="Calibri" panose="020F0502020204030204" pitchFamily="34" charset="0"/>
                <a:cs typeface="Calibri" panose="020F0502020204030204" pitchFamily="34" charset="0"/>
              </a:rPr>
              <a:t>Customer Orientation</a:t>
            </a:r>
          </a:p>
        </p:txBody>
      </p:sp>
      <p:sp>
        <p:nvSpPr>
          <p:cNvPr id="3" name="Content Placeholder 2">
            <a:extLst>
              <a:ext uri="{FF2B5EF4-FFF2-40B4-BE49-F238E27FC236}">
                <a16:creationId xmlns:a16="http://schemas.microsoft.com/office/drawing/2014/main" id="{61998939-6BB0-0D82-FD4D-3BC044B2D660}"/>
              </a:ext>
            </a:extLst>
          </p:cNvPr>
          <p:cNvSpPr>
            <a:spLocks noGrp="1"/>
          </p:cNvSpPr>
          <p:nvPr>
            <p:ph idx="1"/>
          </p:nvPr>
        </p:nvSpPr>
        <p:spPr>
          <a:xfrm>
            <a:off x="538480" y="1513840"/>
            <a:ext cx="10416032" cy="4666297"/>
          </a:xfrm>
        </p:spPr>
        <p:txBody>
          <a:bodyPr>
            <a:normAutofit lnSpcReduction="10000"/>
          </a:bodyPr>
          <a:lstStyle/>
          <a:p>
            <a:pPr algn="l" fontAlgn="auto"/>
            <a:r>
              <a:rPr lang="en-GB" sz="2800" b="0" i="0" dirty="0">
                <a:effectLst/>
                <a:latin typeface="Calibri" panose="020F0502020204030204" pitchFamily="34" charset="0"/>
                <a:cs typeface="Calibri" panose="020F0502020204030204" pitchFamily="34" charset="0"/>
              </a:rPr>
              <a:t>A customer oriented company focuses more on customer developments in designing its strategies. </a:t>
            </a:r>
          </a:p>
          <a:p>
            <a:pPr algn="l" fontAlgn="auto"/>
            <a:r>
              <a:rPr lang="en-GB" sz="2800" dirty="0">
                <a:latin typeface="Calibri" panose="020F0502020204030204" pitchFamily="34" charset="0"/>
                <a:cs typeface="Calibri" panose="020F0502020204030204" pitchFamily="34" charset="0"/>
              </a:rPr>
              <a:t>T</a:t>
            </a:r>
            <a:r>
              <a:rPr lang="en-GB" sz="2800" b="0" i="0" dirty="0">
                <a:effectLst/>
                <a:latin typeface="Calibri" panose="020F0502020204030204" pitchFamily="34" charset="0"/>
                <a:cs typeface="Calibri" panose="020F0502020204030204" pitchFamily="34" charset="0"/>
              </a:rPr>
              <a:t>he customer oriented company is in a better position to identify new opportunities and set long-run strategies that give competitive advantage in meeting customer needs. </a:t>
            </a:r>
          </a:p>
          <a:p>
            <a:pPr algn="l" fontAlgn="auto"/>
            <a:r>
              <a:rPr lang="en-GB" sz="2800" b="0" i="0" dirty="0">
                <a:effectLst/>
                <a:latin typeface="Calibri" panose="020F0502020204030204" pitchFamily="34" charset="0"/>
                <a:cs typeface="Calibri" panose="020F0502020204030204" pitchFamily="34" charset="0"/>
              </a:rPr>
              <a:t>By watching customer needs evolve, it can decide what customer groups and what emerging needs are the most important to serve. Then it can concentrate its resources on delivering superior value to target customers.</a:t>
            </a:r>
          </a:p>
          <a:p>
            <a:pPr marL="0" indent="0">
              <a:buNone/>
            </a:pPr>
            <a:br>
              <a:rPr lang="en-GB" sz="2400" dirty="0">
                <a:effectLst/>
                <a:latin typeface="var(--artdeco-typography-sans)"/>
              </a:rPr>
            </a:b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61072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B34D-755B-742E-54E2-8604C23B17D6}"/>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086BF167-667F-9CE4-9CF5-A20F3617978B}"/>
              </a:ext>
            </a:extLst>
          </p:cNvPr>
          <p:cNvSpPr>
            <a:spLocks noGrp="1"/>
          </p:cNvSpPr>
          <p:nvPr>
            <p:ph idx="1"/>
          </p:nvPr>
        </p:nvSpPr>
        <p:spPr/>
        <p:txBody>
          <a:bodyPr/>
          <a:lstStyle/>
          <a:p>
            <a:endParaRPr lang="en-GB" dirty="0"/>
          </a:p>
          <a:p>
            <a:endParaRPr lang="en-GB" dirty="0"/>
          </a:p>
          <a:p>
            <a:endParaRPr lang="en-GB" dirty="0"/>
          </a:p>
          <a:p>
            <a:endParaRPr lang="en-GB" dirty="0"/>
          </a:p>
          <a:p>
            <a:r>
              <a:rPr lang="en-GB" dirty="0">
                <a:hlinkClick r:id="rId2"/>
              </a:rPr>
              <a:t>Go to Google and research Customer Oriented Companies and enter on the Vevo poll.</a:t>
            </a:r>
            <a:endParaRPr lang="en-GB" dirty="0"/>
          </a:p>
          <a:p>
            <a:r>
              <a:rPr lang="en-GB" dirty="0"/>
              <a:t>Or go to </a:t>
            </a:r>
            <a:r>
              <a:rPr lang="en-GB" dirty="0" err="1"/>
              <a:t>Vevox</a:t>
            </a:r>
            <a:r>
              <a:rPr lang="en-GB" dirty="0"/>
              <a:t> and type in 185-133-694</a:t>
            </a:r>
          </a:p>
        </p:txBody>
      </p:sp>
    </p:spTree>
    <p:extLst>
      <p:ext uri="{BB962C8B-B14F-4D97-AF65-F5344CB8AC3E}">
        <p14:creationId xmlns:p14="http://schemas.microsoft.com/office/powerpoint/2010/main" val="1358289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16BE-0B63-8E48-DED8-1D53731AB1AF}"/>
              </a:ext>
            </a:extLst>
          </p:cNvPr>
          <p:cNvSpPr>
            <a:spLocks noGrp="1"/>
          </p:cNvSpPr>
          <p:nvPr>
            <p:ph type="title"/>
          </p:nvPr>
        </p:nvSpPr>
        <p:spPr>
          <a:xfrm>
            <a:off x="538480" y="365760"/>
            <a:ext cx="10416032" cy="965200"/>
          </a:xfrm>
        </p:spPr>
        <p:txBody>
          <a:bodyPr/>
          <a:lstStyle/>
          <a:p>
            <a:r>
              <a:rPr lang="en-GB" b="1" dirty="0">
                <a:latin typeface="Calibri" panose="020F0502020204030204" pitchFamily="34" charset="0"/>
                <a:cs typeface="Calibri" panose="020F0502020204030204" pitchFamily="34" charset="0"/>
              </a:rPr>
              <a:t>Customer v Competitor Orientation </a:t>
            </a:r>
          </a:p>
        </p:txBody>
      </p:sp>
      <p:sp>
        <p:nvSpPr>
          <p:cNvPr id="3" name="Content Placeholder 2">
            <a:extLst>
              <a:ext uri="{FF2B5EF4-FFF2-40B4-BE49-F238E27FC236}">
                <a16:creationId xmlns:a16="http://schemas.microsoft.com/office/drawing/2014/main" id="{61998939-6BB0-0D82-FD4D-3BC044B2D660}"/>
              </a:ext>
            </a:extLst>
          </p:cNvPr>
          <p:cNvSpPr>
            <a:spLocks noGrp="1"/>
          </p:cNvSpPr>
          <p:nvPr>
            <p:ph idx="1"/>
          </p:nvPr>
        </p:nvSpPr>
        <p:spPr>
          <a:xfrm>
            <a:off x="538480" y="1513840"/>
            <a:ext cx="10416032" cy="4666297"/>
          </a:xfrm>
        </p:spPr>
        <p:txBody>
          <a:bodyPr>
            <a:normAutofit/>
          </a:bodyPr>
          <a:lstStyle/>
          <a:p>
            <a:pPr fontAlgn="auto"/>
            <a:r>
              <a:rPr lang="en-GB" sz="2800" dirty="0">
                <a:effectLst/>
                <a:latin typeface="Calibri" panose="020F0502020204030204" pitchFamily="34" charset="0"/>
                <a:cs typeface="Calibri" panose="020F0502020204030204" pitchFamily="34" charset="0"/>
              </a:rPr>
              <a:t>Which is best – customer or competitor orientation?</a:t>
            </a:r>
          </a:p>
          <a:p>
            <a:pPr fontAlgn="auto"/>
            <a:r>
              <a:rPr lang="en-GB" sz="2800" dirty="0">
                <a:effectLst/>
                <a:latin typeface="Calibri" panose="020F0502020204030204" pitchFamily="34" charset="0"/>
                <a:cs typeface="Calibri" panose="020F0502020204030204" pitchFamily="34" charset="0"/>
              </a:rPr>
              <a:t>In practice, today’s companies must be market oriented companies.</a:t>
            </a:r>
          </a:p>
          <a:p>
            <a:pPr fontAlgn="auto"/>
            <a:r>
              <a:rPr lang="en-GB" sz="2800" b="1" dirty="0">
                <a:latin typeface="Calibri" panose="020F0502020204030204" pitchFamily="34" charset="0"/>
                <a:cs typeface="Calibri" panose="020F0502020204030204" pitchFamily="34" charset="0"/>
              </a:rPr>
              <a:t>Market oriented</a:t>
            </a:r>
            <a:r>
              <a:rPr lang="en-GB" sz="2800" dirty="0">
                <a:latin typeface="Calibri" panose="020F0502020204030204" pitchFamily="34" charset="0"/>
                <a:cs typeface="Calibri" panose="020F0502020204030204" pitchFamily="34" charset="0"/>
              </a:rPr>
              <a:t> companies</a:t>
            </a:r>
            <a:r>
              <a:rPr lang="en-GB" sz="2800" dirty="0">
                <a:effectLst/>
                <a:latin typeface="Calibri" panose="020F0502020204030204" pitchFamily="34" charset="0"/>
                <a:cs typeface="Calibri" panose="020F0502020204030204" pitchFamily="34" charset="0"/>
              </a:rPr>
              <a:t> watch both their customers and their competitors. </a:t>
            </a:r>
          </a:p>
          <a:p>
            <a:pPr fontAlgn="auto"/>
            <a:r>
              <a:rPr lang="en-GB" sz="2800" dirty="0">
                <a:latin typeface="Calibri" panose="020F0502020204030204" pitchFamily="34" charset="0"/>
                <a:cs typeface="Calibri" panose="020F0502020204030204" pitchFamily="34" charset="0"/>
              </a:rPr>
              <a:t>T</a:t>
            </a:r>
            <a:r>
              <a:rPr lang="en-GB" sz="2800" dirty="0">
                <a:effectLst/>
                <a:latin typeface="Calibri" panose="020F0502020204030204" pitchFamily="34" charset="0"/>
                <a:cs typeface="Calibri" panose="020F0502020204030204" pitchFamily="34" charset="0"/>
              </a:rPr>
              <a:t>hey must not let competitor watching blind them to customer focusing.</a:t>
            </a:r>
          </a:p>
          <a:p>
            <a:pPr marL="0" indent="0">
              <a:buNone/>
            </a:pPr>
            <a:br>
              <a:rPr lang="en-GB" sz="2800" dirty="0">
                <a:effectLst/>
                <a:latin typeface="var(--artdeco-typography-sans)"/>
              </a:rPr>
            </a:br>
            <a:br>
              <a:rPr lang="en-GB" sz="2400" dirty="0">
                <a:effectLst/>
                <a:latin typeface="var(--artdeco-typography-sans)"/>
              </a:rPr>
            </a:b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1300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3F7C7-1477-8D5B-A041-5E071B593329}"/>
              </a:ext>
            </a:extLst>
          </p:cNvPr>
          <p:cNvSpPr>
            <a:spLocks noGrp="1"/>
          </p:cNvSpPr>
          <p:nvPr>
            <p:ph type="title"/>
          </p:nvPr>
        </p:nvSpPr>
        <p:spPr>
          <a:xfrm>
            <a:off x="704850" y="365760"/>
            <a:ext cx="10249662" cy="948690"/>
          </a:xfrm>
        </p:spPr>
        <p:txBody>
          <a:bodyPr>
            <a:normAutofit/>
          </a:bodyPr>
          <a:lstStyle/>
          <a:p>
            <a:r>
              <a:rPr lang="en-GB" b="1" dirty="0">
                <a:solidFill>
                  <a:srgbClr val="111111"/>
                </a:solidFill>
                <a:latin typeface="Cabin-semi-bold"/>
              </a:rPr>
              <a:t>Example </a:t>
            </a:r>
            <a:r>
              <a:rPr lang="en-GB" b="1" i="0" dirty="0">
                <a:solidFill>
                  <a:srgbClr val="111111"/>
                </a:solidFill>
                <a:effectLst/>
                <a:latin typeface="Cabin-semi-bold"/>
              </a:rPr>
              <a:t>of Market Orientation - Amazon</a:t>
            </a:r>
            <a:endParaRPr lang="en-GB" dirty="0"/>
          </a:p>
        </p:txBody>
      </p:sp>
      <p:sp>
        <p:nvSpPr>
          <p:cNvPr id="3" name="Content Placeholder 2">
            <a:extLst>
              <a:ext uri="{FF2B5EF4-FFF2-40B4-BE49-F238E27FC236}">
                <a16:creationId xmlns:a16="http://schemas.microsoft.com/office/drawing/2014/main" id="{4D73A63C-FCA7-D035-BB2D-95CE70C30FDC}"/>
              </a:ext>
            </a:extLst>
          </p:cNvPr>
          <p:cNvSpPr>
            <a:spLocks noGrp="1"/>
          </p:cNvSpPr>
          <p:nvPr>
            <p:ph idx="1"/>
          </p:nvPr>
        </p:nvSpPr>
        <p:spPr>
          <a:xfrm>
            <a:off x="704850" y="1476375"/>
            <a:ext cx="10249662" cy="5015865"/>
          </a:xfrm>
        </p:spPr>
        <p:txBody>
          <a:bodyPr/>
          <a:lstStyle/>
          <a:p>
            <a:pPr algn="l"/>
            <a:r>
              <a:rPr lang="en-GB" sz="2600" b="0" i="0" dirty="0">
                <a:solidFill>
                  <a:srgbClr val="111111"/>
                </a:solidFill>
                <a:effectLst/>
                <a:latin typeface="Calibri" panose="020F0502020204030204" pitchFamily="34" charset="0"/>
                <a:cs typeface="Calibri" panose="020F0502020204030204" pitchFamily="34" charset="0"/>
              </a:rPr>
              <a:t>Amazon is an example of a market-oriented company. </a:t>
            </a:r>
          </a:p>
          <a:p>
            <a:pPr algn="l"/>
            <a:r>
              <a:rPr lang="en-GB" sz="2600" b="0" i="0" dirty="0">
                <a:solidFill>
                  <a:srgbClr val="111111"/>
                </a:solidFill>
                <a:effectLst/>
                <a:latin typeface="Calibri" panose="020F0502020204030204" pitchFamily="34" charset="0"/>
                <a:cs typeface="Calibri" panose="020F0502020204030204" pitchFamily="34" charset="0"/>
              </a:rPr>
              <a:t>As </a:t>
            </a:r>
            <a:r>
              <a:rPr lang="en-GB" sz="2600" dirty="0">
                <a:solidFill>
                  <a:srgbClr val="111111"/>
                </a:solidFill>
                <a:latin typeface="Calibri" panose="020F0502020204030204" pitchFamily="34" charset="0"/>
                <a:cs typeface="Calibri" panose="020F0502020204030204" pitchFamily="34" charset="0"/>
              </a:rPr>
              <a:t>Amazon</a:t>
            </a:r>
            <a:r>
              <a:rPr lang="en-GB" sz="2600" b="0" i="0" dirty="0">
                <a:solidFill>
                  <a:srgbClr val="111111"/>
                </a:solidFill>
                <a:effectLst/>
                <a:latin typeface="Calibri" panose="020F0502020204030204" pitchFamily="34" charset="0"/>
                <a:cs typeface="Calibri" panose="020F0502020204030204" pitchFamily="34" charset="0"/>
              </a:rPr>
              <a:t> has grown and developed, it has consistently added processes and features that clearly address concerns and desires expressed by consumers whilst also monitoring competitor activity.</a:t>
            </a:r>
          </a:p>
          <a:p>
            <a:pPr algn="l"/>
            <a:r>
              <a:rPr lang="en-GB" sz="2600" b="0" i="0" dirty="0">
                <a:solidFill>
                  <a:srgbClr val="111111"/>
                </a:solidFill>
                <a:effectLst/>
                <a:latin typeface="Calibri" panose="020F0502020204030204" pitchFamily="34" charset="0"/>
                <a:cs typeface="Calibri" panose="020F0502020204030204" pitchFamily="34" charset="0"/>
              </a:rPr>
              <a:t>For example, many consumers, especially city dwellers, worry about getting packages delivered when they're not at home. </a:t>
            </a:r>
            <a:r>
              <a:rPr lang="en-GB" sz="2600" dirty="0">
                <a:solidFill>
                  <a:srgbClr val="111111"/>
                </a:solidFill>
                <a:latin typeface="Calibri" panose="020F0502020204030204" pitchFamily="34" charset="0"/>
                <a:cs typeface="Calibri" panose="020F0502020204030204" pitchFamily="34" charset="0"/>
              </a:rPr>
              <a:t>Amazon</a:t>
            </a:r>
            <a:r>
              <a:rPr lang="en-GB" sz="2600" b="0" i="0" dirty="0">
                <a:solidFill>
                  <a:srgbClr val="111111"/>
                </a:solidFill>
                <a:effectLst/>
                <a:latin typeface="Calibri" panose="020F0502020204030204" pitchFamily="34" charset="0"/>
                <a:cs typeface="Calibri" panose="020F0502020204030204" pitchFamily="34" charset="0"/>
              </a:rPr>
              <a:t> responded with Amazon Locker, a network of self-service pickup boxes.</a:t>
            </a:r>
          </a:p>
          <a:p>
            <a:pPr algn="l"/>
            <a:r>
              <a:rPr lang="en-GB" sz="2600" b="0" i="0" dirty="0">
                <a:solidFill>
                  <a:srgbClr val="111111"/>
                </a:solidFill>
                <a:effectLst/>
                <a:latin typeface="Calibri" panose="020F0502020204030204" pitchFamily="34" charset="0"/>
                <a:cs typeface="Calibri" panose="020F0502020204030204" pitchFamily="34" charset="0"/>
              </a:rPr>
              <a:t>Delivery charges, no matter how reasonable, are a chief irritant to consumers, and a reason to buy locally instead of ordering online. Amazon Prime charges an annual fee for the free delivery of most of its products.</a:t>
            </a:r>
          </a:p>
          <a:p>
            <a:endParaRPr lang="en-GB" dirty="0"/>
          </a:p>
        </p:txBody>
      </p:sp>
    </p:spTree>
    <p:extLst>
      <p:ext uri="{BB962C8B-B14F-4D97-AF65-F5344CB8AC3E}">
        <p14:creationId xmlns:p14="http://schemas.microsoft.com/office/powerpoint/2010/main" val="2156973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4ADD-25D8-A831-CC20-0574A64F09E8}"/>
              </a:ext>
            </a:extLst>
          </p:cNvPr>
          <p:cNvSpPr>
            <a:spLocks noGrp="1"/>
          </p:cNvSpPr>
          <p:nvPr>
            <p:ph type="title"/>
          </p:nvPr>
        </p:nvSpPr>
        <p:spPr/>
        <p:txBody>
          <a:bodyPr/>
          <a:lstStyle/>
          <a:p>
            <a:r>
              <a:rPr lang="en-GB" dirty="0"/>
              <a:t>Market Oriented Companies!</a:t>
            </a:r>
          </a:p>
        </p:txBody>
      </p:sp>
      <p:sp>
        <p:nvSpPr>
          <p:cNvPr id="3" name="Content Placeholder 2">
            <a:extLst>
              <a:ext uri="{FF2B5EF4-FFF2-40B4-BE49-F238E27FC236}">
                <a16:creationId xmlns:a16="http://schemas.microsoft.com/office/drawing/2014/main" id="{C9E50C28-6A27-AB51-3B2C-C7B7B9E26930}"/>
              </a:ext>
            </a:extLst>
          </p:cNvPr>
          <p:cNvSpPr>
            <a:spLocks noGrp="1"/>
          </p:cNvSpPr>
          <p:nvPr>
            <p:ph idx="1"/>
          </p:nvPr>
        </p:nvSpPr>
        <p:spPr/>
        <p:txBody>
          <a:bodyPr/>
          <a:lstStyle/>
          <a:p>
            <a:endParaRPr lang="en-GB" dirty="0"/>
          </a:p>
          <a:p>
            <a:endParaRPr lang="en-GB" dirty="0"/>
          </a:p>
          <a:p>
            <a:endParaRPr lang="en-GB" dirty="0"/>
          </a:p>
          <a:p>
            <a:endParaRPr lang="en-GB" dirty="0"/>
          </a:p>
          <a:p>
            <a:r>
              <a:rPr lang="en-GB" dirty="0">
                <a:hlinkClick r:id="rId2"/>
              </a:rPr>
              <a:t>Go to Google </a:t>
            </a:r>
            <a:r>
              <a:rPr lang="en-GB" dirty="0" err="1">
                <a:hlinkClick r:id="rId2"/>
              </a:rPr>
              <a:t>snd</a:t>
            </a:r>
            <a:r>
              <a:rPr lang="en-GB" dirty="0">
                <a:hlinkClick r:id="rId2"/>
              </a:rPr>
              <a:t> research Market Oriented Companies and enter into the </a:t>
            </a:r>
            <a:r>
              <a:rPr lang="en-GB" dirty="0" err="1">
                <a:hlinkClick r:id="rId2"/>
              </a:rPr>
              <a:t>Vevox</a:t>
            </a:r>
            <a:r>
              <a:rPr lang="en-GB" dirty="0">
                <a:hlinkClick r:id="rId2"/>
              </a:rPr>
              <a:t> poll</a:t>
            </a:r>
            <a:r>
              <a:rPr lang="en-GB" dirty="0"/>
              <a:t> </a:t>
            </a:r>
          </a:p>
          <a:p>
            <a:r>
              <a:rPr lang="en-GB" dirty="0"/>
              <a:t>Or go to </a:t>
            </a:r>
            <a:r>
              <a:rPr lang="en-GB" dirty="0" err="1"/>
              <a:t>Vevox</a:t>
            </a:r>
            <a:r>
              <a:rPr lang="en-GB" dirty="0"/>
              <a:t> and type in 161-656-679</a:t>
            </a:r>
          </a:p>
        </p:txBody>
      </p:sp>
    </p:spTree>
    <p:extLst>
      <p:ext uri="{BB962C8B-B14F-4D97-AF65-F5344CB8AC3E}">
        <p14:creationId xmlns:p14="http://schemas.microsoft.com/office/powerpoint/2010/main" val="2209354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2F3E98A-D597-7D31-B1F4-074638A6F3E9}"/>
              </a:ext>
            </a:extLst>
          </p:cNvPr>
          <p:cNvSpPr>
            <a:spLocks noGrp="1"/>
          </p:cNvSpPr>
          <p:nvPr>
            <p:ph type="title"/>
          </p:nvPr>
        </p:nvSpPr>
        <p:spPr>
          <a:xfrm>
            <a:off x="5522600" y="758952"/>
            <a:ext cx="5157591" cy="4041648"/>
          </a:xfrm>
        </p:spPr>
        <p:txBody>
          <a:bodyPr vert="horz" lIns="91440" tIns="45720" rIns="91440" bIns="45720" rtlCol="0" anchor="b">
            <a:normAutofit/>
          </a:bodyPr>
          <a:lstStyle/>
          <a:p>
            <a:pPr>
              <a:lnSpc>
                <a:spcPct val="85000"/>
              </a:lnSpc>
            </a:pPr>
            <a:r>
              <a:rPr lang="en-US" sz="7200" dirty="0">
                <a:solidFill>
                  <a:srgbClr val="FFFFFF"/>
                </a:solidFill>
              </a:rPr>
              <a:t>The Marketing Audit</a:t>
            </a:r>
          </a:p>
        </p:txBody>
      </p:sp>
      <p:sp useBgFill="1">
        <p:nvSpPr>
          <p:cNvPr id="16" name="Rectangle 15">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4" y="0"/>
            <a:ext cx="46199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Magnifying glass">
            <a:extLst>
              <a:ext uri="{FF2B5EF4-FFF2-40B4-BE49-F238E27FC236}">
                <a16:creationId xmlns:a16="http://schemas.microsoft.com/office/drawing/2014/main" id="{3EAB5E67-76A0-E3E7-8DD0-5C087DFE9E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2987" y="1566474"/>
            <a:ext cx="3718563" cy="3718563"/>
          </a:xfrm>
          <a:prstGeom prst="rect">
            <a:avLst/>
          </a:prstGeom>
        </p:spPr>
      </p:pic>
      <p:sp>
        <p:nvSpPr>
          <p:cNvPr id="18" name="Rectangle 17">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5953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dirty="0">
                <a:latin typeface="Calibri" panose="020F0502020204030204" pitchFamily="34" charset="0"/>
                <a:cs typeface="Calibri" panose="020F0502020204030204" pitchFamily="34" charset="0"/>
              </a:rPr>
              <a:t>Marketing Audit </a:t>
            </a:r>
          </a:p>
        </p:txBody>
      </p:sp>
      <p:sp>
        <p:nvSpPr>
          <p:cNvPr id="3" name="Content Placeholder 2"/>
          <p:cNvSpPr>
            <a:spLocks noGrp="1"/>
          </p:cNvSpPr>
          <p:nvPr>
            <p:ph idx="1"/>
          </p:nvPr>
        </p:nvSpPr>
        <p:spPr>
          <a:xfrm>
            <a:off x="721217" y="1571223"/>
            <a:ext cx="10233295" cy="4739425"/>
          </a:xfrm>
        </p:spPr>
        <p:txBody>
          <a:bodyPr>
            <a:normAutofit/>
          </a:bodyPr>
          <a:lstStyle/>
          <a:p>
            <a:r>
              <a:rPr lang="en-GB" sz="2800" dirty="0">
                <a:latin typeface="Calibri" panose="020F0502020204030204" pitchFamily="34" charset="0"/>
                <a:cs typeface="Calibri" panose="020F0502020204030204" pitchFamily="34" charset="0"/>
              </a:rPr>
              <a:t>The launch pad for the marketing plan</a:t>
            </a:r>
          </a:p>
          <a:p>
            <a:r>
              <a:rPr lang="en-GB" sz="2800" dirty="0">
                <a:latin typeface="Calibri" panose="020F0502020204030204" pitchFamily="34" charset="0"/>
                <a:cs typeface="Calibri" panose="020F0502020204030204" pitchFamily="34" charset="0"/>
              </a:rPr>
              <a:t>Encourages management to consider its position in the business environment in relation to its strengths and weaknesses</a:t>
            </a:r>
          </a:p>
          <a:p>
            <a:pPr lvl="1"/>
            <a:r>
              <a:rPr lang="en-GB" sz="2600" dirty="0">
                <a:solidFill>
                  <a:schemeClr val="tx1"/>
                </a:solidFill>
                <a:latin typeface="Calibri" panose="020F0502020204030204" pitchFamily="34" charset="0"/>
                <a:cs typeface="Calibri" panose="020F0502020204030204" pitchFamily="34" charset="0"/>
              </a:rPr>
              <a:t>PESTEL factors</a:t>
            </a:r>
          </a:p>
          <a:p>
            <a:pPr lvl="1"/>
            <a:r>
              <a:rPr lang="en-GB" sz="2600" dirty="0">
                <a:solidFill>
                  <a:schemeClr val="tx1"/>
                </a:solidFill>
                <a:latin typeface="Calibri" panose="020F0502020204030204" pitchFamily="34" charset="0"/>
                <a:cs typeface="Calibri" panose="020F0502020204030204" pitchFamily="34" charset="0"/>
              </a:rPr>
              <a:t>Micro environment – competition, suppliers, customers, suppliers, intermediaries, other stakeholders</a:t>
            </a:r>
          </a:p>
          <a:p>
            <a:pPr lvl="1"/>
            <a:r>
              <a:rPr lang="en-GB" sz="2600" dirty="0">
                <a:solidFill>
                  <a:schemeClr val="tx1"/>
                </a:solidFill>
                <a:latin typeface="Calibri" panose="020F0502020204030204" pitchFamily="34" charset="0"/>
                <a:cs typeface="Calibri" panose="020F0502020204030204" pitchFamily="34" charset="0"/>
              </a:rPr>
              <a:t>Internal Assessment</a:t>
            </a:r>
          </a:p>
          <a:p>
            <a:pPr lvl="2"/>
            <a:r>
              <a:rPr lang="en-GB" sz="2400" dirty="0">
                <a:solidFill>
                  <a:schemeClr val="tx1"/>
                </a:solidFill>
                <a:latin typeface="Calibri" panose="020F0502020204030204" pitchFamily="34" charset="0"/>
                <a:cs typeface="Calibri" panose="020F0502020204030204" pitchFamily="34" charset="0"/>
              </a:rPr>
              <a:t>Strategic Issues – STP, competitive advantage, organisational structure </a:t>
            </a:r>
            <a:r>
              <a:rPr lang="en-GB" sz="2400" dirty="0" err="1">
                <a:solidFill>
                  <a:schemeClr val="tx1"/>
                </a:solidFill>
                <a:latin typeface="Calibri" panose="020F0502020204030204" pitchFamily="34" charset="0"/>
                <a:cs typeface="Calibri" panose="020F0502020204030204" pitchFamily="34" charset="0"/>
              </a:rPr>
              <a:t>etc</a:t>
            </a:r>
            <a:endParaRPr lang="en-GB" sz="2400" dirty="0">
              <a:solidFill>
                <a:schemeClr val="tx1"/>
              </a:solidFill>
              <a:latin typeface="Calibri" panose="020F0502020204030204" pitchFamily="34" charset="0"/>
              <a:cs typeface="Calibri" panose="020F0502020204030204" pitchFamily="34" charset="0"/>
            </a:endParaRPr>
          </a:p>
          <a:p>
            <a:pPr lvl="1"/>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67870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701" y="365760"/>
            <a:ext cx="10284811" cy="1025158"/>
          </a:xfrm>
        </p:spPr>
        <p:txBody>
          <a:bodyPr/>
          <a:lstStyle/>
          <a:p>
            <a:r>
              <a:rPr lang="en-GB" b="1" u="sng" dirty="0">
                <a:latin typeface="Calibri" panose="020F0502020204030204" pitchFamily="34" charset="0"/>
                <a:cs typeface="Calibri" panose="020F0502020204030204" pitchFamily="34" charset="0"/>
              </a:rPr>
              <a:t>Market Analysis Skills</a:t>
            </a:r>
          </a:p>
        </p:txBody>
      </p:sp>
      <p:sp>
        <p:nvSpPr>
          <p:cNvPr id="3" name="Content Placeholder 2"/>
          <p:cNvSpPr>
            <a:spLocks noGrp="1"/>
          </p:cNvSpPr>
          <p:nvPr>
            <p:ph idx="1"/>
          </p:nvPr>
        </p:nvSpPr>
        <p:spPr>
          <a:xfrm>
            <a:off x="553793" y="1828800"/>
            <a:ext cx="10084156" cy="4546242"/>
          </a:xfrm>
        </p:spPr>
        <p:txBody>
          <a:bodyPr>
            <a:normAutofit fontScale="85000" lnSpcReduction="20000"/>
          </a:bodyPr>
          <a:lstStyle/>
          <a:p>
            <a:pPr marL="0" indent="0">
              <a:buNone/>
            </a:pPr>
            <a:r>
              <a:rPr lang="en-GB" sz="2800" dirty="0">
                <a:latin typeface="Calibri" panose="020F0502020204030204" pitchFamily="34" charset="0"/>
                <a:cs typeface="Calibri" panose="020F0502020204030204" pitchFamily="34" charset="0"/>
              </a:rPr>
              <a:t>To conduct an effective evaluation of the external environment an organisation needs staff with relevant skills and abilities. </a:t>
            </a:r>
          </a:p>
          <a:p>
            <a:r>
              <a:rPr lang="en-GB" sz="2800" b="1" dirty="0">
                <a:latin typeface="Calibri" panose="020F0502020204030204" pitchFamily="34" charset="0"/>
                <a:cs typeface="Calibri" panose="020F0502020204030204" pitchFamily="34" charset="0"/>
              </a:rPr>
              <a:t>Judgement </a:t>
            </a:r>
            <a:r>
              <a:rPr lang="en-GB" sz="2800" dirty="0">
                <a:latin typeface="Calibri" panose="020F0502020204030204" pitchFamily="34" charset="0"/>
                <a:cs typeface="Calibri" panose="020F0502020204030204" pitchFamily="34" charset="0"/>
              </a:rPr>
              <a:t>– critical to determine the value of the analysis</a:t>
            </a:r>
          </a:p>
          <a:p>
            <a:r>
              <a:rPr lang="en-GB" sz="2800" b="1" dirty="0">
                <a:latin typeface="Calibri" panose="020F0502020204030204" pitchFamily="34" charset="0"/>
                <a:cs typeface="Calibri" panose="020F0502020204030204" pitchFamily="34" charset="0"/>
              </a:rPr>
              <a:t>Interpretation </a:t>
            </a:r>
            <a:r>
              <a:rPr lang="en-GB" sz="2800" dirty="0">
                <a:latin typeface="Calibri" panose="020F0502020204030204" pitchFamily="34" charset="0"/>
                <a:cs typeface="Calibri" panose="020F0502020204030204" pitchFamily="34" charset="0"/>
              </a:rPr>
              <a:t>– determining patterns and trends from mass data</a:t>
            </a:r>
          </a:p>
          <a:p>
            <a:r>
              <a:rPr lang="en-GB" sz="2800" b="1" dirty="0">
                <a:latin typeface="Calibri" panose="020F0502020204030204" pitchFamily="34" charset="0"/>
                <a:cs typeface="Calibri" panose="020F0502020204030204" pitchFamily="34" charset="0"/>
              </a:rPr>
              <a:t>Research</a:t>
            </a:r>
            <a:r>
              <a:rPr lang="en-GB" sz="2800" dirty="0">
                <a:latin typeface="Calibri" panose="020F0502020204030204" pitchFamily="34" charset="0"/>
                <a:cs typeface="Calibri" panose="020F0502020204030204" pitchFamily="34" charset="0"/>
              </a:rPr>
              <a:t> – systematic and robust approaches to market research</a:t>
            </a:r>
          </a:p>
          <a:p>
            <a:r>
              <a:rPr lang="en-GB" sz="2800" b="1" dirty="0">
                <a:latin typeface="Calibri" panose="020F0502020204030204" pitchFamily="34" charset="0"/>
                <a:cs typeface="Calibri" panose="020F0502020204030204" pitchFamily="34" charset="0"/>
              </a:rPr>
              <a:t>Synthesis</a:t>
            </a:r>
            <a:r>
              <a:rPr lang="en-GB" sz="2800" dirty="0">
                <a:latin typeface="Calibri" panose="020F0502020204030204" pitchFamily="34" charset="0"/>
                <a:cs typeface="Calibri" panose="020F0502020204030204" pitchFamily="34" charset="0"/>
              </a:rPr>
              <a:t> – draw together and interpret information from wide sources of data. Identify opportunities and threats.</a:t>
            </a:r>
          </a:p>
          <a:p>
            <a:r>
              <a:rPr lang="en-GB" sz="2800" b="1" dirty="0">
                <a:latin typeface="Calibri" panose="020F0502020204030204" pitchFamily="34" charset="0"/>
                <a:cs typeface="Calibri" panose="020F0502020204030204" pitchFamily="34" charset="0"/>
              </a:rPr>
              <a:t>Concluding</a:t>
            </a:r>
            <a:r>
              <a:rPr lang="en-GB" sz="2800" dirty="0">
                <a:latin typeface="Calibri" panose="020F0502020204030204" pitchFamily="34" charset="0"/>
                <a:cs typeface="Calibri" panose="020F0502020204030204" pitchFamily="34" charset="0"/>
              </a:rPr>
              <a:t> – draw clear conclusions to support action required in the strategic marketing plan</a:t>
            </a:r>
          </a:p>
          <a:p>
            <a:r>
              <a:rPr lang="en-GB" sz="2800" b="1" dirty="0">
                <a:latin typeface="Calibri" panose="020F0502020204030204" pitchFamily="34" charset="0"/>
                <a:cs typeface="Calibri" panose="020F0502020204030204" pitchFamily="34" charset="0"/>
              </a:rPr>
              <a:t>Communication</a:t>
            </a:r>
            <a:r>
              <a:rPr lang="en-GB" sz="2800" dirty="0">
                <a:latin typeface="Calibri" panose="020F0502020204030204" pitchFamily="34" charset="0"/>
                <a:cs typeface="Calibri" panose="020F0502020204030204" pitchFamily="34" charset="0"/>
              </a:rPr>
              <a:t> – Communicate to senior management and internal departments in order to action the strategic marketing plan.</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2477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701" y="365760"/>
            <a:ext cx="10284811" cy="1025158"/>
          </a:xfrm>
        </p:spPr>
        <p:txBody>
          <a:bodyPr/>
          <a:lstStyle/>
          <a:p>
            <a:r>
              <a:rPr lang="en-GB" b="1" u="sng" dirty="0">
                <a:latin typeface="Calibri" panose="020F0502020204030204" pitchFamily="34" charset="0"/>
                <a:cs typeface="Calibri" panose="020F0502020204030204" pitchFamily="34" charset="0"/>
              </a:rPr>
              <a:t>Market Analysis Skills</a:t>
            </a:r>
          </a:p>
        </p:txBody>
      </p:sp>
      <p:sp>
        <p:nvSpPr>
          <p:cNvPr id="3" name="Content Placeholder 2"/>
          <p:cNvSpPr>
            <a:spLocks noGrp="1"/>
          </p:cNvSpPr>
          <p:nvPr>
            <p:ph idx="1"/>
          </p:nvPr>
        </p:nvSpPr>
        <p:spPr>
          <a:xfrm>
            <a:off x="553793" y="1828800"/>
            <a:ext cx="10084156" cy="4546242"/>
          </a:xfrm>
        </p:spPr>
        <p:txBody>
          <a:bodyPr>
            <a:normAutofit/>
          </a:bodyPr>
          <a:lstStyle/>
          <a:p>
            <a:r>
              <a:rPr lang="en-GB" sz="2800" dirty="0">
                <a:latin typeface="Calibri" panose="020F0502020204030204" pitchFamily="34" charset="0"/>
                <a:cs typeface="Calibri" panose="020F0502020204030204" pitchFamily="34" charset="0"/>
              </a:rPr>
              <a:t>A continuous approach to environmental scanning is more likely to give competitive advantage than an annual cycle approach.</a:t>
            </a:r>
          </a:p>
          <a:p>
            <a:r>
              <a:rPr lang="en-GB" sz="2800" dirty="0">
                <a:latin typeface="Calibri" panose="020F0502020204030204" pitchFamily="34" charset="0"/>
                <a:cs typeface="Calibri" panose="020F0502020204030204" pitchFamily="34" charset="0"/>
              </a:rPr>
              <a:t>Three stages to analysing the environment:</a:t>
            </a:r>
          </a:p>
          <a:p>
            <a:pPr marL="514350" indent="-514350">
              <a:buFont typeface="+mj-lt"/>
              <a:buAutoNum type="arabicPeriod"/>
            </a:pPr>
            <a:r>
              <a:rPr lang="en-GB" sz="2800" dirty="0">
                <a:latin typeface="Calibri" panose="020F0502020204030204" pitchFamily="34" charset="0"/>
                <a:cs typeface="Calibri" panose="020F0502020204030204" pitchFamily="34" charset="0"/>
              </a:rPr>
              <a:t>Macro Environment: Elements that most organisations have little or no control over but have a major impact on their strategy.</a:t>
            </a:r>
          </a:p>
          <a:p>
            <a:pPr marL="514350" indent="-514350">
              <a:buFont typeface="+mj-lt"/>
              <a:buAutoNum type="arabicPeriod"/>
            </a:pPr>
            <a:r>
              <a:rPr lang="en-GB" sz="2800" dirty="0">
                <a:latin typeface="Calibri" panose="020F0502020204030204" pitchFamily="34" charset="0"/>
                <a:cs typeface="Calibri" panose="020F0502020204030204" pitchFamily="34" charset="0"/>
              </a:rPr>
              <a:t>Micro environment: </a:t>
            </a:r>
          </a:p>
          <a:p>
            <a:pPr marL="514350" indent="-514350">
              <a:buFont typeface="+mj-lt"/>
              <a:buAutoNum type="arabicPeriod"/>
            </a:pPr>
            <a:r>
              <a:rPr lang="en-GB" sz="2800" dirty="0">
                <a:latin typeface="Calibri" panose="020F0502020204030204" pitchFamily="34" charset="0"/>
                <a:cs typeface="Calibri" panose="020F0502020204030204" pitchFamily="34" charset="0"/>
              </a:rPr>
              <a:t>Internal environment</a:t>
            </a:r>
          </a:p>
        </p:txBody>
      </p:sp>
    </p:spTree>
    <p:extLst>
      <p:ext uri="{BB962C8B-B14F-4D97-AF65-F5344CB8AC3E}">
        <p14:creationId xmlns:p14="http://schemas.microsoft.com/office/powerpoint/2010/main" val="1571932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8" y="643466"/>
            <a:ext cx="3092718" cy="5528734"/>
          </a:xfrm>
          <a:noFill/>
        </p:spPr>
        <p:txBody>
          <a:bodyPr anchor="t">
            <a:normAutofit/>
          </a:bodyPr>
          <a:lstStyle/>
          <a:p>
            <a:r>
              <a:rPr lang="en-GB" sz="2800" dirty="0">
                <a:solidFill>
                  <a:srgbClr val="FFFFFF"/>
                </a:solidFill>
              </a:rPr>
              <a:t>THE </a:t>
            </a:r>
            <a:br>
              <a:rPr lang="en-GB" sz="2800" dirty="0">
                <a:solidFill>
                  <a:srgbClr val="FFFFFF"/>
                </a:solidFill>
              </a:rPr>
            </a:br>
            <a:r>
              <a:rPr lang="en-GB" sz="2800" dirty="0">
                <a:solidFill>
                  <a:srgbClr val="FFFFFF"/>
                </a:solidFill>
              </a:rPr>
              <a:t>MACRO ENVIRONMENT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21898" y="643466"/>
            <a:ext cx="5827472" cy="5571067"/>
          </a:xfrm>
        </p:spPr>
        <p:txBody>
          <a:bodyPr>
            <a:normAutofit/>
          </a:bodyPr>
          <a:lstStyle/>
          <a:p>
            <a:r>
              <a:rPr lang="en-GB" sz="2400" dirty="0"/>
              <a:t>Consists of all the external factors that most organisations cannot control.</a:t>
            </a:r>
          </a:p>
          <a:p>
            <a:r>
              <a:rPr lang="en-GB" sz="2400" dirty="0"/>
              <a:t>The Macro environment is analysed using:</a:t>
            </a:r>
          </a:p>
          <a:p>
            <a:pPr lvl="1"/>
            <a:endParaRPr lang="en-GB" sz="2200" dirty="0"/>
          </a:p>
          <a:p>
            <a:pPr lvl="1"/>
            <a:r>
              <a:rPr lang="en-GB" sz="2200" dirty="0"/>
              <a:t>PESTEL Analysis.</a:t>
            </a:r>
          </a:p>
        </p:txBody>
      </p:sp>
    </p:spTree>
    <p:extLst>
      <p:ext uri="{BB962C8B-B14F-4D97-AF65-F5344CB8AC3E}">
        <p14:creationId xmlns:p14="http://schemas.microsoft.com/office/powerpoint/2010/main" val="208360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8" y="643466"/>
            <a:ext cx="3092718" cy="5528734"/>
          </a:xfrm>
          <a:noFill/>
        </p:spPr>
        <p:txBody>
          <a:bodyPr anchor="t">
            <a:normAutofit/>
          </a:bodyPr>
          <a:lstStyle/>
          <a:p>
            <a:r>
              <a:rPr lang="en-GB" sz="2800" dirty="0">
                <a:solidFill>
                  <a:srgbClr val="FFFFFF"/>
                </a:solidFill>
              </a:rPr>
              <a:t>THE </a:t>
            </a:r>
            <a:br>
              <a:rPr lang="en-GB" sz="2800" dirty="0">
                <a:solidFill>
                  <a:srgbClr val="FFFFFF"/>
                </a:solidFill>
              </a:rPr>
            </a:br>
            <a:r>
              <a:rPr lang="en-GB" sz="2800" dirty="0">
                <a:solidFill>
                  <a:srgbClr val="FFFFFF"/>
                </a:solidFill>
              </a:rPr>
              <a:t>MICRO</a:t>
            </a:r>
            <a:br>
              <a:rPr lang="en-GB" sz="2800" dirty="0">
                <a:solidFill>
                  <a:srgbClr val="FFFFFF"/>
                </a:solidFill>
              </a:rPr>
            </a:br>
            <a:r>
              <a:rPr lang="en-GB" sz="2800" dirty="0">
                <a:solidFill>
                  <a:srgbClr val="FFFFFF"/>
                </a:solidFill>
              </a:rPr>
              <a:t>ENVIRONMENT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21898" y="643466"/>
            <a:ext cx="5827472" cy="5571067"/>
          </a:xfrm>
        </p:spPr>
        <p:txBody>
          <a:bodyPr>
            <a:normAutofit/>
          </a:bodyPr>
          <a:lstStyle/>
          <a:p>
            <a:r>
              <a:rPr lang="en-GB" sz="2400" dirty="0"/>
              <a:t>The micro market is closer and provides elements that are more controllable.</a:t>
            </a:r>
          </a:p>
          <a:p>
            <a:r>
              <a:rPr lang="en-GB" sz="2400" dirty="0"/>
              <a:t>Many external stakeholder groups are contained in this environment.</a:t>
            </a:r>
          </a:p>
          <a:p>
            <a:pPr lvl="1"/>
            <a:r>
              <a:rPr lang="en-GB" sz="2200" dirty="0"/>
              <a:t>Customers</a:t>
            </a:r>
          </a:p>
          <a:p>
            <a:pPr lvl="1"/>
            <a:r>
              <a:rPr lang="en-GB" sz="2200" dirty="0"/>
              <a:t>Suppliers</a:t>
            </a:r>
          </a:p>
          <a:p>
            <a:pPr lvl="1"/>
            <a:r>
              <a:rPr lang="en-GB" sz="2200" dirty="0"/>
              <a:t>Competition</a:t>
            </a:r>
          </a:p>
          <a:p>
            <a:pPr lvl="1"/>
            <a:r>
              <a:rPr lang="en-GB" sz="2200" dirty="0"/>
              <a:t>Intermediaries</a:t>
            </a:r>
          </a:p>
          <a:p>
            <a:pPr lvl="1"/>
            <a:r>
              <a:rPr lang="en-GB" sz="2200" dirty="0"/>
              <a:t>General Public</a:t>
            </a:r>
          </a:p>
          <a:p>
            <a:pPr lvl="1"/>
            <a:r>
              <a:rPr lang="en-GB" sz="2200" dirty="0"/>
              <a:t>Other stakeholders</a:t>
            </a:r>
          </a:p>
          <a:p>
            <a:endParaRPr lang="en-GB" sz="2400" dirty="0"/>
          </a:p>
        </p:txBody>
      </p:sp>
    </p:spTree>
    <p:extLst>
      <p:ext uri="{BB962C8B-B14F-4D97-AF65-F5344CB8AC3E}">
        <p14:creationId xmlns:p14="http://schemas.microsoft.com/office/powerpoint/2010/main" val="4266060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8" y="643466"/>
            <a:ext cx="3092718" cy="5528734"/>
          </a:xfrm>
          <a:noFill/>
        </p:spPr>
        <p:txBody>
          <a:bodyPr anchor="t">
            <a:normAutofit/>
          </a:bodyPr>
          <a:lstStyle/>
          <a:p>
            <a:r>
              <a:rPr lang="en-GB" sz="2800" dirty="0">
                <a:solidFill>
                  <a:srgbClr val="FFFFFF"/>
                </a:solidFill>
              </a:rPr>
              <a:t>THE</a:t>
            </a:r>
            <a:br>
              <a:rPr lang="en-GB" sz="2800" dirty="0">
                <a:solidFill>
                  <a:srgbClr val="FFFFFF"/>
                </a:solidFill>
              </a:rPr>
            </a:br>
            <a:r>
              <a:rPr lang="en-GB" sz="2800" dirty="0">
                <a:solidFill>
                  <a:srgbClr val="FFFFFF"/>
                </a:solidFill>
              </a:rPr>
              <a:t>INTERNAL ENVIRONMENT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21898" y="643466"/>
            <a:ext cx="5827472" cy="5940214"/>
          </a:xfrm>
        </p:spPr>
        <p:txBody>
          <a:bodyPr>
            <a:normAutofit/>
          </a:bodyPr>
          <a:lstStyle/>
          <a:p>
            <a:r>
              <a:rPr lang="en-GB" sz="2400" dirty="0"/>
              <a:t>The environment within the organisation.</a:t>
            </a:r>
          </a:p>
          <a:p>
            <a:r>
              <a:rPr lang="en-GB" sz="2400" dirty="0"/>
              <a:t>By having a good understanding of the internal environment, including the strengths and weaknesses, an organisation can consider realistically and practically the opportunities and threats in the external environment. </a:t>
            </a:r>
          </a:p>
          <a:p>
            <a:r>
              <a:rPr lang="en-GB" sz="2400" dirty="0"/>
              <a:t>Main aspects are:</a:t>
            </a:r>
          </a:p>
          <a:p>
            <a:pPr lvl="1"/>
            <a:r>
              <a:rPr lang="en-GB" sz="2200" dirty="0"/>
              <a:t>Resources</a:t>
            </a:r>
          </a:p>
          <a:p>
            <a:pPr lvl="1"/>
            <a:r>
              <a:rPr lang="en-GB" sz="2200" dirty="0"/>
              <a:t>Systems and processes</a:t>
            </a:r>
          </a:p>
          <a:p>
            <a:pPr lvl="1"/>
            <a:r>
              <a:rPr lang="en-GB" sz="2200" dirty="0"/>
              <a:t>Skills and staff</a:t>
            </a:r>
          </a:p>
          <a:p>
            <a:pPr lvl="1"/>
            <a:r>
              <a:rPr lang="en-GB" sz="2200" dirty="0"/>
              <a:t>Internal restrictions impacting success or failure</a:t>
            </a:r>
          </a:p>
          <a:p>
            <a:endParaRPr lang="en-GB" sz="2400" dirty="0"/>
          </a:p>
        </p:txBody>
      </p:sp>
    </p:spTree>
    <p:extLst>
      <p:ext uri="{BB962C8B-B14F-4D97-AF65-F5344CB8AC3E}">
        <p14:creationId xmlns:p14="http://schemas.microsoft.com/office/powerpoint/2010/main" val="1882621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hade val="98000"/>
                <a:satMod val="130000"/>
                <a:lumMod val="102000"/>
              </a:schemeClr>
            </a:gs>
            <a:gs pos="100000">
              <a:schemeClr val="bg1">
                <a:tint val="98000"/>
                <a:shade val="78000"/>
                <a:satMod val="140000"/>
              </a:schemeClr>
            </a:gs>
          </a:gsLst>
          <a:path path="circle">
            <a:fillToRect l="100000" t="100000" r="100000" b="100000"/>
          </a:path>
        </a:gradFill>
        <a:effectLst/>
      </p:bgPr>
    </p:bg>
    <p:spTree>
      <p:nvGrpSpPr>
        <p:cNvPr id="1" name=""/>
        <p:cNvGrpSpPr/>
        <p:nvPr/>
      </p:nvGrpSpPr>
      <p:grpSpPr>
        <a:xfrm>
          <a:off x="0" y="0"/>
          <a:ext cx="0" cy="0"/>
          <a:chOff x="0" y="0"/>
          <a:chExt cx="0" cy="0"/>
        </a:xfrm>
      </p:grpSpPr>
      <p:sp>
        <p:nvSpPr>
          <p:cNvPr id="33" name="Rectangle 9">
            <a:extLst>
              <a:ext uri="{FF2B5EF4-FFF2-40B4-BE49-F238E27FC236}">
                <a16:creationId xmlns:a16="http://schemas.microsoft.com/office/drawing/2014/main" id="{0E99ED6D-365F-4CAE-942F-ECA78F74B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4" name="Rectangle 11">
            <a:extLst>
              <a:ext uri="{FF2B5EF4-FFF2-40B4-BE49-F238E27FC236}">
                <a16:creationId xmlns:a16="http://schemas.microsoft.com/office/drawing/2014/main" id="{9B0F74F9-E373-4883-A533-C80C53DE6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3">
            <a:extLst>
              <a:ext uri="{FF2B5EF4-FFF2-40B4-BE49-F238E27FC236}">
                <a16:creationId xmlns:a16="http://schemas.microsoft.com/office/drawing/2014/main" id="{4765FFFB-1163-4DA7-83B0-B8677ABBC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6BC0F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5">
            <a:extLst>
              <a:ext uri="{FF2B5EF4-FFF2-40B4-BE49-F238E27FC236}">
                <a16:creationId xmlns:a16="http://schemas.microsoft.com/office/drawing/2014/main" id="{EC117A05-2F4F-4370-A926-6191A5C3D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9DD88220-F034-455C-904C-4EF0F13A177B}"/>
              </a:ext>
            </a:extLst>
          </p:cNvPr>
          <p:cNvPicPr>
            <a:picLocks noChangeAspect="1"/>
          </p:cNvPicPr>
          <p:nvPr/>
        </p:nvPicPr>
        <p:blipFill>
          <a:blip r:embed="rId2"/>
          <a:stretch>
            <a:fillRect/>
          </a:stretch>
        </p:blipFill>
        <p:spPr>
          <a:xfrm>
            <a:off x="643466" y="762000"/>
            <a:ext cx="10649374" cy="5452532"/>
          </a:xfrm>
          <a:prstGeom prst="rect">
            <a:avLst/>
          </a:prstGeom>
          <a:noFill/>
        </p:spPr>
      </p:pic>
    </p:spTree>
    <p:extLst>
      <p:ext uri="{BB962C8B-B14F-4D97-AF65-F5344CB8AC3E}">
        <p14:creationId xmlns:p14="http://schemas.microsoft.com/office/powerpoint/2010/main" val="1875564606"/>
      </p:ext>
    </p:extLst>
  </p:cSld>
  <p:clrMapOvr>
    <a:overrideClrMapping bg1="dk1" tx1="lt1" bg2="dk2" tx2="lt2" accent1="accent1" accent2="accent2" accent3="accent3" accent4="accent4" accent5="accent5" accent6="accent6" hlink="hlink" folHlink="folHlink"/>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037" y="365760"/>
            <a:ext cx="10001475" cy="1325562"/>
          </a:xfrm>
        </p:spPr>
        <p:txBody>
          <a:bodyPr/>
          <a:lstStyle/>
          <a:p>
            <a:r>
              <a:rPr lang="en-GB" b="1" u="sng" dirty="0">
                <a:latin typeface="Calibri" panose="020F0502020204030204" pitchFamily="34" charset="0"/>
                <a:cs typeface="Calibri" panose="020F0502020204030204" pitchFamily="34" charset="0"/>
              </a:rPr>
              <a:t>Market Analysis Skills</a:t>
            </a:r>
          </a:p>
        </p:txBody>
      </p:sp>
      <p:sp>
        <p:nvSpPr>
          <p:cNvPr id="3" name="Content Placeholder 2"/>
          <p:cNvSpPr>
            <a:spLocks noGrp="1"/>
          </p:cNvSpPr>
          <p:nvPr>
            <p:ph idx="1"/>
          </p:nvPr>
        </p:nvSpPr>
        <p:spPr>
          <a:xfrm>
            <a:off x="953037" y="1828800"/>
            <a:ext cx="9530365" cy="4351337"/>
          </a:xfrm>
        </p:spPr>
        <p:txBody>
          <a:bodyPr>
            <a:normAutofit/>
          </a:bodyPr>
          <a:lstStyle/>
          <a:p>
            <a:r>
              <a:rPr lang="en-GB" sz="2800" dirty="0">
                <a:latin typeface="Calibri" panose="020F0502020204030204" pitchFamily="34" charset="0"/>
                <a:cs typeface="Calibri" panose="020F0502020204030204" pitchFamily="34" charset="0"/>
              </a:rPr>
              <a:t>To conduct an effective evaluation of the external environment an organisation needs staff with relevant skills and abilities. </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41770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75DE7-5007-893E-EC6B-450FA3D9AADE}"/>
              </a:ext>
            </a:extLst>
          </p:cNvPr>
          <p:cNvSpPr>
            <a:spLocks noGrp="1"/>
          </p:cNvSpPr>
          <p:nvPr>
            <p:ph type="title"/>
          </p:nvPr>
        </p:nvSpPr>
        <p:spPr>
          <a:xfrm>
            <a:off x="965198" y="643466"/>
            <a:ext cx="3092718" cy="5528734"/>
          </a:xfrm>
          <a:noFill/>
        </p:spPr>
        <p:txBody>
          <a:bodyPr anchor="t">
            <a:normAutofit/>
          </a:bodyPr>
          <a:lstStyle/>
          <a:p>
            <a:r>
              <a:rPr lang="en-GB" sz="4000" b="1" u="sng" dirty="0">
                <a:solidFill>
                  <a:srgbClr val="FFFFFF"/>
                </a:solidFill>
                <a:latin typeface="Calibri" panose="020F0502020204030204" pitchFamily="34" charset="0"/>
                <a:cs typeface="Calibri" panose="020F0502020204030204" pitchFamily="34" charset="0"/>
              </a:rPr>
              <a:t>The Macro Environment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0A5CD-F988-E3A2-A247-7BDDAAF557F2}"/>
              </a:ext>
            </a:extLst>
          </p:cNvPr>
          <p:cNvSpPr>
            <a:spLocks noGrp="1"/>
          </p:cNvSpPr>
          <p:nvPr>
            <p:ph idx="1"/>
          </p:nvPr>
        </p:nvSpPr>
        <p:spPr>
          <a:xfrm>
            <a:off x="4821898" y="643466"/>
            <a:ext cx="5827472" cy="5571067"/>
          </a:xfrm>
        </p:spPr>
        <p:txBody>
          <a:bodyPr>
            <a:normAutofit/>
          </a:bodyPr>
          <a:lstStyle/>
          <a:p>
            <a:pPr eaLnBrk="1" hangingPunct="1">
              <a:defRPr/>
            </a:pPr>
            <a:r>
              <a:rPr lang="en-GB" sz="2400">
                <a:latin typeface="Calibri" panose="020F0502020204030204" pitchFamily="34" charset="0"/>
                <a:cs typeface="Calibri" panose="020F0502020204030204" pitchFamily="34" charset="0"/>
              </a:rPr>
              <a:t>Effective marketers will understand and monitor the major environmental factors that surround the organisation’s operations.</a:t>
            </a:r>
          </a:p>
          <a:p>
            <a:pPr eaLnBrk="1" hangingPunct="1">
              <a:defRPr/>
            </a:pPr>
            <a:r>
              <a:rPr lang="en-GB" sz="2400">
                <a:latin typeface="Calibri" panose="020F0502020204030204" pitchFamily="34" charset="0"/>
                <a:cs typeface="Calibri" panose="020F0502020204030204" pitchFamily="34" charset="0"/>
              </a:rPr>
              <a:t>The external environment is constantly changing at a rapid pace and offers both opportunities and threats</a:t>
            </a:r>
          </a:p>
          <a:p>
            <a:pPr eaLnBrk="1" hangingPunct="1">
              <a:defRPr/>
            </a:pPr>
            <a:r>
              <a:rPr lang="en-GB" sz="2400">
                <a:latin typeface="Calibri" panose="020F0502020204030204" pitchFamily="34" charset="0"/>
                <a:cs typeface="Calibri" panose="020F0502020204030204" pitchFamily="34" charset="0"/>
              </a:rPr>
              <a:t>Successful organisations will constantly observe the external environment and react to the changes that occur.</a:t>
            </a:r>
          </a:p>
          <a:p>
            <a:pPr eaLnBrk="1" hangingPunct="1">
              <a:defRPr/>
            </a:pPr>
            <a:r>
              <a:rPr lang="en-GB" sz="2400">
                <a:latin typeface="Calibri" panose="020F0502020204030204" pitchFamily="34" charset="0"/>
                <a:cs typeface="Calibri" panose="020F0502020204030204" pitchFamily="34" charset="0"/>
              </a:rPr>
              <a:t>Organisations that ignore the external changes will miss opportunities and threaten their long term survival.</a:t>
            </a:r>
          </a:p>
          <a:p>
            <a:pPr eaLnBrk="1" hangingPunct="1">
              <a:defRPr/>
            </a:pPr>
            <a:endParaRPr lang="en-GB" sz="2400">
              <a:latin typeface="Calibri" panose="020F0502020204030204" pitchFamily="34" charset="0"/>
              <a:cs typeface="Calibri" panose="020F0502020204030204" pitchFamily="34" charset="0"/>
            </a:endParaRPr>
          </a:p>
          <a:p>
            <a:endParaRPr lang="en-GB" sz="2400"/>
          </a:p>
        </p:txBody>
      </p:sp>
    </p:spTree>
    <p:extLst>
      <p:ext uri="{BB962C8B-B14F-4D97-AF65-F5344CB8AC3E}">
        <p14:creationId xmlns:p14="http://schemas.microsoft.com/office/powerpoint/2010/main" val="2790904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8" y="643466"/>
            <a:ext cx="3092718" cy="5528734"/>
          </a:xfrm>
          <a:noFill/>
        </p:spPr>
        <p:txBody>
          <a:bodyPr anchor="t">
            <a:normAutofit/>
          </a:bodyPr>
          <a:lstStyle/>
          <a:p>
            <a:r>
              <a:rPr lang="en-GB" sz="4000" b="1" u="sng" dirty="0">
                <a:solidFill>
                  <a:srgbClr val="FFFFFF"/>
                </a:solidFill>
                <a:latin typeface="Calibri" panose="020F0502020204030204" pitchFamily="34" charset="0"/>
                <a:cs typeface="Calibri" panose="020F0502020204030204" pitchFamily="34" charset="0"/>
              </a:rPr>
              <a:t>PESTEL ANALYSIS</a:t>
            </a:r>
          </a:p>
        </p:txBody>
      </p:sp>
      <p:sp useBgFill="1">
        <p:nvSpPr>
          <p:cNvPr id="16"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21898" y="643466"/>
            <a:ext cx="5827472" cy="5571067"/>
          </a:xfrm>
        </p:spPr>
        <p:txBody>
          <a:bodyPr>
            <a:normAutofit/>
          </a:bodyPr>
          <a:lstStyle/>
          <a:p>
            <a:r>
              <a:rPr lang="en-GB" sz="3200" dirty="0">
                <a:latin typeface="Calibri" panose="020F0502020204030204" pitchFamily="34" charset="0"/>
                <a:cs typeface="Calibri" panose="020F0502020204030204" pitchFamily="34" charset="0"/>
              </a:rPr>
              <a:t>Political</a:t>
            </a:r>
          </a:p>
          <a:p>
            <a:r>
              <a:rPr lang="en-GB" sz="3200" dirty="0">
                <a:latin typeface="Calibri" panose="020F0502020204030204" pitchFamily="34" charset="0"/>
                <a:cs typeface="Calibri" panose="020F0502020204030204" pitchFamily="34" charset="0"/>
              </a:rPr>
              <a:t>Economic</a:t>
            </a:r>
          </a:p>
          <a:p>
            <a:r>
              <a:rPr lang="en-GB" sz="3200" dirty="0">
                <a:latin typeface="Calibri" panose="020F0502020204030204" pitchFamily="34" charset="0"/>
                <a:cs typeface="Calibri" panose="020F0502020204030204" pitchFamily="34" charset="0"/>
              </a:rPr>
              <a:t>Social</a:t>
            </a:r>
          </a:p>
          <a:p>
            <a:r>
              <a:rPr lang="en-GB" sz="3200" dirty="0">
                <a:latin typeface="Calibri" panose="020F0502020204030204" pitchFamily="34" charset="0"/>
                <a:cs typeface="Calibri" panose="020F0502020204030204" pitchFamily="34" charset="0"/>
              </a:rPr>
              <a:t>Technological</a:t>
            </a:r>
          </a:p>
          <a:p>
            <a:r>
              <a:rPr lang="en-GB" sz="3200" dirty="0">
                <a:latin typeface="Calibri" panose="020F0502020204030204" pitchFamily="34" charset="0"/>
                <a:cs typeface="Calibri" panose="020F0502020204030204" pitchFamily="34" charset="0"/>
              </a:rPr>
              <a:t>Environmental</a:t>
            </a:r>
          </a:p>
          <a:p>
            <a:r>
              <a:rPr lang="en-GB" sz="3200" dirty="0">
                <a:latin typeface="Calibri" panose="020F0502020204030204" pitchFamily="34" charset="0"/>
                <a:cs typeface="Calibri" panose="020F0502020204030204" pitchFamily="34" charset="0"/>
              </a:rPr>
              <a:t>Legislative/Regulatory</a:t>
            </a:r>
          </a:p>
        </p:txBody>
      </p:sp>
    </p:spTree>
    <p:extLst>
      <p:ext uri="{BB962C8B-B14F-4D97-AF65-F5344CB8AC3E}">
        <p14:creationId xmlns:p14="http://schemas.microsoft.com/office/powerpoint/2010/main" val="3015921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66675" y="97458"/>
            <a:ext cx="11226165" cy="1112217"/>
          </a:xfrm>
        </p:spPr>
        <p:txBody>
          <a:bodyPr>
            <a:normAutofit/>
          </a:bodyPr>
          <a:lstStyle/>
          <a:p>
            <a:r>
              <a:rPr lang="en-GB" b="1" dirty="0"/>
              <a:t>External Environment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7528" y="1078598"/>
            <a:ext cx="8363272" cy="4987898"/>
          </a:xfrm>
          <a:prstGeom prst="rect">
            <a:avLst/>
          </a:prstGeom>
        </p:spPr>
      </p:pic>
      <p:pic>
        <p:nvPicPr>
          <p:cNvPr id="3074" name="Picture 2" descr="Image result for pest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l="23551" t="3247" r="23700"/>
          <a:stretch/>
        </p:blipFill>
        <p:spPr bwMode="auto">
          <a:xfrm>
            <a:off x="323850" y="1209674"/>
            <a:ext cx="10621860" cy="5669975"/>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p:cNvSpPr>
            <a:spLocks noGrp="1"/>
          </p:cNvSpPr>
          <p:nvPr>
            <p:ph type="sldNum" sz="quarter" idx="12"/>
          </p:nvPr>
        </p:nvSpPr>
        <p:spPr/>
        <p:txBody>
          <a:bodyPr>
            <a:normAutofit lnSpcReduction="10000"/>
          </a:bodyPr>
          <a:lstStyle/>
          <a:p>
            <a:fld id="{7B914098-EA5F-4E0F-8262-B37EEDEAEE84}" type="slidenum">
              <a:rPr lang="en-GB" smtClean="0"/>
              <a:t>23</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0D566-CEAA-341A-67BC-1EAC6E576369}"/>
              </a:ext>
            </a:extLst>
          </p:cNvPr>
          <p:cNvSpPr>
            <a:spLocks noGrp="1"/>
          </p:cNvSpPr>
          <p:nvPr>
            <p:ph type="title"/>
          </p:nvPr>
        </p:nvSpPr>
        <p:spPr/>
        <p:txBody>
          <a:bodyPr/>
          <a:lstStyle/>
          <a:p>
            <a:endParaRPr lang="en-GB"/>
          </a:p>
        </p:txBody>
      </p:sp>
      <p:pic>
        <p:nvPicPr>
          <p:cNvPr id="4" name="Online Media 3" title="PESTEL Analysis EXPLAINED | B2U | Business To You">
            <a:hlinkClick r:id="" action="ppaction://media"/>
            <a:extLst>
              <a:ext uri="{FF2B5EF4-FFF2-40B4-BE49-F238E27FC236}">
                <a16:creationId xmlns:a16="http://schemas.microsoft.com/office/drawing/2014/main" id="{695B605C-A906-C745-AA52-86A359FB50F6}"/>
              </a:ext>
            </a:extLst>
          </p:cNvPr>
          <p:cNvPicPr>
            <a:picLocks noGrp="1" noRot="1" noChangeAspect="1"/>
          </p:cNvPicPr>
          <p:nvPr>
            <p:ph idx="1"/>
            <a:videoFile r:link="rId1"/>
          </p:nvPr>
        </p:nvPicPr>
        <p:blipFill>
          <a:blip r:embed="rId3"/>
          <a:stretch>
            <a:fillRect/>
          </a:stretch>
        </p:blipFill>
        <p:spPr>
          <a:xfrm>
            <a:off x="0" y="0"/>
            <a:ext cx="11250404" cy="6858000"/>
          </a:xfrm>
          <a:prstGeom prst="rect">
            <a:avLst/>
          </a:prstGeom>
        </p:spPr>
      </p:pic>
    </p:spTree>
    <p:extLst>
      <p:ext uri="{BB962C8B-B14F-4D97-AF65-F5344CB8AC3E}">
        <p14:creationId xmlns:p14="http://schemas.microsoft.com/office/powerpoint/2010/main" val="240591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76200" y="97458"/>
            <a:ext cx="11216640" cy="1068778"/>
          </a:xfrm>
        </p:spPr>
        <p:txBody>
          <a:bodyPr>
            <a:normAutofit fontScale="90000"/>
          </a:bodyPr>
          <a:lstStyle/>
          <a:p>
            <a:r>
              <a:rPr lang="en-GB" b="1" dirty="0"/>
              <a:t>The Marketing Mix within the External Environment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7528" y="1078598"/>
            <a:ext cx="8363272" cy="4987898"/>
          </a:xfrm>
          <a:prstGeom prst="rect">
            <a:avLst/>
          </a:prstGeom>
        </p:spPr>
      </p:pic>
      <p:pic>
        <p:nvPicPr>
          <p:cNvPr id="3074" name="Picture 2" descr="Image result for pest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l="23551" t="3247" r="23700"/>
          <a:stretch/>
        </p:blipFill>
        <p:spPr bwMode="auto">
          <a:xfrm>
            <a:off x="142875" y="1078598"/>
            <a:ext cx="11029950" cy="580105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9787" y="2505075"/>
            <a:ext cx="3994513" cy="2809875"/>
          </a:xfrm>
          <a:prstGeom prst="rect">
            <a:avLst/>
          </a:prstGeom>
        </p:spPr>
      </p:pic>
      <p:sp>
        <p:nvSpPr>
          <p:cNvPr id="6" name="Slide Number Placeholder 5"/>
          <p:cNvSpPr>
            <a:spLocks noGrp="1"/>
          </p:cNvSpPr>
          <p:nvPr>
            <p:ph type="sldNum" sz="quarter" idx="12"/>
          </p:nvPr>
        </p:nvSpPr>
        <p:spPr/>
        <p:txBody>
          <a:bodyPr>
            <a:normAutofit lnSpcReduction="10000"/>
          </a:bodyPr>
          <a:lstStyle/>
          <a:p>
            <a:fld id="{7B914098-EA5F-4E0F-8262-B37EEDEAEE84}" type="slidenum">
              <a:rPr lang="en-GB" smtClean="0"/>
              <a:t>25</a:t>
            </a:fld>
            <a:endParaRPr lang="en-GB" dirty="0"/>
          </a:p>
        </p:txBody>
      </p:sp>
    </p:spTree>
    <p:extLst>
      <p:ext uri="{BB962C8B-B14F-4D97-AF65-F5344CB8AC3E}">
        <p14:creationId xmlns:p14="http://schemas.microsoft.com/office/powerpoint/2010/main" val="492971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4000" b="1" dirty="0">
                <a:solidFill>
                  <a:srgbClr val="FFFFFF"/>
                </a:solidFill>
                <a:latin typeface="Calibri" panose="020F0502020204030204" pitchFamily="34" charset="0"/>
                <a:cs typeface="Calibri" panose="020F0502020204030204" pitchFamily="34" charset="0"/>
              </a:rPr>
              <a:t>POLITICAL</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571067"/>
          </a:xfrm>
        </p:spPr>
        <p:txBody>
          <a:bodyPr>
            <a:normAutofit/>
          </a:bodyPr>
          <a:lstStyle/>
          <a:p>
            <a:r>
              <a:rPr lang="en-US" sz="3200" dirty="0">
                <a:latin typeface="Calibri" panose="020F0502020204030204" pitchFamily="34" charset="0"/>
                <a:cs typeface="Calibri" panose="020F0502020204030204" pitchFamily="34" charset="0"/>
              </a:rPr>
              <a:t>Taxation</a:t>
            </a:r>
          </a:p>
          <a:p>
            <a:r>
              <a:rPr lang="en-US" sz="3200" dirty="0">
                <a:latin typeface="Calibri" panose="020F0502020204030204" pitchFamily="34" charset="0"/>
                <a:cs typeface="Calibri" panose="020F0502020204030204" pitchFamily="34" charset="0"/>
              </a:rPr>
              <a:t>Government Policy</a:t>
            </a:r>
          </a:p>
          <a:p>
            <a:r>
              <a:rPr lang="en-US" sz="3200" dirty="0">
                <a:latin typeface="Calibri" panose="020F0502020204030204" pitchFamily="34" charset="0"/>
                <a:cs typeface="Calibri" panose="020F0502020204030204" pitchFamily="34" charset="0"/>
              </a:rPr>
              <a:t>Political Stability</a:t>
            </a:r>
          </a:p>
          <a:p>
            <a:r>
              <a:rPr lang="en-US" sz="3200" dirty="0">
                <a:latin typeface="Calibri" panose="020F0502020204030204" pitchFamily="34" charset="0"/>
                <a:cs typeface="Calibri" panose="020F0502020204030204" pitchFamily="34" charset="0"/>
              </a:rPr>
              <a:t>Foreign Trade Regulations</a:t>
            </a:r>
          </a:p>
          <a:p>
            <a:r>
              <a:rPr lang="en-US" sz="3200" dirty="0">
                <a:latin typeface="Calibri" panose="020F0502020204030204" pitchFamily="34" charset="0"/>
                <a:cs typeface="Calibri" panose="020F0502020204030204" pitchFamily="34" charset="0"/>
              </a:rPr>
              <a:t>Trade Restrictions</a:t>
            </a:r>
          </a:p>
          <a:p>
            <a:r>
              <a:rPr lang="en-US" sz="3200" dirty="0">
                <a:latin typeface="Calibri" panose="020F0502020204030204" pitchFamily="34" charset="0"/>
                <a:cs typeface="Calibri" panose="020F0502020204030204" pitchFamily="34" charset="0"/>
              </a:rPr>
              <a:t>Government Subsidies</a:t>
            </a:r>
          </a:p>
          <a:p>
            <a:endParaRPr lang="en-GB" sz="2400" dirty="0"/>
          </a:p>
        </p:txBody>
      </p:sp>
    </p:spTree>
    <p:extLst>
      <p:ext uri="{BB962C8B-B14F-4D97-AF65-F5344CB8AC3E}">
        <p14:creationId xmlns:p14="http://schemas.microsoft.com/office/powerpoint/2010/main" val="89016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Class Exercise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899574"/>
          </a:xfrm>
        </p:spPr>
        <p:txBody>
          <a:bodyPr>
            <a:normAutofit/>
          </a:bodyPr>
          <a:lstStyle/>
          <a:p>
            <a:r>
              <a:rPr lang="en-GB" sz="3200" dirty="0">
                <a:latin typeface="Calibri" panose="020F0502020204030204" pitchFamily="34" charset="0"/>
                <a:cs typeface="Calibri" panose="020F0502020204030204" pitchFamily="34" charset="0"/>
              </a:rPr>
              <a:t>Work in small groups</a:t>
            </a:r>
          </a:p>
          <a:p>
            <a:r>
              <a:rPr lang="en-GB" sz="3200" dirty="0">
                <a:latin typeface="Calibri" panose="020F0502020204030204" pitchFamily="34" charset="0"/>
                <a:cs typeface="Calibri" panose="020F0502020204030204" pitchFamily="34" charset="0"/>
              </a:rPr>
              <a:t>Choose an organisation with which you are familiar</a:t>
            </a:r>
          </a:p>
          <a:p>
            <a:r>
              <a:rPr lang="en-GB" sz="3200" dirty="0">
                <a:latin typeface="Calibri" panose="020F0502020204030204" pitchFamily="34" charset="0"/>
                <a:cs typeface="Calibri" panose="020F0502020204030204" pitchFamily="34" charset="0"/>
              </a:rPr>
              <a:t>Discuss </a:t>
            </a:r>
            <a:r>
              <a:rPr lang="en-GB" sz="3200" b="1" dirty="0">
                <a:solidFill>
                  <a:srgbClr val="FF0000"/>
                </a:solidFill>
                <a:latin typeface="Calibri" panose="020F0502020204030204" pitchFamily="34" charset="0"/>
                <a:cs typeface="Calibri" panose="020F0502020204030204" pitchFamily="34" charset="0"/>
              </a:rPr>
              <a:t>POLITICAL</a:t>
            </a:r>
            <a:r>
              <a:rPr lang="en-GB" sz="3200" dirty="0">
                <a:latin typeface="Calibri" panose="020F0502020204030204" pitchFamily="34" charset="0"/>
                <a:cs typeface="Calibri" panose="020F0502020204030204" pitchFamily="34" charset="0"/>
              </a:rPr>
              <a:t> factors in that organisation’s industry that could affect their marketing operations.</a:t>
            </a:r>
          </a:p>
          <a:p>
            <a:r>
              <a:rPr lang="en-GB" sz="3200" dirty="0">
                <a:latin typeface="Calibri" panose="020F0502020204030204" pitchFamily="34" charset="0"/>
                <a:cs typeface="Calibri" panose="020F0502020204030204" pitchFamily="34" charset="0"/>
              </a:rPr>
              <a:t>Make a bullet point list of key factors</a:t>
            </a:r>
          </a:p>
          <a:p>
            <a:r>
              <a:rPr lang="en-GB" sz="32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8980823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4000" b="1" dirty="0">
                <a:solidFill>
                  <a:srgbClr val="FFFFFF"/>
                </a:solidFill>
                <a:latin typeface="Calibri" panose="020F0502020204030204" pitchFamily="34" charset="0"/>
                <a:cs typeface="Calibri" panose="020F0502020204030204" pitchFamily="34" charset="0"/>
              </a:rPr>
              <a:t>ECONOMIC</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571067"/>
          </a:xfrm>
        </p:spPr>
        <p:txBody>
          <a:bodyPr>
            <a:normAutofit/>
          </a:bodyPr>
          <a:lstStyle/>
          <a:p>
            <a:pPr marL="0" indent="0">
              <a:buNone/>
            </a:pPr>
            <a:r>
              <a:rPr lang="en-US" sz="2800" dirty="0">
                <a:latin typeface="Calibri" panose="020F0502020204030204" pitchFamily="34" charset="0"/>
                <a:cs typeface="Calibri" panose="020F0502020204030204" pitchFamily="34" charset="0"/>
              </a:rPr>
              <a:t>The general state of the economy and how it will affect strategy</a:t>
            </a:r>
          </a:p>
          <a:p>
            <a:r>
              <a:rPr lang="en-US" sz="2800" dirty="0">
                <a:latin typeface="Calibri" panose="020F0502020204030204" pitchFamily="34" charset="0"/>
                <a:cs typeface="Calibri" panose="020F0502020204030204" pitchFamily="34" charset="0"/>
              </a:rPr>
              <a:t>Interest rates</a:t>
            </a:r>
          </a:p>
          <a:p>
            <a:r>
              <a:rPr lang="en-US" sz="2800" dirty="0">
                <a:latin typeface="Calibri" panose="020F0502020204030204" pitchFamily="34" charset="0"/>
                <a:cs typeface="Calibri" panose="020F0502020204030204" pitchFamily="34" charset="0"/>
              </a:rPr>
              <a:t>Inflation</a:t>
            </a:r>
          </a:p>
          <a:p>
            <a:r>
              <a:rPr lang="en-US" sz="2800" dirty="0">
                <a:latin typeface="Calibri" panose="020F0502020204030204" pitchFamily="34" charset="0"/>
                <a:cs typeface="Calibri" panose="020F0502020204030204" pitchFamily="34" charset="0"/>
              </a:rPr>
              <a:t>Unemployment Rates</a:t>
            </a:r>
          </a:p>
          <a:p>
            <a:r>
              <a:rPr lang="en-US" sz="2800" dirty="0">
                <a:latin typeface="Calibri" panose="020F0502020204030204" pitchFamily="34" charset="0"/>
                <a:cs typeface="Calibri" panose="020F0502020204030204" pitchFamily="34" charset="0"/>
              </a:rPr>
              <a:t>Business Cycles</a:t>
            </a:r>
          </a:p>
          <a:p>
            <a:r>
              <a:rPr lang="en-US" sz="2800" dirty="0">
                <a:latin typeface="Calibri" panose="020F0502020204030204" pitchFamily="34" charset="0"/>
                <a:cs typeface="Calibri" panose="020F0502020204030204" pitchFamily="34" charset="0"/>
              </a:rPr>
              <a:t>Disposable Income</a:t>
            </a:r>
          </a:p>
          <a:p>
            <a:r>
              <a:rPr lang="en-US" sz="2800" dirty="0">
                <a:latin typeface="Calibri" panose="020F0502020204030204" pitchFamily="34" charset="0"/>
                <a:cs typeface="Calibri" panose="020F0502020204030204" pitchFamily="34" charset="0"/>
              </a:rPr>
              <a:t>Energy availability and costs</a:t>
            </a:r>
          </a:p>
          <a:p>
            <a:r>
              <a:rPr lang="en-US" sz="2800" dirty="0">
                <a:latin typeface="Calibri" panose="020F0502020204030204" pitchFamily="34" charset="0"/>
                <a:cs typeface="Calibri" panose="020F0502020204030204" pitchFamily="34" charset="0"/>
              </a:rPr>
              <a:t>Exchange Rates</a:t>
            </a:r>
          </a:p>
          <a:p>
            <a:endParaRPr lang="en-GB" sz="2400" dirty="0"/>
          </a:p>
        </p:txBody>
      </p:sp>
    </p:spTree>
    <p:extLst>
      <p:ext uri="{BB962C8B-B14F-4D97-AF65-F5344CB8AC3E}">
        <p14:creationId xmlns:p14="http://schemas.microsoft.com/office/powerpoint/2010/main" val="1675267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Class Exercise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899574"/>
          </a:xfrm>
        </p:spPr>
        <p:txBody>
          <a:bodyPr>
            <a:normAutofit/>
          </a:bodyPr>
          <a:lstStyle/>
          <a:p>
            <a:r>
              <a:rPr lang="en-GB" sz="3200" dirty="0">
                <a:latin typeface="Calibri" panose="020F0502020204030204" pitchFamily="34" charset="0"/>
                <a:cs typeface="Calibri" panose="020F0502020204030204" pitchFamily="34" charset="0"/>
              </a:rPr>
              <a:t>Working with your same group and organisation: </a:t>
            </a:r>
          </a:p>
          <a:p>
            <a:r>
              <a:rPr lang="en-GB" sz="3200" dirty="0">
                <a:latin typeface="Calibri" panose="020F0502020204030204" pitchFamily="34" charset="0"/>
                <a:cs typeface="Calibri" panose="020F0502020204030204" pitchFamily="34" charset="0"/>
              </a:rPr>
              <a:t>Discuss </a:t>
            </a:r>
            <a:r>
              <a:rPr lang="en-GB" sz="3200" b="1" dirty="0">
                <a:solidFill>
                  <a:srgbClr val="FF0000"/>
                </a:solidFill>
                <a:latin typeface="Calibri" panose="020F0502020204030204" pitchFamily="34" charset="0"/>
                <a:cs typeface="Calibri" panose="020F0502020204030204" pitchFamily="34" charset="0"/>
              </a:rPr>
              <a:t>ECONOMIC</a:t>
            </a:r>
            <a:r>
              <a:rPr lang="en-GB" sz="3200" dirty="0">
                <a:latin typeface="Calibri" panose="020F0502020204030204" pitchFamily="34" charset="0"/>
                <a:cs typeface="Calibri" panose="020F0502020204030204" pitchFamily="34" charset="0"/>
              </a:rPr>
              <a:t> factors in that organisation’s industry that could affect their marketing operations.</a:t>
            </a:r>
          </a:p>
          <a:p>
            <a:r>
              <a:rPr lang="en-GB" sz="3200" dirty="0">
                <a:latin typeface="Calibri" panose="020F0502020204030204" pitchFamily="34" charset="0"/>
                <a:cs typeface="Calibri" panose="020F0502020204030204" pitchFamily="34" charset="0"/>
              </a:rPr>
              <a:t>Make a bullet point list of key factors</a:t>
            </a:r>
          </a:p>
          <a:p>
            <a:r>
              <a:rPr lang="en-GB" sz="32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41505777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4000" b="1" dirty="0">
                <a:solidFill>
                  <a:srgbClr val="FFFFFF"/>
                </a:solidFill>
                <a:latin typeface="Calibri" panose="020F0502020204030204" pitchFamily="34" charset="0"/>
                <a:cs typeface="Calibri" panose="020F0502020204030204" pitchFamily="34" charset="0"/>
              </a:rPr>
              <a:t>SOCIAL</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571067"/>
          </a:xfrm>
        </p:spPr>
        <p:txBody>
          <a:bodyPr>
            <a:normAutofit/>
          </a:bodyPr>
          <a:lstStyle/>
          <a:p>
            <a:pPr marL="0" indent="0">
              <a:buNone/>
            </a:pPr>
            <a:r>
              <a:rPr lang="en-US" sz="3200" dirty="0">
                <a:latin typeface="Calibri" panose="020F0502020204030204" pitchFamily="34" charset="0"/>
                <a:cs typeface="Calibri" panose="020F0502020204030204" pitchFamily="34" charset="0"/>
              </a:rPr>
              <a:t>What changes and trends are happening in society</a:t>
            </a:r>
          </a:p>
          <a:p>
            <a:r>
              <a:rPr lang="en-US" sz="3200" dirty="0">
                <a:latin typeface="Calibri" panose="020F0502020204030204" pitchFamily="34" charset="0"/>
                <a:cs typeface="Calibri" panose="020F0502020204030204" pitchFamily="34" charset="0"/>
              </a:rPr>
              <a:t>Population demographics (younger/older populations)</a:t>
            </a:r>
          </a:p>
          <a:p>
            <a:r>
              <a:rPr lang="en-US" sz="3200" dirty="0">
                <a:latin typeface="Calibri" panose="020F0502020204030204" pitchFamily="34" charset="0"/>
                <a:cs typeface="Calibri" panose="020F0502020204030204" pitchFamily="34" charset="0"/>
              </a:rPr>
              <a:t>Income distribution</a:t>
            </a:r>
          </a:p>
          <a:p>
            <a:r>
              <a:rPr lang="en-US" sz="3200" dirty="0">
                <a:latin typeface="Calibri" panose="020F0502020204030204" pitchFamily="34" charset="0"/>
                <a:cs typeface="Calibri" panose="020F0502020204030204" pitchFamily="34" charset="0"/>
              </a:rPr>
              <a:t>Taste and lifestyle changes</a:t>
            </a:r>
          </a:p>
          <a:p>
            <a:r>
              <a:rPr lang="en-US" sz="3200" dirty="0">
                <a:latin typeface="Calibri" panose="020F0502020204030204" pitchFamily="34" charset="0"/>
                <a:cs typeface="Calibri" panose="020F0502020204030204" pitchFamily="34" charset="0"/>
              </a:rPr>
              <a:t>Attitudes to work and leisure</a:t>
            </a:r>
          </a:p>
          <a:p>
            <a:r>
              <a:rPr lang="en-US" sz="3200" dirty="0">
                <a:latin typeface="Calibri" panose="020F0502020204030204" pitchFamily="34" charset="0"/>
                <a:cs typeface="Calibri" panose="020F0502020204030204" pitchFamily="34" charset="0"/>
              </a:rPr>
              <a:t>Levels of education</a:t>
            </a:r>
          </a:p>
          <a:p>
            <a:endParaRPr lang="en-GB" sz="2400" dirty="0"/>
          </a:p>
        </p:txBody>
      </p:sp>
    </p:spTree>
    <p:extLst>
      <p:ext uri="{BB962C8B-B14F-4D97-AF65-F5344CB8AC3E}">
        <p14:creationId xmlns:p14="http://schemas.microsoft.com/office/powerpoint/2010/main" val="29755687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Class Exercise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899574"/>
          </a:xfrm>
        </p:spPr>
        <p:txBody>
          <a:bodyPr>
            <a:normAutofit/>
          </a:bodyPr>
          <a:lstStyle/>
          <a:p>
            <a:r>
              <a:rPr lang="en-GB" sz="3200" dirty="0">
                <a:latin typeface="Calibri" panose="020F0502020204030204" pitchFamily="34" charset="0"/>
                <a:cs typeface="Calibri" panose="020F0502020204030204" pitchFamily="34" charset="0"/>
              </a:rPr>
              <a:t>Working with your same group and organisation: </a:t>
            </a:r>
          </a:p>
          <a:p>
            <a:r>
              <a:rPr lang="en-GB" sz="3200" dirty="0">
                <a:latin typeface="Calibri" panose="020F0502020204030204" pitchFamily="34" charset="0"/>
                <a:cs typeface="Calibri" panose="020F0502020204030204" pitchFamily="34" charset="0"/>
              </a:rPr>
              <a:t>Discuss </a:t>
            </a:r>
            <a:r>
              <a:rPr lang="en-GB" sz="3200" b="1" dirty="0">
                <a:solidFill>
                  <a:srgbClr val="FF0000"/>
                </a:solidFill>
                <a:latin typeface="Calibri" panose="020F0502020204030204" pitchFamily="34" charset="0"/>
                <a:cs typeface="Calibri" panose="020F0502020204030204" pitchFamily="34" charset="0"/>
              </a:rPr>
              <a:t>SOCIAL</a:t>
            </a:r>
            <a:r>
              <a:rPr lang="en-GB" sz="3200" dirty="0">
                <a:latin typeface="Calibri" panose="020F0502020204030204" pitchFamily="34" charset="0"/>
                <a:cs typeface="Calibri" panose="020F0502020204030204" pitchFamily="34" charset="0"/>
              </a:rPr>
              <a:t> factors in that organisation’s industry that could affect their marketing operations.</a:t>
            </a:r>
          </a:p>
          <a:p>
            <a:r>
              <a:rPr lang="en-GB" sz="3200" dirty="0">
                <a:latin typeface="Calibri" panose="020F0502020204030204" pitchFamily="34" charset="0"/>
                <a:cs typeface="Calibri" panose="020F0502020204030204" pitchFamily="34" charset="0"/>
              </a:rPr>
              <a:t>Make a bullet point list of key factors</a:t>
            </a:r>
          </a:p>
          <a:p>
            <a:r>
              <a:rPr lang="en-GB" sz="32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31370115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TECNOLOGICAL</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571067"/>
          </a:xfrm>
        </p:spPr>
        <p:txBody>
          <a:bodyPr>
            <a:normAutofit/>
          </a:bodyPr>
          <a:lstStyle/>
          <a:p>
            <a:pPr marL="0" indent="0">
              <a:buNone/>
            </a:pPr>
            <a:r>
              <a:rPr lang="en-US" sz="2400" dirty="0">
                <a:latin typeface="Calibri" panose="020F0502020204030204" pitchFamily="34" charset="0"/>
                <a:cs typeface="Calibri" panose="020F0502020204030204" pitchFamily="34" charset="0"/>
              </a:rPr>
              <a:t>What technology is maturing and what is emerging</a:t>
            </a:r>
          </a:p>
          <a:p>
            <a:r>
              <a:rPr lang="en-US" sz="2400" dirty="0">
                <a:latin typeface="Calibri" panose="020F0502020204030204" pitchFamily="34" charset="0"/>
                <a:cs typeface="Calibri" panose="020F0502020204030204" pitchFamily="34" charset="0"/>
              </a:rPr>
              <a:t>Government spending on research</a:t>
            </a:r>
          </a:p>
          <a:p>
            <a:r>
              <a:rPr lang="en-US" sz="2400" dirty="0">
                <a:latin typeface="Calibri" panose="020F0502020204030204" pitchFamily="34" charset="0"/>
                <a:cs typeface="Calibri" panose="020F0502020204030204" pitchFamily="34" charset="0"/>
              </a:rPr>
              <a:t>Industry focus on research and development (R &amp; D)</a:t>
            </a:r>
          </a:p>
          <a:p>
            <a:r>
              <a:rPr lang="en-US" sz="2400" dirty="0">
                <a:latin typeface="Calibri" panose="020F0502020204030204" pitchFamily="34" charset="0"/>
                <a:cs typeface="Calibri" panose="020F0502020204030204" pitchFamily="34" charset="0"/>
              </a:rPr>
              <a:t>Speed of technology</a:t>
            </a:r>
          </a:p>
          <a:p>
            <a:r>
              <a:rPr lang="en-US" sz="2400" dirty="0">
                <a:latin typeface="Calibri" panose="020F0502020204030204" pitchFamily="34" charset="0"/>
                <a:cs typeface="Calibri" panose="020F0502020204030204" pitchFamily="34" charset="0"/>
              </a:rPr>
              <a:t>Rates of obsolescence / innovation</a:t>
            </a:r>
          </a:p>
          <a:p>
            <a:r>
              <a:rPr lang="en-US" sz="2400" dirty="0">
                <a:latin typeface="Calibri" panose="020F0502020204030204" pitchFamily="34" charset="0"/>
                <a:cs typeface="Calibri" panose="020F0502020204030204" pitchFamily="34" charset="0"/>
              </a:rPr>
              <a:t>Changes in production methods</a:t>
            </a:r>
          </a:p>
          <a:p>
            <a:r>
              <a:rPr lang="en-US" sz="2400" dirty="0">
                <a:latin typeface="Calibri" panose="020F0502020204030204" pitchFamily="34" charset="0"/>
                <a:cs typeface="Calibri" panose="020F0502020204030204" pitchFamily="34" charset="0"/>
              </a:rPr>
              <a:t>Integration between buyers and sellers</a:t>
            </a:r>
          </a:p>
          <a:p>
            <a:r>
              <a:rPr lang="en-US" sz="2400" dirty="0">
                <a:latin typeface="Calibri" panose="020F0502020204030204" pitchFamily="34" charset="0"/>
                <a:cs typeface="Calibri" panose="020F0502020204030204" pitchFamily="34" charset="0"/>
              </a:rPr>
              <a:t>Automation</a:t>
            </a:r>
          </a:p>
          <a:p>
            <a:endParaRPr lang="en-GB" sz="2400" dirty="0"/>
          </a:p>
        </p:txBody>
      </p:sp>
    </p:spTree>
    <p:extLst>
      <p:ext uri="{BB962C8B-B14F-4D97-AF65-F5344CB8AC3E}">
        <p14:creationId xmlns:p14="http://schemas.microsoft.com/office/powerpoint/2010/main" val="26809775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Class Exercise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899574"/>
          </a:xfrm>
        </p:spPr>
        <p:txBody>
          <a:bodyPr>
            <a:normAutofit/>
          </a:bodyPr>
          <a:lstStyle/>
          <a:p>
            <a:r>
              <a:rPr lang="en-GB" sz="3200" dirty="0">
                <a:latin typeface="Calibri" panose="020F0502020204030204" pitchFamily="34" charset="0"/>
                <a:cs typeface="Calibri" panose="020F0502020204030204" pitchFamily="34" charset="0"/>
              </a:rPr>
              <a:t>Working with your same group and organisation: </a:t>
            </a:r>
          </a:p>
          <a:p>
            <a:r>
              <a:rPr lang="en-GB" sz="3200" dirty="0">
                <a:latin typeface="Calibri" panose="020F0502020204030204" pitchFamily="34" charset="0"/>
                <a:cs typeface="Calibri" panose="020F0502020204030204" pitchFamily="34" charset="0"/>
              </a:rPr>
              <a:t>Discuss </a:t>
            </a:r>
            <a:r>
              <a:rPr lang="en-GB" sz="3200" b="1" dirty="0">
                <a:solidFill>
                  <a:srgbClr val="FF0000"/>
                </a:solidFill>
                <a:latin typeface="Calibri" panose="020F0502020204030204" pitchFamily="34" charset="0"/>
                <a:cs typeface="Calibri" panose="020F0502020204030204" pitchFamily="34" charset="0"/>
              </a:rPr>
              <a:t>TECHNOLOGICAL</a:t>
            </a:r>
            <a:r>
              <a:rPr lang="en-GB" sz="3200" dirty="0">
                <a:latin typeface="Calibri" panose="020F0502020204030204" pitchFamily="34" charset="0"/>
                <a:cs typeface="Calibri" panose="020F0502020204030204" pitchFamily="34" charset="0"/>
              </a:rPr>
              <a:t> factors in that organisation’s industry that could affect their marketing operations.</a:t>
            </a:r>
          </a:p>
          <a:p>
            <a:r>
              <a:rPr lang="en-GB" sz="3200" dirty="0">
                <a:latin typeface="Calibri" panose="020F0502020204030204" pitchFamily="34" charset="0"/>
                <a:cs typeface="Calibri" panose="020F0502020204030204" pitchFamily="34" charset="0"/>
              </a:rPr>
              <a:t>Make a bullet point list of key factors</a:t>
            </a:r>
          </a:p>
          <a:p>
            <a:r>
              <a:rPr lang="en-GB" sz="32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36978363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100" b="1" dirty="0">
                <a:solidFill>
                  <a:srgbClr val="FFFFFF"/>
                </a:solidFill>
                <a:latin typeface="Calibri" panose="020F0502020204030204" pitchFamily="34" charset="0"/>
                <a:cs typeface="Calibri" panose="020F0502020204030204" pitchFamily="34" charset="0"/>
              </a:rPr>
              <a:t>ENVIRONMENTAL</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571067"/>
          </a:xfrm>
        </p:spPr>
        <p:txBody>
          <a:bodyPr>
            <a:normAutofit/>
          </a:bodyPr>
          <a:lstStyle/>
          <a:p>
            <a:r>
              <a:rPr lang="en-US" sz="2800" dirty="0">
                <a:latin typeface="Calibri" panose="020F0502020204030204" pitchFamily="34" charset="0"/>
                <a:cs typeface="Calibri" panose="020F0502020204030204" pitchFamily="34" charset="0"/>
              </a:rPr>
              <a:t>Consumer environmental awareness for products and </a:t>
            </a:r>
            <a:r>
              <a:rPr lang="en-US" sz="2800" b="1" dirty="0">
                <a:latin typeface="Calibri" panose="020F0502020204030204" pitchFamily="34" charset="0"/>
                <a:cs typeface="Calibri" panose="020F0502020204030204" pitchFamily="34" charset="0"/>
              </a:rPr>
              <a:t>materials that go into making products</a:t>
            </a:r>
          </a:p>
          <a:p>
            <a:r>
              <a:rPr lang="en-US" sz="2800" dirty="0">
                <a:latin typeface="Calibri" panose="020F0502020204030204" pitchFamily="34" charset="0"/>
                <a:cs typeface="Calibri" panose="020F0502020204030204" pitchFamily="34" charset="0"/>
              </a:rPr>
              <a:t>Minimizing the impact/pollution impact on the local environment</a:t>
            </a:r>
          </a:p>
          <a:p>
            <a:r>
              <a:rPr lang="en-US" sz="2800" dirty="0">
                <a:latin typeface="Calibri" panose="020F0502020204030204" pitchFamily="34" charset="0"/>
                <a:cs typeface="Calibri" panose="020F0502020204030204" pitchFamily="34" charset="0"/>
              </a:rPr>
              <a:t>More eco-friendly substitutes?</a:t>
            </a:r>
          </a:p>
          <a:p>
            <a:r>
              <a:rPr lang="en-US" sz="2800" dirty="0">
                <a:latin typeface="Calibri" panose="020F0502020204030204" pitchFamily="34" charset="0"/>
                <a:cs typeface="Calibri" panose="020F0502020204030204" pitchFamily="34" charset="0"/>
              </a:rPr>
              <a:t>Carbon emission targets?</a:t>
            </a:r>
          </a:p>
          <a:p>
            <a:r>
              <a:rPr lang="en-US" sz="2800" dirty="0">
                <a:latin typeface="Calibri" panose="020F0502020204030204" pitchFamily="34" charset="0"/>
                <a:cs typeface="Calibri" panose="020F0502020204030204" pitchFamily="34" charset="0"/>
              </a:rPr>
              <a:t>Climate Change</a:t>
            </a:r>
          </a:p>
          <a:p>
            <a:r>
              <a:rPr lang="en-US" sz="2800" dirty="0">
                <a:latin typeface="Calibri" panose="020F0502020204030204" pitchFamily="34" charset="0"/>
                <a:cs typeface="Calibri" panose="020F0502020204030204" pitchFamily="34" charset="0"/>
              </a:rPr>
              <a:t>Air / water pollution</a:t>
            </a:r>
          </a:p>
          <a:p>
            <a:r>
              <a:rPr lang="en-US" sz="2800" dirty="0">
                <a:latin typeface="Calibri" panose="020F0502020204030204" pitchFamily="34" charset="0"/>
                <a:cs typeface="Calibri" panose="020F0502020204030204" pitchFamily="34" charset="0"/>
              </a:rPr>
              <a:t>Green products and recycling</a:t>
            </a:r>
          </a:p>
          <a:p>
            <a:endParaRPr lang="en-US" sz="2400" dirty="0"/>
          </a:p>
          <a:p>
            <a:endParaRPr lang="en-GB" sz="2400" dirty="0"/>
          </a:p>
        </p:txBody>
      </p:sp>
    </p:spTree>
    <p:extLst>
      <p:ext uri="{BB962C8B-B14F-4D97-AF65-F5344CB8AC3E}">
        <p14:creationId xmlns:p14="http://schemas.microsoft.com/office/powerpoint/2010/main" val="15792006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Class Exercise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899574"/>
          </a:xfrm>
        </p:spPr>
        <p:txBody>
          <a:bodyPr>
            <a:normAutofit/>
          </a:bodyPr>
          <a:lstStyle/>
          <a:p>
            <a:r>
              <a:rPr lang="en-GB" sz="3200" dirty="0">
                <a:latin typeface="Calibri" panose="020F0502020204030204" pitchFamily="34" charset="0"/>
                <a:cs typeface="Calibri" panose="020F0502020204030204" pitchFamily="34" charset="0"/>
              </a:rPr>
              <a:t>Working with your same group and organisation: </a:t>
            </a:r>
          </a:p>
          <a:p>
            <a:r>
              <a:rPr lang="en-GB" sz="3200" dirty="0">
                <a:latin typeface="Calibri" panose="020F0502020204030204" pitchFamily="34" charset="0"/>
                <a:cs typeface="Calibri" panose="020F0502020204030204" pitchFamily="34" charset="0"/>
              </a:rPr>
              <a:t>Discuss </a:t>
            </a:r>
            <a:r>
              <a:rPr lang="en-GB" sz="3200" b="1" dirty="0">
                <a:solidFill>
                  <a:srgbClr val="FF0000"/>
                </a:solidFill>
                <a:latin typeface="Calibri" panose="020F0502020204030204" pitchFamily="34" charset="0"/>
                <a:cs typeface="Calibri" panose="020F0502020204030204" pitchFamily="34" charset="0"/>
              </a:rPr>
              <a:t>ENVIRONMENTAL</a:t>
            </a:r>
            <a:r>
              <a:rPr lang="en-GB" sz="3200" dirty="0">
                <a:latin typeface="Calibri" panose="020F0502020204030204" pitchFamily="34" charset="0"/>
                <a:cs typeface="Calibri" panose="020F0502020204030204" pitchFamily="34" charset="0"/>
              </a:rPr>
              <a:t> factors in that organisation’s industry that could affect their marketing operations.</a:t>
            </a:r>
          </a:p>
          <a:p>
            <a:r>
              <a:rPr lang="en-GB" sz="3200" dirty="0">
                <a:latin typeface="Calibri" panose="020F0502020204030204" pitchFamily="34" charset="0"/>
                <a:cs typeface="Calibri" panose="020F0502020204030204" pitchFamily="34" charset="0"/>
              </a:rPr>
              <a:t>Make a bullet point list of key factors</a:t>
            </a:r>
          </a:p>
          <a:p>
            <a:r>
              <a:rPr lang="en-GB" sz="32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41280482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LEGAL / REGULATORY</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571067"/>
          </a:xfrm>
        </p:spPr>
        <p:txBody>
          <a:bodyPr>
            <a:normAutofit lnSpcReduction="10000"/>
          </a:bodyPr>
          <a:lstStyle/>
          <a:p>
            <a:r>
              <a:rPr lang="en-US" sz="3200" dirty="0">
                <a:latin typeface="Calibri" panose="020F0502020204030204" pitchFamily="34" charset="0"/>
                <a:cs typeface="Calibri" panose="020F0502020204030204" pitchFamily="34" charset="0"/>
              </a:rPr>
              <a:t>Monopoly issues</a:t>
            </a:r>
          </a:p>
          <a:p>
            <a:r>
              <a:rPr lang="en-US" sz="3200" dirty="0">
                <a:latin typeface="Calibri" panose="020F0502020204030204" pitchFamily="34" charset="0"/>
                <a:cs typeface="Calibri" panose="020F0502020204030204" pitchFamily="34" charset="0"/>
              </a:rPr>
              <a:t>Employment laws</a:t>
            </a:r>
          </a:p>
          <a:p>
            <a:r>
              <a:rPr lang="en-US" sz="3200" dirty="0">
                <a:latin typeface="Calibri" panose="020F0502020204030204" pitchFamily="34" charset="0"/>
                <a:cs typeface="Calibri" panose="020F0502020204030204" pitchFamily="34" charset="0"/>
              </a:rPr>
              <a:t>Intellectual Property (IP) laws</a:t>
            </a:r>
          </a:p>
          <a:p>
            <a:r>
              <a:rPr lang="en-US" sz="3200" dirty="0">
                <a:latin typeface="Calibri" panose="020F0502020204030204" pitchFamily="34" charset="0"/>
                <a:cs typeface="Calibri" panose="020F0502020204030204" pitchFamily="34" charset="0"/>
              </a:rPr>
              <a:t>Taxation </a:t>
            </a:r>
          </a:p>
          <a:p>
            <a:r>
              <a:rPr lang="en-GB" sz="3200" dirty="0">
                <a:latin typeface="Calibri" panose="020F0502020204030204" pitchFamily="34" charset="0"/>
                <a:cs typeface="Calibri" panose="020F0502020204030204" pitchFamily="34" charset="0"/>
              </a:rPr>
              <a:t>Data protection / GDPR</a:t>
            </a:r>
          </a:p>
          <a:p>
            <a:r>
              <a:rPr lang="en-GB" sz="3200" dirty="0">
                <a:latin typeface="Calibri" panose="020F0502020204030204" pitchFamily="34" charset="0"/>
                <a:cs typeface="Calibri" panose="020F0502020204030204" pitchFamily="34" charset="0"/>
              </a:rPr>
              <a:t>Consumer protection</a:t>
            </a:r>
          </a:p>
          <a:p>
            <a:r>
              <a:rPr lang="en-GB" sz="3200" dirty="0">
                <a:latin typeface="Calibri" panose="020F0502020204030204" pitchFamily="34" charset="0"/>
                <a:cs typeface="Calibri" panose="020F0502020204030204" pitchFamily="34" charset="0"/>
              </a:rPr>
              <a:t>Health and Safety</a:t>
            </a:r>
          </a:p>
          <a:p>
            <a:r>
              <a:rPr lang="en-GB" sz="3200" dirty="0">
                <a:latin typeface="Calibri" panose="020F0502020204030204" pitchFamily="34" charset="0"/>
                <a:cs typeface="Calibri" panose="020F0502020204030204" pitchFamily="34" charset="0"/>
              </a:rPr>
              <a:t>Copy right and patent laws</a:t>
            </a:r>
          </a:p>
          <a:p>
            <a:r>
              <a:rPr lang="en-GB" sz="3200" dirty="0">
                <a:latin typeface="Calibri" panose="020F0502020204030204" pitchFamily="34" charset="0"/>
                <a:cs typeface="Calibri" panose="020F0502020204030204" pitchFamily="34" charset="0"/>
              </a:rPr>
              <a:t>Discrimination laws</a:t>
            </a:r>
          </a:p>
        </p:txBody>
      </p:sp>
    </p:spTree>
    <p:extLst>
      <p:ext uri="{BB962C8B-B14F-4D97-AF65-F5344CB8AC3E}">
        <p14:creationId xmlns:p14="http://schemas.microsoft.com/office/powerpoint/2010/main" val="11131542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Class Exercise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899574"/>
          </a:xfrm>
        </p:spPr>
        <p:txBody>
          <a:bodyPr>
            <a:normAutofit/>
          </a:bodyPr>
          <a:lstStyle/>
          <a:p>
            <a:r>
              <a:rPr lang="en-GB" sz="3200" dirty="0">
                <a:latin typeface="Calibri" panose="020F0502020204030204" pitchFamily="34" charset="0"/>
                <a:cs typeface="Calibri" panose="020F0502020204030204" pitchFamily="34" charset="0"/>
              </a:rPr>
              <a:t>Working with your same group and organisation: </a:t>
            </a:r>
          </a:p>
          <a:p>
            <a:r>
              <a:rPr lang="en-GB" sz="3200" dirty="0">
                <a:latin typeface="Calibri" panose="020F0502020204030204" pitchFamily="34" charset="0"/>
                <a:cs typeface="Calibri" panose="020F0502020204030204" pitchFamily="34" charset="0"/>
              </a:rPr>
              <a:t>Discuss </a:t>
            </a:r>
            <a:r>
              <a:rPr lang="en-GB" sz="3200" b="1" dirty="0">
                <a:solidFill>
                  <a:srgbClr val="FF0000"/>
                </a:solidFill>
                <a:latin typeface="Calibri" panose="020F0502020204030204" pitchFamily="34" charset="0"/>
                <a:cs typeface="Calibri" panose="020F0502020204030204" pitchFamily="34" charset="0"/>
              </a:rPr>
              <a:t>LEGAL</a:t>
            </a:r>
            <a:r>
              <a:rPr lang="en-GB" sz="3200" dirty="0">
                <a:latin typeface="Calibri" panose="020F0502020204030204" pitchFamily="34" charset="0"/>
                <a:cs typeface="Calibri" panose="020F0502020204030204" pitchFamily="34" charset="0"/>
              </a:rPr>
              <a:t> factors in that organisation’s industry that could affect their marketing operations.</a:t>
            </a:r>
          </a:p>
          <a:p>
            <a:r>
              <a:rPr lang="en-GB" sz="3200" dirty="0">
                <a:latin typeface="Calibri" panose="020F0502020204030204" pitchFamily="34" charset="0"/>
                <a:cs typeface="Calibri" panose="020F0502020204030204" pitchFamily="34" charset="0"/>
              </a:rPr>
              <a:t>Make a bullet point list of key factors</a:t>
            </a:r>
          </a:p>
          <a:p>
            <a:r>
              <a:rPr lang="en-GB" sz="32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38942633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2B9BB-DA5B-4B2F-3028-A12D3EF33D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A2C7F7-F57F-8EFB-1EB2-86162C6141E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E7FA502-72AC-710F-1D6B-529048B97DE1}"/>
              </a:ext>
            </a:extLst>
          </p:cNvPr>
          <p:cNvPicPr>
            <a:picLocks noChangeAspect="1"/>
          </p:cNvPicPr>
          <p:nvPr/>
        </p:nvPicPr>
        <p:blipFill rotWithShape="1">
          <a:blip r:embed="rId2"/>
          <a:srcRect l="6767" t="20435" r="35516" b="23912"/>
          <a:stretch/>
        </p:blipFill>
        <p:spPr>
          <a:xfrm>
            <a:off x="-89452" y="79513"/>
            <a:ext cx="11469755" cy="6680275"/>
          </a:xfrm>
          <a:prstGeom prst="rect">
            <a:avLst/>
          </a:prstGeom>
        </p:spPr>
      </p:pic>
    </p:spTree>
    <p:extLst>
      <p:ext uri="{BB962C8B-B14F-4D97-AF65-F5344CB8AC3E}">
        <p14:creationId xmlns:p14="http://schemas.microsoft.com/office/powerpoint/2010/main" val="42145158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0B2CD-0D75-C3F5-B9AC-823DCB47ED4A}"/>
              </a:ext>
            </a:extLst>
          </p:cNvPr>
          <p:cNvSpPr>
            <a:spLocks noGrp="1"/>
          </p:cNvSpPr>
          <p:nvPr>
            <p:ph type="title"/>
          </p:nvPr>
        </p:nvSpPr>
        <p:spPr/>
        <p:txBody>
          <a:bodyPr/>
          <a:lstStyle/>
          <a:p>
            <a:r>
              <a:rPr lang="en-GB" dirty="0"/>
              <a:t>Revision</a:t>
            </a:r>
          </a:p>
        </p:txBody>
      </p:sp>
      <p:sp>
        <p:nvSpPr>
          <p:cNvPr id="3" name="Content Placeholder 2">
            <a:extLst>
              <a:ext uri="{FF2B5EF4-FFF2-40B4-BE49-F238E27FC236}">
                <a16:creationId xmlns:a16="http://schemas.microsoft.com/office/drawing/2014/main" id="{0CB2D7EC-AD1F-C8A3-2639-4F4049DE34B8}"/>
              </a:ext>
            </a:extLst>
          </p:cNvPr>
          <p:cNvSpPr>
            <a:spLocks noGrp="1"/>
          </p:cNvSpPr>
          <p:nvPr>
            <p:ph idx="1"/>
          </p:nvPr>
        </p:nvSpPr>
        <p:spPr/>
        <p:txBody>
          <a:bodyPr>
            <a:normAutofit fontScale="92500" lnSpcReduction="10000"/>
          </a:bodyPr>
          <a:lstStyle/>
          <a:p>
            <a:r>
              <a:rPr lang="en-GB" sz="2000" dirty="0"/>
              <a:t>What did we learn?</a:t>
            </a:r>
          </a:p>
          <a:p>
            <a:r>
              <a:rPr lang="en-GB" sz="2000" dirty="0"/>
              <a:t>SOSTAC is the model we use as part of the marketing planning process</a:t>
            </a:r>
          </a:p>
          <a:p>
            <a:r>
              <a:rPr lang="en-GB" sz="2000" dirty="0"/>
              <a:t>.Competitor Orientation is focussed on the competition, how to develop, finding strategies to counter competition.</a:t>
            </a:r>
          </a:p>
          <a:p>
            <a:r>
              <a:rPr lang="en-GB" sz="2000" dirty="0"/>
              <a:t>Customer Orientation focusses on evolving customer needs.</a:t>
            </a:r>
          </a:p>
          <a:p>
            <a:r>
              <a:rPr lang="en-GB" sz="2000" dirty="0"/>
              <a:t>Market Orientation uses strategies that address the concerns and needs of the consumer while monitoring competitor activity.</a:t>
            </a:r>
          </a:p>
          <a:p>
            <a:r>
              <a:rPr lang="en-GB" sz="2000" dirty="0"/>
              <a:t>The Marketing Audit includes the Macro, Micro and Internal environment.</a:t>
            </a:r>
          </a:p>
          <a:p>
            <a:r>
              <a:rPr lang="en-GB" sz="2000" dirty="0"/>
              <a:t>The Macro environment can be assessed by the use of the PESTEL model.</a:t>
            </a:r>
          </a:p>
          <a:p>
            <a:endParaRPr lang="en-GB" dirty="0"/>
          </a:p>
          <a:p>
            <a:endParaRPr lang="en-GB" dirty="0"/>
          </a:p>
          <a:p>
            <a:endParaRPr lang="en-GB" dirty="0"/>
          </a:p>
        </p:txBody>
      </p:sp>
    </p:spTree>
    <p:extLst>
      <p:ext uri="{BB962C8B-B14F-4D97-AF65-F5344CB8AC3E}">
        <p14:creationId xmlns:p14="http://schemas.microsoft.com/office/powerpoint/2010/main" val="2960720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Class Exercise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4821898" y="643466"/>
            <a:ext cx="5827472" cy="5899574"/>
          </a:xfrm>
        </p:spPr>
        <p:txBody>
          <a:bodyPr>
            <a:normAutofit/>
          </a:bodyPr>
          <a:lstStyle/>
          <a:p>
            <a:r>
              <a:rPr lang="en-GB" sz="3200" dirty="0">
                <a:latin typeface="Calibri" panose="020F0502020204030204" pitchFamily="34" charset="0"/>
                <a:cs typeface="Calibri" panose="020F0502020204030204" pitchFamily="34" charset="0"/>
              </a:rPr>
              <a:t>Work in small groups</a:t>
            </a:r>
          </a:p>
          <a:p>
            <a:r>
              <a:rPr lang="en-GB" sz="3200" dirty="0">
                <a:latin typeface="Calibri" panose="020F0502020204030204" pitchFamily="34" charset="0"/>
                <a:cs typeface="Calibri" panose="020F0502020204030204" pitchFamily="34" charset="0"/>
              </a:rPr>
              <a:t>Choose an organisation with which you are familiar</a:t>
            </a:r>
          </a:p>
          <a:p>
            <a:r>
              <a:rPr lang="en-GB" sz="3200" dirty="0">
                <a:latin typeface="Calibri" panose="020F0502020204030204" pitchFamily="34" charset="0"/>
                <a:cs typeface="Calibri" panose="020F0502020204030204" pitchFamily="34" charset="0"/>
              </a:rPr>
              <a:t>Discuss POLITICAL factors in that organisation’s industry that could affect their marketing operations.</a:t>
            </a:r>
          </a:p>
          <a:p>
            <a:r>
              <a:rPr lang="en-GB" sz="3200" dirty="0">
                <a:latin typeface="Calibri" panose="020F0502020204030204" pitchFamily="34" charset="0"/>
                <a:cs typeface="Calibri" panose="020F0502020204030204" pitchFamily="34" charset="0"/>
              </a:rPr>
              <a:t>Make a bullet point list of key factors</a:t>
            </a:r>
          </a:p>
          <a:p>
            <a:r>
              <a:rPr lang="en-GB" sz="32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767795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89704-412D-E80E-1F3D-047AE436753E}"/>
              </a:ext>
            </a:extLst>
          </p:cNvPr>
          <p:cNvSpPr>
            <a:spLocks noGrp="1"/>
          </p:cNvSpPr>
          <p:nvPr>
            <p:ph type="title"/>
          </p:nvPr>
        </p:nvSpPr>
        <p:spPr/>
        <p:txBody>
          <a:bodyPr/>
          <a:lstStyle/>
          <a:p>
            <a:r>
              <a:rPr lang="en-GB" dirty="0"/>
              <a:t>Quick quiz on what you have learned so far this module.</a:t>
            </a:r>
          </a:p>
        </p:txBody>
      </p:sp>
      <p:sp>
        <p:nvSpPr>
          <p:cNvPr id="3" name="Content Placeholder 2">
            <a:extLst>
              <a:ext uri="{FF2B5EF4-FFF2-40B4-BE49-F238E27FC236}">
                <a16:creationId xmlns:a16="http://schemas.microsoft.com/office/drawing/2014/main" id="{254A0E6B-B418-9D8F-9681-890BE5521EBE}"/>
              </a:ext>
            </a:extLst>
          </p:cNvPr>
          <p:cNvSpPr>
            <a:spLocks noGrp="1"/>
          </p:cNvSpPr>
          <p:nvPr>
            <p:ph idx="1"/>
          </p:nvPr>
        </p:nvSpPr>
        <p:spPr/>
        <p:txBody>
          <a:bodyPr/>
          <a:lstStyle/>
          <a:p>
            <a:endParaRPr lang="en-GB" dirty="0"/>
          </a:p>
          <a:p>
            <a:endParaRPr lang="en-GB" dirty="0"/>
          </a:p>
          <a:p>
            <a:r>
              <a:rPr lang="en-GB" dirty="0">
                <a:hlinkClick r:id="rId2"/>
              </a:rPr>
              <a:t>Some revision questions on what we have learned so far! </a:t>
            </a:r>
            <a:endParaRPr lang="en-GB" dirty="0"/>
          </a:p>
          <a:p>
            <a:endParaRPr lang="en-GB" dirty="0"/>
          </a:p>
          <a:p>
            <a:endParaRPr lang="en-GB" dirty="0"/>
          </a:p>
          <a:p>
            <a:r>
              <a:rPr lang="en-GB" dirty="0"/>
              <a:t>Or Go to the </a:t>
            </a:r>
            <a:r>
              <a:rPr lang="en-GB" dirty="0" err="1"/>
              <a:t>Vevox</a:t>
            </a:r>
            <a:r>
              <a:rPr lang="en-GB" dirty="0"/>
              <a:t> platform and type in 122-554-966</a:t>
            </a:r>
          </a:p>
        </p:txBody>
      </p:sp>
    </p:spTree>
    <p:extLst>
      <p:ext uri="{BB962C8B-B14F-4D97-AF65-F5344CB8AC3E}">
        <p14:creationId xmlns:p14="http://schemas.microsoft.com/office/powerpoint/2010/main" val="3037383349"/>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TM03457515[[fn=View]]</Template>
  <TotalTime>0</TotalTime>
  <Words>1548</Words>
  <Application>Microsoft Office PowerPoint</Application>
  <PresentationFormat>Widescreen</PresentationFormat>
  <Paragraphs>221</Paragraphs>
  <Slides>41</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Cabin-semi-bold</vt:lpstr>
      <vt:lpstr>var(--artdeco-typography-sans)</vt:lpstr>
      <vt:lpstr>Arial</vt:lpstr>
      <vt:lpstr>Calibri</vt:lpstr>
      <vt:lpstr>Century Schoolbook</vt:lpstr>
      <vt:lpstr>Wingdings 2</vt:lpstr>
      <vt:lpstr>View</vt:lpstr>
      <vt:lpstr>BMBM6016   Strategic Marketing  The Marketing Audit </vt:lpstr>
      <vt:lpstr>Review from last week: SOSTAC Planning Model</vt:lpstr>
      <vt:lpstr>The Marketing Planning Process</vt:lpstr>
      <vt:lpstr>Lecture 2  The Marketing Audit</vt:lpstr>
      <vt:lpstr>Competitor Orientation</vt:lpstr>
      <vt:lpstr>Class task!</vt:lpstr>
      <vt:lpstr>Customer Orientation</vt:lpstr>
      <vt:lpstr>Class Task!</vt:lpstr>
      <vt:lpstr>Customer v Competitor Orientation </vt:lpstr>
      <vt:lpstr>Example of Market Orientation - Amazon</vt:lpstr>
      <vt:lpstr>Market Oriented Companies!</vt:lpstr>
      <vt:lpstr>The Marketing Audit</vt:lpstr>
      <vt:lpstr>Marketing Audit </vt:lpstr>
      <vt:lpstr>Market Analysis Skills</vt:lpstr>
      <vt:lpstr>Market Analysis Skills</vt:lpstr>
      <vt:lpstr>THE  MACRO ENVIRONMENT</vt:lpstr>
      <vt:lpstr>THE  MICRO ENVIRONMENT</vt:lpstr>
      <vt:lpstr>THE INTERNAL ENVIRONMENT</vt:lpstr>
      <vt:lpstr>PowerPoint Presentation</vt:lpstr>
      <vt:lpstr>Market Analysis Skills</vt:lpstr>
      <vt:lpstr>The Macro Environment</vt:lpstr>
      <vt:lpstr>PESTEL ANALYSIS</vt:lpstr>
      <vt:lpstr>External Environment </vt:lpstr>
      <vt:lpstr>PowerPoint Presentation</vt:lpstr>
      <vt:lpstr>The Marketing Mix within the External Environment </vt:lpstr>
      <vt:lpstr>POLITICAL</vt:lpstr>
      <vt:lpstr>Class Exercise</vt:lpstr>
      <vt:lpstr>ECONOMIC</vt:lpstr>
      <vt:lpstr>Class Exercise</vt:lpstr>
      <vt:lpstr>SOCIAL</vt:lpstr>
      <vt:lpstr>Class Exercise</vt:lpstr>
      <vt:lpstr>TECNOLOGICAL</vt:lpstr>
      <vt:lpstr>Class Exercise</vt:lpstr>
      <vt:lpstr>ENVIRONMENTAL</vt:lpstr>
      <vt:lpstr>Class Exercise</vt:lpstr>
      <vt:lpstr>LEGAL / REGULATORY</vt:lpstr>
      <vt:lpstr>Class Exercise</vt:lpstr>
      <vt:lpstr>PowerPoint Presentation</vt:lpstr>
      <vt:lpstr>Revision</vt:lpstr>
      <vt:lpstr>Class Exercise</vt:lpstr>
      <vt:lpstr>Quick quiz on what you have learned so far this module.</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6</cp:revision>
  <dcterms:created xsi:type="dcterms:W3CDTF">2023-02-12T18:43:03Z</dcterms:created>
  <dcterms:modified xsi:type="dcterms:W3CDTF">2024-02-06T12:09:21Z</dcterms:modified>
</cp:coreProperties>
</file>