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3"/>
  </p:notesMasterIdLst>
  <p:sldIdLst>
    <p:sldId id="256" r:id="rId2"/>
    <p:sldId id="257" r:id="rId3"/>
    <p:sldId id="271" r:id="rId4"/>
    <p:sldId id="258" r:id="rId5"/>
    <p:sldId id="270" r:id="rId6"/>
    <p:sldId id="259" r:id="rId7"/>
    <p:sldId id="277" r:id="rId8"/>
    <p:sldId id="262" r:id="rId9"/>
    <p:sldId id="261" r:id="rId10"/>
    <p:sldId id="269" r:id="rId11"/>
    <p:sldId id="276" r:id="rId12"/>
    <p:sldId id="263" r:id="rId13"/>
    <p:sldId id="264" r:id="rId14"/>
    <p:sldId id="278" r:id="rId15"/>
    <p:sldId id="265" r:id="rId16"/>
    <p:sldId id="268" r:id="rId17"/>
    <p:sldId id="267" r:id="rId18"/>
    <p:sldId id="272" r:id="rId19"/>
    <p:sldId id="273" r:id="rId20"/>
    <p:sldId id="274" r:id="rId21"/>
    <p:sldId id="275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E4DCAF5-65C3-49D7-824F-008B024D4CA5}">
          <p14:sldIdLst>
            <p14:sldId id="256"/>
            <p14:sldId id="257"/>
            <p14:sldId id="271"/>
            <p14:sldId id="258"/>
            <p14:sldId id="270"/>
            <p14:sldId id="259"/>
            <p14:sldId id="277"/>
            <p14:sldId id="262"/>
            <p14:sldId id="261"/>
            <p14:sldId id="269"/>
            <p14:sldId id="276"/>
            <p14:sldId id="263"/>
            <p14:sldId id="264"/>
            <p14:sldId id="278"/>
            <p14:sldId id="265"/>
            <p14:sldId id="268"/>
            <p14:sldId id="267"/>
            <p14:sldId id="272"/>
            <p14:sldId id="273"/>
            <p14:sldId id="274"/>
            <p14:sldId id="27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0032" autoAdjust="0"/>
  </p:normalViewPr>
  <p:slideViewPr>
    <p:cSldViewPr snapToGrid="0">
      <p:cViewPr varScale="1">
        <p:scale>
          <a:sx n="63" d="100"/>
          <a:sy n="63" d="100"/>
        </p:scale>
        <p:origin x="93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FA107-DFDB-419D-87D7-7EC2EE26F6A3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562127-4AE8-41A9-97FB-EAF572DE3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526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562127-4AE8-41A9-97FB-EAF572DE33B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776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562127-4AE8-41A9-97FB-EAF572DE33B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832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844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199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6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033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468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98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445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259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990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197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0760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50303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9468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9375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7038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6844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869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630498-69F0-459E-A684-21DAC00F5982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AC7D00-D867-4FB0-A9F5-39D214570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569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openxmlformats.org/officeDocument/2006/relationships/hyperlink" Target="https://pxhere.com/en/photo/1584997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5" Type="http://schemas.openxmlformats.org/officeDocument/2006/relationships/hyperlink" Target="https://www.cnaemiliaromagna.it/trasformazione-digitale-sostenibilita-e-cultura-arriva-il-b2b-per-le-imprese-che-vogliono-innovare/" TargetMode="External"/><Relationship Id="rId4" Type="http://schemas.openxmlformats.org/officeDocument/2006/relationships/image" Target="../media/image3.jpeg"/><Relationship Id="rId9" Type="http://schemas.openxmlformats.org/officeDocument/2006/relationships/hyperlink" Target="https://freepngimg.com/png/11878-innovation-png-pictur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://www.mymarketing.it/dblog/storico.asp?s=Strategie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informationtransfereconomics.blogspot.com/2016/12/skidelskys-lazy-econ-critique.html" TargetMode="Externa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eshautsetdesbananes.blogspot.com/2010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gpixel.com/techblog/design-storytelling-usare-le-storie-per-ideare-progettare-e-vendere-prodotti-e-servizi-digitali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bluediamondgallery.com/wooden-tile/s/success.html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courses.lumenlearning.com/wm-organizationalbehavior/chapter/personality-traits/" TargetMode="External"/><Relationship Id="rId4" Type="http://schemas.openxmlformats.org/officeDocument/2006/relationships/image" Target="../media/image19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peoplemattersglobal.com/news/hiring/customer-identity-startup-loginradius-to-double-workforce-in-the-next-year-18862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iabetes.org.uk/research/research-impact/insulin#:~:text=Insulin%20was%20discovered%20by%20Sir,purified%20by%20James%20B%20Collip." TargetMode="External"/><Relationship Id="rId3" Type="http://schemas.openxmlformats.org/officeDocument/2006/relationships/hyperlink" Target="https://www.proquest.com/scholarly-journals/beat-economic-heart/docview/1671985722/se-2?accountid=130472" TargetMode="External"/><Relationship Id="rId7" Type="http://schemas.openxmlformats.org/officeDocument/2006/relationships/hyperlink" Target="http://creativecommons.org/licenses/by-nc-nd/4.0/).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jstor.org.ezproxy.uwtsd.ac.uk/stable/j.ctt1x76g2w." TargetMode="External"/><Relationship Id="rId5" Type="http://schemas.openxmlformats.org/officeDocument/2006/relationships/hyperlink" Target="https://doi.org/10.1007/s00191-013-0329-1." TargetMode="External"/><Relationship Id="rId4" Type="http://schemas.openxmlformats.org/officeDocument/2006/relationships/hyperlink" Target="https://libkey.io/libraries/1422/openurl?ctx_ver=Z39.88-2004&amp;ctx_enc=info:ofi/enc:UTF-8&amp;rfr_id=info:sid/ProQuest&amp;rft_val_fmt=journal&amp;rft.genre=article&amp;rft.jtitle=Journal+of+Evolutionary+Economics&amp;rft.atitle=The+beat+of+the+economic+heart%253A+Joseph+Schumpeter+and+Arthur+Spiethoff+on+business+cycles&amp;rft.au=Kurz%252C+Heinz+D.&amp;rft.aulast=Kurz&amp;rft.aufirst=Heinz&amp;rft.date=2015-01-01&amp;rft.volume=25&amp;rft.issue=1&amp;rft.spage=147&amp;rft.isbn=&amp;rft.btitle=&amp;rft.title=Journal+of+Evolutionary+Economics&amp;rft.issn=09369937&amp;rft_id=info:doi/10.1007%252Fs00191-013-0329-1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08/00197859510087578." TargetMode="External"/><Relationship Id="rId3" Type="http://schemas.openxmlformats.org/officeDocument/2006/relationships/hyperlink" Target="https://libkey.io/libraries/1422/openurl?ctx_ver=Z39.88-2004&amp;ctx_enc=info:ofi/enc:UTF-8&amp;rfr_id=info:sid/ProQuest&amp;rft_val_fmt=journal&amp;rft.genre=article&amp;rft.jtitle=Journal+of+Business+Ethics&amp;rft.atitle=Teaching+Critical+Thinking+Skills%253A+Ability%252C+Motivation%252C+Intervention%252C+and+the+Pygmalion+Effect%253A+JBE&amp;rft.au=Howard%252C+Larry+W%253BTang%252C+Thomas+Li-ping%253BJill+Austin%252C+M.&amp;rft.aulast=Howard&amp;rft.aufirst=Larry&amp;rft.date=2015-04-01&amp;rft.volume=128&amp;rft.issue=1&amp;rft.spage=133&amp;rft.isbn=&amp;rft.btitle=&amp;rft.title=Journal+of+Business+Ethics&amp;rft.issn=01674544&amp;rft_id=info:doi/10.1007%252Fs10551-014-2084-0" TargetMode="External"/><Relationship Id="rId7" Type="http://schemas.openxmlformats.org/officeDocument/2006/relationships/hyperlink" Target="https://libkey.io/libraries/1422/openurl?ctx_ver=Z39.88-2004&amp;ctx_enc=info:ofi/enc:UTF-8&amp;rfr_id=info:sid/ProQuest&amp;rft_val_fmt=journal&amp;rft.genre=article&amp;rft.jtitle=Industrial+and+Commercial+Training&amp;rft.atitle=The+Pygmalion+effect&amp;rft.au=Loftus%252C+Paul.&amp;rft.aulast=Loftus&amp;rft.aufirst=Paul&amp;rft.date=1995-04-10&amp;rft.volume=27&amp;rft.issue=4&amp;rft.spage=17&amp;rft.isbn=&amp;rft.btitle=&amp;rft.title=Industrial+and+Commercial+Training&amp;rft.issn=00197858&amp;rft_id=info:doi/10.1108%252F00197859510087578" TargetMode="External"/><Relationship Id="rId2" Type="http://schemas.openxmlformats.org/officeDocument/2006/relationships/hyperlink" Target="https://www.proquest.com/scholarly-journals/teaching-critical-thinking-skills-ability/docview/1671987609/se-2?accountid=13047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roquest.com/scholarly-journals/pygmalion-effect/docview/214110328/se-2?accountid=130472" TargetMode="External"/><Relationship Id="rId5" Type="http://schemas.openxmlformats.org/officeDocument/2006/relationships/hyperlink" Target="https://www.gallup.com/workplace/237020/five-essential-elements.aspx?thank-you-subscription-form=1." TargetMode="External"/><Relationship Id="rId4" Type="http://schemas.openxmlformats.org/officeDocument/2006/relationships/hyperlink" Target="https://doi.org/10.1007/s10551-014-2084-0.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sciencedirect-com.ezproxy.uwtsd.ac.uk/science/article/pii/S0016328722000660.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eforum.org/agenda/2023/05/how-does-one-of-the-founders-of-the-metaverse-envision-its-future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F2D0D-E71C-45A2-17D3-95EEB1B58C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43285"/>
            <a:ext cx="12192000" cy="104139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 Reflective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521D80-6336-26B2-D7DA-B1E4A8B613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5300" y="2316480"/>
            <a:ext cx="3581400" cy="68580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dirty="0"/>
              <a:t>By Craig Worsley</a:t>
            </a:r>
          </a:p>
          <a:p>
            <a:pPr algn="ctr"/>
            <a:r>
              <a:rPr lang="en-GB" dirty="0"/>
              <a:t>Student Number - 2213643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9E4104-9524-C18E-E065-2E2DD3EB1543}"/>
              </a:ext>
            </a:extLst>
          </p:cNvPr>
          <p:cNvSpPr txBox="1"/>
          <p:nvPr/>
        </p:nvSpPr>
        <p:spPr>
          <a:xfrm>
            <a:off x="960120" y="3429000"/>
            <a:ext cx="9982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Innovation, Changemakers, Storytelling and Success </a:t>
            </a:r>
          </a:p>
        </p:txBody>
      </p:sp>
    </p:spTree>
    <p:extLst>
      <p:ext uri="{BB962C8B-B14F-4D97-AF65-F5344CB8AC3E}">
        <p14:creationId xmlns:p14="http://schemas.microsoft.com/office/powerpoint/2010/main" val="633592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38E58-B0ED-D799-9D7D-98D87682F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379464"/>
            <a:ext cx="8610600" cy="1293028"/>
          </a:xfrm>
        </p:spPr>
        <p:txBody>
          <a:bodyPr/>
          <a:lstStyle/>
          <a:p>
            <a:pPr algn="ctr"/>
            <a:r>
              <a:rPr lang="en-GB" dirty="0"/>
              <a:t>Overview of Topic’s to be Discussed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9A1954-B3FF-DBB3-6DB0-D4D500E3F3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72492"/>
            <a:ext cx="10820400" cy="4874427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Striving for Innovation</a:t>
            </a:r>
          </a:p>
          <a:p>
            <a:r>
              <a:rPr lang="en-US" sz="2400" dirty="0"/>
              <a:t>Refining Products, Processes Or Business Models With Innovative Thinking </a:t>
            </a:r>
            <a:endParaRPr lang="en-US" dirty="0"/>
          </a:p>
          <a:p>
            <a:r>
              <a:rPr lang="en-US" dirty="0"/>
              <a:t>Innovation and The Economy </a:t>
            </a:r>
            <a:r>
              <a:rPr lang="en-GB" dirty="0"/>
              <a:t> </a:t>
            </a:r>
          </a:p>
          <a:p>
            <a:r>
              <a:rPr lang="en-GB" dirty="0"/>
              <a:t>Impact of changemakers </a:t>
            </a:r>
          </a:p>
          <a:p>
            <a:r>
              <a:rPr lang="en-GB" dirty="0"/>
              <a:t>Changemakers and their influence on driving innovation </a:t>
            </a:r>
          </a:p>
          <a:p>
            <a:r>
              <a:rPr lang="en-US" dirty="0"/>
              <a:t>The Importance of Innovative Changemakers in History </a:t>
            </a:r>
            <a:endParaRPr lang="en-GB" dirty="0"/>
          </a:p>
          <a:p>
            <a:r>
              <a:rPr lang="en-GB" dirty="0"/>
              <a:t>The Power of Storytelling, Conveying ideas and Inspiring Innovation </a:t>
            </a:r>
          </a:p>
          <a:p>
            <a:r>
              <a:rPr lang="en-US" dirty="0"/>
              <a:t>Key Benefits To the Storytelling Structure </a:t>
            </a:r>
          </a:p>
          <a:p>
            <a:r>
              <a:rPr lang="en-US" dirty="0"/>
              <a:t>Personality Attributes and Success </a:t>
            </a:r>
          </a:p>
          <a:p>
            <a:r>
              <a:rPr lang="en-US" dirty="0"/>
              <a:t>Personality Attributes of Successful Innovators and Changemakers </a:t>
            </a:r>
          </a:p>
          <a:p>
            <a:r>
              <a:rPr lang="en-US" dirty="0"/>
              <a:t>Conclusion - Embracing the Changemaker in you !</a:t>
            </a:r>
          </a:p>
        </p:txBody>
      </p:sp>
    </p:spTree>
    <p:extLst>
      <p:ext uri="{BB962C8B-B14F-4D97-AF65-F5344CB8AC3E}">
        <p14:creationId xmlns:p14="http://schemas.microsoft.com/office/powerpoint/2010/main" val="3154909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35085FD1-965D-4283-9406-8871587C5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0C08D17D-D5A0-4C32-BF02-863DBA93B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EE0C4053-9C85-4A4D-836C-9DE7F7D99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ECCD66-A9FA-82B2-097F-5A049F048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2761" y="2999873"/>
            <a:ext cx="5951914" cy="858253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 b="1" dirty="0"/>
              <a:t>Innovation </a:t>
            </a: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A028D9EB-6274-402D-8A81-A18BF4364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03" r="-1"/>
          <a:stretch/>
        </p:blipFill>
        <p:spPr>
          <a:xfrm>
            <a:off x="5145437" y="4375150"/>
            <a:ext cx="7046563" cy="2482850"/>
          </a:xfrm>
          <a:prstGeom prst="rect">
            <a:avLst/>
          </a:prstGeom>
        </p:spPr>
      </p:pic>
      <p:pic>
        <p:nvPicPr>
          <p:cNvPr id="12" name="Picture 11" descr="A group of people standing in a room with many lights&#10;&#10;Description automatically generated">
            <a:extLst>
              <a:ext uri="{FF2B5EF4-FFF2-40B4-BE49-F238E27FC236}">
                <a16:creationId xmlns:a16="http://schemas.microsoft.com/office/drawing/2014/main" id="{CBB0B089-D0AE-699F-CD85-22092F8259D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4680" r="3" b="14683"/>
          <a:stretch/>
        </p:blipFill>
        <p:spPr>
          <a:xfrm>
            <a:off x="20" y="10"/>
            <a:ext cx="4654276" cy="2194550"/>
          </a:xfrm>
          <a:prstGeom prst="rect">
            <a:avLst/>
          </a:prstGeom>
        </p:spPr>
      </p:pic>
      <p:pic>
        <p:nvPicPr>
          <p:cNvPr id="10" name="Picture 9" descr="A robot and a hand reaching for each other&#10;&#10;Description automatically generated">
            <a:extLst>
              <a:ext uri="{FF2B5EF4-FFF2-40B4-BE49-F238E27FC236}">
                <a16:creationId xmlns:a16="http://schemas.microsoft.com/office/drawing/2014/main" id="{77738446-C784-F99A-FA29-89793EA6E05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4744" r="3" b="3"/>
          <a:stretch/>
        </p:blipFill>
        <p:spPr>
          <a:xfrm>
            <a:off x="20" y="2331720"/>
            <a:ext cx="4654276" cy="2194560"/>
          </a:xfrm>
          <a:prstGeom prst="rect">
            <a:avLst/>
          </a:prstGeom>
        </p:spPr>
      </p:pic>
      <p:pic>
        <p:nvPicPr>
          <p:cNvPr id="4" name="Picture 3" descr="A group of colorful gears&#10;&#10;Description automatically generated">
            <a:extLst>
              <a:ext uri="{FF2B5EF4-FFF2-40B4-BE49-F238E27FC236}">
                <a16:creationId xmlns:a16="http://schemas.microsoft.com/office/drawing/2014/main" id="{2EA71CA9-8F65-EA31-D1BF-6BFB1D739E51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r="11984" b="-2"/>
          <a:stretch/>
        </p:blipFill>
        <p:spPr>
          <a:xfrm>
            <a:off x="20" y="4663440"/>
            <a:ext cx="4654276" cy="2194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070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D30137-B78D-CA02-AA20-A0BD31AA281E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152400" y="2438400"/>
            <a:ext cx="4998719" cy="4302799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600" dirty="0"/>
              <a:t>Identify Problems Or Opportunities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600" dirty="0"/>
              <a:t>Research And Knowledge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600" dirty="0"/>
              <a:t>Testing Prototypes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600" dirty="0"/>
              <a:t>Risk-taking And Learning From Failures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600" dirty="0"/>
              <a:t>Having a customer Centric Approach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600" dirty="0"/>
              <a:t>Adaptability And Flexibility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600" dirty="0"/>
              <a:t>Resource Management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600" dirty="0"/>
              <a:t>Ethics And Social Impact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600" dirty="0"/>
              <a:t>Market Analysis And Scalability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600" dirty="0"/>
              <a:t>Continuous Improvement </a:t>
            </a: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D25211A-4CA0-4B53-82BB-1EE7C7F3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1379" y="0"/>
            <a:ext cx="72406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A light bulb with water splashing out of it&#10;&#10;Description automatically generated">
            <a:extLst>
              <a:ext uri="{FF2B5EF4-FFF2-40B4-BE49-F238E27FC236}">
                <a16:creationId xmlns:a16="http://schemas.microsoft.com/office/drawing/2014/main" id="{A139FDFA-C0C8-5052-17C4-34718FBE6A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1090" r="25723"/>
          <a:stretch/>
        </p:blipFill>
        <p:spPr>
          <a:xfrm>
            <a:off x="5304147" y="10"/>
            <a:ext cx="6887853" cy="685799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043622B-144C-6D39-A863-CA98628D90EE}"/>
              </a:ext>
            </a:extLst>
          </p:cNvPr>
          <p:cNvSpPr txBox="1"/>
          <p:nvPr/>
        </p:nvSpPr>
        <p:spPr>
          <a:xfrm>
            <a:off x="662940" y="1561584"/>
            <a:ext cx="39776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000" b="1" dirty="0"/>
              <a:t>Striving For Innovation 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39067587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A0C2F4A9-199A-57E0-C4AE-4A6C05F0921E}"/>
              </a:ext>
            </a:extLst>
          </p:cNvPr>
          <p:cNvSpPr txBox="1">
            <a:spLocks/>
          </p:cNvSpPr>
          <p:nvPr/>
        </p:nvSpPr>
        <p:spPr>
          <a:xfrm>
            <a:off x="685800" y="2810983"/>
            <a:ext cx="3977639" cy="34077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D25211A-4CA0-4B53-82BB-1EE7C7F3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1379" y="0"/>
            <a:ext cx="72406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Light bulb on yellow background with sketched light beams and cord">
            <a:extLst>
              <a:ext uri="{FF2B5EF4-FFF2-40B4-BE49-F238E27FC236}">
                <a16:creationId xmlns:a16="http://schemas.microsoft.com/office/drawing/2014/main" id="{A92234F9-FCFB-1235-3F44-7989A0BFE0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232"/>
          <a:stretch/>
        </p:blipFill>
        <p:spPr>
          <a:xfrm>
            <a:off x="5304147" y="10"/>
            <a:ext cx="6887853" cy="6857990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199C6892-B402-DABF-F83A-C2228CCDF33E}"/>
              </a:ext>
            </a:extLst>
          </p:cNvPr>
          <p:cNvSpPr txBox="1">
            <a:spLocks/>
          </p:cNvSpPr>
          <p:nvPr/>
        </p:nvSpPr>
        <p:spPr>
          <a:xfrm>
            <a:off x="137160" y="2747433"/>
            <a:ext cx="5044440" cy="3988647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700" dirty="0"/>
              <a:t>Cost Reduction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700" dirty="0"/>
              <a:t>Flexibility And Adaptability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700" dirty="0"/>
              <a:t>Environmental Sustainability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700" dirty="0"/>
              <a:t>User Experience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700" dirty="0"/>
              <a:t>Customer Engagement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700" dirty="0"/>
              <a:t>Quality Enhancement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700" dirty="0"/>
              <a:t>Speed And Time To Market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700" dirty="0"/>
              <a:t>Scalability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700" dirty="0"/>
              <a:t>Risk Mitigation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700" dirty="0"/>
              <a:t>Competitive Advantage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700" dirty="0"/>
              <a:t>Process Efficiency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700" dirty="0"/>
              <a:t>Social Impact </a:t>
            </a:r>
          </a:p>
          <a:p>
            <a:endParaRPr lang="en-GB" sz="17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638DA5-816F-956B-1A32-F4183ACEF701}"/>
              </a:ext>
            </a:extLst>
          </p:cNvPr>
          <p:cNvSpPr txBox="1"/>
          <p:nvPr/>
        </p:nvSpPr>
        <p:spPr>
          <a:xfrm>
            <a:off x="137160" y="1441450"/>
            <a:ext cx="5044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algn="ctr"/>
            <a:r>
              <a:rPr lang="en-US" sz="2000" b="1" dirty="0"/>
              <a:t>Refining Products, Processes Or Business Models With Innovative Thinking </a:t>
            </a:r>
          </a:p>
        </p:txBody>
      </p:sp>
    </p:spTree>
    <p:extLst>
      <p:ext uri="{BB962C8B-B14F-4D97-AF65-F5344CB8AC3E}">
        <p14:creationId xmlns:p14="http://schemas.microsoft.com/office/powerpoint/2010/main" val="169321932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ounded Rectangle 14">
            <a:extLst>
              <a:ext uri="{FF2B5EF4-FFF2-40B4-BE49-F238E27FC236}">
                <a16:creationId xmlns:a16="http://schemas.microsoft.com/office/drawing/2014/main" id="{1FDFF85F-F105-40D5-9793-90419158C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5AB47A4-BA8C-4250-88BD-D49C68C5F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6C8958D-EB99-414F-B735-863B67BB1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747FF1-6CAC-0E16-FDA5-C6479396B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" y="1441449"/>
            <a:ext cx="4312920" cy="12432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b="1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Importance of Innovation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39E5F3CB-7BDD-4E64-B274-CD900F08C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72402C-CB80-4810-49E1-5960F3080410}"/>
              </a:ext>
            </a:extLst>
          </p:cNvPr>
          <p:cNvSpPr txBox="1"/>
          <p:nvPr/>
        </p:nvSpPr>
        <p:spPr>
          <a:xfrm>
            <a:off x="167640" y="2684745"/>
            <a:ext cx="4312920" cy="18262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Kondratiev Wave Cycles 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Schumpeter’s theory of creative destruction 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The Importance of Understanding these cycles 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</p:txBody>
      </p:sp>
      <p:pic>
        <p:nvPicPr>
          <p:cNvPr id="8" name="Picture 7" descr="A diagram of a growth&#10;&#10;Description automatically generated">
            <a:extLst>
              <a:ext uri="{FF2B5EF4-FFF2-40B4-BE49-F238E27FC236}">
                <a16:creationId xmlns:a16="http://schemas.microsoft.com/office/drawing/2014/main" id="{CEA745F6-D040-2481-5D60-E2F5AD24FA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79475" y="1078103"/>
            <a:ext cx="6269058" cy="4701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6561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5AB54-0B7B-8D0A-F7A7-8D613E4D2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82486"/>
            <a:ext cx="5598695" cy="1293028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/>
              <a:t>changemakers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07D219-8242-5CAD-1B46-A2438F8AC4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98695" y="1"/>
            <a:ext cx="65933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931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9BF5-0F4A-1D76-D759-8068DD7BC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7" y="1191093"/>
            <a:ext cx="3977639" cy="1155867"/>
          </a:xfrm>
        </p:spPr>
        <p:txBody>
          <a:bodyPr anchor="b">
            <a:normAutofit/>
          </a:bodyPr>
          <a:lstStyle/>
          <a:p>
            <a:pPr algn="l"/>
            <a:r>
              <a:rPr lang="en-US" sz="3200" dirty="0"/>
              <a:t>Impact of Changemakers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70F7C-F085-EC56-E40A-665EC4755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798" y="2776053"/>
            <a:ext cx="3977639" cy="3854112"/>
          </a:xfrm>
        </p:spPr>
        <p:txBody>
          <a:bodyPr>
            <a:normAutofit/>
          </a:bodyPr>
          <a:lstStyle/>
          <a:p>
            <a:r>
              <a:rPr lang="en-US" sz="1600" dirty="0"/>
              <a:t>Social Impact </a:t>
            </a:r>
          </a:p>
          <a:p>
            <a:r>
              <a:rPr lang="en-US" sz="1600" dirty="0"/>
              <a:t>Inspiration and Empowerment </a:t>
            </a:r>
          </a:p>
          <a:p>
            <a:r>
              <a:rPr lang="en-US" sz="1600" dirty="0"/>
              <a:t>Innovation and Solutions</a:t>
            </a:r>
          </a:p>
          <a:p>
            <a:r>
              <a:rPr lang="en-US" sz="1600" dirty="0"/>
              <a:t>Catalyzing Policy Changes </a:t>
            </a:r>
          </a:p>
          <a:p>
            <a:r>
              <a:rPr lang="en-US" sz="1600" dirty="0"/>
              <a:t>Promoting Sustainability </a:t>
            </a:r>
          </a:p>
          <a:p>
            <a:r>
              <a:rPr lang="en-US" sz="1600" dirty="0"/>
              <a:t>Economic Impact </a:t>
            </a:r>
          </a:p>
          <a:p>
            <a:r>
              <a:rPr lang="en-US" sz="1600" dirty="0"/>
              <a:t>Increased Awareness </a:t>
            </a:r>
          </a:p>
          <a:p>
            <a:r>
              <a:rPr lang="en-US" sz="1600" dirty="0"/>
              <a:t>Building Networks and Collaborations </a:t>
            </a:r>
          </a:p>
          <a:p>
            <a:r>
              <a:rPr lang="en-US" sz="1600" dirty="0"/>
              <a:t>Fostering Civic Engagement </a:t>
            </a:r>
          </a:p>
          <a:p>
            <a:r>
              <a:rPr lang="en-US" sz="1600" dirty="0"/>
              <a:t>Legacy and Long-Term Impact </a:t>
            </a:r>
            <a:endParaRPr lang="en-GB" sz="1600" dirty="0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D25211A-4CA0-4B53-82BB-1EE7C7F3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1379" y="0"/>
            <a:ext cx="72406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4293A578-3D91-A182-2334-E900F1F1E2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40" r="15814" b="-1"/>
          <a:stretch/>
        </p:blipFill>
        <p:spPr>
          <a:xfrm>
            <a:off x="5304147" y="10"/>
            <a:ext cx="688785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8775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57818-90BA-E5C9-68EF-A06AB7B86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52" y="185840"/>
            <a:ext cx="10440537" cy="1223835"/>
          </a:xfrm>
        </p:spPr>
        <p:txBody>
          <a:bodyPr>
            <a:normAutofit/>
          </a:bodyPr>
          <a:lstStyle/>
          <a:p>
            <a:pPr algn="ctr"/>
            <a:r>
              <a:rPr lang="en-US" cap="none" dirty="0"/>
              <a:t>A Notable Changemaker Influencing Innovation  </a:t>
            </a:r>
            <a:endParaRPr lang="en-GB" cap="none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D77473-0BB0-40EA-7897-36E88E5B5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5789" y="1409675"/>
            <a:ext cx="3125788" cy="459154"/>
          </a:xfrm>
        </p:spPr>
        <p:txBody>
          <a:bodyPr/>
          <a:lstStyle/>
          <a:p>
            <a:pPr algn="ctr"/>
            <a:r>
              <a:rPr lang="en-GB" dirty="0"/>
              <a:t>Economic</a:t>
            </a:r>
          </a:p>
        </p:txBody>
      </p:sp>
      <p:pic>
        <p:nvPicPr>
          <p:cNvPr id="19" name="Picture Placeholder 18" descr="A person with his arms out&#10;&#10;Description automatically generated">
            <a:extLst>
              <a:ext uri="{FF2B5EF4-FFF2-40B4-BE49-F238E27FC236}">
                <a16:creationId xmlns:a16="http://schemas.microsoft.com/office/drawing/2014/main" id="{C7BD63B4-2D9F-D855-EDD2-1B64A9FF56BC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87" b="12687"/>
          <a:stretch>
            <a:fillRect/>
          </a:stretch>
        </p:blipFill>
        <p:spPr>
          <a:xfrm>
            <a:off x="585789" y="2070181"/>
            <a:ext cx="3125787" cy="3085693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D2DA378-AC7D-A639-C7B8-B018A66350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33106" y="2605695"/>
            <a:ext cx="3125788" cy="459154"/>
          </a:xfrm>
        </p:spPr>
        <p:txBody>
          <a:bodyPr/>
          <a:lstStyle/>
          <a:p>
            <a:pPr algn="ctr"/>
            <a:r>
              <a:rPr lang="en-GB" dirty="0"/>
              <a:t>Social</a:t>
            </a:r>
          </a:p>
        </p:txBody>
      </p:sp>
      <p:pic>
        <p:nvPicPr>
          <p:cNvPr id="27" name="Picture Placeholder 26" descr="A person in a suit and tie holding a phone&#10;&#10;Description automatically generated">
            <a:extLst>
              <a:ext uri="{FF2B5EF4-FFF2-40B4-BE49-F238E27FC236}">
                <a16:creationId xmlns:a16="http://schemas.microsoft.com/office/drawing/2014/main" id="{5E45C2FC-7375-8874-09C7-034CD80A598E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34" r="8834"/>
          <a:stretch>
            <a:fillRect/>
          </a:stretch>
        </p:blipFill>
        <p:spPr>
          <a:xfrm>
            <a:off x="4556390" y="3916859"/>
            <a:ext cx="3125787" cy="2346325"/>
          </a:xfr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3DC5C73-DBA0-9F16-45B3-80E7D52822A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26992" y="1409674"/>
            <a:ext cx="3125084" cy="459155"/>
          </a:xfrm>
        </p:spPr>
        <p:txBody>
          <a:bodyPr/>
          <a:lstStyle/>
          <a:p>
            <a:pPr algn="ctr"/>
            <a:r>
              <a:rPr lang="en-GB" dirty="0"/>
              <a:t>Environmental </a:t>
            </a:r>
          </a:p>
        </p:txBody>
      </p:sp>
      <p:pic>
        <p:nvPicPr>
          <p:cNvPr id="29" name="Picture Placeholder 28" descr="A person in a suit speaking&#10;&#10;Description automatically generated">
            <a:extLst>
              <a:ext uri="{FF2B5EF4-FFF2-40B4-BE49-F238E27FC236}">
                <a16:creationId xmlns:a16="http://schemas.microsoft.com/office/drawing/2014/main" id="{17E7CC79-7597-A3BD-596B-8C60905D4924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" b="138"/>
          <a:stretch>
            <a:fillRect/>
          </a:stretch>
        </p:blipFill>
        <p:spPr>
          <a:xfrm>
            <a:off x="8526991" y="2646754"/>
            <a:ext cx="3125085" cy="2712645"/>
          </a:xfrm>
        </p:spPr>
      </p:pic>
    </p:spTree>
    <p:extLst>
      <p:ext uri="{BB962C8B-B14F-4D97-AF65-F5344CB8AC3E}">
        <p14:creationId xmlns:p14="http://schemas.microsoft.com/office/powerpoint/2010/main" val="38422303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build="p"/>
      <p:bldP spid="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CD94F7C0-1344-4B3C-AFCB-E7F006BB5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4EC584A2-4215-4DB8-AE1F-E3768D77E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DE6526-6E1D-5312-EFDE-D0E4053A1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79967"/>
            <a:ext cx="12192000" cy="13443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innovators and Changemakers in history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8C42B7-BE51-06A7-8C91-0262178844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8229" y="2570493"/>
            <a:ext cx="4108870" cy="4078385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Around 400 Researchers tried to treat Diabetes with pancreatic extracts between 1890-1910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Insulin was made possible thanks to Sir Fredrick Banting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Diabetes was a death sentence before Insulin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Insulin was patented to stop pharmaceutical companies from capitalizing on the discovery  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The creators are true changemakers as they sold their discovery to the university for $1 </a:t>
            </a:r>
          </a:p>
        </p:txBody>
      </p:sp>
      <p:pic>
        <p:nvPicPr>
          <p:cNvPr id="30" name="Picture Placeholder 29" descr="A group of men in suits&#10;&#10;Description automatically generated">
            <a:extLst>
              <a:ext uri="{FF2B5EF4-FFF2-40B4-BE49-F238E27FC236}">
                <a16:creationId xmlns:a16="http://schemas.microsoft.com/office/drawing/2014/main" id="{758553F0-841B-C31F-4E48-106D971B28B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7" r="2097"/>
          <a:stretch>
            <a:fillRect/>
          </a:stretch>
        </p:blipFill>
        <p:spPr>
          <a:xfrm>
            <a:off x="4891667" y="2546780"/>
            <a:ext cx="7072104" cy="4078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05164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0FB52-D8E4-90C2-1574-086327E0E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82486"/>
            <a:ext cx="5532120" cy="1293028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Storytelling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E99501D-2F21-A775-6208-F5FA5CCA85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32120" y="0"/>
            <a:ext cx="6659880" cy="685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54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F5019-971D-5B80-D311-E1C29B7AC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2121"/>
            <a:ext cx="7519409" cy="856229"/>
          </a:xfrm>
        </p:spPr>
        <p:txBody>
          <a:bodyPr>
            <a:normAutofit/>
          </a:bodyPr>
          <a:lstStyle/>
          <a:p>
            <a:pPr algn="ctr"/>
            <a:r>
              <a:rPr lang="en-US" sz="3200" dirty="0"/>
              <a:t>The Power of Storytelling</a:t>
            </a:r>
            <a:endParaRPr lang="en-GB" sz="3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4D67D7-FBE6-41DA-3C34-B299C8BA4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059" y="2445637"/>
            <a:ext cx="6257290" cy="402412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1500" dirty="0"/>
              <a:t>Engagement and Attention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500" dirty="0"/>
              <a:t>Memorability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500" dirty="0"/>
              <a:t>Clarity and Understanding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500" dirty="0"/>
              <a:t>Conflict and resolution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500" dirty="0"/>
              <a:t>Interaction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500" dirty="0"/>
              <a:t>Active Participation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500" dirty="0"/>
              <a:t>Personalisation</a:t>
            </a:r>
            <a:r>
              <a:rPr lang="en-US" sz="1500" dirty="0"/>
              <a:t>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500" dirty="0"/>
              <a:t>Feedback and Iteration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500" dirty="0"/>
              <a:t>Delivery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500" dirty="0"/>
              <a:t>Emotional Appeal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500" dirty="0"/>
              <a:t>Authenticity and Inclusivity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500" dirty="0"/>
              <a:t>Influence and Persuasion </a:t>
            </a:r>
          </a:p>
          <a:p>
            <a:pPr marL="0" indent="0">
              <a:buNone/>
            </a:pPr>
            <a:endParaRPr lang="en-GB" sz="1500" dirty="0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E0C929-96C6-41B1-A001-566036DF0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8740" y="0"/>
            <a:ext cx="500325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heckmate in a chess game">
            <a:extLst>
              <a:ext uri="{FF2B5EF4-FFF2-40B4-BE49-F238E27FC236}">
                <a16:creationId xmlns:a16="http://schemas.microsoft.com/office/drawing/2014/main" id="{B871E084-58AF-BD4D-CC13-60F51AD3DF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938" r="25452" b="2"/>
          <a:stretch/>
        </p:blipFill>
        <p:spPr>
          <a:xfrm>
            <a:off x="7519416" y="10"/>
            <a:ext cx="4672584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826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57FB3-F1AE-8FA9-9403-2755E5D1E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2563" y="1713047"/>
            <a:ext cx="3741704" cy="3431905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The Benefits of The Storytelling Structure </a:t>
            </a:r>
            <a:endParaRPr lang="en-GB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8DFA2-8127-D90E-FFC9-DEC2EFE37B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7147" y="160020"/>
            <a:ext cx="4367693" cy="6537960"/>
          </a:xfrm>
        </p:spPr>
        <p:txBody>
          <a:bodyPr>
            <a:normAutofit/>
          </a:bodyPr>
          <a:lstStyle/>
          <a:p>
            <a:r>
              <a:rPr lang="en-GB" dirty="0"/>
              <a:t>Engagement</a:t>
            </a:r>
            <a:r>
              <a:rPr lang="en-US" dirty="0"/>
              <a:t> and Inclusion </a:t>
            </a:r>
          </a:p>
          <a:p>
            <a:r>
              <a:rPr lang="en-GB" dirty="0"/>
              <a:t>Memorability </a:t>
            </a:r>
          </a:p>
          <a:p>
            <a:r>
              <a:rPr lang="en-GB" dirty="0"/>
              <a:t>Emotional Connection </a:t>
            </a:r>
          </a:p>
          <a:p>
            <a:r>
              <a:rPr lang="en-GB" dirty="0"/>
              <a:t>Understanding and Comprehension </a:t>
            </a:r>
          </a:p>
          <a:p>
            <a:r>
              <a:rPr lang="en-GB" dirty="0"/>
              <a:t>Relatability and Empathy </a:t>
            </a:r>
          </a:p>
          <a:p>
            <a:r>
              <a:rPr lang="en-GB" dirty="0"/>
              <a:t>Persuasion and Influence </a:t>
            </a:r>
          </a:p>
          <a:p>
            <a:r>
              <a:rPr lang="en-GB" dirty="0"/>
              <a:t>Cultural Transmission </a:t>
            </a:r>
          </a:p>
          <a:p>
            <a:r>
              <a:rPr lang="en-GB" dirty="0"/>
              <a:t>Versatility </a:t>
            </a:r>
          </a:p>
          <a:p>
            <a:r>
              <a:rPr lang="en-GB" dirty="0"/>
              <a:t>Inclusivity </a:t>
            </a:r>
          </a:p>
          <a:p>
            <a:r>
              <a:rPr lang="en-GB" dirty="0"/>
              <a:t>Inspiration and motivation </a:t>
            </a:r>
          </a:p>
          <a:p>
            <a:r>
              <a:rPr lang="en-GB" dirty="0"/>
              <a:t>Simplification of complex topics </a:t>
            </a:r>
          </a:p>
          <a:p>
            <a:r>
              <a:rPr lang="en-GB" dirty="0"/>
              <a:t>Encouragement of Active Listening </a:t>
            </a:r>
          </a:p>
          <a:p>
            <a:r>
              <a:rPr lang="en-GB" dirty="0"/>
              <a:t>Timeless Appeal </a:t>
            </a:r>
          </a:p>
        </p:txBody>
      </p:sp>
    </p:spTree>
    <p:extLst>
      <p:ext uri="{BB962C8B-B14F-4D97-AF65-F5344CB8AC3E}">
        <p14:creationId xmlns:p14="http://schemas.microsoft.com/office/powerpoint/2010/main" val="3428937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F50368F-622E-E960-37ED-9C15C0817F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DB5550-E8DA-BB09-0DBE-8B63C3C42B75}"/>
              </a:ext>
            </a:extLst>
          </p:cNvPr>
          <p:cNvSpPr txBox="1"/>
          <p:nvPr/>
        </p:nvSpPr>
        <p:spPr>
          <a:xfrm>
            <a:off x="5036820" y="6933404"/>
            <a:ext cx="71551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thebluediamondgallery.com/wooden-tile/s/success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020672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831056-135C-AEA5-AF4E-5AEB07F6A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940" y="1541780"/>
            <a:ext cx="3977639" cy="10996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/>
              <a:t>The Big Five and Success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F772C999-E45A-E492-EB5D-518B5DFC49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" y="3128946"/>
            <a:ext cx="5059680" cy="362237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/>
              <a:t>Openness to experience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/>
              <a:t>Conscientiousness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/>
              <a:t>Extraversion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/>
              <a:t>Agreeableness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/>
              <a:t>Emotional Stability </a:t>
            </a:r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D25211A-4CA0-4B53-82BB-1EE7C7F3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1379" y="0"/>
            <a:ext cx="72406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 descr="Large skydiving group mid-air">
            <a:extLst>
              <a:ext uri="{FF2B5EF4-FFF2-40B4-BE49-F238E27FC236}">
                <a16:creationId xmlns:a16="http://schemas.microsoft.com/office/drawing/2014/main" id="{B49197A2-147D-E3FB-8E91-C968863D939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189" r="16021"/>
          <a:stretch/>
        </p:blipFill>
        <p:spPr>
          <a:xfrm>
            <a:off x="5304147" y="10"/>
            <a:ext cx="6887853" cy="685799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D6F3B8F-2999-6EF5-A686-782BC88768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936835" y="0"/>
            <a:ext cx="2255159" cy="2255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283571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0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0AB020A-07F2-1062-02AF-D77F23402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352969"/>
            <a:ext cx="7254794" cy="15374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/>
              <a:t> Personality Attributes of Successful Innovators and Changemakers </a:t>
            </a:r>
          </a:p>
        </p:txBody>
      </p:sp>
      <p:pic>
        <p:nvPicPr>
          <p:cNvPr id="6" name="Picture 5" descr="A person standing in a crowd of people&#10;&#10;Description automatically generated">
            <a:extLst>
              <a:ext uri="{FF2B5EF4-FFF2-40B4-BE49-F238E27FC236}">
                <a16:creationId xmlns:a16="http://schemas.microsoft.com/office/drawing/2014/main" id="{72F25B4F-E1DA-2887-61BC-D99FFDEDC45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1683" r="13759" b="2"/>
          <a:stretch/>
        </p:blipFill>
        <p:spPr>
          <a:xfrm>
            <a:off x="685799" y="2057400"/>
            <a:ext cx="7254793" cy="444763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764724-956F-9EE0-5B9D-30268B2E402D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8252736" y="1079591"/>
            <a:ext cx="3627120" cy="5425440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/>
              <a:t>Vision and Purpose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/>
              <a:t>Resilience and Perseverance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/>
              <a:t>Creativity and Innovation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/>
              <a:t> Problem-Solving Skills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/>
              <a:t>Adaptability and Flexibility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/>
              <a:t>Continuous Learning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/>
              <a:t>Collaboration and Networking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/>
              <a:t>Risk-Taking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/>
              <a:t>Resource Management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/>
              <a:t>Empathy and Understanding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/>
              <a:t>Ethics and Social Responsibility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/>
              <a:t>Communication Skills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/>
              <a:t>Focus on Long-Term Solutions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/>
              <a:t>Positive Attitude and Optimism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69331600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EBE5C-B651-51CA-2C71-9DC5D5112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639315"/>
            <a:ext cx="8610600" cy="129302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This is The End of My personal Reflection, But it can be the beginning of our evolution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98393-F531-DC78-C311-22CCEEA5A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926080"/>
            <a:ext cx="10820400" cy="329260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4000" dirty="0">
                <a:effectLst/>
                <a:latin typeface="Sitka Text" panose="0200050500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To conclude, I would like for us all to consider there are around 68 million people in the UK, if we all adopt one sustainable change a day, we can create a better world for all by evolving into a change-making society.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2135400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9CE1F-B91D-8015-6A3D-83C225915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305402"/>
            <a:ext cx="8610600" cy="868680"/>
          </a:xfrm>
        </p:spPr>
        <p:txBody>
          <a:bodyPr/>
          <a:lstStyle/>
          <a:p>
            <a:pPr algn="ctr"/>
            <a:r>
              <a:rPr lang="en-GB" b="1" dirty="0"/>
              <a:t>References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905ED0-1180-80B7-7C2F-3885395AA42E}"/>
              </a:ext>
            </a:extLst>
          </p:cNvPr>
          <p:cNvSpPr txBox="1"/>
          <p:nvPr/>
        </p:nvSpPr>
        <p:spPr>
          <a:xfrm>
            <a:off x="346841" y="1320099"/>
            <a:ext cx="1149831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[1] H. D. Kurz. H. D. Kurz. The beat of the economic heart: Joseph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schumpeter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and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arthur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spiethoff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on business cycles. The beat of the economic heart: Joseph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schumpeter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and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arthur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spiethoff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on business cycles.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Journal of Evolutionary Economics Journal of Evolutionary Economics 2525(1),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pp. 147-162. pp. 147-162. 2015. Available: </a:t>
            </a:r>
            <a:r>
              <a:rPr lang="en-GB" sz="14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https://www.proquest.com/scholarly-journals/beat-economic-heart/docview/1671985722/se-2?accountid=130472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key.io/libraries/1422/openurl?ctx_ver=Z39.88-2004&amp;ctx_enc=info:ofi/enc:UTF-8&amp;rfr_id=info:sid/ProQuest&amp;rft_val_fmt=journal&amp;rft.genre=article&amp;rft.jtitle=Journal+of+Evolutionary+Economics&amp;rft.atitle=The+beat+of+the+economic+heart%253A+Joseph+Schumpeter+and+Arthur+Spiethoff+on+business+cycles&amp;rft.au=Kurz%252C+Heinz+D.&amp;rft.aulast=Kurz&amp;rft.aufirst=Heinz&amp;rft.date=2015-01-01&amp;rft.volume=25&amp;rft.issue=1&amp;rft.spage=147&amp;rft.isbn=&amp;rft.btitle=&amp;rft.title=Journal+of+Evolutionary+Economics&amp;rft.issn=09369937&amp;rft_id=info:doi/10.1007%252Fs00191-013-0329-1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https://doi.org/10.1007/s00191-013-0329-1.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DOI: 10.1007/s00191-013-0329-1.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[2] Anonymous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Anonymous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Value of Failure; the Spectrum of Challenges for the Economy Value of Failure; the Spectrum of Challenges for the Economy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2017Available: </a:t>
            </a:r>
            <a:r>
              <a:rPr lang="en-GB" sz="14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http://www.jstor.org.ezproxy.uwtsd.ac.uk/stable/j.ctt1x76g2w.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DOI: 10.2307/j.ctt1x76g2w.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[3] M.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Stocchetti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and M.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Stocchetti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M.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Stocchetti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and M.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Stocchetti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Storytelling and Education in the Digital Age : Experiences and Criticisms Storytelling and Education in the Digital Age : Experiences and Criticisms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2016.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[4] L. Cardoso, D. Rodrigues, L. Gomes and F.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Carrilho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L. Cardoso, D. Rodrigues, L. Gomes and F.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Carrilho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Banting and best: The extraordinary discovery of insulin banting e best: A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extraordinária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descoberta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da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insulina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historial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do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artigo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: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Recebido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 XX de XXXX de 201X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aceite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 XX de XXXX de 201X-NC-ND (</a:t>
            </a:r>
            <a:r>
              <a:rPr lang="en-GB" sz="14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http://Creativecommons.org/licenses/by-nc-nd/4.0/).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Banting and best: The extraordinary discovery of insulin banting e best: A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extraordinária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descoberta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da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insulina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historial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do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artigo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: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Recebido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 XX de XXXX de 201X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aceite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 XX de XXXX de 201X-NC-ND (</a:t>
            </a:r>
            <a:r>
              <a:rPr lang="en-GB" sz="14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http://Creativecommons.org/licenses/by-nc-nd/4.0/).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. DOI: 10.1016/j.rpedm.2016.10.039.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[5] ().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100 YEARSOFINSULIN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Available: </a:t>
            </a:r>
            <a:r>
              <a:rPr lang="en-GB" sz="14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https://www.diabetes.org.uk/research/research-impact/insulin#:~:text=Insulin%20was%20discovered%20by%20Sir,purified%20by%20James%20B%20Collip.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[6]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april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2010.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[7] S. Bevan. S. Bevan. The business case for employees health and wellbeing A report prepared for investors in people UK the business case for employee health and wellbeing 2. The business case for employees health and wellbeing A report prepared for investors in people UK the business case for employee health and wellbeing 2. 2010.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171223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7ABE88-25D9-68B9-EFC1-29A65E2CA292}"/>
              </a:ext>
            </a:extLst>
          </p:cNvPr>
          <p:cNvSpPr txBox="1"/>
          <p:nvPr/>
        </p:nvSpPr>
        <p:spPr>
          <a:xfrm>
            <a:off x="716280" y="838200"/>
            <a:ext cx="110947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[8] P. S. Kruger. P. S. Kruger. Wellbeing—The five essential elements. Wellbeing—The five essential elements.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Applied Research Quality Life Applied Research Quality Life 66(3),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pp. 325-328. pp. 325-328. 2011. . DOI: 10.1007/s11482-010-9127-1.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[9] P. Martínez-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Sanchis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C. Aragón-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Amonarriz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and C.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Iturrioz-Landart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P. Martínez-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Sanchis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C. Aragón-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Amonarriz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and C.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Iturrioz-Landart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How the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pygmalion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effect operates in intra-family succession: Shared expectations in family SMEs. How the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pygmalion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effect operates in intra-family succession: Shared expectations in family SMEs.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European Management Journal European Management Journal 3838(6),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pp. 914-926. pp. 914-926. 2020. . DOI: 10.1016/j.emj.2020.04.005.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[10] L. W. Howard, T. L. Tang and M. Jill Austin. L. W. Howard, T. L. Tang and M. Jill Austin. Teaching critical thinking skills: Ability, motivation, intervention, and the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pygmalion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effect: JBE. Teaching critical thinking skills: Ability, motivation, intervention, and the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pygmalion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effect: JBE.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J. Bus. Ethics J. Bus. Ethics 128128(1),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pp. 133-147. pp. 133-147. 2015. Available: </a:t>
            </a:r>
            <a:r>
              <a:rPr lang="en-GB" sz="14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https://www.proquest.com/scholarly-journals/teaching-critical-thinking-skills-ability/docview/1671987609/se-2?accountid=130472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key.io/libraries/1422/openurl?ctx_ver=Z39.88-2004&amp;ctx_enc=info:ofi/enc:UTF-8&amp;rfr_id=info:sid/ProQuest&amp;rft_val_fmt=journal&amp;rft.genre=article&amp;rft.jtitle=Journal+of+Business+Ethics&amp;rft.atitle=Teaching+Critical+Thinking+Skills%253A+Ability%252C+Motivation%252C+Intervention%252C+and+the+Pygmalion+Effect%253A+JBE&amp;rft.au=Howard%252C+Larry+W%253BTang%252C+Thomas+Li-ping%253BJill+Austin%252C+M.&amp;rft.aulast=Howard&amp;rft.aufirst=Larry&amp;rft.date=2015-04-01&amp;rft.volume=128&amp;rft.issue=1&amp;rft.spage=133&amp;rft.isbn=&amp;rft.btitle=&amp;rft.title=Journal+of+Business+Ethics&amp;rft.issn=01674544&amp;rft_id=info:doi/10.1007%252Fs10551-014-2084-0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https://doi.org/10.1007/s10551-014-2084-0.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DOI: 10.1007/s10551-014-2084-0.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[11] (4/04/).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Five Essential Elements of Well-Being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Available: </a:t>
            </a:r>
            <a:r>
              <a:rPr lang="en-GB" sz="14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https://www.gallup.com/workplace/237020/five-essential-elements.aspx?thank-you-subscription-form=1.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[12] P. Loftus. P. Loftus. The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pygmalion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effect. The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pygmalion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effect.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Industrial and Commercial Training Industrial and Commercial Training 2727(4),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pp. 17. pp. 17. 1995. Available: </a:t>
            </a:r>
            <a:r>
              <a:rPr lang="en-GB" sz="14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https://www.proquest.com/scholarly-journals/pygmalion-effect/docview/214110328/se-2?accountid=130472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key.io/libraries/1422/openurl?ctx_ver=Z39.88-2004&amp;ctx_enc=info:ofi/enc:UTF-8&amp;rfr_id=info:sid/ProQuest&amp;rft_val_fmt=journal&amp;rft.genre=article&amp;rft.jtitle=Industrial+and+Commercial+Training&amp;rft.atitle=The+Pygmalion+effect&amp;rft.au=Loftus%252C+Paul.&amp;rft.aulast=Loftus&amp;rft.aufirst=Paul&amp;rft.date=1995-04-10&amp;rft.volume=27&amp;rft.issue=4&amp;rft.spage=17&amp;rft.isbn=&amp;rft.btitle=&amp;rft.title=Industrial+and+Commercial+Training&amp;rft.issn=00197858&amp;rft_id=info:doi/10.1108%252F00197859510087578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https://doi.org/10.1108/00197859510087578.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DOI: 10.1108/00197859510087578.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92459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68D8ABE-F7E7-2EF2-A545-B2E2412B3966}"/>
              </a:ext>
            </a:extLst>
          </p:cNvPr>
          <p:cNvSpPr txBox="1"/>
          <p:nvPr/>
        </p:nvSpPr>
        <p:spPr>
          <a:xfrm>
            <a:off x="228600" y="822960"/>
            <a:ext cx="117348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[13] R. G. Eccles. R. G. Eccles. Gauging business success on more than just money. Gauging business success on more than just money.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Accounting Today; Accounting Today Accounting Today; Accounting Today 88(10),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pp. 10. pp. 10. 1994.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[14] M.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Sharir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and M. Lerner. M.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Sharir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and M. Lerner. Gauging the success of social ventures initiated by individual social entrepreneurs. Gauging the success of social ventures initiated by individual social entrepreneurs.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Journal of World Business : JWB Journal of World Business : JWB 4141(1),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pp. 6-20. pp. 6-20. 2006. . DOI: 10.1016/j.jwb.2005.09.004.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[15] K. Hanson. K. Hanson. Gaging success. Gaging success.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Manuf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Eng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Manuf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Eng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2022.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[16] C. Croft. C. Croft. Master confident presentations. Master confident presentations. 2018.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[17] 05/02/, 2012.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[18] N. Duarte. N. Duarte. Creative inspirations: Duarte design, presentation design studio. Creative inspirations: Duarte design, presentation design studio. 2009.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[19] B.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Avsar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D. E.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Aliabadi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E. E.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Aliabadi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and R.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Yousefnezhad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B.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Avsar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D. E.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Aliabadi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E. E.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Aliabadi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and R.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Yousefnezhad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Academic presenter: A new storytelling presentation software for academic purposes. Academic presenter: A new storytelling presentation software for academic purposes. 2016. . DOI: 10.48550/arxiv.1607.06979.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[20] N. W. Kim. N. W. Kim. From exploration to explanation: Designing for visual data storytelling. From exploration to explanation: Designing for visual data storytelling. 2019.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[21] A. Arvidsson, C.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Felaco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and V.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Luise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A. Arvidsson, C.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Felaco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and V.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Luise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Climate perplexity: Rural changemakers facing the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anthropocene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Climate perplexity: Rural changemakers facing the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anthropocene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Futures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Futures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140140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pp. 102966. pp. 102966. 2022. Available: </a:t>
            </a:r>
            <a:r>
              <a:rPr lang="en-GB" sz="14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https://www-sciencedirect-com.ezproxy.uwtsd.ac.uk/science/article/pii/S0016328722000660.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DOI: 10.1016/j.futures.2022.102966.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[22] Ashraf Atta Mohamed S. Salem. Ashraf Atta Mohamed S. Salem. Multimedia presentations through digital storytelling for sustainable development of EFL learners’ argumentative writing skills, self-directed learning skills and learner autonomy. Multimedia presentations through digital storytelling for sustainable development of EFL learners’ argumentative writing skills, self-directed learning skills and learner autonomy.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Frontiers in Education (Lausanne) Frontiers in Education (Lausanne) 77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2022. . DOI: 10.3389/feduc.2022.884709.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[23] L. S. Byrd. L. S. Byrd.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Cultivating Entrepreneurial Changemakers through Digital Media Education Cultivating Entrepreneurial Changemakers through Digital Media Education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2021.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[24] (30/05/).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How does the inventor of the metaverse envision its future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Available: </a:t>
            </a:r>
            <a:r>
              <a:rPr lang="en-GB" sz="14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https://www.weforum.org/agenda/2023/05/how-does-one-of-the-founders-of-the-metaverse-envision-its-future/.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28621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7322CA-1FAE-9CF8-4A83-79285EE59BC2}"/>
              </a:ext>
            </a:extLst>
          </p:cNvPr>
          <p:cNvSpPr txBox="1"/>
          <p:nvPr/>
        </p:nvSpPr>
        <p:spPr>
          <a:xfrm>
            <a:off x="548640" y="1615440"/>
            <a:ext cx="110947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[25] P. De Giovanni. P. De Giovanni.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Cases on Circular Economy in Practice Cases on Circular Economy in Practice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2022.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[26] "Leadership and creativity: The mechanism perspective," in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Oxford Handbook of Creativity, Innovation, and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Entrepreneurship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Anonymous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Oxford University Press, 09/07/15, pp. 17-30.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[27] G. García-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Piqueres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A. Serrano-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Bedia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M. C. López-Fernández and M. Pérez-Pérez. G. García-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Piqueres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A. Serrano-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Bedia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M. C. López-Fernández and M. Pérez-Pérez. Relatedness in the adoption of different innovation types: Product, process, organisational and commercial innovations. Relatedness in the adoption of different innovation types: Product, process, organisational and commercial innovations.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Technology Analysis &amp; Strategic Management Technology Analysis &amp; Strategic Management 3232(1),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pp. 44-57. pp. 44-57. 2020. . DOI: 10.1080/09537325.2019.1632822.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[28] C. Machado and J. P.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Davim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C. Machado and J. P.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Davim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Creativity Models for Innovation in Management and Engineering Creativity Models for Innovation in Management and Engineering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2022.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[29] H.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Braun-Thürmann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H.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Braun-Thürmann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Innovation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Innovation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(1st ed.) 2015. DOI: 10.14361/9783839402917.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[30] M. S. Morgan. M. S. Morgan. Narrative inference with and without statistics: Making sense of economic cycles with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malthus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and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kondratiev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Narrative inference with and without statistics: Making sense of economic cycles with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malthus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and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kondratiev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History of Political Economy History of Political Economy 5353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pp. 113. pp. 113. 2021. . DOI: 10.1215/00182702-9414803.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[31] V. K.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Fal’tsman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V. K.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Fal’tsman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Key tasks and development prospects for the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russian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economy in the context of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kondratiev’s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long cycles. Key tasks and development prospects for the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russian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economy in the context of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kondratiev’s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long cycles.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Stud. Russ. Econ. Dev Stud. Russ. Econ. Dev 2929(4),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pp. 359-366. pp. 359-366. 2018. . DOI: 10.1134/S1075700718040068.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[32] C.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Boeckx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C.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Boeckx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Reflections on Language Evolution : From Minimalism to Pluralism Reflections on Language Evolution : From Minimalism to Pluralism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2021.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394288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1556</TotalTime>
  <Words>2880</Words>
  <Application>Microsoft Office PowerPoint</Application>
  <PresentationFormat>Widescreen</PresentationFormat>
  <Paragraphs>154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Century Gothic</vt:lpstr>
      <vt:lpstr>Sitka Text</vt:lpstr>
      <vt:lpstr>Times New Roman</vt:lpstr>
      <vt:lpstr>Wingdings</vt:lpstr>
      <vt:lpstr>Vapor Trail</vt:lpstr>
      <vt:lpstr>A Reflective Presentation </vt:lpstr>
      <vt:lpstr>Overview of Topic’s to be Discussed</vt:lpstr>
      <vt:lpstr>Innovation </vt:lpstr>
      <vt:lpstr>PowerPoint Presentation</vt:lpstr>
      <vt:lpstr>PowerPoint Presentation</vt:lpstr>
      <vt:lpstr>The Importance of Innovation</vt:lpstr>
      <vt:lpstr>changemakers</vt:lpstr>
      <vt:lpstr>Impact of Changemakers</vt:lpstr>
      <vt:lpstr>A Notable Changemaker Influencing Innovation  </vt:lpstr>
      <vt:lpstr>innovators and Changemakers in history </vt:lpstr>
      <vt:lpstr>Storytelling </vt:lpstr>
      <vt:lpstr>The Power of Storytelling</vt:lpstr>
      <vt:lpstr>The Benefits of The Storytelling Structure </vt:lpstr>
      <vt:lpstr>PowerPoint Presentation</vt:lpstr>
      <vt:lpstr>The Big Five and Success</vt:lpstr>
      <vt:lpstr> Personality Attributes of Successful Innovators and Changemakers </vt:lpstr>
      <vt:lpstr>This is The End of My personal Reflection, But it can be the beginning of our evolution </vt:lpstr>
      <vt:lpstr>References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Reflective Presentation</dc:title>
  <dc:creator>Craig Worsley (2213643)</dc:creator>
  <cp:lastModifiedBy>Craig Worsley (2213643)</cp:lastModifiedBy>
  <cp:revision>19</cp:revision>
  <dcterms:created xsi:type="dcterms:W3CDTF">2023-07-09T11:09:23Z</dcterms:created>
  <dcterms:modified xsi:type="dcterms:W3CDTF">2023-07-20T22:10:04Z</dcterms:modified>
</cp:coreProperties>
</file>