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7"/>
  </p:notesMasterIdLst>
  <p:sldIdLst>
    <p:sldId id="436" r:id="rId5"/>
    <p:sldId id="389" r:id="rId6"/>
    <p:sldId id="291" r:id="rId7"/>
    <p:sldId id="398" r:id="rId8"/>
    <p:sldId id="397" r:id="rId9"/>
    <p:sldId id="294" r:id="rId10"/>
    <p:sldId id="258" r:id="rId11"/>
    <p:sldId id="399" r:id="rId12"/>
    <p:sldId id="414" r:id="rId13"/>
    <p:sldId id="403" r:id="rId14"/>
    <p:sldId id="401" r:id="rId15"/>
    <p:sldId id="262" r:id="rId16"/>
    <p:sldId id="406" r:id="rId17"/>
    <p:sldId id="412" r:id="rId18"/>
    <p:sldId id="417" r:id="rId19"/>
    <p:sldId id="418" r:id="rId20"/>
    <p:sldId id="419" r:id="rId21"/>
    <p:sldId id="392" r:id="rId22"/>
    <p:sldId id="298" r:id="rId23"/>
    <p:sldId id="319" r:id="rId24"/>
    <p:sldId id="437" r:id="rId25"/>
    <p:sldId id="438" r:id="rId26"/>
    <p:sldId id="388" r:id="rId27"/>
    <p:sldId id="302" r:id="rId28"/>
    <p:sldId id="439" r:id="rId29"/>
    <p:sldId id="312" r:id="rId30"/>
    <p:sldId id="304" r:id="rId31"/>
    <p:sldId id="307" r:id="rId32"/>
    <p:sldId id="440" r:id="rId33"/>
    <p:sldId id="441" r:id="rId34"/>
    <p:sldId id="315" r:id="rId35"/>
    <p:sldId id="435"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496295-05C5-409A-AB43-3D2A9476963E}" v="4" dt="2025-04-08T11:13:17.5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66496295-05C5-409A-AB43-3D2A9476963E}"/>
    <pc:docChg chg="custSel addSld delSld modSld">
      <pc:chgData name="Cerys Davies" userId="61e71dc1-9594-4277-b52b-4420989f68ee" providerId="ADAL" clId="{66496295-05C5-409A-AB43-3D2A9476963E}" dt="2025-04-08T11:13:26.907" v="922" actId="13926"/>
      <pc:docMkLst>
        <pc:docMk/>
      </pc:docMkLst>
      <pc:sldChg chg="del">
        <pc:chgData name="Cerys Davies" userId="61e71dc1-9594-4277-b52b-4420989f68ee" providerId="ADAL" clId="{66496295-05C5-409A-AB43-3D2A9476963E}" dt="2025-04-02T09:50:09.350" v="8" actId="47"/>
        <pc:sldMkLst>
          <pc:docMk/>
          <pc:sldMk cId="1665280526" sldId="256"/>
        </pc:sldMkLst>
      </pc:sldChg>
      <pc:sldChg chg="modSp mod modNotesTx">
        <pc:chgData name="Cerys Davies" userId="61e71dc1-9594-4277-b52b-4420989f68ee" providerId="ADAL" clId="{66496295-05C5-409A-AB43-3D2A9476963E}" dt="2025-04-02T09:56:56.758" v="95" actId="1076"/>
        <pc:sldMkLst>
          <pc:docMk/>
          <pc:sldMk cId="2403689451" sldId="262"/>
        </pc:sldMkLst>
        <pc:spChg chg="mod">
          <ac:chgData name="Cerys Davies" userId="61e71dc1-9594-4277-b52b-4420989f68ee" providerId="ADAL" clId="{66496295-05C5-409A-AB43-3D2A9476963E}" dt="2025-04-02T09:56:56.758" v="95" actId="1076"/>
          <ac:spMkLst>
            <pc:docMk/>
            <pc:sldMk cId="2403689451" sldId="262"/>
            <ac:spMk id="3" creationId="{00000000-0000-0000-0000-000000000000}"/>
          </ac:spMkLst>
        </pc:spChg>
      </pc:sldChg>
      <pc:sldChg chg="del">
        <pc:chgData name="Cerys Davies" userId="61e71dc1-9594-4277-b52b-4420989f68ee" providerId="ADAL" clId="{66496295-05C5-409A-AB43-3D2A9476963E}" dt="2025-04-02T09:49:59.595" v="0" actId="47"/>
        <pc:sldMkLst>
          <pc:docMk/>
          <pc:sldMk cId="3431843447" sldId="282"/>
        </pc:sldMkLst>
      </pc:sldChg>
      <pc:sldChg chg="del">
        <pc:chgData name="Cerys Davies" userId="61e71dc1-9594-4277-b52b-4420989f68ee" providerId="ADAL" clId="{66496295-05C5-409A-AB43-3D2A9476963E}" dt="2025-04-02T09:49:59.595" v="0" actId="47"/>
        <pc:sldMkLst>
          <pc:docMk/>
          <pc:sldMk cId="3698134946" sldId="283"/>
        </pc:sldMkLst>
      </pc:sldChg>
      <pc:sldChg chg="del">
        <pc:chgData name="Cerys Davies" userId="61e71dc1-9594-4277-b52b-4420989f68ee" providerId="ADAL" clId="{66496295-05C5-409A-AB43-3D2A9476963E}" dt="2025-04-02T09:49:59.595" v="0" actId="47"/>
        <pc:sldMkLst>
          <pc:docMk/>
          <pc:sldMk cId="4006067928" sldId="284"/>
        </pc:sldMkLst>
      </pc:sldChg>
      <pc:sldChg chg="del">
        <pc:chgData name="Cerys Davies" userId="61e71dc1-9594-4277-b52b-4420989f68ee" providerId="ADAL" clId="{66496295-05C5-409A-AB43-3D2A9476963E}" dt="2025-04-02T09:49:59.595" v="0" actId="47"/>
        <pc:sldMkLst>
          <pc:docMk/>
          <pc:sldMk cId="3361173764" sldId="288"/>
        </pc:sldMkLst>
      </pc:sldChg>
      <pc:sldChg chg="del">
        <pc:chgData name="Cerys Davies" userId="61e71dc1-9594-4277-b52b-4420989f68ee" providerId="ADAL" clId="{66496295-05C5-409A-AB43-3D2A9476963E}" dt="2025-04-02T09:49:59.595" v="0" actId="47"/>
        <pc:sldMkLst>
          <pc:docMk/>
          <pc:sldMk cId="2935850913" sldId="289"/>
        </pc:sldMkLst>
      </pc:sldChg>
      <pc:sldChg chg="modSp mod modNotesTx">
        <pc:chgData name="Cerys Davies" userId="61e71dc1-9594-4277-b52b-4420989f68ee" providerId="ADAL" clId="{66496295-05C5-409A-AB43-3D2A9476963E}" dt="2025-04-08T11:03:22.505" v="168" actId="1076"/>
        <pc:sldMkLst>
          <pc:docMk/>
          <pc:sldMk cId="3404454228" sldId="302"/>
        </pc:sldMkLst>
        <pc:spChg chg="mod">
          <ac:chgData name="Cerys Davies" userId="61e71dc1-9594-4277-b52b-4420989f68ee" providerId="ADAL" clId="{66496295-05C5-409A-AB43-3D2A9476963E}" dt="2025-04-08T11:03:22.505" v="168" actId="1076"/>
          <ac:spMkLst>
            <pc:docMk/>
            <pc:sldMk cId="3404454228" sldId="302"/>
            <ac:spMk id="3" creationId="{00000000-0000-0000-0000-000000000000}"/>
          </ac:spMkLst>
        </pc:spChg>
      </pc:sldChg>
      <pc:sldChg chg="modNotesTx">
        <pc:chgData name="Cerys Davies" userId="61e71dc1-9594-4277-b52b-4420989f68ee" providerId="ADAL" clId="{66496295-05C5-409A-AB43-3D2A9476963E}" dt="2025-04-02T09:52:16.118" v="23" actId="6549"/>
        <pc:sldMkLst>
          <pc:docMk/>
          <pc:sldMk cId="1584473616" sldId="307"/>
        </pc:sldMkLst>
      </pc:sldChg>
      <pc:sldChg chg="modSp mod">
        <pc:chgData name="Cerys Davies" userId="61e71dc1-9594-4277-b52b-4420989f68ee" providerId="ADAL" clId="{66496295-05C5-409A-AB43-3D2A9476963E}" dt="2025-04-02T09:55:06.597" v="73" actId="14100"/>
        <pc:sldMkLst>
          <pc:docMk/>
          <pc:sldMk cId="1253449883" sldId="319"/>
        </pc:sldMkLst>
        <pc:spChg chg="mod">
          <ac:chgData name="Cerys Davies" userId="61e71dc1-9594-4277-b52b-4420989f68ee" providerId="ADAL" clId="{66496295-05C5-409A-AB43-3D2A9476963E}" dt="2025-04-02T09:54:41.585" v="67" actId="1076"/>
          <ac:spMkLst>
            <pc:docMk/>
            <pc:sldMk cId="1253449883" sldId="319"/>
            <ac:spMk id="2" creationId="{2CC8FDDD-521D-45D6-BFAD-0FF0855C3F67}"/>
          </ac:spMkLst>
        </pc:spChg>
        <pc:spChg chg="mod">
          <ac:chgData name="Cerys Davies" userId="61e71dc1-9594-4277-b52b-4420989f68ee" providerId="ADAL" clId="{66496295-05C5-409A-AB43-3D2A9476963E}" dt="2025-04-02T09:55:06.597" v="73" actId="14100"/>
          <ac:spMkLst>
            <pc:docMk/>
            <pc:sldMk cId="1253449883" sldId="319"/>
            <ac:spMk id="3" creationId="{A1FEA757-50CB-4A6A-AEE2-69879C3214EA}"/>
          </ac:spMkLst>
        </pc:spChg>
      </pc:sldChg>
      <pc:sldChg chg="modSp del mod">
        <pc:chgData name="Cerys Davies" userId="61e71dc1-9594-4277-b52b-4420989f68ee" providerId="ADAL" clId="{66496295-05C5-409A-AB43-3D2A9476963E}" dt="2025-04-02T09:54:01.783" v="51" actId="47"/>
        <pc:sldMkLst>
          <pc:docMk/>
          <pc:sldMk cId="2332744375" sldId="320"/>
        </pc:sldMkLst>
      </pc:sldChg>
      <pc:sldChg chg="modSp del mod">
        <pc:chgData name="Cerys Davies" userId="61e71dc1-9594-4277-b52b-4420989f68ee" providerId="ADAL" clId="{66496295-05C5-409A-AB43-3D2A9476963E}" dt="2025-04-02T09:55:08.532" v="74" actId="47"/>
        <pc:sldMkLst>
          <pc:docMk/>
          <pc:sldMk cId="1330382733" sldId="321"/>
        </pc:sldMkLst>
      </pc:sldChg>
      <pc:sldChg chg="del">
        <pc:chgData name="Cerys Davies" userId="61e71dc1-9594-4277-b52b-4420989f68ee" providerId="ADAL" clId="{66496295-05C5-409A-AB43-3D2A9476963E}" dt="2025-04-02T09:49:59.595" v="0" actId="47"/>
        <pc:sldMkLst>
          <pc:docMk/>
          <pc:sldMk cId="22237628" sldId="368"/>
        </pc:sldMkLst>
      </pc:sldChg>
      <pc:sldChg chg="del">
        <pc:chgData name="Cerys Davies" userId="61e71dc1-9594-4277-b52b-4420989f68ee" providerId="ADAL" clId="{66496295-05C5-409A-AB43-3D2A9476963E}" dt="2025-04-02T09:49:59.595" v="0" actId="47"/>
        <pc:sldMkLst>
          <pc:docMk/>
          <pc:sldMk cId="3710239832" sldId="369"/>
        </pc:sldMkLst>
      </pc:sldChg>
      <pc:sldChg chg="del">
        <pc:chgData name="Cerys Davies" userId="61e71dc1-9594-4277-b52b-4420989f68ee" providerId="ADAL" clId="{66496295-05C5-409A-AB43-3D2A9476963E}" dt="2025-04-02T09:49:59.595" v="0" actId="47"/>
        <pc:sldMkLst>
          <pc:docMk/>
          <pc:sldMk cId="3144621711" sldId="370"/>
        </pc:sldMkLst>
      </pc:sldChg>
      <pc:sldChg chg="del">
        <pc:chgData name="Cerys Davies" userId="61e71dc1-9594-4277-b52b-4420989f68ee" providerId="ADAL" clId="{66496295-05C5-409A-AB43-3D2A9476963E}" dt="2025-04-02T09:49:59.595" v="0" actId="47"/>
        <pc:sldMkLst>
          <pc:docMk/>
          <pc:sldMk cId="45564138" sldId="371"/>
        </pc:sldMkLst>
      </pc:sldChg>
      <pc:sldChg chg="del">
        <pc:chgData name="Cerys Davies" userId="61e71dc1-9594-4277-b52b-4420989f68ee" providerId="ADAL" clId="{66496295-05C5-409A-AB43-3D2A9476963E}" dt="2025-04-02T09:49:59.595" v="0" actId="47"/>
        <pc:sldMkLst>
          <pc:docMk/>
          <pc:sldMk cId="1249303157" sldId="372"/>
        </pc:sldMkLst>
      </pc:sldChg>
      <pc:sldChg chg="del">
        <pc:chgData name="Cerys Davies" userId="61e71dc1-9594-4277-b52b-4420989f68ee" providerId="ADAL" clId="{66496295-05C5-409A-AB43-3D2A9476963E}" dt="2025-04-02T09:49:59.595" v="0" actId="47"/>
        <pc:sldMkLst>
          <pc:docMk/>
          <pc:sldMk cId="2522708571" sldId="373"/>
        </pc:sldMkLst>
      </pc:sldChg>
      <pc:sldChg chg="del">
        <pc:chgData name="Cerys Davies" userId="61e71dc1-9594-4277-b52b-4420989f68ee" providerId="ADAL" clId="{66496295-05C5-409A-AB43-3D2A9476963E}" dt="2025-04-02T09:49:59.595" v="0" actId="47"/>
        <pc:sldMkLst>
          <pc:docMk/>
          <pc:sldMk cId="3433300663" sldId="374"/>
        </pc:sldMkLst>
      </pc:sldChg>
      <pc:sldChg chg="del">
        <pc:chgData name="Cerys Davies" userId="61e71dc1-9594-4277-b52b-4420989f68ee" providerId="ADAL" clId="{66496295-05C5-409A-AB43-3D2A9476963E}" dt="2025-04-02T09:49:59.595" v="0" actId="47"/>
        <pc:sldMkLst>
          <pc:docMk/>
          <pc:sldMk cId="797852989" sldId="375"/>
        </pc:sldMkLst>
      </pc:sldChg>
      <pc:sldChg chg="del">
        <pc:chgData name="Cerys Davies" userId="61e71dc1-9594-4277-b52b-4420989f68ee" providerId="ADAL" clId="{66496295-05C5-409A-AB43-3D2A9476963E}" dt="2025-04-02T09:49:59.595" v="0" actId="47"/>
        <pc:sldMkLst>
          <pc:docMk/>
          <pc:sldMk cId="2843686721" sldId="379"/>
        </pc:sldMkLst>
      </pc:sldChg>
      <pc:sldChg chg="addSp modSp mod">
        <pc:chgData name="Cerys Davies" userId="61e71dc1-9594-4277-b52b-4420989f68ee" providerId="ADAL" clId="{66496295-05C5-409A-AB43-3D2A9476963E}" dt="2025-04-02T10:03:47.895" v="97" actId="1076"/>
        <pc:sldMkLst>
          <pc:docMk/>
          <pc:sldMk cId="3556502302" sldId="389"/>
        </pc:sldMkLst>
        <pc:spChg chg="mod">
          <ac:chgData name="Cerys Davies" userId="61e71dc1-9594-4277-b52b-4420989f68ee" providerId="ADAL" clId="{66496295-05C5-409A-AB43-3D2A9476963E}" dt="2025-04-02T09:50:48.270" v="18" actId="120"/>
          <ac:spMkLst>
            <pc:docMk/>
            <pc:sldMk cId="3556502302" sldId="389"/>
            <ac:spMk id="3" creationId="{60CEB836-B77A-4FB9-B4FF-487ABA4076EE}"/>
          </ac:spMkLst>
        </pc:spChg>
        <pc:picChg chg="add mod">
          <ac:chgData name="Cerys Davies" userId="61e71dc1-9594-4277-b52b-4420989f68ee" providerId="ADAL" clId="{66496295-05C5-409A-AB43-3D2A9476963E}" dt="2025-04-02T10:03:47.895" v="97" actId="1076"/>
          <ac:picMkLst>
            <pc:docMk/>
            <pc:sldMk cId="3556502302" sldId="389"/>
            <ac:picMk id="4" creationId="{F0926FAA-6070-A67E-3767-D46D6D7DFCC8}"/>
          </ac:picMkLst>
        </pc:picChg>
      </pc:sldChg>
      <pc:sldChg chg="modSp mod modNotesTx">
        <pc:chgData name="Cerys Davies" userId="61e71dc1-9594-4277-b52b-4420989f68ee" providerId="ADAL" clId="{66496295-05C5-409A-AB43-3D2A9476963E}" dt="2025-04-02T09:55:49.114" v="82" actId="20577"/>
        <pc:sldMkLst>
          <pc:docMk/>
          <pc:sldMk cId="158005515" sldId="392"/>
        </pc:sldMkLst>
        <pc:spChg chg="mod">
          <ac:chgData name="Cerys Davies" userId="61e71dc1-9594-4277-b52b-4420989f68ee" providerId="ADAL" clId="{66496295-05C5-409A-AB43-3D2A9476963E}" dt="2025-04-02T09:55:49.114" v="82" actId="20577"/>
          <ac:spMkLst>
            <pc:docMk/>
            <pc:sldMk cId="158005515" sldId="392"/>
            <ac:spMk id="3" creationId="{00000000-0000-0000-0000-000000000000}"/>
          </ac:spMkLst>
        </pc:spChg>
      </pc:sldChg>
      <pc:sldChg chg="modSp mod">
        <pc:chgData name="Cerys Davies" userId="61e71dc1-9594-4277-b52b-4420989f68ee" providerId="ADAL" clId="{66496295-05C5-409A-AB43-3D2A9476963E}" dt="2025-04-02T09:51:14.511" v="19" actId="20577"/>
        <pc:sldMkLst>
          <pc:docMk/>
          <pc:sldMk cId="1588296905" sldId="397"/>
        </pc:sldMkLst>
        <pc:spChg chg="mod">
          <ac:chgData name="Cerys Davies" userId="61e71dc1-9594-4277-b52b-4420989f68ee" providerId="ADAL" clId="{66496295-05C5-409A-AB43-3D2A9476963E}" dt="2025-04-02T09:51:14.511" v="19" actId="20577"/>
          <ac:spMkLst>
            <pc:docMk/>
            <pc:sldMk cId="1588296905" sldId="397"/>
            <ac:spMk id="2" creationId="{C2185504-E661-DA0F-0E43-F556F27932AB}"/>
          </ac:spMkLst>
        </pc:spChg>
      </pc:sldChg>
      <pc:sldChg chg="modSp mod">
        <pc:chgData name="Cerys Davies" userId="61e71dc1-9594-4277-b52b-4420989f68ee" providerId="ADAL" clId="{66496295-05C5-409A-AB43-3D2A9476963E}" dt="2025-04-02T09:55:59.872" v="83" actId="2711"/>
        <pc:sldMkLst>
          <pc:docMk/>
          <pc:sldMk cId="2547802929" sldId="418"/>
        </pc:sldMkLst>
        <pc:spChg chg="mod">
          <ac:chgData name="Cerys Davies" userId="61e71dc1-9594-4277-b52b-4420989f68ee" providerId="ADAL" clId="{66496295-05C5-409A-AB43-3D2A9476963E}" dt="2025-04-02T09:55:59.872" v="83" actId="2711"/>
          <ac:spMkLst>
            <pc:docMk/>
            <pc:sldMk cId="2547802929" sldId="418"/>
            <ac:spMk id="3" creationId="{F87F5426-D69C-E3D3-275A-64B52103EA45}"/>
          </ac:spMkLst>
        </pc:spChg>
      </pc:sldChg>
      <pc:sldChg chg="modSp mod">
        <pc:chgData name="Cerys Davies" userId="61e71dc1-9594-4277-b52b-4420989f68ee" providerId="ADAL" clId="{66496295-05C5-409A-AB43-3D2A9476963E}" dt="2025-04-02T09:50:06.701" v="7" actId="20577"/>
        <pc:sldMkLst>
          <pc:docMk/>
          <pc:sldMk cId="622280894" sldId="436"/>
        </pc:sldMkLst>
        <pc:spChg chg="mod">
          <ac:chgData name="Cerys Davies" userId="61e71dc1-9594-4277-b52b-4420989f68ee" providerId="ADAL" clId="{66496295-05C5-409A-AB43-3D2A9476963E}" dt="2025-04-02T09:50:06.701" v="7" actId="20577"/>
          <ac:spMkLst>
            <pc:docMk/>
            <pc:sldMk cId="622280894" sldId="436"/>
            <ac:spMk id="3" creationId="{B3C07B6A-DE2B-9CA1-97D5-CB2C65EFCC71}"/>
          </ac:spMkLst>
        </pc:spChg>
      </pc:sldChg>
      <pc:sldChg chg="modSp new mod">
        <pc:chgData name="Cerys Davies" userId="61e71dc1-9594-4277-b52b-4420989f68ee" providerId="ADAL" clId="{66496295-05C5-409A-AB43-3D2A9476963E}" dt="2025-04-06T16:46:41.199" v="141" actId="13926"/>
        <pc:sldMkLst>
          <pc:docMk/>
          <pc:sldMk cId="364300751" sldId="437"/>
        </pc:sldMkLst>
        <pc:spChg chg="mod">
          <ac:chgData name="Cerys Davies" userId="61e71dc1-9594-4277-b52b-4420989f68ee" providerId="ADAL" clId="{66496295-05C5-409A-AB43-3D2A9476963E}" dt="2025-04-06T16:46:41.199" v="141" actId="13926"/>
          <ac:spMkLst>
            <pc:docMk/>
            <pc:sldMk cId="364300751" sldId="437"/>
            <ac:spMk id="2" creationId="{C43B914A-9FA9-EB53-A5E5-06416F3A2FDF}"/>
          </ac:spMkLst>
        </pc:spChg>
        <pc:spChg chg="mod">
          <ac:chgData name="Cerys Davies" userId="61e71dc1-9594-4277-b52b-4420989f68ee" providerId="ADAL" clId="{66496295-05C5-409A-AB43-3D2A9476963E}" dt="2025-04-06T16:20:30.194" v="133" actId="20577"/>
          <ac:spMkLst>
            <pc:docMk/>
            <pc:sldMk cId="364300751" sldId="437"/>
            <ac:spMk id="3" creationId="{C0BC84C5-F68D-04F5-28F3-BBA7B858D9DC}"/>
          </ac:spMkLst>
        </pc:spChg>
      </pc:sldChg>
      <pc:sldChg chg="del">
        <pc:chgData name="Cerys Davies" userId="61e71dc1-9594-4277-b52b-4420989f68ee" providerId="ADAL" clId="{66496295-05C5-409A-AB43-3D2A9476963E}" dt="2025-04-02T09:49:59.595" v="0" actId="47"/>
        <pc:sldMkLst>
          <pc:docMk/>
          <pc:sldMk cId="2616205435" sldId="437"/>
        </pc:sldMkLst>
      </pc:sldChg>
      <pc:sldChg chg="modSp add mod modNotesTx">
        <pc:chgData name="Cerys Davies" userId="61e71dc1-9594-4277-b52b-4420989f68ee" providerId="ADAL" clId="{66496295-05C5-409A-AB43-3D2A9476963E}" dt="2025-04-08T11:09:14.141" v="172" actId="13926"/>
        <pc:sldMkLst>
          <pc:docMk/>
          <pc:sldMk cId="2553734699" sldId="438"/>
        </pc:sldMkLst>
        <pc:spChg chg="mod">
          <ac:chgData name="Cerys Davies" userId="61e71dc1-9594-4277-b52b-4420989f68ee" providerId="ADAL" clId="{66496295-05C5-409A-AB43-3D2A9476963E}" dt="2025-04-06T16:46:33.999" v="140" actId="13926"/>
          <ac:spMkLst>
            <pc:docMk/>
            <pc:sldMk cId="2553734699" sldId="438"/>
            <ac:spMk id="2" creationId="{2C855B0D-7F1E-E613-FEF0-A2D86B5604CF}"/>
          </ac:spMkLst>
        </pc:spChg>
        <pc:spChg chg="mod">
          <ac:chgData name="Cerys Davies" userId="61e71dc1-9594-4277-b52b-4420989f68ee" providerId="ADAL" clId="{66496295-05C5-409A-AB43-3D2A9476963E}" dt="2025-04-08T11:09:14.141" v="172" actId="13926"/>
          <ac:spMkLst>
            <pc:docMk/>
            <pc:sldMk cId="2553734699" sldId="438"/>
            <ac:spMk id="3" creationId="{E45B6DA0-FCAE-3794-6D8E-77DD648B64D0}"/>
          </ac:spMkLst>
        </pc:spChg>
      </pc:sldChg>
      <pc:sldChg chg="modSp add mod">
        <pc:chgData name="Cerys Davies" userId="61e71dc1-9594-4277-b52b-4420989f68ee" providerId="ADAL" clId="{66496295-05C5-409A-AB43-3D2A9476963E}" dt="2025-04-08T11:03:02.879" v="162" actId="255"/>
        <pc:sldMkLst>
          <pc:docMk/>
          <pc:sldMk cId="1855463197" sldId="439"/>
        </pc:sldMkLst>
        <pc:spChg chg="mod">
          <ac:chgData name="Cerys Davies" userId="61e71dc1-9594-4277-b52b-4420989f68ee" providerId="ADAL" clId="{66496295-05C5-409A-AB43-3D2A9476963E}" dt="2025-04-08T11:03:02.879" v="162" actId="255"/>
          <ac:spMkLst>
            <pc:docMk/>
            <pc:sldMk cId="1855463197" sldId="439"/>
            <ac:spMk id="3" creationId="{A9E726A9-BC5C-FC29-367C-BB58279190B8}"/>
          </ac:spMkLst>
        </pc:spChg>
      </pc:sldChg>
      <pc:sldChg chg="modSp new mod">
        <pc:chgData name="Cerys Davies" userId="61e71dc1-9594-4277-b52b-4420989f68ee" providerId="ADAL" clId="{66496295-05C5-409A-AB43-3D2A9476963E}" dt="2025-04-08T11:13:11.230" v="920" actId="14100"/>
        <pc:sldMkLst>
          <pc:docMk/>
          <pc:sldMk cId="2391708949" sldId="440"/>
        </pc:sldMkLst>
        <pc:spChg chg="mod">
          <ac:chgData name="Cerys Davies" userId="61e71dc1-9594-4277-b52b-4420989f68ee" providerId="ADAL" clId="{66496295-05C5-409A-AB43-3D2A9476963E}" dt="2025-04-08T11:13:04.733" v="918" actId="14100"/>
          <ac:spMkLst>
            <pc:docMk/>
            <pc:sldMk cId="2391708949" sldId="440"/>
            <ac:spMk id="2" creationId="{448862B5-097C-3771-1AA0-BEF02061506D}"/>
          </ac:spMkLst>
        </pc:spChg>
        <pc:spChg chg="mod">
          <ac:chgData name="Cerys Davies" userId="61e71dc1-9594-4277-b52b-4420989f68ee" providerId="ADAL" clId="{66496295-05C5-409A-AB43-3D2A9476963E}" dt="2025-04-08T11:13:11.230" v="920" actId="14100"/>
          <ac:spMkLst>
            <pc:docMk/>
            <pc:sldMk cId="2391708949" sldId="440"/>
            <ac:spMk id="3" creationId="{AEE8E61B-D745-4137-4027-03D226E2A010}"/>
          </ac:spMkLst>
        </pc:spChg>
      </pc:sldChg>
      <pc:sldChg chg="modSp add mod">
        <pc:chgData name="Cerys Davies" userId="61e71dc1-9594-4277-b52b-4420989f68ee" providerId="ADAL" clId="{66496295-05C5-409A-AB43-3D2A9476963E}" dt="2025-04-08T11:13:26.907" v="922" actId="13926"/>
        <pc:sldMkLst>
          <pc:docMk/>
          <pc:sldMk cId="24245428" sldId="441"/>
        </pc:sldMkLst>
        <pc:spChg chg="mod">
          <ac:chgData name="Cerys Davies" userId="61e71dc1-9594-4277-b52b-4420989f68ee" providerId="ADAL" clId="{66496295-05C5-409A-AB43-3D2A9476963E}" dt="2025-04-08T11:13:26.907" v="922" actId="13926"/>
          <ac:spMkLst>
            <pc:docMk/>
            <pc:sldMk cId="24245428" sldId="441"/>
            <ac:spMk id="3" creationId="{9CF2E471-0C86-2D55-0FFA-01E22CF9A97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08/04/2025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2057882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18</a:t>
            </a:fld>
            <a:endParaRPr lang="en-GB"/>
          </a:p>
        </p:txBody>
      </p:sp>
    </p:spTree>
    <p:extLst>
      <p:ext uri="{BB962C8B-B14F-4D97-AF65-F5344CB8AC3E}">
        <p14:creationId xmlns:p14="http://schemas.microsoft.com/office/powerpoint/2010/main" val="3102335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22</a:t>
            </a:fld>
            <a:endParaRPr lang="en-GB"/>
          </a:p>
        </p:txBody>
      </p:sp>
    </p:spTree>
    <p:extLst>
      <p:ext uri="{BB962C8B-B14F-4D97-AF65-F5344CB8AC3E}">
        <p14:creationId xmlns:p14="http://schemas.microsoft.com/office/powerpoint/2010/main" val="1867407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24</a:t>
            </a:fld>
            <a:endParaRPr lang="en-GB"/>
          </a:p>
        </p:txBody>
      </p:sp>
    </p:spTree>
    <p:extLst>
      <p:ext uri="{BB962C8B-B14F-4D97-AF65-F5344CB8AC3E}">
        <p14:creationId xmlns:p14="http://schemas.microsoft.com/office/powerpoint/2010/main" val="3024436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FA1CF-8E1E-A0CD-A424-CC8BD9729E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071B9C-19DB-432C-9459-DB3EA9C834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E5EBC0-8B1F-F75D-E288-3B9AE1C8B3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502D1B9-F56A-3218-E4AF-481B487787F5}"/>
              </a:ext>
            </a:extLst>
          </p:cNvPr>
          <p:cNvSpPr>
            <a:spLocks noGrp="1"/>
          </p:cNvSpPr>
          <p:nvPr>
            <p:ph type="sldNum" sz="quarter" idx="5"/>
          </p:nvPr>
        </p:nvSpPr>
        <p:spPr/>
        <p:txBody>
          <a:bodyPr/>
          <a:lstStyle/>
          <a:p>
            <a:fld id="{B8796F01-7154-41E0-B48B-A6921757531A}" type="slidenum">
              <a:rPr lang="en-GB" smtClean="0"/>
              <a:pPr/>
              <a:t>25</a:t>
            </a:fld>
            <a:endParaRPr lang="en-GB"/>
          </a:p>
        </p:txBody>
      </p:sp>
    </p:spTree>
    <p:extLst>
      <p:ext uri="{BB962C8B-B14F-4D97-AF65-F5344CB8AC3E}">
        <p14:creationId xmlns:p14="http://schemas.microsoft.com/office/powerpoint/2010/main" val="1539631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28</a:t>
            </a:fld>
            <a:endParaRPr lang="en-GB"/>
          </a:p>
        </p:txBody>
      </p:sp>
    </p:spTree>
    <p:extLst>
      <p:ext uri="{BB962C8B-B14F-4D97-AF65-F5344CB8AC3E}">
        <p14:creationId xmlns:p14="http://schemas.microsoft.com/office/powerpoint/2010/main" val="2968898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32</a:t>
            </a:fld>
            <a:endParaRPr lang="en-GB"/>
          </a:p>
        </p:txBody>
      </p:sp>
    </p:spTree>
    <p:extLst>
      <p:ext uri="{BB962C8B-B14F-4D97-AF65-F5344CB8AC3E}">
        <p14:creationId xmlns:p14="http://schemas.microsoft.com/office/powerpoint/2010/main" val="3014600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08/04/2025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08/04/2025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08/04/2025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08/04/2025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08/04/2025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dirty="0"/>
              <a:t>Evidence and Expert Evidence</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9 </a:t>
            </a:r>
          </a:p>
        </p:txBody>
      </p:sp>
    </p:spTree>
    <p:extLst>
      <p:ext uri="{BB962C8B-B14F-4D97-AF65-F5344CB8AC3E}">
        <p14:creationId xmlns:p14="http://schemas.microsoft.com/office/powerpoint/2010/main" val="622280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CEA87-B124-4639-8E2C-CD07D706292D}"/>
              </a:ext>
            </a:extLst>
          </p:cNvPr>
          <p:cNvSpPr>
            <a:spLocks noGrp="1"/>
          </p:cNvSpPr>
          <p:nvPr>
            <p:ph type="title"/>
          </p:nvPr>
        </p:nvSpPr>
        <p:spPr>
          <a:xfrm>
            <a:off x="355281" y="272216"/>
            <a:ext cx="8596668" cy="780207"/>
          </a:xfrm>
        </p:spPr>
        <p:txBody>
          <a:bodyPr/>
          <a:lstStyle/>
          <a:p>
            <a:r>
              <a:rPr lang="en-GB" dirty="0"/>
              <a:t>Introduction to Evidence</a:t>
            </a:r>
          </a:p>
        </p:txBody>
      </p:sp>
      <p:sp>
        <p:nvSpPr>
          <p:cNvPr id="3" name="Content Placeholder 2">
            <a:extLst>
              <a:ext uri="{FF2B5EF4-FFF2-40B4-BE49-F238E27FC236}">
                <a16:creationId xmlns:a16="http://schemas.microsoft.com/office/drawing/2014/main" id="{60CEB836-B77A-4FB9-B4FF-487ABA4076EE}"/>
              </a:ext>
            </a:extLst>
          </p:cNvPr>
          <p:cNvSpPr>
            <a:spLocks noGrp="1"/>
          </p:cNvSpPr>
          <p:nvPr>
            <p:ph idx="1"/>
          </p:nvPr>
        </p:nvSpPr>
        <p:spPr>
          <a:xfrm>
            <a:off x="355281" y="1108166"/>
            <a:ext cx="7866081" cy="5419155"/>
          </a:xfrm>
        </p:spPr>
        <p:txBody>
          <a:bodyPr>
            <a:normAutofit/>
          </a:bodyPr>
          <a:lstStyle/>
          <a:p>
            <a:pPr marL="0" indent="0">
              <a:buNone/>
            </a:pPr>
            <a:r>
              <a:rPr lang="en-GB" sz="2400" b="0" i="0" dirty="0">
                <a:solidFill>
                  <a:srgbClr val="000000"/>
                </a:solidFill>
                <a:effectLst/>
              </a:rPr>
              <a:t>You must understand the evidence that is needed, the evidence available and the ways in which evidence can be used effectively. You will need to know the following:</a:t>
            </a:r>
            <a:br>
              <a:rPr lang="en-GB" sz="2400" b="0" i="0" dirty="0">
                <a:solidFill>
                  <a:srgbClr val="000000"/>
                </a:solidFill>
                <a:effectLst/>
              </a:rPr>
            </a:br>
            <a:endParaRPr lang="en-GB" sz="2400" b="0" i="0" dirty="0">
              <a:solidFill>
                <a:srgbClr val="000000"/>
              </a:solidFill>
              <a:effectLst/>
            </a:endParaRPr>
          </a:p>
          <a:p>
            <a:pPr algn="just">
              <a:buFont typeface="Arial" panose="020B0604020202020204" pitchFamily="34" charset="0"/>
              <a:buChar char="•"/>
            </a:pPr>
            <a:r>
              <a:rPr lang="en-GB" sz="2400" b="0" i="0" dirty="0">
                <a:solidFill>
                  <a:srgbClr val="000000"/>
                </a:solidFill>
                <a:effectLst/>
              </a:rPr>
              <a:t>The burden and standard of proof in civil disputes</a:t>
            </a:r>
          </a:p>
          <a:p>
            <a:pPr algn="just">
              <a:buFont typeface="Arial" panose="020B0604020202020204" pitchFamily="34" charset="0"/>
              <a:buChar char="•"/>
            </a:pPr>
            <a:r>
              <a:rPr lang="en-GB" sz="2400" b="0" i="0" dirty="0">
                <a:solidFill>
                  <a:srgbClr val="000000"/>
                </a:solidFill>
                <a:effectLst/>
              </a:rPr>
              <a:t>The court’s power to control evidence</a:t>
            </a:r>
          </a:p>
          <a:p>
            <a:pPr algn="just">
              <a:buFont typeface="Arial" panose="020B0604020202020204" pitchFamily="34" charset="0"/>
              <a:buChar char="•"/>
            </a:pPr>
            <a:r>
              <a:rPr lang="en-GB" sz="2400" b="0" i="0" dirty="0">
                <a:solidFill>
                  <a:srgbClr val="000000"/>
                </a:solidFill>
                <a:effectLst/>
              </a:rPr>
              <a:t>Witness evidence</a:t>
            </a:r>
          </a:p>
          <a:p>
            <a:pPr algn="just">
              <a:buFont typeface="Arial" panose="020B0604020202020204" pitchFamily="34" charset="0"/>
              <a:buChar char="•"/>
            </a:pPr>
            <a:r>
              <a:rPr lang="en-GB" sz="2400" b="0" i="0" dirty="0">
                <a:solidFill>
                  <a:srgbClr val="000000"/>
                </a:solidFill>
                <a:effectLst/>
              </a:rPr>
              <a:t>Witness statements</a:t>
            </a:r>
          </a:p>
          <a:p>
            <a:pPr marL="0" indent="0" algn="just">
              <a:buNone/>
            </a:pPr>
            <a:endParaRPr lang="en-GB" dirty="0"/>
          </a:p>
        </p:txBody>
      </p:sp>
      <p:pic>
        <p:nvPicPr>
          <p:cNvPr id="4" name="Picture 3">
            <a:extLst>
              <a:ext uri="{FF2B5EF4-FFF2-40B4-BE49-F238E27FC236}">
                <a16:creationId xmlns:a16="http://schemas.microsoft.com/office/drawing/2014/main" id="{F0926FAA-6070-A67E-3767-D46D6D7DFCC8}"/>
              </a:ext>
            </a:extLst>
          </p:cNvPr>
          <p:cNvPicPr>
            <a:picLocks noChangeAspect="1"/>
          </p:cNvPicPr>
          <p:nvPr/>
        </p:nvPicPr>
        <p:blipFill>
          <a:blip r:embed="rId2"/>
          <a:stretch>
            <a:fillRect/>
          </a:stretch>
        </p:blipFill>
        <p:spPr>
          <a:xfrm>
            <a:off x="8723840" y="315465"/>
            <a:ext cx="2603218" cy="2603218"/>
          </a:xfrm>
          <a:prstGeom prst="rect">
            <a:avLst/>
          </a:prstGeom>
        </p:spPr>
      </p:pic>
    </p:spTree>
    <p:extLst>
      <p:ext uri="{BB962C8B-B14F-4D97-AF65-F5344CB8AC3E}">
        <p14:creationId xmlns:p14="http://schemas.microsoft.com/office/powerpoint/2010/main" val="3556502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901EE-2670-49CF-9CDB-81B79EA0F44E}"/>
              </a:ext>
            </a:extLst>
          </p:cNvPr>
          <p:cNvSpPr>
            <a:spLocks noGrp="1"/>
          </p:cNvSpPr>
          <p:nvPr>
            <p:ph type="title"/>
          </p:nvPr>
        </p:nvSpPr>
        <p:spPr>
          <a:xfrm>
            <a:off x="637078" y="327804"/>
            <a:ext cx="8596668" cy="759124"/>
          </a:xfrm>
        </p:spPr>
        <p:txBody>
          <a:bodyPr/>
          <a:lstStyle/>
          <a:p>
            <a:r>
              <a:rPr lang="en-GB" dirty="0"/>
              <a:t>Legal Burden of Proof</a:t>
            </a:r>
          </a:p>
        </p:txBody>
      </p:sp>
      <p:sp>
        <p:nvSpPr>
          <p:cNvPr id="3" name="Content Placeholder 2">
            <a:extLst>
              <a:ext uri="{FF2B5EF4-FFF2-40B4-BE49-F238E27FC236}">
                <a16:creationId xmlns:a16="http://schemas.microsoft.com/office/drawing/2014/main" id="{D43BB3C3-49CE-42B0-A8AA-56F838D1E496}"/>
              </a:ext>
            </a:extLst>
          </p:cNvPr>
          <p:cNvSpPr>
            <a:spLocks noGrp="1"/>
          </p:cNvSpPr>
          <p:nvPr>
            <p:ph idx="1"/>
          </p:nvPr>
        </p:nvSpPr>
        <p:spPr>
          <a:xfrm>
            <a:off x="556564" y="1430219"/>
            <a:ext cx="8596668" cy="4516256"/>
          </a:xfrm>
        </p:spPr>
        <p:txBody>
          <a:bodyPr>
            <a:normAutofit/>
          </a:bodyPr>
          <a:lstStyle/>
          <a:p>
            <a:pPr algn="just"/>
            <a:r>
              <a:rPr lang="en-GB" sz="2400" dirty="0">
                <a:solidFill>
                  <a:srgbClr val="000000"/>
                </a:solidFill>
              </a:rPr>
              <a:t>L</a:t>
            </a:r>
            <a:r>
              <a:rPr lang="en-GB" sz="2400" b="0" i="0" dirty="0">
                <a:solidFill>
                  <a:srgbClr val="000000"/>
                </a:solidFill>
                <a:effectLst/>
              </a:rPr>
              <a:t>egal burden of proof is </a:t>
            </a:r>
            <a:r>
              <a:rPr lang="en-GB" sz="2400" b="1" i="0" dirty="0">
                <a:solidFill>
                  <a:srgbClr val="000000"/>
                </a:solidFill>
                <a:effectLst/>
              </a:rPr>
              <a:t>on the claimant</a:t>
            </a:r>
            <a:r>
              <a:rPr lang="en-GB" sz="2400" b="0" i="0" dirty="0">
                <a:solidFill>
                  <a:srgbClr val="000000"/>
                </a:solidFill>
                <a:effectLst/>
              </a:rPr>
              <a:t>, who must prove every essential element of the cause of action in their case in order to succeed</a:t>
            </a:r>
            <a:r>
              <a:rPr lang="en-GB" sz="2400" dirty="0">
                <a:solidFill>
                  <a:srgbClr val="000000"/>
                </a:solidFill>
              </a:rPr>
              <a:t> –they need evidence to do so</a:t>
            </a:r>
            <a:endParaRPr lang="en-GB" sz="2400" b="0" i="0" dirty="0">
              <a:solidFill>
                <a:srgbClr val="000000"/>
              </a:solidFill>
              <a:effectLst/>
            </a:endParaRPr>
          </a:p>
          <a:p>
            <a:pPr algn="just"/>
            <a:r>
              <a:rPr lang="en-GB" sz="2400" dirty="0">
                <a:solidFill>
                  <a:srgbClr val="000000"/>
                </a:solidFill>
              </a:rPr>
              <a:t>T</a:t>
            </a:r>
            <a:r>
              <a:rPr lang="en-GB" sz="2400" b="0" i="0" dirty="0">
                <a:solidFill>
                  <a:srgbClr val="000000"/>
                </a:solidFill>
                <a:effectLst/>
              </a:rPr>
              <a:t>he defendant will often wish to rely on evidence to try to persuade the court that the claimant cannot prove the elements of the claim.</a:t>
            </a:r>
          </a:p>
          <a:p>
            <a:pPr algn="just"/>
            <a:r>
              <a:rPr lang="en-GB" sz="2400" b="0" i="0" dirty="0">
                <a:solidFill>
                  <a:srgbClr val="000000"/>
                </a:solidFill>
                <a:effectLst/>
              </a:rPr>
              <a:t>Different causes of action will have different elements that need to be established. If the claimant fails to establish an element, then they will not succeed in their claim on that issue.</a:t>
            </a:r>
          </a:p>
          <a:p>
            <a:endParaRPr lang="en-GB" dirty="0"/>
          </a:p>
        </p:txBody>
      </p:sp>
    </p:spTree>
    <p:extLst>
      <p:ext uri="{BB962C8B-B14F-4D97-AF65-F5344CB8AC3E}">
        <p14:creationId xmlns:p14="http://schemas.microsoft.com/office/powerpoint/2010/main" val="1238895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310BB-9317-C4AC-7F5F-E0FA20421549}"/>
              </a:ext>
            </a:extLst>
          </p:cNvPr>
          <p:cNvSpPr>
            <a:spLocks noGrp="1"/>
          </p:cNvSpPr>
          <p:nvPr>
            <p:ph type="title"/>
          </p:nvPr>
        </p:nvSpPr>
        <p:spPr>
          <a:xfrm>
            <a:off x="510556" y="264544"/>
            <a:ext cx="8596668" cy="713117"/>
          </a:xfrm>
        </p:spPr>
        <p:txBody>
          <a:bodyPr/>
          <a:lstStyle/>
          <a:p>
            <a:r>
              <a:rPr lang="en-GB" dirty="0"/>
              <a:t>Example:</a:t>
            </a:r>
          </a:p>
        </p:txBody>
      </p:sp>
      <p:sp>
        <p:nvSpPr>
          <p:cNvPr id="3" name="Content Placeholder 2">
            <a:extLst>
              <a:ext uri="{FF2B5EF4-FFF2-40B4-BE49-F238E27FC236}">
                <a16:creationId xmlns:a16="http://schemas.microsoft.com/office/drawing/2014/main" id="{877DD115-A336-ECB1-20DB-536542DA8DBD}"/>
              </a:ext>
            </a:extLst>
          </p:cNvPr>
          <p:cNvSpPr>
            <a:spLocks noGrp="1"/>
          </p:cNvSpPr>
          <p:nvPr>
            <p:ph idx="1"/>
          </p:nvPr>
        </p:nvSpPr>
        <p:spPr>
          <a:xfrm>
            <a:off x="378285" y="1035171"/>
            <a:ext cx="9283300" cy="5480648"/>
          </a:xfrm>
        </p:spPr>
        <p:txBody>
          <a:bodyPr>
            <a:normAutofit/>
          </a:bodyPr>
          <a:lstStyle/>
          <a:p>
            <a:pPr marL="0" indent="0">
              <a:buNone/>
            </a:pPr>
            <a:r>
              <a:rPr lang="en-US" dirty="0"/>
              <a:t>Simone has been involved in a car accident and is pursuing a claim against Freya for personal injury arising from negligence. Simone, the Claimant, has to prove (on balance of probabilities) that each of the following elements of the cause of action in negligence are established, that is;</a:t>
            </a:r>
          </a:p>
          <a:p>
            <a:pPr marL="400050" indent="-400050">
              <a:buAutoNum type="romanLcParenR"/>
            </a:pPr>
            <a:r>
              <a:rPr lang="en-US" dirty="0"/>
              <a:t>F owed to S a duty to take reasonable care to avoid causing reasonably foreseeable harm to S; and that</a:t>
            </a:r>
          </a:p>
          <a:p>
            <a:pPr marL="400050" indent="-400050">
              <a:buAutoNum type="romanLcParenR"/>
            </a:pPr>
            <a:r>
              <a:rPr lang="en-US" dirty="0"/>
              <a:t>F breached that duty of care by falling below the relevant legal standard of care expected of a driver in the prevailing circumstances at the time of the accident; and that</a:t>
            </a:r>
          </a:p>
          <a:p>
            <a:pPr marL="400050" indent="-400050">
              <a:buAutoNum type="romanLcParenR"/>
            </a:pPr>
            <a:r>
              <a:rPr lang="en-US" dirty="0"/>
              <a:t>F’s breach of duty caused S to sustain loss (</a:t>
            </a:r>
            <a:r>
              <a:rPr lang="en-US" dirty="0" err="1"/>
              <a:t>eg</a:t>
            </a:r>
            <a:r>
              <a:rPr lang="en-US" dirty="0"/>
              <a:t> cost of repairs to her car and the injuries sustained); and</a:t>
            </a:r>
          </a:p>
          <a:p>
            <a:pPr marL="400050" indent="-400050">
              <a:buAutoNum type="romanLcParenR"/>
            </a:pPr>
            <a:r>
              <a:rPr lang="en-US" dirty="0"/>
              <a:t>F’s breach of duty caused (in law) S to sustain loss which is </a:t>
            </a:r>
            <a:r>
              <a:rPr lang="en-US" dirty="0" err="1"/>
              <a:t>recognised</a:t>
            </a:r>
            <a:r>
              <a:rPr lang="en-US" dirty="0"/>
              <a:t> in the law of negligence as recoverable.</a:t>
            </a:r>
          </a:p>
          <a:p>
            <a:pPr marL="0" indent="0">
              <a:buNone/>
            </a:pPr>
            <a:r>
              <a:rPr lang="en-US" dirty="0"/>
              <a:t>However, the defendant must prove all of the elements of any positive </a:t>
            </a:r>
            <a:r>
              <a:rPr lang="en-US" dirty="0" err="1"/>
              <a:t>defence</a:t>
            </a:r>
            <a:r>
              <a:rPr lang="en-US" dirty="0"/>
              <a:t> on which they intend to rely on the same standard of proof.</a:t>
            </a:r>
          </a:p>
          <a:p>
            <a:pPr marL="0" indent="0">
              <a:buNone/>
            </a:pPr>
            <a:r>
              <a:rPr lang="en-US" dirty="0"/>
              <a:t>.</a:t>
            </a:r>
            <a:endParaRPr lang="en-GB" dirty="0"/>
          </a:p>
        </p:txBody>
      </p:sp>
    </p:spTree>
    <p:extLst>
      <p:ext uri="{BB962C8B-B14F-4D97-AF65-F5344CB8AC3E}">
        <p14:creationId xmlns:p14="http://schemas.microsoft.com/office/powerpoint/2010/main" val="951411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85504-E661-DA0F-0E43-F556F27932AB}"/>
              </a:ext>
            </a:extLst>
          </p:cNvPr>
          <p:cNvSpPr>
            <a:spLocks noGrp="1"/>
          </p:cNvSpPr>
          <p:nvPr>
            <p:ph type="title"/>
          </p:nvPr>
        </p:nvSpPr>
        <p:spPr>
          <a:xfrm>
            <a:off x="430043" y="186905"/>
            <a:ext cx="8596668" cy="701615"/>
          </a:xfrm>
        </p:spPr>
        <p:txBody>
          <a:bodyPr/>
          <a:lstStyle/>
          <a:p>
            <a:r>
              <a:rPr lang="en-GB" dirty="0"/>
              <a:t>Example:</a:t>
            </a:r>
          </a:p>
        </p:txBody>
      </p:sp>
      <p:sp>
        <p:nvSpPr>
          <p:cNvPr id="3" name="Content Placeholder 2">
            <a:extLst>
              <a:ext uri="{FF2B5EF4-FFF2-40B4-BE49-F238E27FC236}">
                <a16:creationId xmlns:a16="http://schemas.microsoft.com/office/drawing/2014/main" id="{9D3B144D-A110-2EC9-8CD3-F77A619CAEAF}"/>
              </a:ext>
            </a:extLst>
          </p:cNvPr>
          <p:cNvSpPr>
            <a:spLocks noGrp="1"/>
          </p:cNvSpPr>
          <p:nvPr>
            <p:ph idx="1"/>
          </p:nvPr>
        </p:nvSpPr>
        <p:spPr>
          <a:xfrm>
            <a:off x="430043" y="946584"/>
            <a:ext cx="9501836" cy="5477219"/>
          </a:xfrm>
        </p:spPr>
        <p:txBody>
          <a:bodyPr>
            <a:normAutofit/>
          </a:bodyPr>
          <a:lstStyle/>
          <a:p>
            <a:pPr marL="0" indent="0">
              <a:buNone/>
            </a:pPr>
            <a:r>
              <a:rPr lang="en-US" sz="2000" dirty="0"/>
              <a:t>Freya is relying on a </a:t>
            </a:r>
            <a:r>
              <a:rPr lang="en-US" sz="2000" dirty="0" err="1"/>
              <a:t>defence</a:t>
            </a:r>
            <a:r>
              <a:rPr lang="en-US" sz="2000" dirty="0"/>
              <a:t> of contributory negligence by Simone, under the Law Reform (Contributory Negligence) Act 1945 (the LR(CN)A 1945). Freya has the burden of proving the elements of this </a:t>
            </a:r>
            <a:r>
              <a:rPr lang="en-US" sz="2000" dirty="0" err="1"/>
              <a:t>defence</a:t>
            </a:r>
            <a:r>
              <a:rPr lang="en-US" sz="2000" dirty="0"/>
              <a:t> viz:</a:t>
            </a:r>
          </a:p>
          <a:p>
            <a:pPr marL="400050" indent="-400050">
              <a:buAutoNum type="romanLcParenR"/>
            </a:pPr>
            <a:r>
              <a:rPr lang="en-US" sz="2000" dirty="0"/>
              <a:t>Simone failed to take reasonable care for her own safety; and</a:t>
            </a:r>
          </a:p>
          <a:p>
            <a:pPr marL="400050" indent="-400050">
              <a:buAutoNum type="romanLcParenR"/>
            </a:pPr>
            <a:r>
              <a:rPr lang="en-US" sz="2000" dirty="0"/>
              <a:t>Simone’s failure to take reasonable care for her own safety contributed to the injuries she sustained or the losses she has sustained.</a:t>
            </a:r>
          </a:p>
          <a:p>
            <a:pPr marL="0" indent="0">
              <a:buNone/>
            </a:pPr>
            <a:r>
              <a:rPr lang="en-US" sz="2000" dirty="0"/>
              <a:t>Simone may wish to rely on evidence to try to persuade the court that the elements are not present, but she does not have to do so: the burden is on  Freya and if she fails to prove any of the elements, she will fail to discharge the burden of proof on that </a:t>
            </a:r>
            <a:r>
              <a:rPr lang="en-US" sz="2000" dirty="0" err="1"/>
              <a:t>defence</a:t>
            </a:r>
            <a:r>
              <a:rPr lang="en-US" sz="2000" dirty="0"/>
              <a:t> and will be unsuccessful in her claim.</a:t>
            </a:r>
          </a:p>
          <a:p>
            <a:pPr marL="0" indent="0">
              <a:buNone/>
            </a:pPr>
            <a:r>
              <a:rPr lang="en-US" sz="2000" dirty="0"/>
              <a:t>If Freya does prove the elements above, then the court will consider whether it is just and equitable to reduce the damages to which Simone is entitled, as a result of contributory negligence ( </a:t>
            </a:r>
            <a:r>
              <a:rPr lang="en-US" sz="2000" i="1" dirty="0"/>
              <a:t>as contributory negligence is a partial </a:t>
            </a:r>
            <a:r>
              <a:rPr lang="en-US" sz="2000" i="1" dirty="0" err="1"/>
              <a:t>defence</a:t>
            </a:r>
            <a:r>
              <a:rPr lang="en-US" sz="2000" i="1" dirty="0"/>
              <a:t> under LR(CN)A 1945 and where established, the effect is to reduce damages, not eliminate damages completely)</a:t>
            </a:r>
            <a:endParaRPr lang="en-GB" sz="2000" i="1" dirty="0"/>
          </a:p>
        </p:txBody>
      </p:sp>
    </p:spTree>
    <p:extLst>
      <p:ext uri="{BB962C8B-B14F-4D97-AF65-F5344CB8AC3E}">
        <p14:creationId xmlns:p14="http://schemas.microsoft.com/office/powerpoint/2010/main" val="1588296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C96CA-F8E6-4162-A97D-B71F18679BF6}"/>
              </a:ext>
            </a:extLst>
          </p:cNvPr>
          <p:cNvSpPr>
            <a:spLocks noGrp="1"/>
          </p:cNvSpPr>
          <p:nvPr>
            <p:ph type="title"/>
          </p:nvPr>
        </p:nvSpPr>
        <p:spPr/>
        <p:txBody>
          <a:bodyPr/>
          <a:lstStyle/>
          <a:p>
            <a:r>
              <a:rPr lang="en-GB" dirty="0"/>
              <a:t>The Standard of Proof</a:t>
            </a:r>
          </a:p>
        </p:txBody>
      </p:sp>
      <p:sp>
        <p:nvSpPr>
          <p:cNvPr id="3" name="Content Placeholder 2">
            <a:extLst>
              <a:ext uri="{FF2B5EF4-FFF2-40B4-BE49-F238E27FC236}">
                <a16:creationId xmlns:a16="http://schemas.microsoft.com/office/drawing/2014/main" id="{2F82777C-2A70-424F-A076-B6C58E8D819F}"/>
              </a:ext>
            </a:extLst>
          </p:cNvPr>
          <p:cNvSpPr>
            <a:spLocks noGrp="1"/>
          </p:cNvSpPr>
          <p:nvPr>
            <p:ph idx="1"/>
          </p:nvPr>
        </p:nvSpPr>
        <p:spPr>
          <a:xfrm>
            <a:off x="608322" y="1585495"/>
            <a:ext cx="8596668" cy="3880773"/>
          </a:xfrm>
        </p:spPr>
        <p:txBody>
          <a:bodyPr>
            <a:normAutofit/>
          </a:bodyPr>
          <a:lstStyle/>
          <a:p>
            <a:r>
              <a:rPr lang="en-GB" sz="2800" b="0" i="0" dirty="0">
                <a:solidFill>
                  <a:srgbClr val="000000"/>
                </a:solidFill>
                <a:effectLst/>
              </a:rPr>
              <a:t>The party with the burden of proof must prove their claim on the standard of proof </a:t>
            </a:r>
            <a:r>
              <a:rPr lang="en-GB" sz="2800" b="0" i="0" dirty="0">
                <a:solidFill>
                  <a:srgbClr val="7030A0"/>
                </a:solidFill>
                <a:effectLst/>
              </a:rPr>
              <a:t>on the balance of probabilities. </a:t>
            </a:r>
            <a:br>
              <a:rPr lang="en-GB" sz="2800" b="0" i="0" dirty="0">
                <a:solidFill>
                  <a:srgbClr val="7030A0"/>
                </a:solidFill>
                <a:effectLst/>
              </a:rPr>
            </a:br>
            <a:endParaRPr lang="en-GB" sz="2800" b="0" i="0" dirty="0">
              <a:solidFill>
                <a:srgbClr val="7030A0"/>
              </a:solidFill>
              <a:effectLst/>
            </a:endParaRPr>
          </a:p>
          <a:p>
            <a:r>
              <a:rPr lang="en-GB" sz="2800" b="0" i="0" dirty="0">
                <a:solidFill>
                  <a:srgbClr val="000000"/>
                </a:solidFill>
                <a:effectLst/>
              </a:rPr>
              <a:t>This means “</a:t>
            </a:r>
            <a:r>
              <a:rPr lang="en-GB" sz="2800" b="0" i="1" dirty="0">
                <a:solidFill>
                  <a:srgbClr val="000000"/>
                </a:solidFill>
                <a:effectLst/>
              </a:rPr>
              <a:t>more likely than not”</a:t>
            </a:r>
            <a:r>
              <a:rPr lang="en-GB" sz="2800" b="0" i="0" dirty="0">
                <a:solidFill>
                  <a:srgbClr val="000000"/>
                </a:solidFill>
                <a:effectLst/>
              </a:rPr>
              <a:t>.</a:t>
            </a:r>
            <a:endParaRPr lang="en-GB" sz="2800" dirty="0"/>
          </a:p>
        </p:txBody>
      </p:sp>
    </p:spTree>
    <p:extLst>
      <p:ext uri="{BB962C8B-B14F-4D97-AF65-F5344CB8AC3E}">
        <p14:creationId xmlns:p14="http://schemas.microsoft.com/office/powerpoint/2010/main" val="3076271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sz="4000" b="1" dirty="0"/>
              <a:t>Types of Evidence</a:t>
            </a:r>
          </a:p>
        </p:txBody>
      </p:sp>
      <p:sp>
        <p:nvSpPr>
          <p:cNvPr id="3" name="Content Placeholder 2"/>
          <p:cNvSpPr>
            <a:spLocks noGrp="1"/>
          </p:cNvSpPr>
          <p:nvPr>
            <p:ph idx="1"/>
          </p:nvPr>
        </p:nvSpPr>
        <p:spPr/>
        <p:txBody>
          <a:bodyPr/>
          <a:lstStyle/>
          <a:p>
            <a:r>
              <a:rPr lang="en-GB" altLang="en-US" sz="3200" dirty="0"/>
              <a:t>Testimony – i.e. witness evidence</a:t>
            </a:r>
          </a:p>
          <a:p>
            <a:r>
              <a:rPr lang="en-GB" altLang="en-US" sz="3200" dirty="0"/>
              <a:t>Hearsay</a:t>
            </a:r>
          </a:p>
          <a:p>
            <a:r>
              <a:rPr lang="en-GB" altLang="en-US" sz="3200" dirty="0"/>
              <a:t>Documents</a:t>
            </a:r>
          </a:p>
          <a:p>
            <a:r>
              <a:rPr lang="en-GB" altLang="en-US" sz="3200" dirty="0"/>
              <a:t>Real evidence</a:t>
            </a:r>
          </a:p>
          <a:p>
            <a:endParaRPr lang="en-GB" dirty="0"/>
          </a:p>
        </p:txBody>
      </p:sp>
    </p:spTree>
    <p:extLst>
      <p:ext uri="{BB962C8B-B14F-4D97-AF65-F5344CB8AC3E}">
        <p14:creationId xmlns:p14="http://schemas.microsoft.com/office/powerpoint/2010/main" val="35854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674C-7B84-9526-1D65-97A5C980A5ED}"/>
              </a:ext>
            </a:extLst>
          </p:cNvPr>
          <p:cNvSpPr>
            <a:spLocks noGrp="1"/>
          </p:cNvSpPr>
          <p:nvPr>
            <p:ph type="title"/>
          </p:nvPr>
        </p:nvSpPr>
        <p:spPr>
          <a:xfrm>
            <a:off x="504806" y="287547"/>
            <a:ext cx="9467330" cy="759125"/>
          </a:xfrm>
        </p:spPr>
        <p:txBody>
          <a:bodyPr/>
          <a:lstStyle/>
          <a:p>
            <a:r>
              <a:rPr lang="en-GB" dirty="0"/>
              <a:t>Issues on which evidence will be required</a:t>
            </a:r>
          </a:p>
        </p:txBody>
      </p:sp>
      <p:pic>
        <p:nvPicPr>
          <p:cNvPr id="8" name="Content Placeholder 3" descr="Graphical user interface, text, application&#10;&#10;Description automatically generated">
            <a:extLst>
              <a:ext uri="{FF2B5EF4-FFF2-40B4-BE49-F238E27FC236}">
                <a16:creationId xmlns:a16="http://schemas.microsoft.com/office/drawing/2014/main" id="{9EB29D72-D2FF-86B2-9C92-393064FEE479}"/>
              </a:ext>
            </a:extLst>
          </p:cNvPr>
          <p:cNvPicPr>
            <a:picLocks noGrp="1" noChangeAspect="1"/>
          </p:cNvPicPr>
          <p:nvPr>
            <p:ph idx="1"/>
          </p:nvPr>
        </p:nvPicPr>
        <p:blipFill rotWithShape="1">
          <a:blip r:embed="rId2"/>
          <a:srcRect l="37568" t="25513" r="8979" b="26292"/>
          <a:stretch/>
        </p:blipFill>
        <p:spPr bwMode="auto">
          <a:xfrm>
            <a:off x="759124" y="960121"/>
            <a:ext cx="9747850" cy="561033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87834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0A1175-56B4-915B-E52E-F9A40D5C09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00077D-4132-9FB0-686D-C96770412971}"/>
              </a:ext>
            </a:extLst>
          </p:cNvPr>
          <p:cNvSpPr>
            <a:spLocks noGrp="1"/>
          </p:cNvSpPr>
          <p:nvPr>
            <p:ph type="title"/>
          </p:nvPr>
        </p:nvSpPr>
        <p:spPr>
          <a:xfrm>
            <a:off x="614074" y="284672"/>
            <a:ext cx="8596668" cy="678611"/>
          </a:xfrm>
        </p:spPr>
        <p:txBody>
          <a:bodyPr/>
          <a:lstStyle/>
          <a:p>
            <a:r>
              <a:rPr lang="en-GB" dirty="0"/>
              <a:t>The Court’s power to control evidence</a:t>
            </a:r>
          </a:p>
        </p:txBody>
      </p:sp>
      <p:sp>
        <p:nvSpPr>
          <p:cNvPr id="3" name="Content Placeholder 2">
            <a:extLst>
              <a:ext uri="{FF2B5EF4-FFF2-40B4-BE49-F238E27FC236}">
                <a16:creationId xmlns:a16="http://schemas.microsoft.com/office/drawing/2014/main" id="{80718DA5-E105-031B-1154-FFA5ABBF8ABD}"/>
              </a:ext>
            </a:extLst>
          </p:cNvPr>
          <p:cNvSpPr>
            <a:spLocks noGrp="1"/>
          </p:cNvSpPr>
          <p:nvPr>
            <p:ph idx="1"/>
          </p:nvPr>
        </p:nvSpPr>
        <p:spPr>
          <a:xfrm>
            <a:off x="550813" y="1035170"/>
            <a:ext cx="9139526" cy="5285117"/>
          </a:xfrm>
        </p:spPr>
        <p:txBody>
          <a:bodyPr>
            <a:normAutofit/>
          </a:bodyPr>
          <a:lstStyle/>
          <a:p>
            <a:pPr marL="0" indent="0">
              <a:buNone/>
            </a:pPr>
            <a:r>
              <a:rPr lang="en-US" dirty="0"/>
              <a:t>The governing statute is the Civil Evidence Act 1995 (CEA 1995).</a:t>
            </a:r>
          </a:p>
          <a:p>
            <a:r>
              <a:rPr lang="en-US" dirty="0"/>
              <a:t>Part 32 CPR deals with evidence. The court may control the evidence by giving directions on:</a:t>
            </a:r>
          </a:p>
          <a:p>
            <a:r>
              <a:rPr lang="en-US" dirty="0"/>
              <a:t>the issues on which it requires evidence;</a:t>
            </a:r>
          </a:p>
          <a:p>
            <a:r>
              <a:rPr lang="en-US" dirty="0"/>
              <a:t>the nature of the evidence it requires to decide those issues; and</a:t>
            </a:r>
          </a:p>
          <a:p>
            <a:r>
              <a:rPr lang="en-US" dirty="0"/>
              <a:t>the way in which the evidence is to be placed before the court, either oral evidence or by relying on written evidence only.</a:t>
            </a:r>
          </a:p>
          <a:p>
            <a:r>
              <a:rPr lang="en-US" dirty="0"/>
              <a:t>These powers are exercised in accordance with the principles found in Part 1 and the overriding objective. They may be used to save expense, to ensure that cases are dealt with proportionately and to ensure that the real issues are addressed at trial.</a:t>
            </a:r>
          </a:p>
          <a:p>
            <a:r>
              <a:rPr lang="en-US" dirty="0"/>
              <a:t>Court can exercise the powers at any point in a case.</a:t>
            </a:r>
          </a:p>
          <a:p>
            <a:r>
              <a:rPr lang="en-US" dirty="0"/>
              <a:t>The most effective time for the powers to be exercised is at a point early in the case, after issues have been clarified by the parties’ statements of case and before the parties incur significant cost in </a:t>
            </a:r>
            <a:r>
              <a:rPr lang="en-US" dirty="0" err="1"/>
              <a:t>organising</a:t>
            </a:r>
            <a:r>
              <a:rPr lang="en-US" dirty="0"/>
              <a:t> evidence.</a:t>
            </a:r>
            <a:endParaRPr lang="en-GB" dirty="0"/>
          </a:p>
        </p:txBody>
      </p:sp>
    </p:spTree>
    <p:extLst>
      <p:ext uri="{BB962C8B-B14F-4D97-AF65-F5344CB8AC3E}">
        <p14:creationId xmlns:p14="http://schemas.microsoft.com/office/powerpoint/2010/main" val="2956794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3C632-4935-A9B2-A8CA-30D82EC022EA}"/>
              </a:ext>
            </a:extLst>
          </p:cNvPr>
          <p:cNvSpPr>
            <a:spLocks noGrp="1"/>
          </p:cNvSpPr>
          <p:nvPr>
            <p:ph type="title"/>
          </p:nvPr>
        </p:nvSpPr>
        <p:spPr>
          <a:xfrm>
            <a:off x="487553" y="301925"/>
            <a:ext cx="8596668" cy="586596"/>
          </a:xfrm>
        </p:spPr>
        <p:txBody>
          <a:bodyPr>
            <a:normAutofit fontScale="90000"/>
          </a:bodyPr>
          <a:lstStyle/>
          <a:p>
            <a:r>
              <a:rPr lang="en-GB" dirty="0"/>
              <a:t>Importance of Witness Evidence</a:t>
            </a:r>
          </a:p>
        </p:txBody>
      </p:sp>
      <p:sp>
        <p:nvSpPr>
          <p:cNvPr id="3" name="Content Placeholder 2">
            <a:extLst>
              <a:ext uri="{FF2B5EF4-FFF2-40B4-BE49-F238E27FC236}">
                <a16:creationId xmlns:a16="http://schemas.microsoft.com/office/drawing/2014/main" id="{50EBE22B-B51C-6133-175F-B83B75FD8D07}"/>
              </a:ext>
            </a:extLst>
          </p:cNvPr>
          <p:cNvSpPr>
            <a:spLocks noGrp="1"/>
          </p:cNvSpPr>
          <p:nvPr>
            <p:ph idx="1"/>
          </p:nvPr>
        </p:nvSpPr>
        <p:spPr>
          <a:xfrm>
            <a:off x="274767" y="1121435"/>
            <a:ext cx="9312055" cy="5152844"/>
          </a:xfrm>
        </p:spPr>
        <p:txBody>
          <a:bodyPr>
            <a:normAutofit/>
          </a:bodyPr>
          <a:lstStyle/>
          <a:p>
            <a:r>
              <a:rPr lang="en-US" sz="2400" b="1" dirty="0"/>
              <a:t>The general rule is that that evidence is to be by witnesses and any fact which needs to be proved </a:t>
            </a:r>
            <a:r>
              <a:rPr lang="en-US" sz="2400" b="1" dirty="0">
                <a:solidFill>
                  <a:schemeClr val="accent1"/>
                </a:solidFill>
              </a:rPr>
              <a:t>at trial </a:t>
            </a:r>
            <a:r>
              <a:rPr lang="en-US" sz="2400" b="1" dirty="0"/>
              <a:t>by the evidence of witnesses is to be proved by their oral evidence given in public unless the court gives permission otherwise.</a:t>
            </a:r>
          </a:p>
          <a:p>
            <a:endParaRPr lang="en-US" sz="2400" b="1" dirty="0"/>
          </a:p>
          <a:p>
            <a:r>
              <a:rPr lang="en-US" dirty="0"/>
              <a:t>Oral evidence will include their responses:</a:t>
            </a:r>
          </a:p>
          <a:p>
            <a:pPr lvl="1"/>
            <a:r>
              <a:rPr lang="en-US" dirty="0"/>
              <a:t>to any questions from the party which called them as a witness (examination in chief and re-examination);</a:t>
            </a:r>
          </a:p>
          <a:p>
            <a:pPr lvl="1"/>
            <a:r>
              <a:rPr lang="en-US" dirty="0"/>
              <a:t>to any questions from parties other than the party which called them as a witness (cross-examination); and</a:t>
            </a:r>
          </a:p>
          <a:p>
            <a:pPr lvl="1"/>
            <a:r>
              <a:rPr lang="en-US" dirty="0"/>
              <a:t>to any questions from the judge.</a:t>
            </a:r>
          </a:p>
          <a:p>
            <a:r>
              <a:rPr lang="en-US" dirty="0"/>
              <a:t>At hearings </a:t>
            </a:r>
            <a:r>
              <a:rPr lang="en-US" b="1" dirty="0">
                <a:solidFill>
                  <a:schemeClr val="accent1"/>
                </a:solidFill>
              </a:rPr>
              <a:t>other than trial </a:t>
            </a:r>
            <a:r>
              <a:rPr lang="en-US" dirty="0"/>
              <a:t>(</a:t>
            </a:r>
            <a:r>
              <a:rPr lang="en-US" dirty="0" err="1"/>
              <a:t>eg</a:t>
            </a:r>
            <a:r>
              <a:rPr lang="en-US" dirty="0"/>
              <a:t> hearings of interim applications), the general rule is that that evidence from witnesses is given by their evidence </a:t>
            </a:r>
            <a:r>
              <a:rPr lang="en-US" u="sng" dirty="0"/>
              <a:t>in writing</a:t>
            </a:r>
            <a:r>
              <a:rPr lang="en-US" dirty="0"/>
              <a:t>.</a:t>
            </a:r>
          </a:p>
        </p:txBody>
      </p:sp>
    </p:spTree>
    <p:extLst>
      <p:ext uri="{BB962C8B-B14F-4D97-AF65-F5344CB8AC3E}">
        <p14:creationId xmlns:p14="http://schemas.microsoft.com/office/powerpoint/2010/main" val="1087352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DBC12-1F20-6851-D12D-553988D7A1A4}"/>
              </a:ext>
            </a:extLst>
          </p:cNvPr>
          <p:cNvSpPr>
            <a:spLocks noGrp="1"/>
          </p:cNvSpPr>
          <p:nvPr>
            <p:ph type="title"/>
          </p:nvPr>
        </p:nvSpPr>
        <p:spPr>
          <a:xfrm>
            <a:off x="435794" y="178279"/>
            <a:ext cx="8596668" cy="718868"/>
          </a:xfrm>
        </p:spPr>
        <p:txBody>
          <a:bodyPr/>
          <a:lstStyle/>
          <a:p>
            <a:r>
              <a:rPr lang="en-GB" dirty="0"/>
              <a:t>Witness Evidence</a:t>
            </a:r>
          </a:p>
        </p:txBody>
      </p:sp>
      <p:sp>
        <p:nvSpPr>
          <p:cNvPr id="3" name="Content Placeholder 2">
            <a:extLst>
              <a:ext uri="{FF2B5EF4-FFF2-40B4-BE49-F238E27FC236}">
                <a16:creationId xmlns:a16="http://schemas.microsoft.com/office/drawing/2014/main" id="{8217AB06-88D8-F2A0-F5DF-96C9A73A4412}"/>
              </a:ext>
            </a:extLst>
          </p:cNvPr>
          <p:cNvSpPr>
            <a:spLocks noGrp="1"/>
          </p:cNvSpPr>
          <p:nvPr>
            <p:ph idx="1"/>
          </p:nvPr>
        </p:nvSpPr>
        <p:spPr>
          <a:xfrm>
            <a:off x="389786" y="803365"/>
            <a:ext cx="9743375" cy="2727714"/>
          </a:xfrm>
        </p:spPr>
        <p:txBody>
          <a:bodyPr>
            <a:normAutofit/>
          </a:bodyPr>
          <a:lstStyle/>
          <a:p>
            <a:r>
              <a:rPr lang="en-US" dirty="0"/>
              <a:t>Competence: A witness is competent if they can lawfully be called to give evidence and there is </a:t>
            </a:r>
            <a:r>
              <a:rPr lang="en-US" b="1" dirty="0"/>
              <a:t>no minimum age limit </a:t>
            </a:r>
            <a:r>
              <a:rPr lang="en-US" dirty="0"/>
              <a:t>for a witness to give evidence in a civil court.</a:t>
            </a:r>
          </a:p>
          <a:p>
            <a:r>
              <a:rPr lang="en-US" dirty="0"/>
              <a:t>There is no “property” in a witness: Witnesses do not belong exclusively to any party. A party (A) may approach any witness (W) who has already been approached by an opponent (B) and ask them to talk to (A) and provide a witness statement for use in the case between A and B. The distinction between fact and opinion: Witness evidence is usually confined to evidence of factual matters, rather than their opinion. Evidence of factual matters can also come from documentary evidence (for example, a contract).</a:t>
            </a:r>
            <a:endParaRPr lang="en-GB" dirty="0"/>
          </a:p>
        </p:txBody>
      </p:sp>
      <p:pic>
        <p:nvPicPr>
          <p:cNvPr id="5" name="Picture 4">
            <a:extLst>
              <a:ext uri="{FF2B5EF4-FFF2-40B4-BE49-F238E27FC236}">
                <a16:creationId xmlns:a16="http://schemas.microsoft.com/office/drawing/2014/main" id="{173D6FC2-197A-A37B-C621-1D65E5463FC4}"/>
              </a:ext>
            </a:extLst>
          </p:cNvPr>
          <p:cNvPicPr>
            <a:picLocks noChangeAspect="1"/>
          </p:cNvPicPr>
          <p:nvPr/>
        </p:nvPicPr>
        <p:blipFill>
          <a:blip r:embed="rId2"/>
          <a:stretch>
            <a:fillRect/>
          </a:stretch>
        </p:blipFill>
        <p:spPr>
          <a:xfrm>
            <a:off x="292020" y="3429000"/>
            <a:ext cx="11531289" cy="2776268"/>
          </a:xfrm>
          <a:prstGeom prst="rect">
            <a:avLst/>
          </a:prstGeom>
        </p:spPr>
      </p:pic>
    </p:spTree>
    <p:extLst>
      <p:ext uri="{BB962C8B-B14F-4D97-AF65-F5344CB8AC3E}">
        <p14:creationId xmlns:p14="http://schemas.microsoft.com/office/powerpoint/2010/main" val="2944528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7" y="241540"/>
            <a:ext cx="9593852" cy="782128"/>
          </a:xfrm>
        </p:spPr>
        <p:txBody>
          <a:bodyPr/>
          <a:lstStyle/>
          <a:p>
            <a:r>
              <a:rPr lang="en-GB" dirty="0"/>
              <a:t>		Witness Statements – usual procedure</a:t>
            </a:r>
          </a:p>
        </p:txBody>
      </p:sp>
      <p:sp>
        <p:nvSpPr>
          <p:cNvPr id="3" name="Content Placeholder 2"/>
          <p:cNvSpPr>
            <a:spLocks noGrp="1"/>
          </p:cNvSpPr>
          <p:nvPr>
            <p:ph idx="1"/>
          </p:nvPr>
        </p:nvSpPr>
        <p:spPr>
          <a:xfrm>
            <a:off x="562003" y="1188425"/>
            <a:ext cx="9051553" cy="5142302"/>
          </a:xfrm>
        </p:spPr>
        <p:txBody>
          <a:bodyPr>
            <a:normAutofit/>
          </a:bodyPr>
          <a:lstStyle/>
          <a:p>
            <a:r>
              <a:rPr lang="en-GB" altLang="en-US" sz="1900" dirty="0"/>
              <a:t>Under </a:t>
            </a:r>
            <a:r>
              <a:rPr lang="en-GB" altLang="en-US" sz="1900" u="sng" dirty="0"/>
              <a:t>CPR 32.4 </a:t>
            </a:r>
            <a:r>
              <a:rPr lang="en-GB" altLang="en-US" sz="1900" dirty="0"/>
              <a:t>the court will order the parties to serve witness statements to be relied upon at trial. This will usually be a simultaneous exchange.</a:t>
            </a:r>
          </a:p>
          <a:p>
            <a:r>
              <a:rPr lang="en-GB" altLang="en-US" sz="1900" dirty="0"/>
              <a:t>The standard direction in fast track cases is 10 weeks post allocation. In multi-track cases a direction will be given at the CMC.</a:t>
            </a:r>
          </a:p>
          <a:p>
            <a:r>
              <a:rPr lang="en-GB" altLang="en-US" sz="1900" dirty="0"/>
              <a:t>Statements must be signed by the witness and contain only evidence which a witness is allowed to give orally.</a:t>
            </a:r>
          </a:p>
          <a:p>
            <a:r>
              <a:rPr lang="en-GB" altLang="en-US" sz="1900" dirty="0"/>
              <a:t>Format: </a:t>
            </a:r>
            <a:r>
              <a:rPr lang="en-GB" altLang="en-US" sz="1900" u="sng" dirty="0"/>
              <a:t>CPR PD 32, para 17.1 to 22.2 </a:t>
            </a:r>
            <a:r>
              <a:rPr lang="en-GB" altLang="en-US" sz="1900" dirty="0"/>
              <a:t>sets out the formalities regarding the format and content, including that witness statements must contain a statement of truth.</a:t>
            </a:r>
          </a:p>
          <a:p>
            <a:r>
              <a:rPr lang="en-GB" altLang="en-US" sz="1900" u="sng" dirty="0"/>
              <a:t>CPR 32.5 </a:t>
            </a:r>
            <a:r>
              <a:rPr lang="en-GB" altLang="en-US" sz="1900" dirty="0"/>
              <a:t>states that where a party has served a witness statement; and he wishes to rely on that statement at trial, that party must call the witness to give oral evidence unless the court orders otherwise or he puts the statement in as hearsay evidence.</a:t>
            </a:r>
          </a:p>
          <a:p>
            <a:r>
              <a:rPr lang="en-GB" altLang="en-US" sz="1900" dirty="0"/>
              <a:t>The court may allow a witness to amplify his statement or give evidence in relation to new matters. </a:t>
            </a:r>
          </a:p>
          <a:p>
            <a:pPr marL="0" indent="0">
              <a:buNone/>
            </a:pPr>
            <a:endParaRPr lang="en-GB" altLang="en-US" dirty="0">
              <a:latin typeface="Calibri" panose="020F0502020204030204" pitchFamily="34" charset="0"/>
            </a:endParaRPr>
          </a:p>
          <a:p>
            <a:pPr lvl="1"/>
            <a:endParaRPr lang="en-GB" altLang="en-US" sz="2599" dirty="0">
              <a:latin typeface="Calibri" panose="020F0502020204030204" pitchFamily="34" charset="0"/>
            </a:endParaRPr>
          </a:p>
          <a:p>
            <a:endParaRPr lang="en-GB" dirty="0"/>
          </a:p>
        </p:txBody>
      </p:sp>
    </p:spTree>
    <p:extLst>
      <p:ext uri="{BB962C8B-B14F-4D97-AF65-F5344CB8AC3E}">
        <p14:creationId xmlns:p14="http://schemas.microsoft.com/office/powerpoint/2010/main" val="2403689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9B00A-2F49-D355-71E0-D9163AC8E011}"/>
              </a:ext>
            </a:extLst>
          </p:cNvPr>
          <p:cNvSpPr>
            <a:spLocks noGrp="1"/>
          </p:cNvSpPr>
          <p:nvPr>
            <p:ph type="title"/>
          </p:nvPr>
        </p:nvSpPr>
        <p:spPr>
          <a:xfrm>
            <a:off x="487864" y="103668"/>
            <a:ext cx="8596668" cy="678927"/>
          </a:xfrm>
        </p:spPr>
        <p:txBody>
          <a:bodyPr>
            <a:normAutofit fontScale="90000"/>
          </a:bodyPr>
          <a:lstStyle/>
          <a:p>
            <a:r>
              <a:rPr lang="en-GB" dirty="0"/>
              <a:t>Format and content of Witness Statements</a:t>
            </a:r>
          </a:p>
        </p:txBody>
      </p:sp>
      <p:sp>
        <p:nvSpPr>
          <p:cNvPr id="3" name="Content Placeholder 2">
            <a:extLst>
              <a:ext uri="{FF2B5EF4-FFF2-40B4-BE49-F238E27FC236}">
                <a16:creationId xmlns:a16="http://schemas.microsoft.com/office/drawing/2014/main" id="{54BD5885-61C8-87AF-5C67-02F6164E89B8}"/>
              </a:ext>
            </a:extLst>
          </p:cNvPr>
          <p:cNvSpPr>
            <a:spLocks noGrp="1"/>
          </p:cNvSpPr>
          <p:nvPr>
            <p:ph idx="1"/>
          </p:nvPr>
        </p:nvSpPr>
        <p:spPr>
          <a:xfrm>
            <a:off x="351706" y="782594"/>
            <a:ext cx="9517224" cy="5971737"/>
          </a:xfrm>
        </p:spPr>
        <p:txBody>
          <a:bodyPr>
            <a:normAutofit fontScale="77500" lnSpcReduction="20000"/>
          </a:bodyPr>
          <a:lstStyle/>
          <a:p>
            <a:pPr algn="l" fontAlgn="base"/>
            <a:r>
              <a:rPr lang="en-US" sz="2100" b="0" i="0" dirty="0">
                <a:solidFill>
                  <a:srgbClr val="000000"/>
                </a:solidFill>
                <a:effectLst/>
              </a:rPr>
              <a:t>A witness statement should, under </a:t>
            </a:r>
            <a:r>
              <a:rPr lang="en-US" sz="2100" b="1" i="0" dirty="0">
                <a:solidFill>
                  <a:srgbClr val="000000"/>
                </a:solidFill>
                <a:effectLst/>
              </a:rPr>
              <a:t>PD 32, para 19.1 </a:t>
            </a:r>
            <a:r>
              <a:rPr lang="en-US" sz="2100" i="0" dirty="0">
                <a:solidFill>
                  <a:srgbClr val="000000"/>
                </a:solidFill>
                <a:effectLst/>
              </a:rPr>
              <a:t> be legible, typed, numbered paragraphs</a:t>
            </a:r>
          </a:p>
          <a:p>
            <a:r>
              <a:rPr lang="en-US" sz="2100" b="0" i="0" dirty="0">
                <a:solidFill>
                  <a:srgbClr val="000000"/>
                </a:solidFill>
                <a:effectLst/>
              </a:rPr>
              <a:t>Witness statement must include a formal heading with the title of the proceedings  and have full name of the actual witness and date on which the statement was made; and</a:t>
            </a:r>
          </a:p>
          <a:p>
            <a:pPr algn="l" fontAlgn="base">
              <a:buFont typeface="Arial" panose="020B0604020202020204" pitchFamily="34" charset="0"/>
              <a:buChar char="•"/>
            </a:pPr>
            <a:r>
              <a:rPr lang="en-US" sz="2100" b="0" i="0" dirty="0">
                <a:solidFill>
                  <a:srgbClr val="000000"/>
                </a:solidFill>
                <a:effectLst/>
              </a:rPr>
              <a:t>the witness’s place of residence (or if they are making the statement in their professional, business or other occupational capacity, the address at which they work, the position they hold and the name of their firm or employer);</a:t>
            </a:r>
          </a:p>
          <a:p>
            <a:pPr algn="l" fontAlgn="base">
              <a:buFont typeface="Arial" panose="020B0604020202020204" pitchFamily="34" charset="0"/>
              <a:buChar char="•"/>
            </a:pPr>
            <a:r>
              <a:rPr lang="en-US" sz="2100" b="0" i="0" dirty="0">
                <a:solidFill>
                  <a:srgbClr val="000000"/>
                </a:solidFill>
                <a:effectLst/>
              </a:rPr>
              <a:t>their occupation or if they have none, their description;</a:t>
            </a:r>
          </a:p>
          <a:p>
            <a:pPr algn="l" fontAlgn="base">
              <a:buFont typeface="Arial" panose="020B0604020202020204" pitchFamily="34" charset="0"/>
              <a:buChar char="•"/>
            </a:pPr>
            <a:r>
              <a:rPr lang="en-US" sz="2100" b="0" i="0" dirty="0">
                <a:solidFill>
                  <a:srgbClr val="000000"/>
                </a:solidFill>
                <a:effectLst/>
              </a:rPr>
              <a:t>whether the witness is a party to the proceedings or is the employee of such a party if this is so; and</a:t>
            </a:r>
          </a:p>
          <a:p>
            <a:pPr algn="l" fontAlgn="base">
              <a:buFont typeface="Arial" panose="020B0604020202020204" pitchFamily="34" charset="0"/>
              <a:buChar char="•"/>
            </a:pPr>
            <a:r>
              <a:rPr lang="en-US" sz="2100" b="0" i="0" dirty="0">
                <a:solidFill>
                  <a:srgbClr val="000000"/>
                </a:solidFill>
                <a:effectLst/>
              </a:rPr>
              <a:t>the process by which the witness statement has been prepared, for example, following a face-to-face meeting, over the telephone, by video conference or through an interpreter.</a:t>
            </a:r>
          </a:p>
          <a:p>
            <a:pPr algn="l" fontAlgn="base"/>
            <a:r>
              <a:rPr lang="en-US" sz="2100" b="0" i="0" dirty="0">
                <a:solidFill>
                  <a:srgbClr val="000000"/>
                </a:solidFill>
                <a:effectLst/>
              </a:rPr>
              <a:t>Under </a:t>
            </a:r>
            <a:r>
              <a:rPr lang="en-US" sz="2100" b="1" i="0" dirty="0">
                <a:solidFill>
                  <a:srgbClr val="000000"/>
                </a:solidFill>
                <a:effectLst/>
              </a:rPr>
              <a:t>PD32</a:t>
            </a:r>
            <a:r>
              <a:rPr lang="en-US" sz="2100" b="0" i="0" dirty="0">
                <a:solidFill>
                  <a:srgbClr val="000000"/>
                </a:solidFill>
                <a:effectLst/>
              </a:rPr>
              <a:t>, </a:t>
            </a:r>
            <a:r>
              <a:rPr lang="en-US" sz="2100" b="1" i="0" dirty="0">
                <a:solidFill>
                  <a:srgbClr val="000000"/>
                </a:solidFill>
                <a:effectLst/>
              </a:rPr>
              <a:t>para 18.1</a:t>
            </a:r>
            <a:r>
              <a:rPr lang="en-US" sz="2100" b="0" i="0" dirty="0">
                <a:solidFill>
                  <a:srgbClr val="000000"/>
                </a:solidFill>
                <a:effectLst/>
              </a:rPr>
              <a:t>, the witness statement must, if practicable, be in the intended witness’s own words and must in any event, under </a:t>
            </a:r>
            <a:r>
              <a:rPr lang="en-US" sz="2100" b="1" i="0" dirty="0">
                <a:solidFill>
                  <a:srgbClr val="000000"/>
                </a:solidFill>
                <a:effectLst/>
              </a:rPr>
              <a:t>PD32</a:t>
            </a:r>
            <a:r>
              <a:rPr lang="en-US" sz="2100" b="0" i="0" dirty="0">
                <a:solidFill>
                  <a:srgbClr val="000000"/>
                </a:solidFill>
                <a:effectLst/>
              </a:rPr>
              <a:t>, </a:t>
            </a:r>
            <a:r>
              <a:rPr lang="en-US" sz="2100" b="1" i="0" dirty="0">
                <a:solidFill>
                  <a:srgbClr val="000000"/>
                </a:solidFill>
                <a:effectLst/>
              </a:rPr>
              <a:t>para 19.1</a:t>
            </a:r>
            <a:r>
              <a:rPr lang="en-US" sz="2100" b="0" i="0" dirty="0">
                <a:solidFill>
                  <a:srgbClr val="000000"/>
                </a:solidFill>
                <a:effectLst/>
              </a:rPr>
              <a:t>, be drafted in their own language. </a:t>
            </a:r>
          </a:p>
          <a:p>
            <a:pPr algn="l" fontAlgn="base"/>
            <a:r>
              <a:rPr lang="en-US" sz="2100" b="0" i="0" dirty="0">
                <a:solidFill>
                  <a:srgbClr val="000000"/>
                </a:solidFill>
                <a:effectLst/>
              </a:rPr>
              <a:t>A witness statement must indicate which of the statements in it are made from the witness’s own knowledge and which are matters of information or belief and the source for any matters of information or belief.</a:t>
            </a:r>
          </a:p>
          <a:p>
            <a:pPr algn="l" fontAlgn="base"/>
            <a:r>
              <a:rPr lang="en-US" sz="2100" b="0" i="0" dirty="0">
                <a:solidFill>
                  <a:srgbClr val="000000"/>
                </a:solidFill>
                <a:effectLst/>
              </a:rPr>
              <a:t>It is usual for a witness statement to follow the chronological sequence of the events or matters dealt with; and</a:t>
            </a:r>
          </a:p>
          <a:p>
            <a:pPr algn="l" fontAlgn="base"/>
            <a:r>
              <a:rPr lang="en-US" sz="2100" b="0" i="0" dirty="0">
                <a:solidFill>
                  <a:srgbClr val="000000"/>
                </a:solidFill>
                <a:effectLst/>
              </a:rPr>
              <a:t>A witness statement must include a </a:t>
            </a:r>
            <a:r>
              <a:rPr lang="en-US" sz="2100" b="1" i="0" dirty="0">
                <a:solidFill>
                  <a:srgbClr val="000000"/>
                </a:solidFill>
                <a:effectLst/>
              </a:rPr>
              <a:t>statement of truth.</a:t>
            </a:r>
            <a:r>
              <a:rPr lang="en-US" sz="2100" b="0" i="0" dirty="0">
                <a:solidFill>
                  <a:srgbClr val="000000"/>
                </a:solidFill>
                <a:effectLst/>
              </a:rPr>
              <a:t> </a:t>
            </a:r>
            <a:endParaRPr lang="en-GB" dirty="0"/>
          </a:p>
        </p:txBody>
      </p:sp>
    </p:spTree>
    <p:extLst>
      <p:ext uri="{BB962C8B-B14F-4D97-AF65-F5344CB8AC3E}">
        <p14:creationId xmlns:p14="http://schemas.microsoft.com/office/powerpoint/2010/main" val="1233232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42F65-9ABB-95DB-2341-E17928CAA45D}"/>
              </a:ext>
            </a:extLst>
          </p:cNvPr>
          <p:cNvSpPr>
            <a:spLocks noGrp="1"/>
          </p:cNvSpPr>
          <p:nvPr>
            <p:ph type="title"/>
          </p:nvPr>
        </p:nvSpPr>
        <p:spPr>
          <a:xfrm>
            <a:off x="562316" y="218536"/>
            <a:ext cx="8596668" cy="724619"/>
          </a:xfrm>
        </p:spPr>
        <p:txBody>
          <a:bodyPr/>
          <a:lstStyle/>
          <a:p>
            <a:r>
              <a:rPr lang="en-GB" dirty="0"/>
              <a:t>Statements of Truth</a:t>
            </a:r>
          </a:p>
        </p:txBody>
      </p:sp>
      <p:sp>
        <p:nvSpPr>
          <p:cNvPr id="3" name="Content Placeholder 2">
            <a:extLst>
              <a:ext uri="{FF2B5EF4-FFF2-40B4-BE49-F238E27FC236}">
                <a16:creationId xmlns:a16="http://schemas.microsoft.com/office/drawing/2014/main" id="{DCF19977-294E-0A9A-AD19-F96DE3D27C69}"/>
              </a:ext>
            </a:extLst>
          </p:cNvPr>
          <p:cNvSpPr>
            <a:spLocks noGrp="1"/>
          </p:cNvSpPr>
          <p:nvPr>
            <p:ph idx="1"/>
          </p:nvPr>
        </p:nvSpPr>
        <p:spPr>
          <a:xfrm>
            <a:off x="395538" y="987396"/>
            <a:ext cx="9099270" cy="5062596"/>
          </a:xfrm>
        </p:spPr>
        <p:txBody>
          <a:bodyPr>
            <a:normAutofit lnSpcReduction="10000"/>
          </a:bodyPr>
          <a:lstStyle/>
          <a:p>
            <a:pPr algn="l" fontAlgn="base"/>
            <a:r>
              <a:rPr lang="en-US" sz="2000" b="0" i="0" dirty="0">
                <a:solidFill>
                  <a:srgbClr val="000000"/>
                </a:solidFill>
                <a:effectLst/>
              </a:rPr>
              <a:t>A witness statement must contain a statement of truth. The usual wording is:</a:t>
            </a:r>
          </a:p>
          <a:p>
            <a:pPr algn="l" fontAlgn="base"/>
            <a:r>
              <a:rPr lang="en-US" sz="2000" b="0" i="0" dirty="0">
                <a:solidFill>
                  <a:srgbClr val="000000"/>
                </a:solidFill>
                <a:effectLst/>
              </a:rPr>
              <a:t>“I believe that the facts stated in this witness statement are true. I understand that proceedings for contempt of court may be brought against anyone who makes, or causes to be made, a false statement in a document verified by a statement of truth without an honest belief in its truth.”</a:t>
            </a:r>
          </a:p>
          <a:p>
            <a:pPr algn="l" fontAlgn="base"/>
            <a:r>
              <a:rPr lang="en-US" sz="2000" b="0" i="0" dirty="0">
                <a:solidFill>
                  <a:srgbClr val="000000"/>
                </a:solidFill>
                <a:effectLst/>
              </a:rPr>
              <a:t>Where the witness statement is signed by a legal representative, the person making the statement is not a party to the action. This requires the statement of truth above to be qualified with an authority sentence as follows: ”I am duly </a:t>
            </a:r>
            <a:r>
              <a:rPr lang="en-US" sz="2000" b="0" i="0" dirty="0" err="1">
                <a:solidFill>
                  <a:srgbClr val="000000"/>
                </a:solidFill>
                <a:effectLst/>
              </a:rPr>
              <a:t>authorised</a:t>
            </a:r>
            <a:r>
              <a:rPr lang="en-US" sz="2000" b="0" i="0" dirty="0">
                <a:solidFill>
                  <a:srgbClr val="000000"/>
                </a:solidFill>
                <a:effectLst/>
              </a:rPr>
              <a:t> to make this statement on behalf of the claimant/defendant.”</a:t>
            </a:r>
          </a:p>
          <a:p>
            <a:pPr algn="l" fontAlgn="base"/>
            <a:r>
              <a:rPr lang="en-US" sz="2000" b="1" i="0" dirty="0">
                <a:solidFill>
                  <a:srgbClr val="000000"/>
                </a:solidFill>
                <a:effectLst/>
              </a:rPr>
              <a:t>r32.14</a:t>
            </a:r>
            <a:r>
              <a:rPr lang="en-US" sz="2000" b="0" i="0" dirty="0">
                <a:solidFill>
                  <a:srgbClr val="000000"/>
                </a:solidFill>
                <a:effectLst/>
              </a:rPr>
              <a:t> sets out the consequences of verifying a witness statement containing a false statement without an honest belief in its truth. It is a contempt of court, a criminal offence which is punishable by imprisonment, a fine, or both.</a:t>
            </a:r>
          </a:p>
          <a:p>
            <a:endParaRPr lang="en-GB" dirty="0"/>
          </a:p>
        </p:txBody>
      </p:sp>
    </p:spTree>
    <p:extLst>
      <p:ext uri="{BB962C8B-B14F-4D97-AF65-F5344CB8AC3E}">
        <p14:creationId xmlns:p14="http://schemas.microsoft.com/office/powerpoint/2010/main" val="3429479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1880E-E53F-0598-98C0-FB688B1A5C6C}"/>
              </a:ext>
            </a:extLst>
          </p:cNvPr>
          <p:cNvSpPr>
            <a:spLocks noGrp="1"/>
          </p:cNvSpPr>
          <p:nvPr>
            <p:ph type="title"/>
          </p:nvPr>
        </p:nvSpPr>
        <p:spPr>
          <a:xfrm>
            <a:off x="441546" y="156238"/>
            <a:ext cx="8596668" cy="1320800"/>
          </a:xfrm>
        </p:spPr>
        <p:txBody>
          <a:bodyPr>
            <a:normAutofit/>
          </a:bodyPr>
          <a:lstStyle/>
          <a:p>
            <a:r>
              <a:rPr lang="en-GB" sz="3200" dirty="0"/>
              <a:t>Steps after receiving opponent’s witness evidence for use at trial</a:t>
            </a:r>
          </a:p>
        </p:txBody>
      </p:sp>
      <p:sp>
        <p:nvSpPr>
          <p:cNvPr id="3" name="Content Placeholder 2">
            <a:extLst>
              <a:ext uri="{FF2B5EF4-FFF2-40B4-BE49-F238E27FC236}">
                <a16:creationId xmlns:a16="http://schemas.microsoft.com/office/drawing/2014/main" id="{7E6D4EFA-1AD7-91B5-6726-14060E41DE4C}"/>
              </a:ext>
            </a:extLst>
          </p:cNvPr>
          <p:cNvSpPr>
            <a:spLocks noGrp="1"/>
          </p:cNvSpPr>
          <p:nvPr>
            <p:ph idx="1"/>
          </p:nvPr>
        </p:nvSpPr>
        <p:spPr>
          <a:xfrm>
            <a:off x="378285" y="1322717"/>
            <a:ext cx="8596668" cy="5239109"/>
          </a:xfrm>
        </p:spPr>
        <p:txBody>
          <a:bodyPr>
            <a:normAutofit fontScale="92500" lnSpcReduction="10000"/>
          </a:bodyPr>
          <a:lstStyle/>
          <a:p>
            <a:pPr algn="l" fontAlgn="base">
              <a:buFont typeface="Arial" panose="020B0604020202020204" pitchFamily="34" charset="0"/>
              <a:buChar char="•"/>
            </a:pPr>
            <a:r>
              <a:rPr lang="en-US" b="0" i="0" dirty="0">
                <a:solidFill>
                  <a:srgbClr val="000000"/>
                </a:solidFill>
                <a:effectLst/>
                <a:latin typeface="inherit"/>
              </a:rPr>
              <a:t>review the opponent’s witness evidence and compare with the evidence that your client relies upon;</a:t>
            </a:r>
          </a:p>
          <a:p>
            <a:pPr algn="l" fontAlgn="base">
              <a:buFont typeface="Arial" panose="020B0604020202020204" pitchFamily="34" charset="0"/>
              <a:buChar char="•"/>
            </a:pPr>
            <a:r>
              <a:rPr lang="en-US" b="0" i="0" dirty="0">
                <a:solidFill>
                  <a:srgbClr val="000000"/>
                </a:solidFill>
                <a:effectLst/>
                <a:latin typeface="inherit"/>
              </a:rPr>
              <a:t>send the opponent’s witness evidence to your client to read and consider carefully;</a:t>
            </a:r>
          </a:p>
          <a:p>
            <a:pPr algn="l" fontAlgn="base">
              <a:buFont typeface="Arial" panose="020B0604020202020204" pitchFamily="34" charset="0"/>
              <a:buChar char="•"/>
            </a:pPr>
            <a:r>
              <a:rPr lang="en-US" b="0" i="0" dirty="0">
                <a:solidFill>
                  <a:srgbClr val="000000"/>
                </a:solidFill>
                <a:effectLst/>
                <a:latin typeface="inherit"/>
              </a:rPr>
              <a:t>identify any consistencies between the evidence;</a:t>
            </a:r>
          </a:p>
          <a:p>
            <a:pPr algn="l" fontAlgn="base">
              <a:buFont typeface="Arial" panose="020B0604020202020204" pitchFamily="34" charset="0"/>
              <a:buChar char="•"/>
            </a:pPr>
            <a:r>
              <a:rPr lang="en-US" b="0" i="0" dirty="0">
                <a:solidFill>
                  <a:srgbClr val="000000"/>
                </a:solidFill>
                <a:effectLst/>
                <a:latin typeface="inherit"/>
              </a:rPr>
              <a:t>identify any gaps between the parties’ witness evidence, and how they can be filled;</a:t>
            </a:r>
          </a:p>
          <a:p>
            <a:pPr algn="l" fontAlgn="base">
              <a:buFont typeface="Arial" panose="020B0604020202020204" pitchFamily="34" charset="0"/>
              <a:buChar char="•"/>
            </a:pPr>
            <a:r>
              <a:rPr lang="en-US" b="0" i="0" dirty="0">
                <a:solidFill>
                  <a:srgbClr val="000000"/>
                </a:solidFill>
                <a:effectLst/>
                <a:latin typeface="inherit"/>
              </a:rPr>
              <a:t>consider the need for any additional evidence (lay, expert or documentary) or investigations to deal with any issues raised on exchange of witness statements;</a:t>
            </a:r>
          </a:p>
          <a:p>
            <a:pPr algn="l" fontAlgn="base">
              <a:buFont typeface="Arial" panose="020B0604020202020204" pitchFamily="34" charset="0"/>
              <a:buChar char="•"/>
            </a:pPr>
            <a:r>
              <a:rPr lang="en-US" b="0" i="0" dirty="0">
                <a:solidFill>
                  <a:srgbClr val="000000"/>
                </a:solidFill>
                <a:effectLst/>
                <a:latin typeface="inherit"/>
              </a:rPr>
              <a:t>consider raising any questions to experts on their previous reports on matters arising out of the exchanged statements;</a:t>
            </a:r>
          </a:p>
          <a:p>
            <a:pPr algn="l" fontAlgn="base">
              <a:buFont typeface="Arial" panose="020B0604020202020204" pitchFamily="34" charset="0"/>
              <a:buChar char="•"/>
            </a:pPr>
            <a:r>
              <a:rPr lang="en-US" b="0" i="0" dirty="0">
                <a:solidFill>
                  <a:srgbClr val="000000"/>
                </a:solidFill>
                <a:effectLst/>
                <a:latin typeface="inherit"/>
              </a:rPr>
              <a:t>reassess prospects of success and risks of failure on disputed issues;</a:t>
            </a:r>
          </a:p>
          <a:p>
            <a:pPr algn="l" fontAlgn="base">
              <a:buFont typeface="Arial" panose="020B0604020202020204" pitchFamily="34" charset="0"/>
              <a:buChar char="•"/>
            </a:pPr>
            <a:r>
              <a:rPr lang="en-US" b="0" i="0" dirty="0">
                <a:solidFill>
                  <a:srgbClr val="000000"/>
                </a:solidFill>
                <a:effectLst/>
                <a:latin typeface="inherit"/>
              </a:rPr>
              <a:t>deal with any hearsay issues and notices to admit facts;</a:t>
            </a:r>
          </a:p>
          <a:p>
            <a:pPr algn="l" fontAlgn="base">
              <a:buFont typeface="Arial" panose="020B0604020202020204" pitchFamily="34" charset="0"/>
              <a:buChar char="•"/>
            </a:pPr>
            <a:r>
              <a:rPr lang="en-US" b="0" i="0" dirty="0">
                <a:solidFill>
                  <a:srgbClr val="000000"/>
                </a:solidFill>
                <a:effectLst/>
                <a:latin typeface="inherit"/>
              </a:rPr>
              <a:t>consider whether a </a:t>
            </a:r>
            <a:r>
              <a:rPr lang="en-US" b="1" i="0" dirty="0">
                <a:solidFill>
                  <a:srgbClr val="000000"/>
                </a:solidFill>
                <a:effectLst/>
                <a:latin typeface="inherit"/>
              </a:rPr>
              <a:t>Part 36</a:t>
            </a:r>
            <a:r>
              <a:rPr lang="en-US" b="0" i="0" dirty="0">
                <a:solidFill>
                  <a:srgbClr val="000000"/>
                </a:solidFill>
                <a:effectLst/>
                <a:latin typeface="inherit"/>
              </a:rPr>
              <a:t> offer or revised </a:t>
            </a:r>
            <a:r>
              <a:rPr lang="en-US" b="1" i="0" dirty="0">
                <a:solidFill>
                  <a:srgbClr val="000000"/>
                </a:solidFill>
                <a:effectLst/>
                <a:latin typeface="inherit"/>
              </a:rPr>
              <a:t>Part 36</a:t>
            </a:r>
            <a:r>
              <a:rPr lang="en-US" b="0" i="0" dirty="0">
                <a:solidFill>
                  <a:srgbClr val="000000"/>
                </a:solidFill>
                <a:effectLst/>
                <a:latin typeface="inherit"/>
              </a:rPr>
              <a:t> offer should be made;</a:t>
            </a:r>
          </a:p>
          <a:p>
            <a:pPr algn="l" fontAlgn="base">
              <a:buFont typeface="Arial" panose="020B0604020202020204" pitchFamily="34" charset="0"/>
              <a:buChar char="•"/>
            </a:pPr>
            <a:r>
              <a:rPr lang="en-US" b="0" i="0" dirty="0">
                <a:solidFill>
                  <a:srgbClr val="000000"/>
                </a:solidFill>
                <a:effectLst/>
                <a:latin typeface="inherit"/>
              </a:rPr>
              <a:t>consider whether there should be a request for a stay for ADR;</a:t>
            </a:r>
          </a:p>
          <a:p>
            <a:pPr algn="l" fontAlgn="base">
              <a:buFont typeface="Arial" panose="020B0604020202020204" pitchFamily="34" charset="0"/>
              <a:buChar char="•"/>
            </a:pPr>
            <a:r>
              <a:rPr lang="en-US" b="0" i="0" dirty="0">
                <a:solidFill>
                  <a:srgbClr val="000000"/>
                </a:solidFill>
                <a:effectLst/>
                <a:latin typeface="inherit"/>
              </a:rPr>
              <a:t>consider whether to seek counsel’s opinion in writing or in conference; and</a:t>
            </a:r>
          </a:p>
          <a:p>
            <a:pPr algn="l" fontAlgn="base">
              <a:buFont typeface="Arial" panose="020B0604020202020204" pitchFamily="34" charset="0"/>
              <a:buChar char="•"/>
            </a:pPr>
            <a:r>
              <a:rPr lang="en-US" b="0" i="0" dirty="0">
                <a:solidFill>
                  <a:srgbClr val="000000"/>
                </a:solidFill>
                <a:effectLst/>
                <a:latin typeface="inherit"/>
              </a:rPr>
              <a:t>review strategy and tactics in moving forward to trial.</a:t>
            </a:r>
          </a:p>
          <a:p>
            <a:endParaRPr lang="en-GB" dirty="0"/>
          </a:p>
        </p:txBody>
      </p:sp>
    </p:spTree>
    <p:extLst>
      <p:ext uri="{BB962C8B-B14F-4D97-AF65-F5344CB8AC3E}">
        <p14:creationId xmlns:p14="http://schemas.microsoft.com/office/powerpoint/2010/main" val="30016558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B9B58-67AA-E636-2376-1DC65ADCED21}"/>
              </a:ext>
            </a:extLst>
          </p:cNvPr>
          <p:cNvSpPr>
            <a:spLocks noGrp="1"/>
          </p:cNvSpPr>
          <p:nvPr>
            <p:ph type="title"/>
          </p:nvPr>
        </p:nvSpPr>
        <p:spPr>
          <a:xfrm>
            <a:off x="516308" y="247291"/>
            <a:ext cx="8596668" cy="701615"/>
          </a:xfrm>
        </p:spPr>
        <p:txBody>
          <a:bodyPr/>
          <a:lstStyle/>
          <a:p>
            <a:r>
              <a:rPr lang="en-GB" dirty="0"/>
              <a:t>Witness summary ( CPR 32)</a:t>
            </a:r>
          </a:p>
        </p:txBody>
      </p:sp>
      <p:sp>
        <p:nvSpPr>
          <p:cNvPr id="3" name="Content Placeholder 2">
            <a:extLst>
              <a:ext uri="{FF2B5EF4-FFF2-40B4-BE49-F238E27FC236}">
                <a16:creationId xmlns:a16="http://schemas.microsoft.com/office/drawing/2014/main" id="{F87F5426-D69C-E3D3-275A-64B52103EA45}"/>
              </a:ext>
            </a:extLst>
          </p:cNvPr>
          <p:cNvSpPr>
            <a:spLocks noGrp="1"/>
          </p:cNvSpPr>
          <p:nvPr>
            <p:ph idx="1"/>
          </p:nvPr>
        </p:nvSpPr>
        <p:spPr>
          <a:xfrm>
            <a:off x="435794" y="1010399"/>
            <a:ext cx="9122274" cy="5505419"/>
          </a:xfrm>
        </p:spPr>
        <p:txBody>
          <a:bodyPr>
            <a:normAutofit/>
          </a:bodyPr>
          <a:lstStyle/>
          <a:p>
            <a:r>
              <a:rPr lang="en-US" b="0" i="0" dirty="0">
                <a:solidFill>
                  <a:srgbClr val="000000"/>
                </a:solidFill>
                <a:effectLst/>
              </a:rPr>
              <a:t>Where a party has not been able to obtain a written statement from a witness, a summary of the evidence that the witness is expected to give may be served.</a:t>
            </a:r>
          </a:p>
          <a:p>
            <a:pPr algn="l" fontAlgn="base"/>
            <a:r>
              <a:rPr lang="en-US" b="0" i="0" dirty="0">
                <a:solidFill>
                  <a:srgbClr val="000000"/>
                </a:solidFill>
                <a:effectLst/>
              </a:rPr>
              <a:t>This rule allows evidence, foreshadowed but not published in a statement, to be given at trial.</a:t>
            </a:r>
          </a:p>
          <a:p>
            <a:pPr algn="l" fontAlgn="base"/>
            <a:r>
              <a:rPr lang="en-US" b="0" i="0" dirty="0">
                <a:solidFill>
                  <a:srgbClr val="000000"/>
                </a:solidFill>
                <a:effectLst/>
              </a:rPr>
              <a:t>It deals with the situation:</a:t>
            </a:r>
          </a:p>
          <a:p>
            <a:pPr algn="l" fontAlgn="base">
              <a:buFont typeface="Arial" panose="020B0604020202020204" pitchFamily="34" charset="0"/>
              <a:buChar char="•"/>
            </a:pPr>
            <a:r>
              <a:rPr lang="en-US" b="0" i="0" dirty="0">
                <a:solidFill>
                  <a:srgbClr val="000000"/>
                </a:solidFill>
                <a:effectLst/>
              </a:rPr>
              <a:t>where the witness is not traceable,</a:t>
            </a:r>
          </a:p>
          <a:p>
            <a:pPr algn="l" fontAlgn="base">
              <a:buFont typeface="Arial" panose="020B0604020202020204" pitchFamily="34" charset="0"/>
              <a:buChar char="•"/>
            </a:pPr>
            <a:r>
              <a:rPr lang="en-US" b="0" i="0" dirty="0">
                <a:solidFill>
                  <a:srgbClr val="000000"/>
                </a:solidFill>
                <a:effectLst/>
              </a:rPr>
              <a:t>where their whereabouts are known but they are not co-operating in giving a statement, or</a:t>
            </a:r>
          </a:p>
          <a:p>
            <a:pPr algn="l" fontAlgn="base">
              <a:buFont typeface="Arial" panose="020B0604020202020204" pitchFamily="34" charset="0"/>
              <a:buChar char="•"/>
            </a:pPr>
            <a:r>
              <a:rPr lang="en-US" b="0" i="0" dirty="0">
                <a:solidFill>
                  <a:srgbClr val="000000"/>
                </a:solidFill>
                <a:effectLst/>
              </a:rPr>
              <a:t>where a witness has given a verbal statement but failed to sign a written statement.</a:t>
            </a:r>
          </a:p>
          <a:p>
            <a:pPr algn="l" fontAlgn="base"/>
            <a:r>
              <a:rPr lang="en-US" b="0" i="0" dirty="0">
                <a:solidFill>
                  <a:srgbClr val="000000"/>
                </a:solidFill>
                <a:effectLst/>
              </a:rPr>
              <a:t>The court’s permission is required and the summary must be served at the time at which the witness statement would have been served had it been available in this form (</a:t>
            </a:r>
            <a:r>
              <a:rPr lang="en-US" b="1" i="0" dirty="0">
                <a:solidFill>
                  <a:srgbClr val="000000"/>
                </a:solidFill>
                <a:effectLst/>
              </a:rPr>
              <a:t>r32.9(4)</a:t>
            </a:r>
            <a:r>
              <a:rPr lang="en-US" b="0" i="0" dirty="0">
                <a:solidFill>
                  <a:srgbClr val="000000"/>
                </a:solidFill>
                <a:effectLst/>
              </a:rPr>
              <a:t>).</a:t>
            </a:r>
          </a:p>
          <a:p>
            <a:pPr algn="l" fontAlgn="base"/>
            <a:r>
              <a:rPr lang="en-US" b="0" i="0" dirty="0">
                <a:solidFill>
                  <a:srgbClr val="000000"/>
                </a:solidFill>
                <a:effectLst/>
              </a:rPr>
              <a:t>The application for permission to serve a witness summary is made without notice. The court will consider whether it is in any way an abuse of process.</a:t>
            </a:r>
          </a:p>
          <a:p>
            <a:endParaRPr lang="en-GB" dirty="0"/>
          </a:p>
        </p:txBody>
      </p:sp>
    </p:spTree>
    <p:extLst>
      <p:ext uri="{BB962C8B-B14F-4D97-AF65-F5344CB8AC3E}">
        <p14:creationId xmlns:p14="http://schemas.microsoft.com/office/powerpoint/2010/main" val="2547802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E2A15-9C04-8948-5019-4877030DCAB9}"/>
              </a:ext>
            </a:extLst>
          </p:cNvPr>
          <p:cNvSpPr>
            <a:spLocks noGrp="1"/>
          </p:cNvSpPr>
          <p:nvPr>
            <p:ph type="title"/>
          </p:nvPr>
        </p:nvSpPr>
        <p:spPr>
          <a:xfrm>
            <a:off x="251764" y="189781"/>
            <a:ext cx="9950410" cy="701615"/>
          </a:xfrm>
        </p:spPr>
        <p:txBody>
          <a:bodyPr>
            <a:normAutofit fontScale="90000"/>
          </a:bodyPr>
          <a:lstStyle/>
          <a:p>
            <a:r>
              <a:rPr lang="en-GB" dirty="0"/>
              <a:t>Failure to comply with formalities or with directions</a:t>
            </a:r>
          </a:p>
        </p:txBody>
      </p:sp>
      <p:sp>
        <p:nvSpPr>
          <p:cNvPr id="3" name="Content Placeholder 2">
            <a:extLst>
              <a:ext uri="{FF2B5EF4-FFF2-40B4-BE49-F238E27FC236}">
                <a16:creationId xmlns:a16="http://schemas.microsoft.com/office/drawing/2014/main" id="{F13B9D58-3ADF-2125-82E6-13C7A09FFC1E}"/>
              </a:ext>
            </a:extLst>
          </p:cNvPr>
          <p:cNvSpPr>
            <a:spLocks noGrp="1"/>
          </p:cNvSpPr>
          <p:nvPr>
            <p:ph idx="1"/>
          </p:nvPr>
        </p:nvSpPr>
        <p:spPr>
          <a:xfrm>
            <a:off x="320775" y="891396"/>
            <a:ext cx="9547843" cy="5716438"/>
          </a:xfrm>
        </p:spPr>
        <p:txBody>
          <a:bodyPr>
            <a:normAutofit/>
          </a:bodyPr>
          <a:lstStyle/>
          <a:p>
            <a:pPr algn="l" fontAlgn="base"/>
            <a:r>
              <a:rPr lang="en-US" b="0" i="0" dirty="0">
                <a:solidFill>
                  <a:srgbClr val="000000"/>
                </a:solidFill>
                <a:effectLst/>
              </a:rPr>
              <a:t>If the witness statement is not in the required form, then in accordance with </a:t>
            </a:r>
            <a:r>
              <a:rPr lang="en-US" b="1" i="0" dirty="0">
                <a:solidFill>
                  <a:srgbClr val="000000"/>
                </a:solidFill>
                <a:effectLst/>
              </a:rPr>
              <a:t>PD 32</a:t>
            </a:r>
            <a:r>
              <a:rPr lang="en-US" b="0" i="0" dirty="0">
                <a:solidFill>
                  <a:srgbClr val="000000"/>
                </a:solidFill>
                <a:effectLst/>
              </a:rPr>
              <a:t>, </a:t>
            </a:r>
            <a:r>
              <a:rPr lang="en-US" b="1" i="0" dirty="0">
                <a:solidFill>
                  <a:srgbClr val="000000"/>
                </a:solidFill>
                <a:effectLst/>
              </a:rPr>
              <a:t>para 25.1</a:t>
            </a:r>
            <a:r>
              <a:rPr lang="en-US" b="0" i="0" dirty="0">
                <a:solidFill>
                  <a:srgbClr val="000000"/>
                </a:solidFill>
                <a:effectLst/>
              </a:rPr>
              <a:t> the court may disallow the use of the evidence and the costs arising from it.</a:t>
            </a:r>
          </a:p>
          <a:p>
            <a:r>
              <a:rPr lang="en-US" b="0" i="0" dirty="0">
                <a:solidFill>
                  <a:srgbClr val="000000"/>
                </a:solidFill>
                <a:effectLst/>
              </a:rPr>
              <a:t>The court will set a case management direction for the parties to serve the statements of any witnesses on which they intend to rely at trial.</a:t>
            </a:r>
          </a:p>
          <a:p>
            <a:pPr algn="l" fontAlgn="base"/>
            <a:r>
              <a:rPr lang="en-US" b="0" i="0" dirty="0">
                <a:solidFill>
                  <a:srgbClr val="000000"/>
                </a:solidFill>
                <a:effectLst/>
              </a:rPr>
              <a:t>If it appears likely that a party is not going to be in a position to serve statements by the due date, the parties may agree to an extension of up to 28 days for the service of witness statements (</a:t>
            </a:r>
            <a:r>
              <a:rPr lang="en-US" b="1" i="0" dirty="0">
                <a:solidFill>
                  <a:srgbClr val="000000"/>
                </a:solidFill>
                <a:effectLst/>
              </a:rPr>
              <a:t>r3.8</a:t>
            </a:r>
            <a:r>
              <a:rPr lang="en-US" b="0" i="0" dirty="0">
                <a:solidFill>
                  <a:srgbClr val="000000"/>
                </a:solidFill>
                <a:effectLst/>
              </a:rPr>
              <a:t>), but this must be a </a:t>
            </a:r>
            <a:r>
              <a:rPr lang="en-US" b="1" i="0" dirty="0">
                <a:solidFill>
                  <a:srgbClr val="000000"/>
                </a:solidFill>
                <a:effectLst/>
              </a:rPr>
              <a:t>written</a:t>
            </a:r>
            <a:r>
              <a:rPr lang="en-US" b="0" i="0" dirty="0">
                <a:solidFill>
                  <a:srgbClr val="000000"/>
                </a:solidFill>
                <a:effectLst/>
              </a:rPr>
              <a:t> agreement </a:t>
            </a:r>
            <a:r>
              <a:rPr lang="en-US" b="1" i="0" dirty="0">
                <a:solidFill>
                  <a:srgbClr val="000000"/>
                </a:solidFill>
                <a:effectLst/>
              </a:rPr>
              <a:t>prior</a:t>
            </a:r>
            <a:r>
              <a:rPr lang="en-US" b="0" i="0" dirty="0">
                <a:solidFill>
                  <a:srgbClr val="000000"/>
                </a:solidFill>
                <a:effectLst/>
              </a:rPr>
              <a:t> to the date for service set out in the court directions.</a:t>
            </a:r>
          </a:p>
          <a:p>
            <a:pPr algn="l" fontAlgn="base">
              <a:buFont typeface="Arial" panose="020B0604020202020204" pitchFamily="34" charset="0"/>
              <a:buChar char="•"/>
            </a:pPr>
            <a:r>
              <a:rPr lang="en-US" b="0" i="0" dirty="0">
                <a:solidFill>
                  <a:srgbClr val="000000"/>
                </a:solidFill>
                <a:effectLst/>
              </a:rPr>
              <a:t>If the opponent is not prepared to consent to an extension of time, an application should be made to court, in advance of the due date, for an extension of time.</a:t>
            </a:r>
          </a:p>
          <a:p>
            <a:pPr algn="l" fontAlgn="base"/>
            <a:r>
              <a:rPr lang="en-US" b="0" i="0" dirty="0">
                <a:solidFill>
                  <a:srgbClr val="000000"/>
                </a:solidFill>
                <a:effectLst/>
              </a:rPr>
              <a:t>If a witness statement (or a witness summary) is not served in respect of an intended witness within the time specified by the court, then that witness may not be called to give evidence orally at trial unless the court gives permission (</a:t>
            </a:r>
            <a:r>
              <a:rPr lang="en-US" b="1" i="0" dirty="0">
                <a:solidFill>
                  <a:srgbClr val="000000"/>
                </a:solidFill>
                <a:effectLst/>
              </a:rPr>
              <a:t>r32.10</a:t>
            </a:r>
            <a:r>
              <a:rPr lang="en-US" b="0" i="0" dirty="0">
                <a:solidFill>
                  <a:srgbClr val="000000"/>
                </a:solidFill>
                <a:effectLst/>
              </a:rPr>
              <a:t>).</a:t>
            </a:r>
          </a:p>
          <a:p>
            <a:endParaRPr lang="en-US" b="0" i="0" dirty="0">
              <a:solidFill>
                <a:srgbClr val="000000"/>
              </a:solidFill>
              <a:effectLst/>
              <a:latin typeface="Inter"/>
            </a:endParaRPr>
          </a:p>
          <a:p>
            <a:endParaRPr lang="en-GB" dirty="0"/>
          </a:p>
        </p:txBody>
      </p:sp>
    </p:spTree>
    <p:extLst>
      <p:ext uri="{BB962C8B-B14F-4D97-AF65-F5344CB8AC3E}">
        <p14:creationId xmlns:p14="http://schemas.microsoft.com/office/powerpoint/2010/main" val="2445378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28136"/>
          </a:xfrm>
        </p:spPr>
        <p:txBody>
          <a:bodyPr/>
          <a:lstStyle/>
          <a:p>
            <a:r>
              <a:rPr lang="en-GB" dirty="0"/>
              <a:t>		Witness Attendance and Summons</a:t>
            </a:r>
          </a:p>
        </p:txBody>
      </p:sp>
      <p:sp>
        <p:nvSpPr>
          <p:cNvPr id="3" name="Content Placeholder 2"/>
          <p:cNvSpPr>
            <a:spLocks noGrp="1"/>
          </p:cNvSpPr>
          <p:nvPr>
            <p:ph idx="1"/>
          </p:nvPr>
        </p:nvSpPr>
        <p:spPr>
          <a:xfrm>
            <a:off x="526256" y="1488613"/>
            <a:ext cx="8747746" cy="4759787"/>
          </a:xfrm>
        </p:spPr>
        <p:txBody>
          <a:bodyPr>
            <a:normAutofit/>
          </a:bodyPr>
          <a:lstStyle/>
          <a:p>
            <a:r>
              <a:rPr lang="en-GB" altLang="en-US" sz="2400" dirty="0"/>
              <a:t>A witness summons ( CPR 34) compels a witness (including expert witnesses) to attend trial or to produce documents.</a:t>
            </a:r>
          </a:p>
          <a:p>
            <a:r>
              <a:rPr lang="en-GB" altLang="en-US" sz="2400" dirty="0"/>
              <a:t>The witness summonses process is:</a:t>
            </a:r>
          </a:p>
          <a:p>
            <a:pPr lvl="1"/>
            <a:r>
              <a:rPr lang="en-GB" altLang="en-US" sz="2400" dirty="0"/>
              <a:t> 2 copies (per witness/expert) of form N20 is sent to the court, with the relevant fee and conduct money</a:t>
            </a:r>
          </a:p>
          <a:p>
            <a:pPr lvl="1"/>
            <a:r>
              <a:rPr lang="en-GB" altLang="en-US" sz="2400" dirty="0"/>
              <a:t>The court seals and serves the summons by first class post, unless a party requests otherwise</a:t>
            </a:r>
          </a:p>
          <a:p>
            <a:pPr lvl="1"/>
            <a:r>
              <a:rPr lang="en-GB" altLang="en-US" sz="2400" dirty="0"/>
              <a:t>The summons must be served no later than 7 days pre- trial (unless the court gives permission). This is as per </a:t>
            </a:r>
            <a:r>
              <a:rPr lang="en-GB" altLang="en-US" sz="2400" u="sng" dirty="0"/>
              <a:t>CPR 34.5</a:t>
            </a:r>
            <a:endParaRPr lang="en-GB" altLang="en-US" sz="2400" dirty="0"/>
          </a:p>
        </p:txBody>
      </p:sp>
    </p:spTree>
    <p:extLst>
      <p:ext uri="{BB962C8B-B14F-4D97-AF65-F5344CB8AC3E}">
        <p14:creationId xmlns:p14="http://schemas.microsoft.com/office/powerpoint/2010/main" val="158005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DB7A6-CFB6-483E-ABF0-D1B8D8D47C78}"/>
              </a:ext>
            </a:extLst>
          </p:cNvPr>
          <p:cNvSpPr>
            <a:spLocks noGrp="1"/>
          </p:cNvSpPr>
          <p:nvPr>
            <p:ph type="title"/>
          </p:nvPr>
        </p:nvSpPr>
        <p:spPr>
          <a:xfrm>
            <a:off x="487864" y="115330"/>
            <a:ext cx="8596668" cy="650789"/>
          </a:xfrm>
        </p:spPr>
        <p:txBody>
          <a:bodyPr/>
          <a:lstStyle/>
          <a:p>
            <a:r>
              <a:rPr lang="en-GB" dirty="0"/>
              <a:t>Witness Evidence at Trial</a:t>
            </a:r>
          </a:p>
        </p:txBody>
      </p:sp>
      <p:sp>
        <p:nvSpPr>
          <p:cNvPr id="3" name="Content Placeholder 2">
            <a:extLst>
              <a:ext uri="{FF2B5EF4-FFF2-40B4-BE49-F238E27FC236}">
                <a16:creationId xmlns:a16="http://schemas.microsoft.com/office/drawing/2014/main" id="{7ACDFB85-01AC-4D85-B7BF-B6A2DABB469C}"/>
              </a:ext>
            </a:extLst>
          </p:cNvPr>
          <p:cNvSpPr>
            <a:spLocks noGrp="1"/>
          </p:cNvSpPr>
          <p:nvPr>
            <p:ph idx="1"/>
          </p:nvPr>
        </p:nvSpPr>
        <p:spPr>
          <a:xfrm>
            <a:off x="377664" y="970765"/>
            <a:ext cx="8897986" cy="5056845"/>
          </a:xfrm>
        </p:spPr>
        <p:txBody>
          <a:bodyPr>
            <a:normAutofit lnSpcReduction="10000"/>
          </a:bodyPr>
          <a:lstStyle/>
          <a:p>
            <a:pPr algn="just"/>
            <a:r>
              <a:rPr lang="en-GB" b="0" i="0" dirty="0">
                <a:solidFill>
                  <a:srgbClr val="000000"/>
                </a:solidFill>
                <a:effectLst/>
              </a:rPr>
              <a:t>Witness statements serve an important purpose at trial. In fast track and multi-track claims, the witness’ evidence will stand as their </a:t>
            </a:r>
            <a:r>
              <a:rPr lang="en-GB" b="1" i="0" dirty="0">
                <a:solidFill>
                  <a:srgbClr val="000000"/>
                </a:solidFill>
                <a:effectLst/>
              </a:rPr>
              <a:t>evidence-in-chief</a:t>
            </a:r>
            <a:r>
              <a:rPr lang="en-GB" b="0" i="0" dirty="0">
                <a:solidFill>
                  <a:srgbClr val="000000"/>
                </a:solidFill>
                <a:effectLst/>
              </a:rPr>
              <a:t>, that is, the main source of the evidence which that party can rely on from that witness at trial, unless the court gives permission otherwise.</a:t>
            </a:r>
          </a:p>
          <a:p>
            <a:pPr algn="just"/>
            <a:r>
              <a:rPr lang="en-GB" b="0" i="0" dirty="0">
                <a:solidFill>
                  <a:srgbClr val="000000"/>
                </a:solidFill>
                <a:effectLst/>
              </a:rPr>
              <a:t>Witnesses as to fact should normally be called to give oral evidence at trial. This is because attending trial and giving evidence orally gives the judge the opportunity to assess the witness’ demeanour, which can be a valuable guide to assessing credibility.</a:t>
            </a:r>
          </a:p>
          <a:p>
            <a:pPr algn="just"/>
            <a:r>
              <a:rPr lang="en-GB" b="0" i="0" dirty="0">
                <a:solidFill>
                  <a:srgbClr val="000000"/>
                </a:solidFill>
                <a:effectLst/>
              </a:rPr>
              <a:t>Witnesses are sworn in and give their evidence either on oath or affirmation. The main exception to this is that evidence of children does not need to be sworn.</a:t>
            </a:r>
          </a:p>
          <a:p>
            <a:pPr algn="just"/>
            <a:r>
              <a:rPr lang="en-GB" b="0" i="0" dirty="0">
                <a:solidFill>
                  <a:srgbClr val="000000"/>
                </a:solidFill>
                <a:effectLst/>
              </a:rPr>
              <a:t>The court has the power, by </a:t>
            </a:r>
            <a:r>
              <a:rPr lang="en-GB" b="1" i="0" dirty="0">
                <a:solidFill>
                  <a:srgbClr val="000000"/>
                </a:solidFill>
                <a:effectLst/>
              </a:rPr>
              <a:t>r32.5(3)</a:t>
            </a:r>
            <a:r>
              <a:rPr lang="en-GB" b="0" i="0" dirty="0">
                <a:solidFill>
                  <a:srgbClr val="000000"/>
                </a:solidFill>
                <a:effectLst/>
              </a:rPr>
              <a:t>, to allow a witness, with the permission of the court, to ADD to  their witness statement and give evidence in relation to </a:t>
            </a:r>
            <a:r>
              <a:rPr lang="en-GB" b="1" i="0" dirty="0">
                <a:solidFill>
                  <a:srgbClr val="000000"/>
                </a:solidFill>
                <a:effectLst/>
              </a:rPr>
              <a:t>new matters</a:t>
            </a:r>
            <a:r>
              <a:rPr lang="en-GB" b="0" i="0" dirty="0">
                <a:solidFill>
                  <a:srgbClr val="000000"/>
                </a:solidFill>
                <a:effectLst/>
              </a:rPr>
              <a:t> which have arisen since the witness statement was served on the other parties. Such permission, however, will only be given if the court considers there is a good reason not to confine the evidence of the witness to the contents of their witness statement; for example, if the statement has failed to deal with important issues.</a:t>
            </a:r>
          </a:p>
          <a:p>
            <a:pPr algn="just"/>
            <a:endParaRPr lang="en-GB" b="0" i="0" dirty="0">
              <a:solidFill>
                <a:srgbClr val="000000"/>
              </a:solidFill>
              <a:effectLst/>
            </a:endParaRPr>
          </a:p>
          <a:p>
            <a:endParaRPr lang="en-GB" dirty="0"/>
          </a:p>
        </p:txBody>
      </p:sp>
    </p:spTree>
    <p:extLst>
      <p:ext uri="{BB962C8B-B14F-4D97-AF65-F5344CB8AC3E}">
        <p14:creationId xmlns:p14="http://schemas.microsoft.com/office/powerpoint/2010/main" val="2206128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8FDDD-521D-45D6-BFAD-0FF0855C3F67}"/>
              </a:ext>
            </a:extLst>
          </p:cNvPr>
          <p:cNvSpPr>
            <a:spLocks noGrp="1"/>
          </p:cNvSpPr>
          <p:nvPr>
            <p:ph type="title"/>
          </p:nvPr>
        </p:nvSpPr>
        <p:spPr>
          <a:xfrm>
            <a:off x="378596" y="106682"/>
            <a:ext cx="8596668" cy="745701"/>
          </a:xfrm>
        </p:spPr>
        <p:txBody>
          <a:bodyPr/>
          <a:lstStyle/>
          <a:p>
            <a:r>
              <a:rPr lang="en-GB" dirty="0"/>
              <a:t>Summary – Evidence </a:t>
            </a:r>
          </a:p>
        </p:txBody>
      </p:sp>
      <p:sp>
        <p:nvSpPr>
          <p:cNvPr id="3" name="Content Placeholder 2">
            <a:extLst>
              <a:ext uri="{FF2B5EF4-FFF2-40B4-BE49-F238E27FC236}">
                <a16:creationId xmlns:a16="http://schemas.microsoft.com/office/drawing/2014/main" id="{A1FEA757-50CB-4A6A-AEE2-69879C3214EA}"/>
              </a:ext>
            </a:extLst>
          </p:cNvPr>
          <p:cNvSpPr>
            <a:spLocks noGrp="1"/>
          </p:cNvSpPr>
          <p:nvPr>
            <p:ph idx="1"/>
          </p:nvPr>
        </p:nvSpPr>
        <p:spPr>
          <a:xfrm>
            <a:off x="209176" y="852383"/>
            <a:ext cx="9165483" cy="5828503"/>
          </a:xfrm>
        </p:spPr>
        <p:txBody>
          <a:bodyPr>
            <a:normAutofit fontScale="92500" lnSpcReduction="10000"/>
          </a:bodyPr>
          <a:lstStyle/>
          <a:p>
            <a:pPr marL="0" indent="0" algn="l">
              <a:buNone/>
            </a:pPr>
            <a:r>
              <a:rPr lang="en-GB" sz="2000" b="0" i="0" dirty="0">
                <a:solidFill>
                  <a:srgbClr val="000000"/>
                </a:solidFill>
                <a:effectLst/>
              </a:rPr>
              <a:t> </a:t>
            </a:r>
            <a:r>
              <a:rPr lang="en-GB" sz="1900" b="0" i="0" dirty="0">
                <a:solidFill>
                  <a:srgbClr val="000000"/>
                </a:solidFill>
                <a:effectLst/>
              </a:rPr>
              <a:t>(1) Evidence is governed by </a:t>
            </a:r>
            <a:r>
              <a:rPr lang="en-GB" sz="1900" b="1" i="0" dirty="0">
                <a:solidFill>
                  <a:srgbClr val="000000"/>
                </a:solidFill>
                <a:effectLst/>
              </a:rPr>
              <a:t>Part 32</a:t>
            </a:r>
            <a:r>
              <a:rPr lang="en-GB" sz="1900" b="0" i="0" dirty="0">
                <a:solidFill>
                  <a:srgbClr val="000000"/>
                </a:solidFill>
                <a:effectLst/>
              </a:rPr>
              <a:t>. The court has control of the evidence to be adduced during proceedings.</a:t>
            </a:r>
          </a:p>
          <a:p>
            <a:pPr marL="0" indent="0" algn="l">
              <a:buNone/>
            </a:pPr>
            <a:r>
              <a:rPr lang="en-GB" sz="1900" b="0" i="0" dirty="0">
                <a:solidFill>
                  <a:srgbClr val="000000"/>
                </a:solidFill>
                <a:effectLst/>
              </a:rPr>
              <a:t> (2) Witness statements contain the evidence that a person would be allowed to give orally as a witness at trial. The form that a witness statement should take is found in </a:t>
            </a:r>
            <a:r>
              <a:rPr lang="en-GB" sz="1900" b="1" i="0" dirty="0">
                <a:solidFill>
                  <a:srgbClr val="000000"/>
                </a:solidFill>
                <a:effectLst/>
              </a:rPr>
              <a:t>Part 32</a:t>
            </a:r>
            <a:r>
              <a:rPr lang="en-GB" sz="1900" b="0" i="0" dirty="0">
                <a:solidFill>
                  <a:srgbClr val="000000"/>
                </a:solidFill>
                <a:effectLst/>
              </a:rPr>
              <a:t>.</a:t>
            </a:r>
          </a:p>
          <a:p>
            <a:pPr marL="0" indent="0" algn="l">
              <a:buNone/>
            </a:pPr>
            <a:r>
              <a:rPr lang="en-GB" sz="1900" b="0" i="0" dirty="0">
                <a:solidFill>
                  <a:srgbClr val="000000"/>
                </a:solidFill>
                <a:effectLst/>
              </a:rPr>
              <a:t>(3) If a witness is reluctant to attend court, a witness summons can be obtained to compel attendance.</a:t>
            </a:r>
          </a:p>
          <a:p>
            <a:pPr marL="0" indent="0" algn="l">
              <a:buNone/>
            </a:pPr>
            <a:r>
              <a:rPr lang="en-GB" sz="1900" b="0" i="0" dirty="0">
                <a:solidFill>
                  <a:srgbClr val="000000"/>
                </a:solidFill>
                <a:effectLst/>
              </a:rPr>
              <a:t>(4) The witness must be competent and there are special rules regarding child witnesses.</a:t>
            </a:r>
          </a:p>
          <a:p>
            <a:pPr marL="0" indent="0" algn="l">
              <a:buNone/>
            </a:pPr>
            <a:r>
              <a:rPr lang="en-GB" sz="1900" b="0" i="0" dirty="0">
                <a:solidFill>
                  <a:srgbClr val="000000"/>
                </a:solidFill>
                <a:effectLst/>
              </a:rPr>
              <a:t>(5)  Witness statements are comparatively rare on the small claims track. On the fast track and multi-track, the court will order mutual exchange of witness statements.</a:t>
            </a:r>
          </a:p>
          <a:p>
            <a:pPr marL="0" indent="0" algn="l">
              <a:buNone/>
            </a:pPr>
            <a:r>
              <a:rPr lang="en-GB" sz="1900" b="0" i="0" dirty="0">
                <a:solidFill>
                  <a:srgbClr val="000000"/>
                </a:solidFill>
                <a:effectLst/>
              </a:rPr>
              <a:t>(6) A witness statement should set out the whole of the evidence that the witness could be expected to give in examination-in-chief. It must end with a statement of truth signed by the witness.</a:t>
            </a:r>
          </a:p>
          <a:p>
            <a:pPr marL="0" indent="0" algn="l">
              <a:buNone/>
            </a:pPr>
            <a:r>
              <a:rPr lang="en-GB" sz="1900" b="0" i="0" dirty="0">
                <a:solidFill>
                  <a:srgbClr val="000000"/>
                </a:solidFill>
                <a:effectLst/>
              </a:rPr>
              <a:t>(7) Lay witness evidence must be limited to factual evidence only. Experts must give opinion evidence only.</a:t>
            </a:r>
          </a:p>
          <a:p>
            <a:pPr marL="0" indent="0">
              <a:buNone/>
            </a:pPr>
            <a:r>
              <a:rPr lang="en-GB" sz="1900" b="0" i="0" dirty="0">
                <a:solidFill>
                  <a:srgbClr val="000000"/>
                </a:solidFill>
                <a:effectLst/>
              </a:rPr>
              <a:t>(8) Affidavits are like witness statements but must be sworn in front of designated persons. They tend to be restricted to use in freezing and search orders, and in connection with committal proceedings.</a:t>
            </a:r>
          </a:p>
          <a:p>
            <a:pPr marL="0" indent="0" algn="l">
              <a:buNone/>
            </a:pPr>
            <a:endParaRPr lang="en-GB" sz="1800" b="0" i="0" dirty="0">
              <a:solidFill>
                <a:srgbClr val="000000"/>
              </a:solidFill>
              <a:effectLst/>
            </a:endParaRPr>
          </a:p>
          <a:p>
            <a:pPr marL="0" indent="0" algn="l">
              <a:buNone/>
            </a:pPr>
            <a:endParaRPr lang="en-GB" dirty="0"/>
          </a:p>
        </p:txBody>
      </p:sp>
    </p:spTree>
    <p:extLst>
      <p:ext uri="{BB962C8B-B14F-4D97-AF65-F5344CB8AC3E}">
        <p14:creationId xmlns:p14="http://schemas.microsoft.com/office/powerpoint/2010/main" val="1253449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B914A-9FA9-EB53-A5E5-06416F3A2FDF}"/>
              </a:ext>
            </a:extLst>
          </p:cNvPr>
          <p:cNvSpPr>
            <a:spLocks noGrp="1"/>
          </p:cNvSpPr>
          <p:nvPr>
            <p:ph type="title"/>
          </p:nvPr>
        </p:nvSpPr>
        <p:spPr>
          <a:xfrm>
            <a:off x="533560" y="235789"/>
            <a:ext cx="3400085" cy="678611"/>
          </a:xfrm>
        </p:spPr>
        <p:txBody>
          <a:bodyPr/>
          <a:lstStyle/>
          <a:p>
            <a:r>
              <a:rPr lang="en-GB" dirty="0"/>
              <a:t>Test question:</a:t>
            </a:r>
          </a:p>
        </p:txBody>
      </p:sp>
      <p:sp>
        <p:nvSpPr>
          <p:cNvPr id="3" name="Content Placeholder 2">
            <a:extLst>
              <a:ext uri="{FF2B5EF4-FFF2-40B4-BE49-F238E27FC236}">
                <a16:creationId xmlns:a16="http://schemas.microsoft.com/office/drawing/2014/main" id="{C0BC84C5-F68D-04F5-28F3-BBA7B858D9DC}"/>
              </a:ext>
            </a:extLst>
          </p:cNvPr>
          <p:cNvSpPr>
            <a:spLocks noGrp="1"/>
          </p:cNvSpPr>
          <p:nvPr>
            <p:ph idx="1"/>
          </p:nvPr>
        </p:nvSpPr>
        <p:spPr>
          <a:xfrm>
            <a:off x="533560" y="1062159"/>
            <a:ext cx="8596668" cy="5309886"/>
          </a:xfrm>
        </p:spPr>
        <p:txBody>
          <a:bodyPr>
            <a:normAutofit/>
          </a:bodyPr>
          <a:lstStyle/>
          <a:p>
            <a:pPr marL="0" indent="0">
              <a:lnSpc>
                <a:spcPct val="115000"/>
              </a:lnSpc>
              <a:buNone/>
            </a:pPr>
            <a:r>
              <a:rPr lang="en-GB" sz="1800" dirty="0">
                <a:effectLst/>
                <a:latin typeface="Arial" panose="020B0604020202020204" pitchFamily="34" charset="0"/>
                <a:ea typeface="Calibri" panose="020F0502020204030204" pitchFamily="34" charset="0"/>
              </a:rPr>
              <a:t>Unless the court orders otherwise, which of the following is a correct statement about witness statements for use at trial?</a:t>
            </a:r>
            <a:endParaRPr lang="en-GB" sz="1800" dirty="0">
              <a:effectLst/>
              <a:latin typeface="Times New Roman" panose="02020603050405020304" pitchFamily="18" charset="0"/>
              <a:ea typeface="Times New Roman" panose="02020603050405020304" pitchFamily="18" charset="0"/>
            </a:endParaRPr>
          </a:p>
          <a:p>
            <a:pPr marL="0" indent="0">
              <a:lnSpc>
                <a:spcPct val="115000"/>
              </a:lnSpc>
              <a:buNone/>
            </a:pPr>
            <a:r>
              <a:rPr lang="en-GB" sz="1800" dirty="0">
                <a:effectLst/>
                <a:latin typeface="Arial" panose="020B0604020202020204" pitchFamily="34" charset="0"/>
                <a:ea typeface="Calibri" panose="020F0502020204030204" pitchFamily="34" charset="0"/>
              </a:rPr>
              <a:t> </a:t>
            </a:r>
            <a:endParaRPr lang="en-GB" sz="1800" dirty="0">
              <a:effectLst/>
              <a:latin typeface="Times New Roman" panose="02020603050405020304" pitchFamily="18" charset="0"/>
              <a:ea typeface="Times New Roman" panose="02020603050405020304" pitchFamily="18" charset="0"/>
            </a:endParaRPr>
          </a:p>
          <a:p>
            <a:pPr marL="114300" indent="0">
              <a:lnSpc>
                <a:spcPct val="115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A: A witness may amplify their witness statement to cover any points which they have not dealt with in their statement </a:t>
            </a:r>
          </a:p>
          <a:p>
            <a:pPr marL="114300" indent="0">
              <a:lnSpc>
                <a:spcPct val="115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B: That any fact which needs to be proved is to be proved at trial by a witness statement with a signed statement of truth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14300" indent="0">
              <a:lnSpc>
                <a:spcPct val="115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C: If a party has served a witness statement, that witness must be called to give oral evidence unless the statement is put in as hearsay evidence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14300" indent="0">
              <a:lnSpc>
                <a:spcPct val="115000"/>
              </a:lnSpc>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D: A witness will be subject to an examination-in-chief on the contents of their witness statement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4300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88B85-B319-98A5-81CA-E5372F4B21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855B0D-7F1E-E613-FEF0-A2D86B5604CF}"/>
              </a:ext>
            </a:extLst>
          </p:cNvPr>
          <p:cNvSpPr>
            <a:spLocks noGrp="1"/>
          </p:cNvSpPr>
          <p:nvPr>
            <p:ph type="title"/>
          </p:nvPr>
        </p:nvSpPr>
        <p:spPr>
          <a:xfrm>
            <a:off x="533560" y="235789"/>
            <a:ext cx="3400085" cy="678611"/>
          </a:xfrm>
        </p:spPr>
        <p:txBody>
          <a:bodyPr/>
          <a:lstStyle/>
          <a:p>
            <a:r>
              <a:rPr lang="en-GB" dirty="0"/>
              <a:t>Test question:</a:t>
            </a:r>
          </a:p>
        </p:txBody>
      </p:sp>
      <p:sp>
        <p:nvSpPr>
          <p:cNvPr id="3" name="Content Placeholder 2">
            <a:extLst>
              <a:ext uri="{FF2B5EF4-FFF2-40B4-BE49-F238E27FC236}">
                <a16:creationId xmlns:a16="http://schemas.microsoft.com/office/drawing/2014/main" id="{E45B6DA0-FCAE-3794-6D8E-77DD648B64D0}"/>
              </a:ext>
            </a:extLst>
          </p:cNvPr>
          <p:cNvSpPr>
            <a:spLocks noGrp="1"/>
          </p:cNvSpPr>
          <p:nvPr>
            <p:ph idx="1"/>
          </p:nvPr>
        </p:nvSpPr>
        <p:spPr>
          <a:xfrm>
            <a:off x="533560" y="1062159"/>
            <a:ext cx="8596668" cy="5309886"/>
          </a:xfrm>
        </p:spPr>
        <p:txBody>
          <a:bodyPr>
            <a:normAutofit/>
          </a:bodyPr>
          <a:lstStyle/>
          <a:p>
            <a:pPr marL="0" indent="0">
              <a:lnSpc>
                <a:spcPct val="115000"/>
              </a:lnSpc>
              <a:buNone/>
            </a:pPr>
            <a:r>
              <a:rPr lang="en-GB" sz="1800" dirty="0">
                <a:effectLst/>
                <a:latin typeface="Arial" panose="020B0604020202020204" pitchFamily="34" charset="0"/>
                <a:ea typeface="Calibri" panose="020F0502020204030204" pitchFamily="34" charset="0"/>
              </a:rPr>
              <a:t>Unless the court orders otherwise, which of the following is a correct statement about witness statements for use at trial?</a:t>
            </a:r>
            <a:endParaRPr lang="en-GB" sz="1800" dirty="0">
              <a:effectLst/>
              <a:latin typeface="Times New Roman" panose="02020603050405020304" pitchFamily="18" charset="0"/>
              <a:ea typeface="Times New Roman" panose="02020603050405020304" pitchFamily="18" charset="0"/>
            </a:endParaRPr>
          </a:p>
          <a:p>
            <a:pPr marL="0" indent="0">
              <a:lnSpc>
                <a:spcPct val="115000"/>
              </a:lnSpc>
              <a:buNone/>
            </a:pPr>
            <a:r>
              <a:rPr lang="en-GB" sz="1800" dirty="0">
                <a:effectLst/>
                <a:latin typeface="Arial" panose="020B0604020202020204" pitchFamily="34" charset="0"/>
                <a:ea typeface="Calibri" panose="020F0502020204030204" pitchFamily="34" charset="0"/>
              </a:rPr>
              <a:t> </a:t>
            </a:r>
            <a:endParaRPr lang="en-GB" sz="1800" dirty="0">
              <a:effectLst/>
              <a:latin typeface="Times New Roman" panose="02020603050405020304" pitchFamily="18" charset="0"/>
              <a:ea typeface="Times New Roman" panose="02020603050405020304" pitchFamily="18" charset="0"/>
            </a:endParaRPr>
          </a:p>
          <a:p>
            <a:pPr marL="114300" indent="0">
              <a:lnSpc>
                <a:spcPct val="115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A: A witness may amplify their witness statement to cover any points which they have not dealt with in their statement </a:t>
            </a:r>
          </a:p>
          <a:p>
            <a:pPr marL="114300" indent="0">
              <a:lnSpc>
                <a:spcPct val="115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B: That any fact which needs to be proved is to be proved at trial by a witness statement with a signed statement of truth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14300" indent="0">
              <a:lnSpc>
                <a:spcPct val="115000"/>
              </a:lnSpc>
              <a:buNone/>
            </a:pPr>
            <a:r>
              <a:rPr lang="en-GB" sz="1800" dirty="0">
                <a:effectLst/>
                <a:highlight>
                  <a:srgbClr val="FFFF00"/>
                </a:highlight>
                <a:latin typeface="Arial" panose="020B0604020202020204" pitchFamily="34" charset="0"/>
                <a:ea typeface="Calibri" panose="020F0502020204030204" pitchFamily="34" charset="0"/>
                <a:cs typeface="Times New Roman" panose="02020603050405020304" pitchFamily="18" charset="0"/>
              </a:rPr>
              <a:t>C: If a party has served a witness statement, that witness must be called to give oral evidence unless the statement is put in as hearsay evidence</a:t>
            </a:r>
            <a:endPar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marL="114300" indent="0">
              <a:lnSpc>
                <a:spcPct val="115000"/>
              </a:lnSpc>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D: A witness will be subject to an examination-in-chief on the contents of their witness statement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537346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5E7BA-3AE7-A08F-932F-B7D25FE0D0FA}"/>
              </a:ext>
            </a:extLst>
          </p:cNvPr>
          <p:cNvSpPr>
            <a:spLocks noGrp="1"/>
          </p:cNvSpPr>
          <p:nvPr>
            <p:ph type="ctrTitle"/>
          </p:nvPr>
        </p:nvSpPr>
        <p:spPr/>
        <p:txBody>
          <a:bodyPr/>
          <a:lstStyle/>
          <a:p>
            <a:r>
              <a:rPr lang="en-GB" dirty="0"/>
              <a:t>Expert Evidence</a:t>
            </a:r>
          </a:p>
        </p:txBody>
      </p:sp>
    </p:spTree>
    <p:extLst>
      <p:ext uri="{BB962C8B-B14F-4D97-AF65-F5344CB8AC3E}">
        <p14:creationId xmlns:p14="http://schemas.microsoft.com/office/powerpoint/2010/main" val="19763736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447" y="57665"/>
            <a:ext cx="8596668" cy="1320800"/>
          </a:xfrm>
        </p:spPr>
        <p:txBody>
          <a:bodyPr/>
          <a:lstStyle/>
          <a:p>
            <a:r>
              <a:rPr lang="en-GB" dirty="0"/>
              <a:t>		</a:t>
            </a:r>
            <a:r>
              <a:rPr lang="en-GB" altLang="en-US" dirty="0">
                <a:latin typeface="Calibri" panose="020F0502020204030204" pitchFamily="34" charset="0"/>
              </a:rPr>
              <a:t>Expert Evidence</a:t>
            </a:r>
            <a:endParaRPr lang="en-GB" dirty="0"/>
          </a:p>
        </p:txBody>
      </p:sp>
      <p:sp>
        <p:nvSpPr>
          <p:cNvPr id="3" name="Content Placeholder 2"/>
          <p:cNvSpPr>
            <a:spLocks noGrp="1"/>
          </p:cNvSpPr>
          <p:nvPr>
            <p:ph idx="1"/>
          </p:nvPr>
        </p:nvSpPr>
        <p:spPr>
          <a:xfrm>
            <a:off x="548327" y="871086"/>
            <a:ext cx="8900474" cy="5270921"/>
          </a:xfrm>
        </p:spPr>
        <p:txBody>
          <a:bodyPr>
            <a:normAutofit/>
          </a:bodyPr>
          <a:lstStyle/>
          <a:p>
            <a:r>
              <a:rPr lang="en-GB" altLang="en-US" sz="2400" dirty="0"/>
              <a:t>Expert evidence is dealt with under </a:t>
            </a:r>
            <a:r>
              <a:rPr lang="en-GB" altLang="en-US" sz="2400" u="sng" dirty="0"/>
              <a:t>CPR 35 </a:t>
            </a:r>
            <a:r>
              <a:rPr lang="en-GB" altLang="en-US" sz="2400" dirty="0"/>
              <a:t>and requires the court’s permission</a:t>
            </a:r>
          </a:p>
          <a:p>
            <a:r>
              <a:rPr lang="en-GB" altLang="en-US" sz="2400" u="sng" dirty="0"/>
              <a:t>CPR 35.1 </a:t>
            </a:r>
            <a:r>
              <a:rPr lang="en-GB" altLang="en-US" sz="2400" dirty="0"/>
              <a:t>states that </a:t>
            </a:r>
            <a:r>
              <a:rPr lang="en-GB" altLang="en-US" sz="2400" i="1" dirty="0"/>
              <a:t>‘Expert evidence shall be restricted to that which is reasonably required to resolve the proceedings.’</a:t>
            </a:r>
          </a:p>
          <a:p>
            <a:r>
              <a:rPr lang="en-GB" altLang="en-US" sz="2400" dirty="0"/>
              <a:t>Experts are to be independent.</a:t>
            </a:r>
          </a:p>
          <a:p>
            <a:r>
              <a:rPr lang="en-GB" altLang="en-US" sz="2400" dirty="0"/>
              <a:t>An experts primary duty is to assist the court as per </a:t>
            </a:r>
            <a:r>
              <a:rPr lang="en-GB" altLang="en-US" sz="2400" u="sng" dirty="0"/>
              <a:t>CPR 35.3 (3). </a:t>
            </a:r>
          </a:p>
          <a:p>
            <a:pPr marL="0" indent="0" algn="l">
              <a:buNone/>
            </a:pPr>
            <a:r>
              <a:rPr lang="en-US" sz="2400" b="0" i="0" dirty="0">
                <a:solidFill>
                  <a:srgbClr val="000000"/>
                </a:solidFill>
                <a:effectLst/>
                <a:latin typeface="Arial" panose="020B0604020202020204" pitchFamily="34" charset="0"/>
              </a:rPr>
              <a:t>“1) It is the duty of experts to help the court on matters within their expertise.</a:t>
            </a:r>
          </a:p>
          <a:p>
            <a:pPr marL="0" indent="0" algn="l">
              <a:buNone/>
            </a:pPr>
            <a:r>
              <a:rPr lang="en-US" sz="2400" b="0" i="0" dirty="0">
                <a:solidFill>
                  <a:srgbClr val="000000"/>
                </a:solidFill>
                <a:effectLst/>
                <a:latin typeface="Arial" panose="020B0604020202020204" pitchFamily="34" charset="0"/>
              </a:rPr>
              <a:t>(2) This duty overrides any obligation to the person from whom experts have received instructions or by whom they are paid”.</a:t>
            </a:r>
          </a:p>
          <a:p>
            <a:pPr marL="0" indent="0">
              <a:buNone/>
            </a:pPr>
            <a:endParaRPr lang="en-GB" dirty="0"/>
          </a:p>
        </p:txBody>
      </p:sp>
    </p:spTree>
    <p:extLst>
      <p:ext uri="{BB962C8B-B14F-4D97-AF65-F5344CB8AC3E}">
        <p14:creationId xmlns:p14="http://schemas.microsoft.com/office/powerpoint/2010/main" val="3404454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4EC668-1857-93E9-D68E-8D72F46FA2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D0ED8F-94A9-CEC8-DF2E-094ED76E8519}"/>
              </a:ext>
            </a:extLst>
          </p:cNvPr>
          <p:cNvSpPr>
            <a:spLocks noGrp="1"/>
          </p:cNvSpPr>
          <p:nvPr>
            <p:ph type="title"/>
          </p:nvPr>
        </p:nvSpPr>
        <p:spPr>
          <a:xfrm>
            <a:off x="92447" y="57665"/>
            <a:ext cx="8596668" cy="1320800"/>
          </a:xfrm>
        </p:spPr>
        <p:txBody>
          <a:bodyPr/>
          <a:lstStyle/>
          <a:p>
            <a:r>
              <a:rPr lang="en-GB" dirty="0"/>
              <a:t>		</a:t>
            </a:r>
            <a:r>
              <a:rPr lang="en-GB" altLang="en-US" dirty="0">
                <a:latin typeface="Calibri" panose="020F0502020204030204" pitchFamily="34" charset="0"/>
              </a:rPr>
              <a:t>Expert Evidence</a:t>
            </a:r>
            <a:endParaRPr lang="en-GB" dirty="0"/>
          </a:p>
        </p:txBody>
      </p:sp>
      <p:sp>
        <p:nvSpPr>
          <p:cNvPr id="3" name="Content Placeholder 2">
            <a:extLst>
              <a:ext uri="{FF2B5EF4-FFF2-40B4-BE49-F238E27FC236}">
                <a16:creationId xmlns:a16="http://schemas.microsoft.com/office/drawing/2014/main" id="{A9E726A9-BC5C-FC29-367C-BB58279190B8}"/>
              </a:ext>
            </a:extLst>
          </p:cNvPr>
          <p:cNvSpPr>
            <a:spLocks noGrp="1"/>
          </p:cNvSpPr>
          <p:nvPr>
            <p:ph idx="1"/>
          </p:nvPr>
        </p:nvSpPr>
        <p:spPr>
          <a:xfrm>
            <a:off x="364295" y="907535"/>
            <a:ext cx="9268535" cy="5699211"/>
          </a:xfrm>
        </p:spPr>
        <p:txBody>
          <a:bodyPr>
            <a:normAutofit/>
          </a:bodyPr>
          <a:lstStyle/>
          <a:p>
            <a:pPr algn="just"/>
            <a:r>
              <a:rPr lang="en-GB" sz="2400" b="0" i="0" dirty="0">
                <a:solidFill>
                  <a:srgbClr val="000000"/>
                </a:solidFill>
                <a:effectLst/>
              </a:rPr>
              <a:t>The use of expert evidence in civil claims is an exception to the rule against opinion evidence. The expert witness can give an opinion to the court on matters which they may not have seen directly, but in which matters they are an “expert”.</a:t>
            </a:r>
          </a:p>
          <a:p>
            <a:pPr algn="just"/>
            <a:r>
              <a:rPr lang="en-GB" sz="2400" b="1" i="0" dirty="0">
                <a:solidFill>
                  <a:srgbClr val="000000"/>
                </a:solidFill>
                <a:effectLst/>
              </a:rPr>
              <a:t>s3 Civil Evidence Act 1972 (CEA 1972)</a:t>
            </a:r>
            <a:r>
              <a:rPr lang="en-GB" sz="2400" b="0" i="0" dirty="0">
                <a:solidFill>
                  <a:srgbClr val="000000"/>
                </a:solidFill>
                <a:effectLst/>
              </a:rPr>
              <a:t> sets out the test for calling an expert witness in civil proceedings:</a:t>
            </a:r>
          </a:p>
          <a:p>
            <a:pPr algn="just">
              <a:buFont typeface="Arial" panose="020B0604020202020204" pitchFamily="34" charset="0"/>
              <a:buChar char="•"/>
            </a:pPr>
            <a:r>
              <a:rPr lang="en-GB" sz="2400" b="0" i="0" dirty="0">
                <a:solidFill>
                  <a:srgbClr val="000000"/>
                </a:solidFill>
                <a:effectLst/>
              </a:rPr>
              <a:t>the expert may give their opinion </a:t>
            </a:r>
            <a:r>
              <a:rPr lang="en-GB" sz="2400" b="1" i="0" dirty="0">
                <a:solidFill>
                  <a:srgbClr val="000000"/>
                </a:solidFill>
                <a:effectLst/>
              </a:rPr>
              <a:t>on any relevant matter</a:t>
            </a:r>
            <a:r>
              <a:rPr lang="en-GB" sz="2400" b="0" i="0" dirty="0">
                <a:solidFill>
                  <a:srgbClr val="000000"/>
                </a:solidFill>
                <a:effectLst/>
              </a:rPr>
              <a:t>; and</a:t>
            </a:r>
          </a:p>
          <a:p>
            <a:pPr algn="just">
              <a:buFont typeface="Arial" panose="020B0604020202020204" pitchFamily="34" charset="0"/>
              <a:buChar char="•"/>
            </a:pPr>
            <a:r>
              <a:rPr lang="en-GB" sz="2400" b="0" i="0" dirty="0">
                <a:solidFill>
                  <a:srgbClr val="000000"/>
                </a:solidFill>
                <a:effectLst/>
              </a:rPr>
              <a:t>the expert must be </a:t>
            </a:r>
            <a:r>
              <a:rPr lang="en-GB" sz="2400" b="1" i="0" dirty="0">
                <a:solidFill>
                  <a:srgbClr val="000000"/>
                </a:solidFill>
                <a:effectLst/>
              </a:rPr>
              <a:t>qualified</a:t>
            </a:r>
            <a:r>
              <a:rPr lang="en-GB" sz="2400" b="0" i="0" dirty="0">
                <a:solidFill>
                  <a:srgbClr val="000000"/>
                </a:solidFill>
                <a:effectLst/>
              </a:rPr>
              <a:t> to give the opinion.</a:t>
            </a:r>
          </a:p>
          <a:p>
            <a:pPr algn="just"/>
            <a:r>
              <a:rPr lang="en-GB" sz="2400" b="0" i="0" dirty="0">
                <a:solidFill>
                  <a:srgbClr val="000000"/>
                </a:solidFill>
                <a:effectLst/>
              </a:rPr>
              <a:t>These are important matters to consider whenever seeking permission of the court to adduce expert evidence and in choosing an appropriate expert.</a:t>
            </a:r>
          </a:p>
          <a:p>
            <a:endParaRPr lang="en-GB" altLang="en-US" sz="2400" u="sng" dirty="0"/>
          </a:p>
          <a:p>
            <a:endParaRPr lang="en-GB" dirty="0"/>
          </a:p>
        </p:txBody>
      </p:sp>
    </p:spTree>
    <p:extLst>
      <p:ext uri="{BB962C8B-B14F-4D97-AF65-F5344CB8AC3E}">
        <p14:creationId xmlns:p14="http://schemas.microsoft.com/office/powerpoint/2010/main" val="1855463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FB5C2-5676-40A5-8A76-E9A28B41BCBA}"/>
              </a:ext>
            </a:extLst>
          </p:cNvPr>
          <p:cNvSpPr>
            <a:spLocks noGrp="1"/>
          </p:cNvSpPr>
          <p:nvPr>
            <p:ph type="title"/>
          </p:nvPr>
        </p:nvSpPr>
        <p:spPr>
          <a:xfrm>
            <a:off x="339583" y="214184"/>
            <a:ext cx="8596668" cy="683741"/>
          </a:xfrm>
        </p:spPr>
        <p:txBody>
          <a:bodyPr/>
          <a:lstStyle/>
          <a:p>
            <a:r>
              <a:rPr lang="en-GB" dirty="0"/>
              <a:t>An expert: </a:t>
            </a:r>
            <a:r>
              <a:rPr lang="en-GB" dirty="0" err="1"/>
              <a:t>Who,What</a:t>
            </a:r>
            <a:r>
              <a:rPr lang="en-GB" dirty="0"/>
              <a:t> and Where? </a:t>
            </a:r>
          </a:p>
        </p:txBody>
      </p:sp>
      <p:sp>
        <p:nvSpPr>
          <p:cNvPr id="3" name="Content Placeholder 2">
            <a:extLst>
              <a:ext uri="{FF2B5EF4-FFF2-40B4-BE49-F238E27FC236}">
                <a16:creationId xmlns:a16="http://schemas.microsoft.com/office/drawing/2014/main" id="{E8B73560-AD16-430D-8A66-3239E07562D9}"/>
              </a:ext>
            </a:extLst>
          </p:cNvPr>
          <p:cNvSpPr>
            <a:spLocks noGrp="1"/>
          </p:cNvSpPr>
          <p:nvPr>
            <p:ph idx="1"/>
          </p:nvPr>
        </p:nvSpPr>
        <p:spPr>
          <a:xfrm>
            <a:off x="339582" y="1048480"/>
            <a:ext cx="9611725" cy="5681834"/>
          </a:xfrm>
        </p:spPr>
        <p:txBody>
          <a:bodyPr>
            <a:normAutofit/>
          </a:bodyPr>
          <a:lstStyle/>
          <a:p>
            <a:pPr algn="just"/>
            <a:r>
              <a:rPr lang="en-GB" sz="2000" b="0" i="0" dirty="0">
                <a:solidFill>
                  <a:srgbClr val="000000"/>
                </a:solidFill>
                <a:effectLst/>
              </a:rPr>
              <a:t>An expert can be anyone with knowledge or experience of a particular field or discipline beyond that to be expected of a layman.</a:t>
            </a:r>
          </a:p>
          <a:p>
            <a:pPr algn="just"/>
            <a:r>
              <a:rPr lang="en-GB" sz="2000" b="0" i="0" dirty="0">
                <a:solidFill>
                  <a:srgbClr val="000000"/>
                </a:solidFill>
                <a:effectLst/>
              </a:rPr>
              <a:t>The expertise of the expert is gauged from their training or qualifications or employment or </a:t>
            </a:r>
            <a:r>
              <a:rPr lang="en-GB" sz="2000" dirty="0">
                <a:solidFill>
                  <a:srgbClr val="000000"/>
                </a:solidFill>
              </a:rPr>
              <a:t>other </a:t>
            </a:r>
            <a:r>
              <a:rPr lang="en-GB" sz="2000" b="0" i="0" dirty="0">
                <a:solidFill>
                  <a:srgbClr val="000000"/>
                </a:solidFill>
                <a:effectLst/>
              </a:rPr>
              <a:t>experience.</a:t>
            </a:r>
          </a:p>
          <a:p>
            <a:pPr algn="just"/>
            <a:r>
              <a:rPr lang="en-GB" sz="2000" dirty="0">
                <a:effectLst/>
              </a:rPr>
              <a:t>Experts can be found by recommendation from: </a:t>
            </a:r>
          </a:p>
          <a:p>
            <a:pPr lvl="1" algn="just"/>
            <a:r>
              <a:rPr lang="en-GB" sz="1800" dirty="0">
                <a:effectLst/>
              </a:rPr>
              <a:t>colleagues in an organisation; </a:t>
            </a:r>
          </a:p>
          <a:p>
            <a:pPr lvl="1" algn="just"/>
            <a:r>
              <a:rPr lang="en-GB" sz="1800" dirty="0">
                <a:effectLst/>
              </a:rPr>
              <a:t>counsel (barristers); </a:t>
            </a:r>
          </a:p>
          <a:p>
            <a:pPr lvl="1" algn="just"/>
            <a:r>
              <a:rPr lang="en-GB" sz="1800" dirty="0">
                <a:effectLst/>
              </a:rPr>
              <a:t>the client themselves; </a:t>
            </a:r>
          </a:p>
          <a:p>
            <a:pPr lvl="1" algn="just"/>
            <a:r>
              <a:rPr lang="en-GB" sz="1800" dirty="0">
                <a:effectLst/>
              </a:rPr>
              <a:t>databases held by organisations of other lawyers working in the relevant area, such as the Association of Personal Injury Lawyers; and</a:t>
            </a:r>
          </a:p>
          <a:p>
            <a:pPr lvl="1" algn="just"/>
            <a:r>
              <a:rPr lang="en-GB" sz="1800" dirty="0">
                <a:effectLst/>
              </a:rPr>
              <a:t>organisations which train and accredit expert witnesses on the requirements of giving expert opinion evidence in disputes, such as The UK Register of Expert Witnesses, The Expert Witness Institute or The Academy of Experts.</a:t>
            </a:r>
          </a:p>
          <a:p>
            <a:pPr algn="just"/>
            <a:endParaRPr lang="en-GB" b="0" i="0" dirty="0">
              <a:solidFill>
                <a:srgbClr val="000000"/>
              </a:solidFill>
              <a:effectLst/>
              <a:latin typeface="Allerta"/>
            </a:endParaRPr>
          </a:p>
          <a:p>
            <a:endParaRPr lang="en-GB" dirty="0"/>
          </a:p>
        </p:txBody>
      </p:sp>
    </p:spTree>
    <p:extLst>
      <p:ext uri="{BB962C8B-B14F-4D97-AF65-F5344CB8AC3E}">
        <p14:creationId xmlns:p14="http://schemas.microsoft.com/office/powerpoint/2010/main" val="3899126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820" y="156238"/>
            <a:ext cx="10221325" cy="1320800"/>
          </a:xfrm>
        </p:spPr>
        <p:txBody>
          <a:bodyPr/>
          <a:lstStyle/>
          <a:p>
            <a:r>
              <a:rPr lang="en-GB" dirty="0"/>
              <a:t>	</a:t>
            </a:r>
            <a:r>
              <a:rPr lang="en-GB" altLang="en-US" dirty="0">
                <a:ea typeface="Arial" charset="0"/>
                <a:cs typeface="Arial" charset="0"/>
              </a:rPr>
              <a:t>Directions Regarding Experts 				Continued</a:t>
            </a:r>
            <a:endParaRPr lang="en-GB" dirty="0"/>
          </a:p>
        </p:txBody>
      </p:sp>
      <p:sp>
        <p:nvSpPr>
          <p:cNvPr id="3" name="Content Placeholder 2"/>
          <p:cNvSpPr>
            <a:spLocks noGrp="1"/>
          </p:cNvSpPr>
          <p:nvPr>
            <p:ph idx="1"/>
          </p:nvPr>
        </p:nvSpPr>
        <p:spPr>
          <a:xfrm>
            <a:off x="405485" y="1477038"/>
            <a:ext cx="8596668" cy="4800194"/>
          </a:xfrm>
        </p:spPr>
        <p:txBody>
          <a:bodyPr>
            <a:normAutofit/>
          </a:bodyPr>
          <a:lstStyle/>
          <a:p>
            <a:r>
              <a:rPr lang="en-GB" altLang="en-US" sz="2400" dirty="0"/>
              <a:t>It is for the court to determine how evidence to be given and may direct a single joint expert ( SJE) </a:t>
            </a:r>
            <a:r>
              <a:rPr lang="en-GB" altLang="en-US" sz="2400" u="sng" dirty="0"/>
              <a:t>CPR 35.7 (1)</a:t>
            </a:r>
          </a:p>
          <a:p>
            <a:r>
              <a:rPr lang="en-GB" altLang="en-US" sz="2400" dirty="0"/>
              <a:t>Under </a:t>
            </a:r>
            <a:r>
              <a:rPr lang="en-GB" altLang="en-US" sz="2400" u="sng" dirty="0"/>
              <a:t>CPR 35.7 (2), </a:t>
            </a:r>
            <a:r>
              <a:rPr lang="en-GB" altLang="en-US" sz="2400" dirty="0"/>
              <a:t>where the parties cannot agree who should be the single joint expert, the court will select the expert.</a:t>
            </a:r>
          </a:p>
          <a:p>
            <a:r>
              <a:rPr lang="en-GB" altLang="en-US" sz="2400" dirty="0"/>
              <a:t>The court may limit the amount of a party's expert's fees and expenses that may be recovered from any other party.</a:t>
            </a:r>
          </a:p>
          <a:p>
            <a:r>
              <a:rPr lang="en-GB" altLang="en-US" sz="2400" dirty="0"/>
              <a:t>Where each party has appointed their own expert, the exchange of the expert evidence will usually be simultaneous.</a:t>
            </a:r>
          </a:p>
          <a:p>
            <a:r>
              <a:rPr lang="en-GB" altLang="en-US" sz="2400" dirty="0"/>
              <a:t>The court may direct discussions between experts.</a:t>
            </a:r>
          </a:p>
          <a:p>
            <a:endParaRPr lang="en-GB" dirty="0"/>
          </a:p>
        </p:txBody>
      </p:sp>
    </p:spTree>
    <p:extLst>
      <p:ext uri="{BB962C8B-B14F-4D97-AF65-F5344CB8AC3E}">
        <p14:creationId xmlns:p14="http://schemas.microsoft.com/office/powerpoint/2010/main" val="4042050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Contents of the Experts Report</a:t>
            </a:r>
          </a:p>
        </p:txBody>
      </p:sp>
      <p:sp>
        <p:nvSpPr>
          <p:cNvPr id="3" name="Content Placeholder 2"/>
          <p:cNvSpPr>
            <a:spLocks noGrp="1"/>
          </p:cNvSpPr>
          <p:nvPr>
            <p:ph idx="1"/>
          </p:nvPr>
        </p:nvSpPr>
        <p:spPr>
          <a:xfrm>
            <a:off x="578480" y="1781649"/>
            <a:ext cx="8596668" cy="4775671"/>
          </a:xfrm>
        </p:spPr>
        <p:txBody>
          <a:bodyPr>
            <a:noAutofit/>
          </a:bodyPr>
          <a:lstStyle/>
          <a:p>
            <a:pPr>
              <a:lnSpc>
                <a:spcPct val="70000"/>
              </a:lnSpc>
            </a:pPr>
            <a:r>
              <a:rPr lang="en-GB" altLang="en-US" sz="2400" dirty="0"/>
              <a:t>An expert’s report must comply with </a:t>
            </a:r>
            <a:r>
              <a:rPr lang="en-GB" altLang="en-US" sz="2400" u="sng" dirty="0"/>
              <a:t>CPR PD 35. </a:t>
            </a:r>
            <a:r>
              <a:rPr lang="en-GB" altLang="en-US" sz="2400" dirty="0"/>
              <a:t>This states that an experts report needs to:</a:t>
            </a:r>
            <a:br>
              <a:rPr lang="en-GB" altLang="en-US" sz="2400" dirty="0"/>
            </a:br>
            <a:endParaRPr lang="en-GB" altLang="en-US" sz="2400" dirty="0"/>
          </a:p>
          <a:p>
            <a:pPr lvl="1">
              <a:lnSpc>
                <a:spcPct val="70000"/>
              </a:lnSpc>
            </a:pPr>
            <a:r>
              <a:rPr lang="en-GB" altLang="en-US" sz="2400" dirty="0"/>
              <a:t>Set out the expert’s qualifications,</a:t>
            </a:r>
          </a:p>
          <a:p>
            <a:pPr lvl="1">
              <a:lnSpc>
                <a:spcPct val="70000"/>
              </a:lnSpc>
            </a:pPr>
            <a:r>
              <a:rPr lang="en-GB" altLang="en-US" sz="2400" dirty="0"/>
              <a:t>State the substance of all material instructions,</a:t>
            </a:r>
          </a:p>
          <a:p>
            <a:pPr lvl="1">
              <a:lnSpc>
                <a:spcPct val="70000"/>
              </a:lnSpc>
            </a:pPr>
            <a:r>
              <a:rPr lang="en-GB" altLang="en-US" sz="2400" dirty="0"/>
              <a:t>Detail any literature or source material used,</a:t>
            </a:r>
          </a:p>
          <a:p>
            <a:pPr lvl="1">
              <a:lnSpc>
                <a:spcPct val="70000"/>
              </a:lnSpc>
            </a:pPr>
            <a:r>
              <a:rPr lang="en-GB" altLang="en-US" sz="2400" dirty="0"/>
              <a:t>Identify the person carrying out any relevant tests,</a:t>
            </a:r>
          </a:p>
          <a:p>
            <a:pPr lvl="1">
              <a:lnSpc>
                <a:spcPct val="70000"/>
              </a:lnSpc>
            </a:pPr>
            <a:r>
              <a:rPr lang="en-GB" altLang="en-US" sz="2400" dirty="0"/>
              <a:t>Explain the range of opinion and give reasons for their own opinion,</a:t>
            </a:r>
          </a:p>
          <a:p>
            <a:pPr lvl="1">
              <a:lnSpc>
                <a:spcPct val="70000"/>
              </a:lnSpc>
            </a:pPr>
            <a:r>
              <a:rPr lang="en-GB" altLang="en-US" sz="2400" dirty="0"/>
              <a:t>State that the expert understands his duty,</a:t>
            </a:r>
          </a:p>
          <a:p>
            <a:pPr lvl="1">
              <a:lnSpc>
                <a:spcPct val="70000"/>
              </a:lnSpc>
            </a:pPr>
            <a:r>
              <a:rPr lang="en-GB" altLang="en-US" sz="2400" dirty="0"/>
              <a:t>Contain a statement of truth.</a:t>
            </a:r>
          </a:p>
        </p:txBody>
      </p:sp>
    </p:spTree>
    <p:extLst>
      <p:ext uri="{BB962C8B-B14F-4D97-AF65-F5344CB8AC3E}">
        <p14:creationId xmlns:p14="http://schemas.microsoft.com/office/powerpoint/2010/main" val="1584473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862B5-097C-3771-1AA0-BEF02061506D}"/>
              </a:ext>
            </a:extLst>
          </p:cNvPr>
          <p:cNvSpPr>
            <a:spLocks noGrp="1"/>
          </p:cNvSpPr>
          <p:nvPr>
            <p:ph type="title"/>
          </p:nvPr>
        </p:nvSpPr>
        <p:spPr>
          <a:xfrm>
            <a:off x="384036" y="224287"/>
            <a:ext cx="8596668" cy="736121"/>
          </a:xfrm>
        </p:spPr>
        <p:txBody>
          <a:bodyPr/>
          <a:lstStyle/>
          <a:p>
            <a:r>
              <a:rPr lang="en-GB" dirty="0"/>
              <a:t>Test question:</a:t>
            </a:r>
          </a:p>
        </p:txBody>
      </p:sp>
      <p:sp>
        <p:nvSpPr>
          <p:cNvPr id="3" name="Content Placeholder 2">
            <a:extLst>
              <a:ext uri="{FF2B5EF4-FFF2-40B4-BE49-F238E27FC236}">
                <a16:creationId xmlns:a16="http://schemas.microsoft.com/office/drawing/2014/main" id="{AEE8E61B-D745-4137-4027-03D226E2A010}"/>
              </a:ext>
            </a:extLst>
          </p:cNvPr>
          <p:cNvSpPr>
            <a:spLocks noGrp="1"/>
          </p:cNvSpPr>
          <p:nvPr>
            <p:ph idx="1"/>
          </p:nvPr>
        </p:nvSpPr>
        <p:spPr>
          <a:xfrm>
            <a:off x="384036" y="960408"/>
            <a:ext cx="9421322" cy="5304136"/>
          </a:xfrm>
        </p:spPr>
        <p:txBody>
          <a:bodyPr>
            <a:noAutofit/>
          </a:bodyPr>
          <a:lstStyle/>
          <a:p>
            <a:pPr marL="0" indent="0">
              <a:buNone/>
            </a:pPr>
            <a:r>
              <a:rPr lang="en-GB" sz="2400" dirty="0"/>
              <a:t>Which one of the following is correct</a:t>
            </a:r>
            <a:r>
              <a:rPr lang="en-GB" sz="2400" b="1" dirty="0"/>
              <a:t>. </a:t>
            </a:r>
          </a:p>
          <a:p>
            <a:pPr marL="0" indent="0">
              <a:buNone/>
            </a:pPr>
            <a:r>
              <a:rPr lang="en-GB" sz="2400" b="1" dirty="0"/>
              <a:t>The duty of an expert is to :</a:t>
            </a:r>
          </a:p>
          <a:p>
            <a:pPr>
              <a:buAutoNum type="alphaUcParenR"/>
            </a:pPr>
            <a:r>
              <a:rPr lang="en-GB" sz="2400" dirty="0"/>
              <a:t>Decide issues which are outside the knowledge , skill and expertise of the judge</a:t>
            </a:r>
          </a:p>
          <a:p>
            <a:pPr>
              <a:buAutoNum type="alphaUcParenR"/>
            </a:pPr>
            <a:r>
              <a:rPr lang="en-GB" sz="2400" dirty="0"/>
              <a:t>Decide issues which are outside the knowledge, skill and expertise of the judge and the parties</a:t>
            </a:r>
          </a:p>
          <a:p>
            <a:pPr>
              <a:buAutoNum type="alphaUcParenR"/>
            </a:pPr>
            <a:r>
              <a:rPr lang="en-GB" sz="2400" dirty="0"/>
              <a:t>Help either the party who has instructed them or the party by whom the expert is paid on matters within the expert’s expertise</a:t>
            </a:r>
          </a:p>
          <a:p>
            <a:pPr>
              <a:buAutoNum type="alphaUcParenR"/>
            </a:pPr>
            <a:r>
              <a:rPr lang="en-GB" sz="2400" dirty="0"/>
              <a:t>Help the court on matters within the expert’s expertise, which overrides any obligation to the person from whom the expert has received instructions or by whom they are paid.</a:t>
            </a:r>
          </a:p>
        </p:txBody>
      </p:sp>
    </p:spTree>
    <p:extLst>
      <p:ext uri="{BB962C8B-B14F-4D97-AF65-F5344CB8AC3E}">
        <p14:creationId xmlns:p14="http://schemas.microsoft.com/office/powerpoint/2010/main" val="23917089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BB7B8-8261-024E-14AE-FC1086183B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314427-59C0-D02C-E141-12A331518C2D}"/>
              </a:ext>
            </a:extLst>
          </p:cNvPr>
          <p:cNvSpPr>
            <a:spLocks noGrp="1"/>
          </p:cNvSpPr>
          <p:nvPr>
            <p:ph type="title"/>
          </p:nvPr>
        </p:nvSpPr>
        <p:spPr>
          <a:xfrm>
            <a:off x="384036" y="224287"/>
            <a:ext cx="8596668" cy="736121"/>
          </a:xfrm>
        </p:spPr>
        <p:txBody>
          <a:bodyPr/>
          <a:lstStyle/>
          <a:p>
            <a:r>
              <a:rPr lang="en-GB" dirty="0"/>
              <a:t>Test question:</a:t>
            </a:r>
          </a:p>
        </p:txBody>
      </p:sp>
      <p:sp>
        <p:nvSpPr>
          <p:cNvPr id="3" name="Content Placeholder 2">
            <a:extLst>
              <a:ext uri="{FF2B5EF4-FFF2-40B4-BE49-F238E27FC236}">
                <a16:creationId xmlns:a16="http://schemas.microsoft.com/office/drawing/2014/main" id="{9CF2E471-0C86-2D55-0FFA-01E22CF9A97D}"/>
              </a:ext>
            </a:extLst>
          </p:cNvPr>
          <p:cNvSpPr>
            <a:spLocks noGrp="1"/>
          </p:cNvSpPr>
          <p:nvPr>
            <p:ph idx="1"/>
          </p:nvPr>
        </p:nvSpPr>
        <p:spPr>
          <a:xfrm>
            <a:off x="384036" y="960408"/>
            <a:ext cx="9421322" cy="5304136"/>
          </a:xfrm>
        </p:spPr>
        <p:txBody>
          <a:bodyPr>
            <a:noAutofit/>
          </a:bodyPr>
          <a:lstStyle/>
          <a:p>
            <a:pPr marL="0" indent="0">
              <a:buNone/>
            </a:pPr>
            <a:r>
              <a:rPr lang="en-GB" sz="2400" dirty="0"/>
              <a:t>Which one of the following is correct</a:t>
            </a:r>
            <a:r>
              <a:rPr lang="en-GB" sz="2400" b="1" dirty="0"/>
              <a:t>. </a:t>
            </a:r>
          </a:p>
          <a:p>
            <a:pPr marL="0" indent="0">
              <a:buNone/>
            </a:pPr>
            <a:r>
              <a:rPr lang="en-GB" sz="2400" b="1" dirty="0"/>
              <a:t>The duty of an expert is to :</a:t>
            </a:r>
          </a:p>
          <a:p>
            <a:pPr>
              <a:buAutoNum type="alphaUcParenR"/>
            </a:pPr>
            <a:r>
              <a:rPr lang="en-GB" sz="2400" dirty="0"/>
              <a:t>Decide issues which are outside the knowledge , skill and expertise of the judge</a:t>
            </a:r>
          </a:p>
          <a:p>
            <a:pPr>
              <a:buAutoNum type="alphaUcParenR"/>
            </a:pPr>
            <a:r>
              <a:rPr lang="en-GB" sz="2400" dirty="0"/>
              <a:t>Decide issues which are outside the knowledge, skill and expertise of the judge and the parties</a:t>
            </a:r>
          </a:p>
          <a:p>
            <a:pPr>
              <a:buAutoNum type="alphaUcParenR"/>
            </a:pPr>
            <a:r>
              <a:rPr lang="en-GB" sz="2400" dirty="0"/>
              <a:t>Help either the party who has instructed them or the party by whom the expert is paid on matters within the expert’s expertise</a:t>
            </a:r>
          </a:p>
          <a:p>
            <a:pPr>
              <a:buAutoNum type="alphaUcParenR"/>
            </a:pPr>
            <a:r>
              <a:rPr lang="en-GB" sz="2400" dirty="0">
                <a:highlight>
                  <a:srgbClr val="FFFF00"/>
                </a:highlight>
              </a:rPr>
              <a:t>Help the court on matters within the expert’s expertise, which overrides any obligation to the person from whom the expert has received instructions or by whom they are paid.</a:t>
            </a:r>
          </a:p>
        </p:txBody>
      </p:sp>
    </p:spTree>
    <p:extLst>
      <p:ext uri="{BB962C8B-B14F-4D97-AF65-F5344CB8AC3E}">
        <p14:creationId xmlns:p14="http://schemas.microsoft.com/office/powerpoint/2010/main" val="242454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C6DDA-FDE7-46BB-9C44-B67D54708BB5}"/>
              </a:ext>
            </a:extLst>
          </p:cNvPr>
          <p:cNvSpPr>
            <a:spLocks noGrp="1"/>
          </p:cNvSpPr>
          <p:nvPr>
            <p:ph type="title"/>
          </p:nvPr>
        </p:nvSpPr>
        <p:spPr>
          <a:xfrm>
            <a:off x="323107" y="156238"/>
            <a:ext cx="8596668" cy="684021"/>
          </a:xfrm>
        </p:spPr>
        <p:txBody>
          <a:bodyPr/>
          <a:lstStyle/>
          <a:p>
            <a:r>
              <a:rPr lang="en-GB" dirty="0"/>
              <a:t>Summary – Experts </a:t>
            </a:r>
          </a:p>
        </p:txBody>
      </p:sp>
      <p:sp>
        <p:nvSpPr>
          <p:cNvPr id="3" name="Content Placeholder 2">
            <a:extLst>
              <a:ext uri="{FF2B5EF4-FFF2-40B4-BE49-F238E27FC236}">
                <a16:creationId xmlns:a16="http://schemas.microsoft.com/office/drawing/2014/main" id="{BAD14E85-1D35-4575-AA0C-9B45BFB9EC12}"/>
              </a:ext>
            </a:extLst>
          </p:cNvPr>
          <p:cNvSpPr>
            <a:spLocks noGrp="1"/>
          </p:cNvSpPr>
          <p:nvPr>
            <p:ph idx="1"/>
          </p:nvPr>
        </p:nvSpPr>
        <p:spPr>
          <a:xfrm>
            <a:off x="248965" y="990816"/>
            <a:ext cx="9273975" cy="5615930"/>
          </a:xfrm>
        </p:spPr>
        <p:txBody>
          <a:bodyPr>
            <a:normAutofit fontScale="85000" lnSpcReduction="20000"/>
          </a:bodyPr>
          <a:lstStyle/>
          <a:p>
            <a:pPr marL="0" indent="0" algn="l">
              <a:buNone/>
            </a:pPr>
            <a:r>
              <a:rPr lang="en-GB" b="0" i="0" dirty="0">
                <a:solidFill>
                  <a:srgbClr val="000000"/>
                </a:solidFill>
                <a:effectLst/>
                <a:latin typeface="Allerta"/>
              </a:rPr>
              <a:t>(1) Expert evidence is governed by </a:t>
            </a:r>
            <a:r>
              <a:rPr lang="en-GB" b="1" i="0" dirty="0">
                <a:solidFill>
                  <a:srgbClr val="000000"/>
                </a:solidFill>
                <a:effectLst/>
                <a:latin typeface="Allerta"/>
              </a:rPr>
              <a:t>Part 35</a:t>
            </a:r>
            <a:r>
              <a:rPr lang="en-GB" b="0" i="0" dirty="0">
                <a:solidFill>
                  <a:srgbClr val="000000"/>
                </a:solidFill>
                <a:effectLst/>
                <a:latin typeface="Allerta"/>
              </a:rPr>
              <a:t>. The court may direct that evidence is to be given by a single jointly instructed expert and this is the norm in the fast track. However, it remains possible for each party to instruct their own expert, and this is usual in the multi-track.</a:t>
            </a:r>
          </a:p>
          <a:p>
            <a:pPr marL="0" indent="0" algn="l">
              <a:buNone/>
            </a:pPr>
            <a:r>
              <a:rPr lang="en-GB" b="0" i="0" dirty="0">
                <a:solidFill>
                  <a:srgbClr val="000000"/>
                </a:solidFill>
                <a:effectLst/>
                <a:latin typeface="Allerta"/>
              </a:rPr>
              <a:t>(2) An expert’s primary duty is to the court and not to any of the parties.</a:t>
            </a:r>
          </a:p>
          <a:p>
            <a:pPr marL="0" indent="0" algn="l">
              <a:buNone/>
            </a:pPr>
            <a:r>
              <a:rPr lang="en-GB" b="0" i="0" dirty="0">
                <a:solidFill>
                  <a:srgbClr val="000000"/>
                </a:solidFill>
                <a:effectLst/>
                <a:latin typeface="Allerta"/>
              </a:rPr>
              <a:t>(3) The court can require experts to prepare a joint statement and can also direct for concurrent expert evidence to be taken.</a:t>
            </a:r>
          </a:p>
          <a:p>
            <a:pPr marL="0" indent="0" algn="l">
              <a:buNone/>
            </a:pPr>
            <a:r>
              <a:rPr lang="en-GB" b="0" i="0" dirty="0">
                <a:solidFill>
                  <a:srgbClr val="000000"/>
                </a:solidFill>
                <a:effectLst/>
                <a:latin typeface="Allerta"/>
              </a:rPr>
              <a:t>(4) The key </a:t>
            </a:r>
            <a:r>
              <a:rPr lang="en-GB" b="1" i="0" dirty="0">
                <a:solidFill>
                  <a:srgbClr val="000000"/>
                </a:solidFill>
                <a:effectLst/>
                <a:latin typeface="Allerta"/>
              </a:rPr>
              <a:t>Part 35</a:t>
            </a:r>
            <a:r>
              <a:rPr lang="en-GB" b="0" i="0" dirty="0">
                <a:solidFill>
                  <a:srgbClr val="000000"/>
                </a:solidFill>
                <a:effectLst/>
                <a:latin typeface="Allerta"/>
              </a:rPr>
              <a:t> key provisions are:</a:t>
            </a:r>
          </a:p>
          <a:p>
            <a:pPr marL="457200" lvl="1" indent="0">
              <a:buNone/>
            </a:pPr>
            <a:r>
              <a:rPr lang="en-GB" b="0" i="0" dirty="0">
                <a:solidFill>
                  <a:srgbClr val="000000"/>
                </a:solidFill>
                <a:effectLst/>
                <a:latin typeface="Allerta"/>
              </a:rPr>
              <a:t>(a)   </a:t>
            </a:r>
            <a:r>
              <a:rPr lang="en-GB" b="1" i="0" dirty="0">
                <a:solidFill>
                  <a:srgbClr val="000000"/>
                </a:solidFill>
                <a:effectLst/>
                <a:latin typeface="Allerta"/>
              </a:rPr>
              <a:t>r35.1</a:t>
            </a:r>
            <a:r>
              <a:rPr lang="en-GB" b="0" i="0" dirty="0">
                <a:solidFill>
                  <a:srgbClr val="000000"/>
                </a:solidFill>
                <a:effectLst/>
                <a:latin typeface="Allerta"/>
              </a:rPr>
              <a:t> – expert evidence only when reasonably required.</a:t>
            </a:r>
          </a:p>
          <a:p>
            <a:pPr marL="457200" lvl="1" indent="0">
              <a:buNone/>
            </a:pPr>
            <a:r>
              <a:rPr lang="en-GB" b="0" i="0" dirty="0">
                <a:solidFill>
                  <a:srgbClr val="000000"/>
                </a:solidFill>
                <a:effectLst/>
                <a:latin typeface="Allerta"/>
              </a:rPr>
              <a:t>(b)   </a:t>
            </a:r>
            <a:r>
              <a:rPr lang="en-GB" b="1" i="0" dirty="0">
                <a:solidFill>
                  <a:srgbClr val="000000"/>
                </a:solidFill>
                <a:effectLst/>
                <a:latin typeface="Allerta"/>
              </a:rPr>
              <a:t>r35.3</a:t>
            </a:r>
            <a:r>
              <a:rPr lang="en-GB" b="0" i="0" dirty="0">
                <a:solidFill>
                  <a:srgbClr val="000000"/>
                </a:solidFill>
                <a:effectLst/>
                <a:latin typeface="Allerta"/>
              </a:rPr>
              <a:t> – expert’s duty to court prevails.</a:t>
            </a:r>
          </a:p>
          <a:p>
            <a:pPr marL="457200" lvl="1" indent="0">
              <a:buNone/>
            </a:pPr>
            <a:r>
              <a:rPr lang="en-GB" b="0" i="0" dirty="0">
                <a:solidFill>
                  <a:srgbClr val="000000"/>
                </a:solidFill>
                <a:effectLst/>
                <a:latin typeface="Allerta"/>
              </a:rPr>
              <a:t>(c)   </a:t>
            </a:r>
            <a:r>
              <a:rPr lang="en-GB" b="1" i="0" dirty="0">
                <a:solidFill>
                  <a:srgbClr val="000000"/>
                </a:solidFill>
                <a:effectLst/>
                <a:latin typeface="Allerta"/>
              </a:rPr>
              <a:t>r35.4</a:t>
            </a:r>
            <a:r>
              <a:rPr lang="en-GB" b="0" i="0" dirty="0">
                <a:solidFill>
                  <a:srgbClr val="000000"/>
                </a:solidFill>
                <a:effectLst/>
                <a:latin typeface="Allerta"/>
              </a:rPr>
              <a:t> – court control.</a:t>
            </a:r>
          </a:p>
          <a:p>
            <a:pPr marL="457200" lvl="1" indent="0">
              <a:buNone/>
            </a:pPr>
            <a:r>
              <a:rPr lang="en-GB" b="0" i="0" dirty="0">
                <a:solidFill>
                  <a:srgbClr val="000000"/>
                </a:solidFill>
                <a:effectLst/>
                <a:latin typeface="Allerta"/>
              </a:rPr>
              <a:t>(d)   </a:t>
            </a:r>
            <a:r>
              <a:rPr lang="en-GB" b="1" i="0" dirty="0">
                <a:solidFill>
                  <a:srgbClr val="000000"/>
                </a:solidFill>
                <a:effectLst/>
                <a:latin typeface="Allerta"/>
              </a:rPr>
              <a:t>r35.7</a:t>
            </a:r>
            <a:r>
              <a:rPr lang="en-GB" b="0" i="0" dirty="0">
                <a:solidFill>
                  <a:srgbClr val="000000"/>
                </a:solidFill>
                <a:effectLst/>
                <a:latin typeface="Allerta"/>
              </a:rPr>
              <a:t> – single joint experts.</a:t>
            </a:r>
          </a:p>
          <a:p>
            <a:pPr marL="0" indent="0" algn="l">
              <a:buNone/>
            </a:pPr>
            <a:r>
              <a:rPr lang="en-GB" b="0" i="0" dirty="0">
                <a:solidFill>
                  <a:srgbClr val="000000"/>
                </a:solidFill>
                <a:effectLst/>
                <a:latin typeface="Allerta"/>
              </a:rPr>
              <a:t>(7) Expert evidence can be adduced in litigation only with the permission of the court. Essentially it will be permitted if it can be shown to be probative, useful and cogent and where the cost of obtaining it is proportionate.</a:t>
            </a:r>
          </a:p>
          <a:p>
            <a:pPr marL="0" indent="0" algn="l">
              <a:buNone/>
            </a:pPr>
            <a:r>
              <a:rPr lang="en-GB" b="0" i="0" dirty="0">
                <a:solidFill>
                  <a:srgbClr val="000000"/>
                </a:solidFill>
                <a:effectLst/>
                <a:latin typeface="Allerta"/>
              </a:rPr>
              <a:t>(8) The duties and obligations of the expert to the court take precedence over any obligations they may feel to the party who engages or is paying them.</a:t>
            </a:r>
          </a:p>
          <a:p>
            <a:pPr marL="0" indent="0" algn="l">
              <a:buNone/>
            </a:pPr>
            <a:r>
              <a:rPr lang="en-GB" b="0" i="0" dirty="0">
                <a:solidFill>
                  <a:srgbClr val="000000"/>
                </a:solidFill>
                <a:effectLst/>
                <a:latin typeface="Allerta"/>
              </a:rPr>
              <a:t>(9) The trial judge is ultimately the person who decides which of two conflicting opinions they and they can reject expert opinion in favour of the evidence of witnesses of fact.</a:t>
            </a:r>
          </a:p>
          <a:p>
            <a:pPr marL="0" indent="0" algn="l">
              <a:buNone/>
            </a:pPr>
            <a:r>
              <a:rPr lang="en-GB" b="0" i="0" dirty="0">
                <a:solidFill>
                  <a:srgbClr val="000000"/>
                </a:solidFill>
                <a:effectLst/>
                <a:latin typeface="Allerta"/>
              </a:rPr>
              <a:t>(10) The role of an expert before the court is to give opinion evidence; an expert must be qualified to give their opinion.</a:t>
            </a:r>
          </a:p>
          <a:p>
            <a:pPr marL="0" indent="0" algn="l">
              <a:buNone/>
            </a:pPr>
            <a:r>
              <a:rPr lang="en-GB" b="0" i="0" dirty="0">
                <a:solidFill>
                  <a:srgbClr val="000000"/>
                </a:solidFill>
                <a:effectLst/>
                <a:latin typeface="Allerta"/>
              </a:rPr>
              <a:t>(11) Remember that an expert’s duty is to the court.</a:t>
            </a:r>
          </a:p>
          <a:p>
            <a:pPr marL="0" indent="0" algn="l">
              <a:buNone/>
            </a:pPr>
            <a:endParaRPr lang="en-GB" b="0" i="0" dirty="0">
              <a:solidFill>
                <a:srgbClr val="000000"/>
              </a:solidFill>
              <a:effectLst/>
              <a:latin typeface="Allerta"/>
            </a:endParaRPr>
          </a:p>
          <a:p>
            <a:pPr marL="0" indent="0" algn="l">
              <a:buNone/>
            </a:pPr>
            <a:endParaRPr lang="en-GB" dirty="0"/>
          </a:p>
        </p:txBody>
      </p:sp>
    </p:spTree>
    <p:extLst>
      <p:ext uri="{BB962C8B-B14F-4D97-AF65-F5344CB8AC3E}">
        <p14:creationId xmlns:p14="http://schemas.microsoft.com/office/powerpoint/2010/main" val="482909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94E26-832E-1951-6537-9C79762DD2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pic>
        <p:nvPicPr>
          <p:cNvPr id="4" name="Picture 3" descr="A group of colorful bubbles with white question marks&#10;&#10;Description automatically generated">
            <a:extLst>
              <a:ext uri="{FF2B5EF4-FFF2-40B4-BE49-F238E27FC236}">
                <a16:creationId xmlns:a16="http://schemas.microsoft.com/office/drawing/2014/main" id="{1C3D67CD-FA80-7CCA-6DC6-97B4CD192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97284608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556</TotalTime>
  <Words>4146</Words>
  <Application>Microsoft Office PowerPoint</Application>
  <PresentationFormat>Widescreen</PresentationFormat>
  <Paragraphs>215</Paragraphs>
  <Slides>32</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Allerta</vt:lpstr>
      <vt:lpstr>inherit</vt:lpstr>
      <vt:lpstr>Inter</vt:lpstr>
      <vt:lpstr>Aptos</vt:lpstr>
      <vt:lpstr>Arial</vt:lpstr>
      <vt:lpstr>Calibri</vt:lpstr>
      <vt:lpstr>Times New Roman</vt:lpstr>
      <vt:lpstr>Trebuchet MS</vt:lpstr>
      <vt:lpstr>Wingdings 3</vt:lpstr>
      <vt:lpstr>Facet</vt:lpstr>
      <vt:lpstr>Evidence and Expert Evidence</vt:lpstr>
      <vt:lpstr>Introduction to Evidence</vt:lpstr>
      <vt:lpstr>Legal Burden of Proof</vt:lpstr>
      <vt:lpstr>Example:</vt:lpstr>
      <vt:lpstr>Example:</vt:lpstr>
      <vt:lpstr>The Standard of Proof</vt:lpstr>
      <vt:lpstr>   Types of Evidence</vt:lpstr>
      <vt:lpstr>Issues on which evidence will be required</vt:lpstr>
      <vt:lpstr>The Court’s power to control evidence</vt:lpstr>
      <vt:lpstr>Importance of Witness Evidence</vt:lpstr>
      <vt:lpstr>Witness Evidence</vt:lpstr>
      <vt:lpstr>  Witness Statements – usual procedure</vt:lpstr>
      <vt:lpstr>Format and content of Witness Statements</vt:lpstr>
      <vt:lpstr>Statements of Truth</vt:lpstr>
      <vt:lpstr>Steps after receiving opponent’s witness evidence for use at trial</vt:lpstr>
      <vt:lpstr>Witness summary ( CPR 32)</vt:lpstr>
      <vt:lpstr>Failure to comply with formalities or with directions</vt:lpstr>
      <vt:lpstr>  Witness Attendance and Summons</vt:lpstr>
      <vt:lpstr>Witness Evidence at Trial</vt:lpstr>
      <vt:lpstr>Summary – Evidence </vt:lpstr>
      <vt:lpstr>Test question:</vt:lpstr>
      <vt:lpstr>Test question:</vt:lpstr>
      <vt:lpstr>Expert Evidence</vt:lpstr>
      <vt:lpstr>  Expert Evidence</vt:lpstr>
      <vt:lpstr>  Expert Evidence</vt:lpstr>
      <vt:lpstr>An expert: Who,What and Where? </vt:lpstr>
      <vt:lpstr> Directions Regarding Experts     Continued</vt:lpstr>
      <vt:lpstr> Contents of the Experts Report</vt:lpstr>
      <vt:lpstr>Test question:</vt:lpstr>
      <vt:lpstr>Test question:</vt:lpstr>
      <vt:lpstr>Summary – Experts </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13</cp:revision>
  <dcterms:created xsi:type="dcterms:W3CDTF">2024-02-03T18:13:02Z</dcterms:created>
  <dcterms:modified xsi:type="dcterms:W3CDTF">2025-04-08T11:13:32Z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